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80"/>
  </p:notesMasterIdLst>
  <p:sldIdLst>
    <p:sldId id="337" r:id="rId2"/>
    <p:sldId id="256" r:id="rId3"/>
    <p:sldId id="257" r:id="rId4"/>
    <p:sldId id="258" r:id="rId5"/>
    <p:sldId id="263" r:id="rId6"/>
    <p:sldId id="259" r:id="rId7"/>
    <p:sldId id="264" r:id="rId8"/>
    <p:sldId id="260" r:id="rId9"/>
    <p:sldId id="262" r:id="rId10"/>
    <p:sldId id="261" r:id="rId11"/>
    <p:sldId id="265" r:id="rId12"/>
    <p:sldId id="266" r:id="rId13"/>
    <p:sldId id="267" r:id="rId14"/>
    <p:sldId id="268" r:id="rId15"/>
    <p:sldId id="269" r:id="rId16"/>
    <p:sldId id="271" r:id="rId17"/>
    <p:sldId id="272" r:id="rId18"/>
    <p:sldId id="273" r:id="rId19"/>
    <p:sldId id="274" r:id="rId20"/>
    <p:sldId id="275" r:id="rId21"/>
    <p:sldId id="276" r:id="rId22"/>
    <p:sldId id="279" r:id="rId23"/>
    <p:sldId id="280" r:id="rId24"/>
    <p:sldId id="277" r:id="rId25"/>
    <p:sldId id="278"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2" r:id="rId56"/>
    <p:sldId id="313" r:id="rId57"/>
    <p:sldId id="314" r:id="rId58"/>
    <p:sldId id="315" r:id="rId59"/>
    <p:sldId id="316" r:id="rId60"/>
    <p:sldId id="317"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FEE"/>
    <a:srgbClr val="CC0000"/>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170"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102"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AEE9C22-1457-4C41-B056-2F14D2DBD81B}" type="datetimeFigureOut">
              <a:rPr lang="ar-EG" smtClean="0"/>
              <a:pPr/>
              <a:t>14/08/1441</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59D0E08-E22C-4AD8-80FE-B269C280B528}" type="slidenum">
              <a:rPr lang="ar-EG" smtClean="0"/>
              <a:pPr/>
              <a:t>‹#›</a:t>
            </a:fld>
            <a:endParaRPr lang="ar-EG"/>
          </a:p>
        </p:txBody>
      </p:sp>
    </p:spTree>
    <p:extLst>
      <p:ext uri="{BB962C8B-B14F-4D97-AF65-F5344CB8AC3E}">
        <p14:creationId xmlns:p14="http://schemas.microsoft.com/office/powerpoint/2010/main" val="17371638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1</a:t>
            </a:fld>
            <a:endParaRPr lang="ar-E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10</a:t>
            </a:fld>
            <a:endParaRPr lang="ar-E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11</a:t>
            </a:fld>
            <a:endParaRPr lang="ar-E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dirty="0"/>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12</a:t>
            </a:fld>
            <a:endParaRPr lang="ar-E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13</a:t>
            </a:fld>
            <a:endParaRPr lang="ar-E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14</a:t>
            </a:fld>
            <a:endParaRPr lang="ar-E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15</a:t>
            </a:fld>
            <a:endParaRPr lang="ar-E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16</a:t>
            </a:fld>
            <a:endParaRPr lang="ar-EG"/>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17</a:t>
            </a:fld>
            <a:endParaRPr lang="ar-E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18</a:t>
            </a:fld>
            <a:endParaRPr lang="ar-EG"/>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19</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2</a:t>
            </a:fld>
            <a:endParaRPr lang="ar-EG"/>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20</a:t>
            </a:fld>
            <a:endParaRPr lang="ar-EG"/>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21</a:t>
            </a:fld>
            <a:endParaRPr lang="ar-EG"/>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22</a:t>
            </a:fld>
            <a:endParaRPr lang="ar-EG"/>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23</a:t>
            </a:fld>
            <a:endParaRPr lang="ar-EG"/>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24</a:t>
            </a:fld>
            <a:endParaRPr lang="ar-EG"/>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25</a:t>
            </a:fld>
            <a:endParaRPr lang="ar-EG"/>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26</a:t>
            </a:fld>
            <a:endParaRPr lang="ar-EG"/>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27</a:t>
            </a:fld>
            <a:endParaRPr lang="ar-EG"/>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28</a:t>
            </a:fld>
            <a:endParaRPr lang="ar-EG"/>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29</a:t>
            </a:fld>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3</a:t>
            </a:fld>
            <a:endParaRPr lang="ar-EG"/>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30</a:t>
            </a:fld>
            <a:endParaRPr lang="ar-EG"/>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31</a:t>
            </a:fld>
            <a:endParaRPr lang="ar-EG"/>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32</a:t>
            </a:fld>
            <a:endParaRPr lang="ar-EG"/>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33</a:t>
            </a:fld>
            <a:endParaRPr lang="ar-EG"/>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34</a:t>
            </a:fld>
            <a:endParaRPr lang="ar-EG"/>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35</a:t>
            </a:fld>
            <a:endParaRPr lang="ar-EG"/>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36</a:t>
            </a:fld>
            <a:endParaRPr lang="ar-EG"/>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37</a:t>
            </a:fld>
            <a:endParaRPr lang="ar-EG"/>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38</a:t>
            </a:fld>
            <a:endParaRPr lang="ar-EG"/>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39</a:t>
            </a:fld>
            <a:endParaRPr lang="ar-E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4</a:t>
            </a:fld>
            <a:endParaRPr lang="ar-EG"/>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40</a:t>
            </a:fld>
            <a:endParaRPr lang="ar-EG"/>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41</a:t>
            </a:fld>
            <a:endParaRPr lang="ar-EG"/>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42</a:t>
            </a:fld>
            <a:endParaRPr lang="ar-EG"/>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43</a:t>
            </a:fld>
            <a:endParaRPr lang="ar-EG"/>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44</a:t>
            </a:fld>
            <a:endParaRPr lang="ar-EG"/>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45</a:t>
            </a:fld>
            <a:endParaRPr lang="ar-EG"/>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46</a:t>
            </a:fld>
            <a:endParaRPr lang="ar-EG"/>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47</a:t>
            </a:fld>
            <a:endParaRPr lang="ar-EG"/>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48</a:t>
            </a:fld>
            <a:endParaRPr lang="ar-EG"/>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49</a:t>
            </a:fld>
            <a:endParaRPr lang="ar-E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5</a:t>
            </a:fld>
            <a:endParaRPr lang="ar-EG"/>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50</a:t>
            </a:fld>
            <a:endParaRPr lang="ar-EG"/>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51</a:t>
            </a:fld>
            <a:endParaRPr lang="ar-EG"/>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52</a:t>
            </a:fld>
            <a:endParaRPr lang="ar-EG"/>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53</a:t>
            </a:fld>
            <a:endParaRPr lang="ar-EG"/>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54</a:t>
            </a:fld>
            <a:endParaRPr lang="ar-EG"/>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55</a:t>
            </a:fld>
            <a:endParaRPr lang="ar-EG"/>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56</a:t>
            </a:fld>
            <a:endParaRPr lang="ar-EG"/>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57</a:t>
            </a:fld>
            <a:endParaRPr lang="ar-EG"/>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58</a:t>
            </a:fld>
            <a:endParaRPr lang="ar-EG"/>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59</a:t>
            </a:fld>
            <a:endParaRPr lang="ar-E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6</a:t>
            </a:fld>
            <a:endParaRPr lang="ar-EG"/>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60</a:t>
            </a:fld>
            <a:endParaRPr lang="ar-EG"/>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61</a:t>
            </a:fld>
            <a:endParaRPr lang="ar-EG"/>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62</a:t>
            </a:fld>
            <a:endParaRPr lang="ar-EG"/>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63</a:t>
            </a:fld>
            <a:endParaRPr lang="ar-EG"/>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64</a:t>
            </a:fld>
            <a:endParaRPr lang="ar-EG"/>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65</a:t>
            </a:fld>
            <a:endParaRPr lang="ar-EG"/>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66</a:t>
            </a:fld>
            <a:endParaRPr lang="ar-EG"/>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67</a:t>
            </a:fld>
            <a:endParaRPr lang="ar-EG"/>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68</a:t>
            </a:fld>
            <a:endParaRPr lang="ar-EG"/>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69</a:t>
            </a:fld>
            <a:endParaRPr lang="ar-E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7</a:t>
            </a:fld>
            <a:endParaRPr lang="ar-EG"/>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70</a:t>
            </a:fld>
            <a:endParaRPr lang="ar-EG"/>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71</a:t>
            </a:fld>
            <a:endParaRPr lang="ar-EG"/>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72</a:t>
            </a:fld>
            <a:endParaRPr lang="ar-EG"/>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73</a:t>
            </a:fld>
            <a:endParaRPr lang="ar-EG"/>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74</a:t>
            </a:fld>
            <a:endParaRPr lang="ar-EG"/>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75</a:t>
            </a:fld>
            <a:endParaRPr lang="ar-EG"/>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76</a:t>
            </a:fld>
            <a:endParaRPr lang="ar-EG"/>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77</a:t>
            </a:fld>
            <a:endParaRPr lang="ar-EG"/>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78</a:t>
            </a:fld>
            <a:endParaRPr lang="ar-E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8</a:t>
            </a:fld>
            <a:endParaRPr lang="ar-E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a:p>
        </p:txBody>
      </p:sp>
      <p:sp>
        <p:nvSpPr>
          <p:cNvPr id="4" name="عنصر نائب لرقم الشريحة 3"/>
          <p:cNvSpPr>
            <a:spLocks noGrp="1"/>
          </p:cNvSpPr>
          <p:nvPr>
            <p:ph type="sldNum" sz="quarter" idx="10"/>
          </p:nvPr>
        </p:nvSpPr>
        <p:spPr/>
        <p:txBody>
          <a:bodyPr/>
          <a:lstStyle/>
          <a:p>
            <a:fld id="{859D0E08-E22C-4AD8-80FE-B269C280B528}" type="slidenum">
              <a:rPr lang="ar-EG" smtClean="0"/>
              <a:pPr/>
              <a:t>9</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FAEC37E3-3684-4E02-AA0F-DB2958929D07}" type="datetimeFigureOut">
              <a:rPr lang="ar-EG" smtClean="0"/>
              <a:pPr/>
              <a:t>14/08/1441</a:t>
            </a:fld>
            <a:endParaRPr lang="ar-EG"/>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EG"/>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243F425-D8C1-4BB7-9B97-91FE771C43D5}"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AEC37E3-3684-4E02-AA0F-DB2958929D07}" type="datetimeFigureOut">
              <a:rPr lang="ar-EG" smtClean="0"/>
              <a:pPr/>
              <a:t>14/08/1441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0243F425-D8C1-4BB7-9B97-91FE771C43D5}"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AEC37E3-3684-4E02-AA0F-DB2958929D07}" type="datetimeFigureOut">
              <a:rPr lang="ar-EG" smtClean="0"/>
              <a:pPr/>
              <a:t>14/08/1441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0243F425-D8C1-4BB7-9B97-91FE771C43D5}"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FAEC37E3-3684-4E02-AA0F-DB2958929D07}" type="datetimeFigureOut">
              <a:rPr lang="ar-EG" smtClean="0"/>
              <a:pPr/>
              <a:t>14/08/1441</a:t>
            </a:fld>
            <a:endParaRPr lang="ar-EG"/>
          </a:p>
        </p:txBody>
      </p:sp>
      <p:sp>
        <p:nvSpPr>
          <p:cNvPr id="9" name="عنصر نائب لرقم الشريحة 8"/>
          <p:cNvSpPr>
            <a:spLocks noGrp="1"/>
          </p:cNvSpPr>
          <p:nvPr>
            <p:ph type="sldNum" sz="quarter" idx="15"/>
          </p:nvPr>
        </p:nvSpPr>
        <p:spPr/>
        <p:txBody>
          <a:bodyPr rtlCol="0"/>
          <a:lstStyle/>
          <a:p>
            <a:fld id="{0243F425-D8C1-4BB7-9B97-91FE771C43D5}" type="slidenum">
              <a:rPr lang="ar-EG" smtClean="0"/>
              <a:pPr/>
              <a:t>‹#›</a:t>
            </a:fld>
            <a:endParaRPr lang="ar-EG"/>
          </a:p>
        </p:txBody>
      </p:sp>
      <p:sp>
        <p:nvSpPr>
          <p:cNvPr id="10" name="عنصر نائب للتذييل 9"/>
          <p:cNvSpPr>
            <a:spLocks noGrp="1"/>
          </p:cNvSpPr>
          <p:nvPr>
            <p:ph type="ftr" sz="quarter" idx="16"/>
          </p:nvPr>
        </p:nvSpPr>
        <p:spPr/>
        <p:txBody>
          <a:bodyPr rtlCol="0"/>
          <a:lstStyle/>
          <a:p>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FAEC37E3-3684-4E02-AA0F-DB2958929D07}" type="datetimeFigureOut">
              <a:rPr lang="ar-EG" smtClean="0"/>
              <a:pPr/>
              <a:t>14/08/1441</a:t>
            </a:fld>
            <a:endParaRPr lang="ar-EG"/>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EG"/>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243F425-D8C1-4BB7-9B97-91FE771C43D5}" type="slidenum">
              <a:rPr lang="ar-EG" smtClean="0"/>
              <a:pPr/>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FAEC37E3-3684-4E02-AA0F-DB2958929D07}" type="datetimeFigureOut">
              <a:rPr lang="ar-EG" smtClean="0"/>
              <a:pPr/>
              <a:t>14/08/1441</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0243F425-D8C1-4BB7-9B97-91FE771C43D5}" type="slidenum">
              <a:rPr lang="ar-EG" smtClean="0"/>
              <a:pPr/>
              <a:t>‹#›</a:t>
            </a:fld>
            <a:endParaRPr lang="ar-EG"/>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FAEC37E3-3684-4E02-AA0F-DB2958929D07}" type="datetimeFigureOut">
              <a:rPr lang="ar-EG" smtClean="0"/>
              <a:pPr/>
              <a:t>14/08/1441</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0243F425-D8C1-4BB7-9B97-91FE771C43D5}" type="slidenum">
              <a:rPr lang="ar-EG" smtClean="0"/>
              <a:pPr/>
              <a:t>‹#›</a:t>
            </a:fld>
            <a:endParaRPr lang="ar-EG"/>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FAEC37E3-3684-4E02-AA0F-DB2958929D07}" type="datetimeFigureOut">
              <a:rPr lang="ar-EG" smtClean="0"/>
              <a:pPr/>
              <a:t>14/08/1441</a:t>
            </a:fld>
            <a:endParaRPr lang="ar-EG"/>
          </a:p>
        </p:txBody>
      </p:sp>
      <p:sp>
        <p:nvSpPr>
          <p:cNvPr id="7" name="عنصر نائب لرقم الشريحة 6"/>
          <p:cNvSpPr>
            <a:spLocks noGrp="1"/>
          </p:cNvSpPr>
          <p:nvPr>
            <p:ph type="sldNum" sz="quarter" idx="11"/>
          </p:nvPr>
        </p:nvSpPr>
        <p:spPr/>
        <p:txBody>
          <a:bodyPr rtlCol="0"/>
          <a:lstStyle/>
          <a:p>
            <a:fld id="{0243F425-D8C1-4BB7-9B97-91FE771C43D5}" type="slidenum">
              <a:rPr lang="ar-EG" smtClean="0"/>
              <a:pPr/>
              <a:t>‹#›</a:t>
            </a:fld>
            <a:endParaRPr lang="ar-EG"/>
          </a:p>
        </p:txBody>
      </p:sp>
      <p:sp>
        <p:nvSpPr>
          <p:cNvPr id="8" name="عنصر نائب للتذييل 7"/>
          <p:cNvSpPr>
            <a:spLocks noGrp="1"/>
          </p:cNvSpPr>
          <p:nvPr>
            <p:ph type="ftr" sz="quarter" idx="12"/>
          </p:nvPr>
        </p:nvSpPr>
        <p:spPr/>
        <p:txBody>
          <a:bodyPr rtlCol="0"/>
          <a:lstStyle/>
          <a:p>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AEC37E3-3684-4E02-AA0F-DB2958929D07}" type="datetimeFigureOut">
              <a:rPr lang="ar-EG" smtClean="0"/>
              <a:pPr/>
              <a:t>14/08/1441</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0243F425-D8C1-4BB7-9B97-91FE771C43D5}"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FAEC37E3-3684-4E02-AA0F-DB2958929D07}" type="datetimeFigureOut">
              <a:rPr lang="ar-EG" smtClean="0"/>
              <a:pPr/>
              <a:t>14/08/1441</a:t>
            </a:fld>
            <a:endParaRPr lang="ar-EG"/>
          </a:p>
        </p:txBody>
      </p:sp>
      <p:sp>
        <p:nvSpPr>
          <p:cNvPr id="22" name="عنصر نائب لرقم الشريحة 21"/>
          <p:cNvSpPr>
            <a:spLocks noGrp="1"/>
          </p:cNvSpPr>
          <p:nvPr>
            <p:ph type="sldNum" sz="quarter" idx="15"/>
          </p:nvPr>
        </p:nvSpPr>
        <p:spPr/>
        <p:txBody>
          <a:bodyPr rtlCol="0"/>
          <a:lstStyle/>
          <a:p>
            <a:fld id="{0243F425-D8C1-4BB7-9B97-91FE771C43D5}" type="slidenum">
              <a:rPr lang="ar-EG" smtClean="0"/>
              <a:pPr/>
              <a:t>‹#›</a:t>
            </a:fld>
            <a:endParaRPr lang="ar-EG"/>
          </a:p>
        </p:txBody>
      </p:sp>
      <p:sp>
        <p:nvSpPr>
          <p:cNvPr id="23" name="عنصر نائب للتذييل 22"/>
          <p:cNvSpPr>
            <a:spLocks noGrp="1"/>
          </p:cNvSpPr>
          <p:nvPr>
            <p:ph type="ftr" sz="quarter" idx="16"/>
          </p:nvPr>
        </p:nvSpPr>
        <p:spPr/>
        <p:txBody>
          <a:bodyPr rtlCol="0"/>
          <a:lstStyle/>
          <a:p>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FAEC37E3-3684-4E02-AA0F-DB2958929D07}" type="datetimeFigureOut">
              <a:rPr lang="ar-EG" smtClean="0"/>
              <a:pPr/>
              <a:t>14/08/1441</a:t>
            </a:fld>
            <a:endParaRPr lang="ar-EG"/>
          </a:p>
        </p:txBody>
      </p:sp>
      <p:sp>
        <p:nvSpPr>
          <p:cNvPr id="18" name="عنصر نائب لرقم الشريحة 17"/>
          <p:cNvSpPr>
            <a:spLocks noGrp="1"/>
          </p:cNvSpPr>
          <p:nvPr>
            <p:ph type="sldNum" sz="quarter" idx="11"/>
          </p:nvPr>
        </p:nvSpPr>
        <p:spPr/>
        <p:txBody>
          <a:bodyPr rtlCol="0"/>
          <a:lstStyle/>
          <a:p>
            <a:fld id="{0243F425-D8C1-4BB7-9B97-91FE771C43D5}" type="slidenum">
              <a:rPr lang="ar-EG" smtClean="0"/>
              <a:pPr/>
              <a:t>‹#›</a:t>
            </a:fld>
            <a:endParaRPr lang="ar-EG"/>
          </a:p>
        </p:txBody>
      </p:sp>
      <p:sp>
        <p:nvSpPr>
          <p:cNvPr id="21" name="عنصر نائب للتذييل 20"/>
          <p:cNvSpPr>
            <a:spLocks noGrp="1"/>
          </p:cNvSpPr>
          <p:nvPr>
            <p:ph type="ftr" sz="quarter" idx="12"/>
          </p:nvPr>
        </p:nvSpPr>
        <p:spPr/>
        <p:txBody>
          <a:bodyPr rtlCol="0"/>
          <a:lstStyle/>
          <a:p>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AEC37E3-3684-4E02-AA0F-DB2958929D07}" type="datetimeFigureOut">
              <a:rPr lang="ar-EG" smtClean="0"/>
              <a:pPr/>
              <a:t>14/08/1441</a:t>
            </a:fld>
            <a:endParaRPr lang="ar-EG"/>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EG"/>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243F425-D8C1-4BB7-9B97-91FE771C43D5}"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20101128180843192.jpg"/>
          <p:cNvPicPr>
            <a:picLocks noChangeAspect="1"/>
          </p:cNvPicPr>
          <p:nvPr/>
        </p:nvPicPr>
        <p:blipFill>
          <a:blip r:embed="rId3"/>
          <a:stretch>
            <a:fillRect/>
          </a:stretch>
        </p:blipFill>
        <p:spPr>
          <a:xfrm>
            <a:off x="0" y="0"/>
            <a:ext cx="9144000" cy="6900649"/>
          </a:xfrm>
          <a:prstGeom prst="rect">
            <a:avLst/>
          </a:prstGeom>
          <a:ln>
            <a:noFill/>
          </a:ln>
          <a:effectLst>
            <a:outerShdw blurRad="292100" dist="139700" dir="2700000" algn="tl" rotWithShape="0">
              <a:srgbClr val="333333">
                <a:alpha val="65000"/>
              </a:srgbClr>
            </a:outerShdw>
          </a:effectLst>
        </p:spPr>
      </p:pic>
      <p:sp>
        <p:nvSpPr>
          <p:cNvPr id="6" name="سداسي 5"/>
          <p:cNvSpPr/>
          <p:nvPr/>
        </p:nvSpPr>
        <p:spPr>
          <a:xfrm>
            <a:off x="1643042" y="928670"/>
            <a:ext cx="5429288" cy="4500594"/>
          </a:xfrm>
          <a:prstGeom prst="hexagon">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smtClean="0">
                <a:ln w="3175">
                  <a:solidFill>
                    <a:schemeClr val="tx1"/>
                  </a:solidFill>
                </a:ln>
                <a:solidFill>
                  <a:srgbClr val="0070C0"/>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بسم الله الرحمن الرحيم</a:t>
            </a:r>
          </a:p>
          <a:p>
            <a:pPr algn="ctr"/>
            <a:r>
              <a:rPr lang="ar-EG" sz="3200" b="1" dirty="0" smtClean="0">
                <a:ln w="3175">
                  <a:solidFill>
                    <a:schemeClr val="tx1"/>
                  </a:solidFill>
                </a:ln>
                <a:solidFill>
                  <a:srgbClr val="0070C0"/>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 </a:t>
            </a:r>
          </a:p>
          <a:p>
            <a:pPr algn="ctr"/>
            <a:r>
              <a:rPr lang="ar-EG" sz="3200" b="1" dirty="0" smtClean="0">
                <a:ln w="3175">
                  <a:solidFill>
                    <a:schemeClr val="tx1"/>
                  </a:solidFill>
                </a:ln>
                <a:solidFill>
                  <a:srgbClr val="0070C0"/>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العرض من</a:t>
            </a:r>
          </a:p>
          <a:p>
            <a:pPr algn="ctr"/>
            <a:r>
              <a:rPr lang="ar-EG" sz="3200" b="1" dirty="0" smtClean="0">
                <a:ln w="3175">
                  <a:solidFill>
                    <a:schemeClr val="tx1"/>
                  </a:solidFill>
                </a:ln>
                <a:solidFill>
                  <a:srgbClr val="0070C0"/>
                </a:solidFill>
                <a:effectLst>
                  <a:outerShdw blurRad="38100" dist="38100" dir="2700000" algn="tl">
                    <a:srgbClr val="000000">
                      <a:alpha val="43137"/>
                    </a:srgbClr>
                  </a:outerShdw>
                </a:effectLst>
                <a:latin typeface="Monotype Koufi" pitchFamily="2" charset="-78"/>
                <a:ea typeface="Monotype Koufi" pitchFamily="2" charset="-78"/>
                <a:cs typeface="PT Bold Heading" pitchFamily="2" charset="-78"/>
              </a:rPr>
              <a:t>اعداد وتقديم </a:t>
            </a:r>
          </a:p>
          <a:p>
            <a:pPr algn="ctr"/>
            <a:r>
              <a:rPr lang="ar-EG" sz="4800" b="1" dirty="0" err="1" smtClean="0">
                <a:ln w="3175">
                  <a:solidFill>
                    <a:schemeClr val="tx1"/>
                  </a:solidFill>
                </a:ln>
                <a:solidFill>
                  <a:srgbClr val="C00000"/>
                </a:solidFill>
                <a:effectLst>
                  <a:outerShdw blurRad="38100" dist="38100" dir="2700000" algn="tl">
                    <a:srgbClr val="000000">
                      <a:alpha val="43137"/>
                    </a:srgbClr>
                  </a:outerShdw>
                </a:effectLst>
                <a:latin typeface="Monotype Koufi" pitchFamily="2" charset="-78"/>
                <a:ea typeface="Monotype Koufi" pitchFamily="2" charset="-78"/>
                <a:cs typeface="PT Bold Heading" pitchFamily="2" charset="-78"/>
              </a:rPr>
              <a:t>د.</a:t>
            </a:r>
            <a:r>
              <a:rPr lang="ar-EG" sz="4800" b="1" dirty="0" smtClean="0">
                <a:ln w="3175">
                  <a:solidFill>
                    <a:schemeClr val="tx1"/>
                  </a:solidFill>
                </a:ln>
                <a:solidFill>
                  <a:srgbClr val="C00000"/>
                </a:solidFill>
                <a:effectLst>
                  <a:outerShdw blurRad="38100" dist="38100" dir="2700000" algn="tl">
                    <a:srgbClr val="000000">
                      <a:alpha val="43137"/>
                    </a:srgbClr>
                  </a:outerShdw>
                </a:effectLst>
                <a:latin typeface="Monotype Koufi" pitchFamily="2" charset="-78"/>
                <a:ea typeface="Monotype Koufi" pitchFamily="2" charset="-78"/>
                <a:cs typeface="PT Bold Heading" pitchFamily="2" charset="-78"/>
              </a:rPr>
              <a:t> وفاء بكر هلال</a:t>
            </a:r>
            <a:endParaRPr lang="ar-EG" sz="4800" b="1" dirty="0">
              <a:ln w="3175">
                <a:solidFill>
                  <a:schemeClr val="tx1"/>
                </a:solidFill>
              </a:ln>
              <a:solidFill>
                <a:srgbClr val="C00000"/>
              </a:solidFill>
              <a:effectLst>
                <a:outerShdw blurRad="38100" dist="38100" dir="2700000" algn="tl">
                  <a:srgbClr val="000000">
                    <a:alpha val="43137"/>
                  </a:srgbClr>
                </a:outerShdw>
              </a:effectLst>
              <a:latin typeface="Monotype Koufi" pitchFamily="2" charset="-78"/>
              <a:ea typeface="Monotype Koufi" pitchFamily="2" charset="-78"/>
              <a:cs typeface="PT Bold Heading" pitchFamily="2" charset="-78"/>
            </a:endParaRPr>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EG" sz="3200" dirty="0" smtClean="0">
                <a:solidFill>
                  <a:srgbClr val="C00000"/>
                </a:solidFill>
                <a:effectLst>
                  <a:outerShdw blurRad="38100" dist="38100" dir="2700000" algn="tl">
                    <a:srgbClr val="000000">
                      <a:alpha val="43137"/>
                    </a:srgbClr>
                  </a:outerShdw>
                </a:effectLst>
                <a:cs typeface="PT Bold Heading" pitchFamily="2" charset="-78"/>
              </a:rPr>
              <a:t>النمو اللغوي 6 ـ 9</a:t>
            </a:r>
            <a:r>
              <a:rPr lang="en-US" sz="3200" dirty="0" smtClean="0">
                <a:solidFill>
                  <a:srgbClr val="C00000"/>
                </a:solidFill>
                <a:effectLst>
                  <a:outerShdw blurRad="38100" dist="38100" dir="2700000" algn="tl">
                    <a:srgbClr val="000000">
                      <a:alpha val="43137"/>
                    </a:srgbClr>
                  </a:outerShdw>
                </a:effectLst>
                <a:cs typeface="PT Bold Heading" pitchFamily="2" charset="-78"/>
              </a:rPr>
              <a:t/>
            </a:r>
            <a:br>
              <a:rPr lang="en-US" sz="3200" dirty="0" smtClean="0">
                <a:solidFill>
                  <a:srgbClr val="C00000"/>
                </a:solidFill>
                <a:effectLst>
                  <a:outerShdw blurRad="38100" dist="38100" dir="2700000" algn="tl">
                    <a:srgbClr val="000000">
                      <a:alpha val="43137"/>
                    </a:srgbClr>
                  </a:outerShdw>
                </a:effectLst>
                <a:cs typeface="PT Bold Heading" pitchFamily="2" charset="-78"/>
              </a:rPr>
            </a:br>
            <a:endParaRPr lang="ar-EG" sz="3200" dirty="0">
              <a:solidFill>
                <a:srgbClr val="C0000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428596" y="1142984"/>
            <a:ext cx="7467600" cy="3357586"/>
          </a:xfrm>
        </p:spPr>
        <p:txBody>
          <a:bodyPr>
            <a:normAutofit lnSpcReduction="10000"/>
          </a:bodyPr>
          <a:lstStyle/>
          <a:p>
            <a:r>
              <a:rPr lang="ar-EG" sz="2600" b="1" dirty="0" smtClean="0"/>
              <a:t>يلتحق الطفل بالمدرسة وحصيلته اللغوية حوالي 2500 كلمة وفي نهاية الصف الأول الابتدائي تبلغ حوالي </a:t>
            </a:r>
            <a:r>
              <a:rPr lang="ar-EG" sz="2600" b="1" dirty="0" err="1" smtClean="0"/>
              <a:t>4000كلمة</a:t>
            </a:r>
            <a:r>
              <a:rPr lang="ar-EG" sz="2600" b="1" dirty="0" smtClean="0"/>
              <a:t> </a:t>
            </a:r>
            <a:r>
              <a:rPr lang="ar-EG" sz="2600" b="1" dirty="0" err="1" smtClean="0"/>
              <a:t>.</a:t>
            </a:r>
            <a:endParaRPr lang="en-US" sz="2600" b="1" dirty="0" smtClean="0"/>
          </a:p>
          <a:p>
            <a:r>
              <a:rPr lang="ar-EG" sz="2600" b="1" dirty="0" smtClean="0"/>
              <a:t>تنمو قدرته على استعمال الكلمات في جمل </a:t>
            </a:r>
            <a:r>
              <a:rPr lang="ar-EG" sz="2600" b="1" dirty="0" err="1" smtClean="0"/>
              <a:t>مفيدة </a:t>
            </a:r>
            <a:r>
              <a:rPr lang="ar-EG" sz="2600" b="1" dirty="0" smtClean="0"/>
              <a:t>، وتنمو قدرته على الاستماع والقراءة </a:t>
            </a:r>
            <a:r>
              <a:rPr lang="ar-EG" sz="2600" b="1" dirty="0" err="1" smtClean="0"/>
              <a:t>والكتابة .</a:t>
            </a:r>
            <a:endParaRPr lang="en-US" sz="2600" b="1" dirty="0" smtClean="0"/>
          </a:p>
          <a:p>
            <a:r>
              <a:rPr lang="ar-EG" sz="2600" b="1" dirty="0" smtClean="0"/>
              <a:t>تعتبر مرحلة الجمل المركبة </a:t>
            </a:r>
            <a:r>
              <a:rPr lang="ar-EG" sz="2600" b="1" dirty="0" err="1" smtClean="0"/>
              <a:t>الكبيرة .</a:t>
            </a:r>
            <a:endParaRPr lang="en-US" sz="2600" b="1" dirty="0" smtClean="0"/>
          </a:p>
          <a:p>
            <a:r>
              <a:rPr lang="ar-EG" sz="2600" b="1" dirty="0" smtClean="0"/>
              <a:t>تؤثر العوامل الحسية مثل السمع والإبصار والتآزر العصبي والعوامل العقلية والبيئية والاجتماعية في نمو القراءة عند </a:t>
            </a:r>
            <a:r>
              <a:rPr lang="ar-EG" sz="2600" b="1" dirty="0" err="1" smtClean="0"/>
              <a:t>الطفل.</a:t>
            </a:r>
            <a:r>
              <a:rPr lang="ar-EG" sz="2600" b="1" dirty="0" smtClean="0"/>
              <a:t> </a:t>
            </a:r>
            <a:endParaRPr lang="en-US" sz="2600" b="1" dirty="0" smtClean="0"/>
          </a:p>
          <a:p>
            <a:pPr>
              <a:buNone/>
            </a:pPr>
            <a:r>
              <a:rPr lang="ar-SA" sz="2800" b="1" dirty="0" smtClean="0"/>
              <a:t> </a:t>
            </a:r>
            <a:endParaRPr lang="en-US" sz="2800" b="1" dirty="0" smtClean="0"/>
          </a:p>
          <a:p>
            <a:endParaRPr lang="ar-EG" b="1" dirty="0"/>
          </a:p>
        </p:txBody>
      </p:sp>
      <p:pic>
        <p:nvPicPr>
          <p:cNvPr id="4" name="صورة 3" descr="تنمية.jpg"/>
          <p:cNvPicPr>
            <a:picLocks noChangeAspect="1"/>
          </p:cNvPicPr>
          <p:nvPr/>
        </p:nvPicPr>
        <p:blipFill>
          <a:blip r:embed="rId3"/>
          <a:stretch>
            <a:fillRect/>
          </a:stretch>
        </p:blipFill>
        <p:spPr>
          <a:xfrm>
            <a:off x="1500166" y="4071942"/>
            <a:ext cx="5429256" cy="2452686"/>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EG" sz="3200" dirty="0" smtClean="0">
                <a:solidFill>
                  <a:srgbClr val="C00000"/>
                </a:solidFill>
                <a:effectLst>
                  <a:outerShdw blurRad="38100" dist="38100" dir="2700000" algn="tl">
                    <a:srgbClr val="000000">
                      <a:alpha val="43137"/>
                    </a:srgbClr>
                  </a:outerShdw>
                </a:effectLst>
                <a:cs typeface="PT Bold Heading" pitchFamily="2" charset="-78"/>
              </a:rPr>
              <a:t>النمو الانفعالي 6 ـ 9</a:t>
            </a:r>
            <a:r>
              <a:rPr lang="en-US" sz="3200" dirty="0" smtClean="0">
                <a:solidFill>
                  <a:srgbClr val="C00000"/>
                </a:solidFill>
                <a:effectLst>
                  <a:outerShdw blurRad="38100" dist="38100" dir="2700000" algn="tl">
                    <a:srgbClr val="000000">
                      <a:alpha val="43137"/>
                    </a:srgbClr>
                  </a:outerShdw>
                </a:effectLst>
                <a:cs typeface="PT Bold Heading" pitchFamily="2" charset="-78"/>
              </a:rPr>
              <a:t/>
            </a:r>
            <a:br>
              <a:rPr lang="en-US" sz="3200" dirty="0" smtClean="0">
                <a:solidFill>
                  <a:srgbClr val="C00000"/>
                </a:solidFill>
                <a:effectLst>
                  <a:outerShdw blurRad="38100" dist="38100" dir="2700000" algn="tl">
                    <a:srgbClr val="000000">
                      <a:alpha val="43137"/>
                    </a:srgbClr>
                  </a:outerShdw>
                </a:effectLst>
                <a:cs typeface="PT Bold Heading" pitchFamily="2" charset="-78"/>
              </a:rPr>
            </a:br>
            <a:endParaRPr lang="ar-EG" sz="3200" dirty="0">
              <a:solidFill>
                <a:srgbClr val="C0000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571472" y="1357298"/>
            <a:ext cx="7467600" cy="2257428"/>
          </a:xfrm>
        </p:spPr>
        <p:txBody>
          <a:bodyPr>
            <a:noAutofit/>
          </a:bodyPr>
          <a:lstStyle/>
          <a:p>
            <a:pPr algn="just"/>
            <a:r>
              <a:rPr lang="ar-EG" sz="3200" b="1" dirty="0" smtClean="0"/>
              <a:t>يتخلى الطفل عن الانفعالات الحادة أو سرعة التحول من حالة </a:t>
            </a:r>
            <a:r>
              <a:rPr lang="ar-SA" sz="3200" b="1" dirty="0" smtClean="0"/>
              <a:t>ا</a:t>
            </a:r>
            <a:r>
              <a:rPr lang="ar-EG" sz="3200" b="1" dirty="0" err="1" smtClean="0"/>
              <a:t>نفعالية</a:t>
            </a:r>
            <a:r>
              <a:rPr lang="ar-EG" sz="3200" b="1" dirty="0" smtClean="0"/>
              <a:t> إلى </a:t>
            </a:r>
            <a:r>
              <a:rPr lang="ar-EG" sz="3200" b="1" dirty="0" err="1" smtClean="0"/>
              <a:t>أخرى </a:t>
            </a:r>
            <a:r>
              <a:rPr lang="ar-EG" sz="3200" b="1" dirty="0" smtClean="0"/>
              <a:t>، ويتجه نحو الاستقرار </a:t>
            </a:r>
            <a:r>
              <a:rPr lang="ar-EG" sz="3200" b="1" dirty="0" err="1" smtClean="0"/>
              <a:t>الانفعالي .</a:t>
            </a:r>
            <a:endParaRPr lang="en-US" sz="3200" b="1" dirty="0" smtClean="0"/>
          </a:p>
          <a:p>
            <a:pPr algn="just"/>
            <a:r>
              <a:rPr lang="ar-EG" sz="3200" b="1" dirty="0" smtClean="0"/>
              <a:t>تتجمع انفعالات الطفل نحو أشياء معينة لتكون</a:t>
            </a:r>
            <a:r>
              <a:rPr lang="ar-SA" sz="3200" b="1" dirty="0" smtClean="0"/>
              <a:t> لديه </a:t>
            </a:r>
            <a:r>
              <a:rPr lang="ar-EG" sz="3200" b="1" dirty="0" smtClean="0"/>
              <a:t> ” </a:t>
            </a:r>
            <a:r>
              <a:rPr lang="ar-EG" sz="3200" b="1" dirty="0" err="1" smtClean="0"/>
              <a:t>العواطف ”</a:t>
            </a:r>
            <a:r>
              <a:rPr lang="ar-EG" sz="3200" b="1" dirty="0" smtClean="0"/>
              <a:t> </a:t>
            </a:r>
            <a:endParaRPr lang="en-US" sz="3200" b="1" dirty="0" smtClean="0"/>
          </a:p>
        </p:txBody>
      </p:sp>
      <p:pic>
        <p:nvPicPr>
          <p:cNvPr id="4" name="صورة 3" descr="10000965.jpeg"/>
          <p:cNvPicPr>
            <a:picLocks noChangeAspect="1"/>
          </p:cNvPicPr>
          <p:nvPr/>
        </p:nvPicPr>
        <p:blipFill>
          <a:blip r:embed="rId3"/>
          <a:stretch>
            <a:fillRect/>
          </a:stretch>
        </p:blipFill>
        <p:spPr>
          <a:xfrm>
            <a:off x="785786" y="3929066"/>
            <a:ext cx="5286412" cy="2686055"/>
          </a:xfrm>
          <a:prstGeom prst="rect">
            <a:avLst/>
          </a:prstGeom>
          <a:ln>
            <a:noFill/>
          </a:ln>
          <a:effectLst>
            <a:softEdge rad="112500"/>
          </a:effectLst>
        </p:spPr>
      </p:pic>
    </p:spTree>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571868" y="285728"/>
            <a:ext cx="4967270" cy="6000792"/>
          </a:xfrm>
        </p:spPr>
        <p:txBody>
          <a:bodyPr>
            <a:normAutofit fontScale="92500"/>
          </a:bodyPr>
          <a:lstStyle/>
          <a:p>
            <a:pPr algn="just"/>
            <a:r>
              <a:rPr lang="ar-EG" sz="2800" b="1" dirty="0" smtClean="0"/>
              <a:t>يواجه </a:t>
            </a:r>
            <a:r>
              <a:rPr lang="ar-EG" sz="2800" b="1" dirty="0" err="1" smtClean="0"/>
              <a:t>الطفل </a:t>
            </a:r>
            <a:r>
              <a:rPr lang="ar-EG" sz="2800" b="1" dirty="0" smtClean="0"/>
              <a:t>” الصراع </a:t>
            </a:r>
            <a:r>
              <a:rPr lang="ar-EG" sz="2800" b="1" dirty="0" err="1" smtClean="0"/>
              <a:t>الرابع </a:t>
            </a:r>
            <a:r>
              <a:rPr lang="ar-EG" sz="2800" b="1" dirty="0" smtClean="0"/>
              <a:t>” في نموذج </a:t>
            </a:r>
            <a:r>
              <a:rPr lang="ar-EG" sz="2800" b="1" dirty="0" err="1" smtClean="0"/>
              <a:t>أريكسون</a:t>
            </a:r>
            <a:r>
              <a:rPr lang="ar-EG" sz="2800" b="1" dirty="0" smtClean="0"/>
              <a:t> وهو </a:t>
            </a:r>
            <a:r>
              <a:rPr lang="ar-SA" sz="2800" b="1" dirty="0" err="1" smtClean="0"/>
              <a:t>”</a:t>
            </a:r>
            <a:r>
              <a:rPr lang="ar-SA" sz="2800" b="1" dirty="0" smtClean="0"/>
              <a:t> </a:t>
            </a:r>
            <a:r>
              <a:rPr lang="ar-EG" sz="2800" b="1" dirty="0" smtClean="0"/>
              <a:t>الإنجاز في مقابل القصور</a:t>
            </a:r>
            <a:r>
              <a:rPr lang="ar-SA" sz="2800" b="1" dirty="0" smtClean="0"/>
              <a:t> </a:t>
            </a:r>
            <a:r>
              <a:rPr lang="ar-SA" sz="2800" b="1" dirty="0" err="1" smtClean="0"/>
              <a:t>” </a:t>
            </a:r>
            <a:r>
              <a:rPr lang="ar-SA" sz="2800" b="1" dirty="0" smtClean="0"/>
              <a:t>( النجاح في أداء الواجبات المدرسية وتشجيع المعلمين يؤدي إلى الشعور </a:t>
            </a:r>
            <a:r>
              <a:rPr lang="ar-SA" sz="2800" b="1" dirty="0" err="1" smtClean="0"/>
              <a:t>بالإنجاز </a:t>
            </a:r>
            <a:r>
              <a:rPr lang="ar-SA" sz="2800" b="1" dirty="0" smtClean="0"/>
              <a:t>، أما عدم الحصول على التعزيز والتشجيع يؤدي إلى الشعور  </a:t>
            </a:r>
            <a:r>
              <a:rPr lang="ar-SA" sz="2800" b="1" dirty="0" err="1" smtClean="0"/>
              <a:t>بالقصور )</a:t>
            </a:r>
            <a:r>
              <a:rPr lang="ar-EG" sz="2800" b="1" dirty="0" err="1" smtClean="0"/>
              <a:t>.</a:t>
            </a:r>
            <a:endParaRPr lang="en-US" sz="2800" b="1" dirty="0" smtClean="0"/>
          </a:p>
          <a:p>
            <a:pPr algn="just"/>
            <a:r>
              <a:rPr lang="ar-EG" sz="2800" b="1" dirty="0" smtClean="0"/>
              <a:t>تتغير </a:t>
            </a:r>
            <a:r>
              <a:rPr lang="ar-SA" sz="2800" b="1" dirty="0" smtClean="0"/>
              <a:t>أنواع </a:t>
            </a:r>
            <a:r>
              <a:rPr lang="ar-EG" sz="2800" b="1" dirty="0" smtClean="0"/>
              <a:t>مخاوف الطفل </a:t>
            </a:r>
            <a:r>
              <a:rPr lang="ar-SA" sz="2800" b="1" dirty="0" smtClean="0"/>
              <a:t>عن المرحلة السابقة </a:t>
            </a:r>
            <a:r>
              <a:rPr lang="ar-EG" sz="2800" b="1" dirty="0" smtClean="0"/>
              <a:t>إلى الخوف من عدم أداء الواجب المدرسي أو من المدرس الذي يستخدم العقاب البدني </a:t>
            </a:r>
            <a:r>
              <a:rPr lang="ar-SA" sz="2800" b="1" dirty="0" smtClean="0"/>
              <a:t>، أو الخوف من التأخر عن الذهاب إلى </a:t>
            </a:r>
            <a:r>
              <a:rPr lang="ar-SA" sz="2800" b="1" dirty="0" err="1" smtClean="0"/>
              <a:t>المدرسة ....</a:t>
            </a:r>
            <a:r>
              <a:rPr lang="ar-SA" sz="2800" b="1" dirty="0" smtClean="0"/>
              <a:t> </a:t>
            </a:r>
            <a:r>
              <a:rPr lang="ar-EG" sz="2800" b="1" dirty="0" err="1" smtClean="0"/>
              <a:t>.</a:t>
            </a:r>
            <a:r>
              <a:rPr lang="ar-EG" sz="2800" b="1" dirty="0" smtClean="0"/>
              <a:t> </a:t>
            </a:r>
            <a:endParaRPr lang="en-US" sz="2800" b="1" dirty="0" smtClean="0"/>
          </a:p>
          <a:p>
            <a:pPr algn="just"/>
            <a:r>
              <a:rPr lang="ar-EG" sz="2800" b="1" dirty="0" smtClean="0"/>
              <a:t>أتساع دائرة العلاقات الاجتماعية للطفل والتنوع في علاقاته الاجتماعية يخفف من </a:t>
            </a:r>
            <a:r>
              <a:rPr lang="ar-EG" sz="2800" b="1" dirty="0" err="1" smtClean="0"/>
              <a:t>حدة</a:t>
            </a:r>
            <a:r>
              <a:rPr lang="ar-EG" sz="2800" b="1" dirty="0" smtClean="0"/>
              <a:t> الانفعالات </a:t>
            </a:r>
            <a:r>
              <a:rPr lang="ar-EG" sz="2800" b="1" dirty="0" err="1" smtClean="0"/>
              <a:t>لديه .</a:t>
            </a:r>
            <a:r>
              <a:rPr lang="ar-EG" sz="2800" b="1" dirty="0" smtClean="0"/>
              <a:t> </a:t>
            </a:r>
            <a:endParaRPr lang="en-US" sz="2800" b="1" dirty="0" smtClean="0"/>
          </a:p>
          <a:p>
            <a:pPr algn="just"/>
            <a:endParaRPr lang="ar-EG" dirty="0" smtClean="0"/>
          </a:p>
          <a:p>
            <a:endParaRPr lang="ar-EG" dirty="0"/>
          </a:p>
        </p:txBody>
      </p:sp>
      <p:pic>
        <p:nvPicPr>
          <p:cNvPr id="4" name="صورة 3" descr="shutterstock_241058062.jpg"/>
          <p:cNvPicPr>
            <a:picLocks noChangeAspect="1"/>
          </p:cNvPicPr>
          <p:nvPr/>
        </p:nvPicPr>
        <p:blipFill>
          <a:blip r:embed="rId3"/>
          <a:stretch>
            <a:fillRect/>
          </a:stretch>
        </p:blipFill>
        <p:spPr>
          <a:xfrm>
            <a:off x="285720" y="357166"/>
            <a:ext cx="3143272" cy="5786478"/>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011222"/>
          </a:xfrm>
        </p:spPr>
        <p:txBody>
          <a:bodyPr>
            <a:normAutofit/>
          </a:bodyPr>
          <a:lstStyle/>
          <a:p>
            <a:pPr algn="ctr"/>
            <a:r>
              <a:rPr lang="ar-EG" dirty="0" smtClean="0">
                <a:solidFill>
                  <a:srgbClr val="C00000"/>
                </a:solidFill>
                <a:effectLst>
                  <a:outerShdw blurRad="38100" dist="38100" dir="2700000" algn="tl">
                    <a:srgbClr val="000000">
                      <a:alpha val="43137"/>
                    </a:srgbClr>
                  </a:outerShdw>
                </a:effectLst>
                <a:cs typeface="PT Bold Heading" pitchFamily="2" charset="-78"/>
              </a:rPr>
              <a:t>النمو الاجتماعي 6 ـ 9</a:t>
            </a:r>
            <a:r>
              <a:rPr lang="en-US" dirty="0" smtClean="0">
                <a:solidFill>
                  <a:srgbClr val="C00000"/>
                </a:solidFill>
                <a:effectLst>
                  <a:outerShdw blurRad="38100" dist="38100" dir="2700000" algn="tl">
                    <a:srgbClr val="000000">
                      <a:alpha val="43137"/>
                    </a:srgbClr>
                  </a:outerShdw>
                </a:effectLst>
                <a:cs typeface="PT Bold Heading" pitchFamily="2" charset="-78"/>
              </a:rPr>
              <a:t/>
            </a:r>
            <a:br>
              <a:rPr lang="en-US" dirty="0" smtClean="0">
                <a:solidFill>
                  <a:srgbClr val="C00000"/>
                </a:solidFill>
                <a:effectLst>
                  <a:outerShdw blurRad="38100" dist="38100" dir="2700000" algn="tl">
                    <a:srgbClr val="000000">
                      <a:alpha val="43137"/>
                    </a:srgbClr>
                  </a:outerShdw>
                </a:effectLst>
                <a:cs typeface="PT Bold Heading" pitchFamily="2" charset="-78"/>
              </a:rPr>
            </a:br>
            <a:endParaRPr lang="ar-EG" dirty="0">
              <a:solidFill>
                <a:srgbClr val="C0000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428596" y="1071522"/>
            <a:ext cx="4643470" cy="5500750"/>
          </a:xfrm>
        </p:spPr>
        <p:txBody>
          <a:bodyPr>
            <a:normAutofit fontScale="92500" lnSpcReduction="10000"/>
          </a:bodyPr>
          <a:lstStyle/>
          <a:p>
            <a:pPr algn="just"/>
            <a:r>
              <a:rPr lang="ar-EG" sz="2800" b="1" dirty="0" smtClean="0"/>
              <a:t>تشترك المدرسة مع الأسرة في عملية التنشئة الاجتماعية للطفل وإكساب</a:t>
            </a:r>
            <a:r>
              <a:rPr lang="ar-SA" sz="2800" b="1" dirty="0" smtClean="0"/>
              <a:t>ه</a:t>
            </a:r>
            <a:r>
              <a:rPr lang="ar-EG" sz="2800" b="1" dirty="0" smtClean="0"/>
              <a:t> الكثير من المعلومات الثقافية والاجتماعية.</a:t>
            </a:r>
            <a:endParaRPr lang="en-US" sz="2800" b="1" dirty="0" smtClean="0"/>
          </a:p>
          <a:p>
            <a:pPr algn="just"/>
            <a:r>
              <a:rPr lang="ar-EG" sz="2800" b="1" dirty="0" smtClean="0"/>
              <a:t>تعتبر تلك المرحلة حدا فاصلا بين المرحلة السابقة التي يعتمد فيها الطفل كليا على المحيطين به والمرحلة الحالية التي يعتمد فيها على نفسه في الكثير من الأمور.</a:t>
            </a:r>
            <a:endParaRPr lang="en-US" sz="2800" b="1" dirty="0" smtClean="0"/>
          </a:p>
          <a:p>
            <a:pPr algn="just"/>
            <a:r>
              <a:rPr lang="ar-SA" sz="2800" b="1" dirty="0" smtClean="0"/>
              <a:t>تظهر الفروق بين الجنسين في أنواع الألعاب التي يميل إلى ممارستها كل نوع، فالبنات تميل إلى الألعاب الدقيقة، بينما يميل البنين إلى الألعاب العنيفة مثل الجري وألعاب المطاردة، ولعب </a:t>
            </a:r>
            <a:r>
              <a:rPr lang="ar-SA" sz="2800" b="1" dirty="0" err="1" smtClean="0"/>
              <a:t>الكرة ..</a:t>
            </a:r>
            <a:r>
              <a:rPr lang="ar-SA" sz="2800" b="1" dirty="0" smtClean="0"/>
              <a:t> </a:t>
            </a:r>
            <a:endParaRPr lang="en-US" sz="2800" b="1" dirty="0" smtClean="0"/>
          </a:p>
          <a:p>
            <a:pPr algn="just"/>
            <a:endParaRPr lang="ar-EG" sz="2800" b="1" dirty="0"/>
          </a:p>
        </p:txBody>
      </p:sp>
      <p:pic>
        <p:nvPicPr>
          <p:cNvPr id="4" name="صورة 3" descr="صور-اطفال-يلعبون-2.jpg"/>
          <p:cNvPicPr>
            <a:picLocks noChangeAspect="1"/>
          </p:cNvPicPr>
          <p:nvPr/>
        </p:nvPicPr>
        <p:blipFill>
          <a:blip r:embed="rId3"/>
          <a:stretch>
            <a:fillRect/>
          </a:stretch>
        </p:blipFill>
        <p:spPr>
          <a:xfrm>
            <a:off x="5243514" y="857232"/>
            <a:ext cx="3614766" cy="5500726"/>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EG" dirty="0" smtClean="0">
                <a:solidFill>
                  <a:srgbClr val="C00000"/>
                </a:solidFill>
                <a:effectLst>
                  <a:outerShdw blurRad="38100" dist="38100" dir="2700000" algn="tl">
                    <a:srgbClr val="000000">
                      <a:alpha val="43137"/>
                    </a:srgbClr>
                  </a:outerShdw>
                </a:effectLst>
                <a:cs typeface="PT Bold Heading" pitchFamily="2" charset="-78"/>
              </a:rPr>
              <a:t>العوامل المؤثرة في النمو الاجتماعي:</a:t>
            </a:r>
            <a:r>
              <a:rPr lang="en-US" dirty="0" smtClean="0">
                <a:solidFill>
                  <a:srgbClr val="C00000"/>
                </a:solidFill>
                <a:effectLst>
                  <a:outerShdw blurRad="38100" dist="38100" dir="2700000" algn="tl">
                    <a:srgbClr val="000000">
                      <a:alpha val="43137"/>
                    </a:srgbClr>
                  </a:outerShdw>
                </a:effectLst>
                <a:cs typeface="PT Bold Heading" pitchFamily="2" charset="-78"/>
              </a:rPr>
              <a:t/>
            </a:r>
            <a:br>
              <a:rPr lang="en-US" dirty="0" smtClean="0">
                <a:solidFill>
                  <a:srgbClr val="C00000"/>
                </a:solidFill>
                <a:effectLst>
                  <a:outerShdw blurRad="38100" dist="38100" dir="2700000" algn="tl">
                    <a:srgbClr val="000000">
                      <a:alpha val="43137"/>
                    </a:srgbClr>
                  </a:outerShdw>
                </a:effectLst>
                <a:cs typeface="PT Bold Heading" pitchFamily="2" charset="-78"/>
              </a:rPr>
            </a:br>
            <a:endParaRPr lang="ar-EG" dirty="0">
              <a:solidFill>
                <a:srgbClr val="C0000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571472" y="1214422"/>
            <a:ext cx="7467600" cy="2614618"/>
          </a:xfrm>
        </p:spPr>
        <p:txBody>
          <a:bodyPr>
            <a:normAutofit/>
          </a:bodyPr>
          <a:lstStyle/>
          <a:p>
            <a:pPr algn="just"/>
            <a:r>
              <a:rPr lang="ar-SA" sz="2800" b="1" smtClean="0"/>
              <a:t>ـ </a:t>
            </a:r>
            <a:r>
              <a:rPr lang="ar-EG" sz="2800" b="1" smtClean="0"/>
              <a:t>الحالة الصحية للطفل</a:t>
            </a:r>
            <a:r>
              <a:rPr lang="ar-SA" sz="2800" b="1" smtClean="0"/>
              <a:t> : ( كلما تمتع الطفل بصحة جيدة كلما زادت سرعة النمو )</a:t>
            </a:r>
            <a:endParaRPr lang="en-US" sz="2800" b="1" smtClean="0"/>
          </a:p>
          <a:p>
            <a:pPr algn="just"/>
            <a:r>
              <a:rPr lang="ar-EG" sz="2800" b="1" smtClean="0"/>
              <a:t>ـ البيئة والثقافة </a:t>
            </a:r>
            <a:r>
              <a:rPr lang="ar-SA" sz="2800" b="1" smtClean="0"/>
              <a:t>: ( وخاصة البيئة المدرسية ، والأنشطة المدرسية التي تتيح للتلميذ التفاعل مع الزملاء ، والمعلمين </a:t>
            </a:r>
            <a:endParaRPr lang="en-US" sz="2800" b="1" smtClean="0"/>
          </a:p>
          <a:p>
            <a:pPr algn="just"/>
            <a:r>
              <a:rPr lang="ar-EG" sz="2800" b="1" smtClean="0"/>
              <a:t>ـ  وسائل الأعلام </a:t>
            </a:r>
            <a:r>
              <a:rPr lang="ar-SA" sz="2800" b="1" smtClean="0"/>
              <a:t> : ( برامج الأطفال ، مجلات الأطفال </a:t>
            </a:r>
            <a:r>
              <a:rPr lang="ar-EG" sz="2800" b="1" smtClean="0"/>
              <a:t>. </a:t>
            </a:r>
            <a:endParaRPr lang="en-US" sz="2800" b="1" dirty="0"/>
          </a:p>
        </p:txBody>
      </p:sp>
      <p:pic>
        <p:nvPicPr>
          <p:cNvPr id="4" name="صورة 3" descr="768155.jpg"/>
          <p:cNvPicPr>
            <a:picLocks noChangeAspect="1"/>
          </p:cNvPicPr>
          <p:nvPr/>
        </p:nvPicPr>
        <p:blipFill>
          <a:blip r:embed="rId3"/>
          <a:stretch>
            <a:fillRect/>
          </a:stretch>
        </p:blipFill>
        <p:spPr>
          <a:xfrm>
            <a:off x="428596" y="3714752"/>
            <a:ext cx="8429684" cy="2864422"/>
          </a:xfrm>
          <a:prstGeom prst="rect">
            <a:avLst/>
          </a:prstGeom>
          <a:ln>
            <a:noFill/>
          </a:ln>
          <a:effectLst>
            <a:softEdge rad="112500"/>
          </a:effectLst>
        </p:spPr>
      </p:pic>
    </p:spTree>
  </p:cSld>
  <p:clrMapOvr>
    <a:masterClrMapping/>
  </p:clrMapOvr>
  <p:transition spd="slow">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EG" dirty="0" smtClean="0">
                <a:solidFill>
                  <a:srgbClr val="C00000"/>
                </a:solidFill>
                <a:effectLst>
                  <a:outerShdw blurRad="38100" dist="38100" dir="2700000" algn="tl">
                    <a:srgbClr val="000000">
                      <a:alpha val="43137"/>
                    </a:srgbClr>
                  </a:outerShdw>
                </a:effectLst>
                <a:cs typeface="PT Bold Heading" pitchFamily="2" charset="-78"/>
              </a:rPr>
              <a:t>النمو الخلقي 6 ـ 9</a:t>
            </a:r>
            <a:r>
              <a:rPr lang="en-US" dirty="0" smtClean="0">
                <a:solidFill>
                  <a:srgbClr val="C00000"/>
                </a:solidFill>
                <a:effectLst>
                  <a:outerShdw blurRad="38100" dist="38100" dir="2700000" algn="tl">
                    <a:srgbClr val="000000">
                      <a:alpha val="43137"/>
                    </a:srgbClr>
                  </a:outerShdw>
                </a:effectLst>
                <a:cs typeface="PT Bold Heading" pitchFamily="2" charset="-78"/>
              </a:rPr>
              <a:t/>
            </a:r>
            <a:br>
              <a:rPr lang="en-US" dirty="0" smtClean="0">
                <a:solidFill>
                  <a:srgbClr val="C00000"/>
                </a:solidFill>
                <a:effectLst>
                  <a:outerShdw blurRad="38100" dist="38100" dir="2700000" algn="tl">
                    <a:srgbClr val="000000">
                      <a:alpha val="43137"/>
                    </a:srgbClr>
                  </a:outerShdw>
                </a:effectLst>
                <a:cs typeface="PT Bold Heading" pitchFamily="2" charset="-78"/>
              </a:rPr>
            </a:br>
            <a:endParaRPr lang="ar-EG" dirty="0">
              <a:solidFill>
                <a:srgbClr val="C0000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571472" y="1357298"/>
            <a:ext cx="7467600" cy="2328866"/>
          </a:xfrm>
        </p:spPr>
        <p:txBody>
          <a:bodyPr>
            <a:normAutofit/>
          </a:bodyPr>
          <a:lstStyle/>
          <a:p>
            <a:r>
              <a:rPr lang="ar-EG" sz="2800" b="1" dirty="0" smtClean="0"/>
              <a:t>يتعرف الطفل على مفهوم الصواب </a:t>
            </a:r>
            <a:r>
              <a:rPr lang="ar-EG" sz="2800" b="1" dirty="0" err="1" smtClean="0"/>
              <a:t>والخطأ </a:t>
            </a:r>
            <a:r>
              <a:rPr lang="ar-EG" sz="2800" b="1" dirty="0" smtClean="0"/>
              <a:t>، والحلال والحرام ويتأثر النمو الاجتماعي بمعايير الجماعة التي ينتمي </a:t>
            </a:r>
            <a:r>
              <a:rPr lang="ar-EG" sz="2800" b="1" dirty="0" err="1" smtClean="0"/>
              <a:t>إليها .</a:t>
            </a:r>
            <a:endParaRPr lang="en-US" sz="2800" b="1" dirty="0" smtClean="0"/>
          </a:p>
          <a:p>
            <a:r>
              <a:rPr lang="ar-EG" sz="2800" b="1" dirty="0" smtClean="0"/>
              <a:t>يصل الطفل في نهاية هذه المرحلة إلى أحكام خلقية تقترب من مستوى </a:t>
            </a:r>
            <a:r>
              <a:rPr lang="ar-EG" sz="2800" b="1" dirty="0" err="1" smtClean="0"/>
              <a:t>الراشدين .</a:t>
            </a:r>
            <a:r>
              <a:rPr lang="ar-EG" sz="2800" b="1" dirty="0" smtClean="0"/>
              <a:t>   </a:t>
            </a:r>
            <a:endParaRPr lang="en-US" sz="2800" b="1" dirty="0" smtClean="0"/>
          </a:p>
          <a:p>
            <a:pPr>
              <a:buNone/>
            </a:pPr>
            <a:r>
              <a:rPr lang="ar-SA" dirty="0" smtClean="0"/>
              <a:t> </a:t>
            </a:r>
            <a:endParaRPr lang="en-US" dirty="0" smtClean="0"/>
          </a:p>
          <a:p>
            <a:endParaRPr lang="ar-EG" dirty="0"/>
          </a:p>
        </p:txBody>
      </p:sp>
      <p:pic>
        <p:nvPicPr>
          <p:cNvPr id="4" name="صورة 3" descr="kid-lie.jpg"/>
          <p:cNvPicPr>
            <a:picLocks noChangeAspect="1"/>
          </p:cNvPicPr>
          <p:nvPr/>
        </p:nvPicPr>
        <p:blipFill>
          <a:blip r:embed="rId3"/>
          <a:stretch>
            <a:fillRect/>
          </a:stretch>
        </p:blipFill>
        <p:spPr>
          <a:xfrm>
            <a:off x="357158" y="3510784"/>
            <a:ext cx="8358246" cy="2990050"/>
          </a:xfrm>
          <a:prstGeom prst="rect">
            <a:avLst/>
          </a:prstGeom>
        </p:spPr>
      </p:pic>
    </p:spTree>
  </p:cSld>
  <p:clrMapOvr>
    <a:masterClrMapping/>
  </p:clrMapOvr>
  <p:transition spd="slow">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57356" y="500042"/>
            <a:ext cx="6172200" cy="1124896"/>
          </a:xfrm>
        </p:spPr>
        <p:txBody>
          <a:bodyPr>
            <a:normAutofit/>
          </a:bodyPr>
          <a:lstStyle/>
          <a:p>
            <a:pPr algn="ctr"/>
            <a:r>
              <a:rPr lang="ar-SA" sz="5400" dirty="0" smtClean="0">
                <a:solidFill>
                  <a:srgbClr val="7030A0"/>
                </a:solidFill>
                <a:effectLst>
                  <a:outerShdw blurRad="38100" dist="38100" dir="2700000" algn="tl">
                    <a:srgbClr val="000000">
                      <a:alpha val="43137"/>
                    </a:srgbClr>
                  </a:outerShdw>
                </a:effectLst>
                <a:cs typeface="PT Bold Heading" pitchFamily="2" charset="-78"/>
              </a:rPr>
              <a:t>مرحلة الطفولة المتأخرة</a:t>
            </a:r>
            <a:endParaRPr lang="ar-EG" sz="5400" dirty="0">
              <a:solidFill>
                <a:srgbClr val="7030A0"/>
              </a:solidFill>
              <a:effectLst>
                <a:outerShdw blurRad="38100" dist="38100" dir="2700000" algn="tl">
                  <a:srgbClr val="000000">
                    <a:alpha val="43137"/>
                  </a:srgbClr>
                </a:outerShdw>
              </a:effectLst>
              <a:cs typeface="PT Bold Heading" pitchFamily="2" charset="-78"/>
            </a:endParaRPr>
          </a:p>
        </p:txBody>
      </p:sp>
      <p:pic>
        <p:nvPicPr>
          <p:cNvPr id="3" name="صورة 2" descr="images (2).jpg"/>
          <p:cNvPicPr>
            <a:picLocks noChangeAspect="1"/>
          </p:cNvPicPr>
          <p:nvPr/>
        </p:nvPicPr>
        <p:blipFill>
          <a:blip r:embed="rId3"/>
          <a:stretch>
            <a:fillRect/>
          </a:stretch>
        </p:blipFill>
        <p:spPr>
          <a:xfrm>
            <a:off x="357158" y="1857364"/>
            <a:ext cx="8501122" cy="4714908"/>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85728"/>
            <a:ext cx="4714908" cy="785810"/>
          </a:xfrm>
        </p:spPr>
        <p:txBody>
          <a:bodyPr>
            <a:normAutofit fontScale="90000"/>
          </a:bodyPr>
          <a:lstStyle/>
          <a:p>
            <a:pPr algn="ctr"/>
            <a:r>
              <a:rPr lang="ar-EG" dirty="0" smtClean="0">
                <a:solidFill>
                  <a:srgbClr val="7030A0"/>
                </a:solidFill>
                <a:effectLst>
                  <a:outerShdw blurRad="38100" dist="38100" dir="2700000" algn="tl">
                    <a:srgbClr val="000000">
                      <a:alpha val="43137"/>
                    </a:srgbClr>
                  </a:outerShdw>
                </a:effectLst>
                <a:latin typeface="Times New Roman"/>
                <a:ea typeface="Times New Roman"/>
                <a:cs typeface="PT Bold Heading" pitchFamily="2" charset="-78"/>
              </a:rPr>
              <a:t>النمو الجسمي والحسي</a:t>
            </a:r>
            <a:r>
              <a:rPr lang="ar-SA" dirty="0" smtClean="0">
                <a:solidFill>
                  <a:srgbClr val="7030A0"/>
                </a:solidFill>
                <a:effectLst>
                  <a:outerShdw blurRad="38100" dist="38100" dir="2700000" algn="tl">
                    <a:srgbClr val="000000">
                      <a:alpha val="43137"/>
                    </a:srgbClr>
                  </a:outerShdw>
                </a:effectLst>
                <a:latin typeface="Times New Roman"/>
                <a:ea typeface="Times New Roman"/>
                <a:cs typeface="PT Bold Heading" pitchFamily="2" charset="-78"/>
              </a:rPr>
              <a:t> من  </a:t>
            </a:r>
            <a:r>
              <a:rPr lang="ar-EG" dirty="0" smtClean="0">
                <a:solidFill>
                  <a:srgbClr val="7030A0"/>
                </a:solidFill>
                <a:effectLst>
                  <a:outerShdw blurRad="38100" dist="38100" dir="2700000" algn="tl">
                    <a:srgbClr val="000000">
                      <a:alpha val="43137"/>
                    </a:srgbClr>
                  </a:outerShdw>
                </a:effectLst>
                <a:latin typeface="Times New Roman"/>
                <a:ea typeface="Times New Roman"/>
                <a:cs typeface="PT Bold Heading" pitchFamily="2" charset="-78"/>
              </a:rPr>
              <a:t> </a:t>
            </a:r>
            <a:r>
              <a:rPr lang="ar-EG" dirty="0" err="1" smtClean="0">
                <a:solidFill>
                  <a:srgbClr val="7030A0"/>
                </a:solidFill>
                <a:effectLst>
                  <a:outerShdw blurRad="38100" dist="38100" dir="2700000" algn="tl">
                    <a:srgbClr val="000000">
                      <a:alpha val="43137"/>
                    </a:srgbClr>
                  </a:outerShdw>
                </a:effectLst>
                <a:latin typeface="Times New Roman"/>
                <a:ea typeface="Times New Roman"/>
                <a:cs typeface="PT Bold Heading" pitchFamily="2" charset="-78"/>
              </a:rPr>
              <a:t>9ـ</a:t>
            </a:r>
            <a:r>
              <a:rPr lang="ar-EG" dirty="0" smtClean="0">
                <a:solidFill>
                  <a:srgbClr val="7030A0"/>
                </a:solidFill>
                <a:effectLst>
                  <a:outerShdw blurRad="38100" dist="38100" dir="2700000" algn="tl">
                    <a:srgbClr val="000000">
                      <a:alpha val="43137"/>
                    </a:srgbClr>
                  </a:outerShdw>
                </a:effectLst>
                <a:latin typeface="Times New Roman"/>
                <a:ea typeface="Times New Roman"/>
                <a:cs typeface="PT Bold Heading" pitchFamily="2" charset="-78"/>
              </a:rPr>
              <a:t> 12</a:t>
            </a:r>
            <a:endParaRPr lang="ar-EG" dirty="0">
              <a:solidFill>
                <a:srgbClr val="7030A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428596" y="1428736"/>
            <a:ext cx="4572032" cy="5072098"/>
          </a:xfrm>
        </p:spPr>
        <p:txBody>
          <a:bodyPr/>
          <a:lstStyle/>
          <a:p>
            <a:r>
              <a:rPr lang="ar-EG" b="1" dirty="0" smtClean="0">
                <a:latin typeface="Times New Roman"/>
                <a:ea typeface="Times New Roman"/>
                <a:cs typeface="Arial"/>
              </a:rPr>
              <a:t>يتباطأ معدل النمو</a:t>
            </a:r>
            <a:r>
              <a:rPr lang="ar-SA" b="1" dirty="0" smtClean="0">
                <a:latin typeface="Times New Roman"/>
                <a:ea typeface="Times New Roman"/>
                <a:cs typeface="Arial"/>
              </a:rPr>
              <a:t> الجسمي</a:t>
            </a:r>
            <a:r>
              <a:rPr lang="ar-EG" b="1" dirty="0" smtClean="0">
                <a:latin typeface="Times New Roman"/>
                <a:ea typeface="Times New Roman"/>
                <a:cs typeface="Arial"/>
              </a:rPr>
              <a:t> قياسا بالمرحلة السابقة وتمهيدا للطفرة الكبيرة في المرحلة </a:t>
            </a:r>
            <a:r>
              <a:rPr lang="ar-SA" b="1" dirty="0" smtClean="0">
                <a:latin typeface="Times New Roman"/>
                <a:ea typeface="Times New Roman"/>
                <a:cs typeface="Arial"/>
              </a:rPr>
              <a:t>التالية</a:t>
            </a:r>
            <a:r>
              <a:rPr lang="ar-EG" b="1" dirty="0" smtClean="0">
                <a:latin typeface="Times New Roman"/>
                <a:ea typeface="Times New Roman"/>
                <a:cs typeface="Arial"/>
              </a:rPr>
              <a:t> ( </a:t>
            </a:r>
            <a:r>
              <a:rPr lang="ar-EG" b="1" dirty="0" err="1" smtClean="0">
                <a:latin typeface="Times New Roman"/>
                <a:ea typeface="Times New Roman"/>
                <a:cs typeface="Arial"/>
              </a:rPr>
              <a:t>المراهقة ) .</a:t>
            </a:r>
            <a:endParaRPr lang="en-US" b="1" dirty="0" smtClean="0">
              <a:latin typeface="Times New Roman"/>
              <a:ea typeface="Times New Roman"/>
            </a:endParaRPr>
          </a:p>
          <a:p>
            <a:r>
              <a:rPr lang="ar-EG" b="1" dirty="0" smtClean="0">
                <a:latin typeface="Times New Roman"/>
                <a:ea typeface="Times New Roman"/>
                <a:cs typeface="Arial"/>
              </a:rPr>
              <a:t>متوسط طول البنين 138.</a:t>
            </a:r>
            <a:r>
              <a:rPr lang="ar-EG" b="1" dirty="0" err="1" smtClean="0">
                <a:latin typeface="Times New Roman"/>
                <a:ea typeface="Times New Roman"/>
                <a:cs typeface="Arial"/>
              </a:rPr>
              <a:t>5سم</a:t>
            </a:r>
            <a:r>
              <a:rPr lang="ar-EG" b="1" dirty="0" smtClean="0">
                <a:latin typeface="Times New Roman"/>
                <a:ea typeface="Times New Roman"/>
                <a:cs typeface="Arial"/>
              </a:rPr>
              <a:t> عند سن 12 سنة</a:t>
            </a:r>
            <a:endParaRPr lang="en-US" b="1" dirty="0" smtClean="0">
              <a:latin typeface="Times New Roman"/>
              <a:ea typeface="Times New Roman"/>
            </a:endParaRPr>
          </a:p>
          <a:p>
            <a:r>
              <a:rPr lang="ar-EG" b="1" dirty="0" smtClean="0">
                <a:latin typeface="Times New Roman"/>
                <a:ea typeface="Times New Roman"/>
                <a:cs typeface="Arial"/>
              </a:rPr>
              <a:t>متوسط طول البنات 141.</a:t>
            </a:r>
            <a:r>
              <a:rPr lang="ar-EG" b="1" dirty="0" err="1" smtClean="0">
                <a:latin typeface="Times New Roman"/>
                <a:ea typeface="Times New Roman"/>
                <a:cs typeface="Arial"/>
              </a:rPr>
              <a:t>5سم</a:t>
            </a:r>
            <a:r>
              <a:rPr lang="ar-EG" b="1" dirty="0" smtClean="0">
                <a:latin typeface="Times New Roman"/>
                <a:ea typeface="Times New Roman"/>
                <a:cs typeface="Arial"/>
              </a:rPr>
              <a:t> </a:t>
            </a:r>
            <a:r>
              <a:rPr lang="ar-EG" b="1" dirty="0" err="1" smtClean="0">
                <a:latin typeface="Times New Roman"/>
                <a:ea typeface="Times New Roman"/>
                <a:cs typeface="Arial"/>
              </a:rPr>
              <a:t>.</a:t>
            </a:r>
            <a:r>
              <a:rPr lang="ar-EG" b="1" dirty="0" smtClean="0">
                <a:latin typeface="Times New Roman"/>
                <a:ea typeface="Times New Roman"/>
                <a:cs typeface="Arial"/>
              </a:rPr>
              <a:t> ( تتحول الفروق</a:t>
            </a:r>
            <a:r>
              <a:rPr lang="ar-SA" b="1" dirty="0" smtClean="0">
                <a:latin typeface="Times New Roman"/>
                <a:ea typeface="Times New Roman"/>
                <a:cs typeface="Arial"/>
              </a:rPr>
              <a:t> في سرعة النمو الجسمي</a:t>
            </a:r>
            <a:r>
              <a:rPr lang="ar-EG" b="1" dirty="0" smtClean="0">
                <a:latin typeface="Times New Roman"/>
                <a:ea typeface="Times New Roman"/>
                <a:cs typeface="Arial"/>
              </a:rPr>
              <a:t> لصالح البنات في نهاية </a:t>
            </a:r>
            <a:r>
              <a:rPr lang="ar-EG" b="1" dirty="0" err="1" smtClean="0">
                <a:latin typeface="Times New Roman"/>
                <a:ea typeface="Times New Roman"/>
                <a:cs typeface="Arial"/>
              </a:rPr>
              <a:t>المرحلة ) .</a:t>
            </a:r>
            <a:endParaRPr lang="en-US" b="1" dirty="0" smtClean="0">
              <a:latin typeface="Times New Roman"/>
              <a:ea typeface="Times New Roman"/>
            </a:endParaRPr>
          </a:p>
          <a:p>
            <a:endParaRPr lang="ar-EG" dirty="0"/>
          </a:p>
        </p:txBody>
      </p:sp>
      <p:pic>
        <p:nvPicPr>
          <p:cNvPr id="5" name="صورة 4" descr="portrait-of-five-happy-kids-boys-and-girls-early-teen-school-age-looking-DK09YM.jpg"/>
          <p:cNvPicPr>
            <a:picLocks noChangeAspect="1"/>
          </p:cNvPicPr>
          <p:nvPr/>
        </p:nvPicPr>
        <p:blipFill>
          <a:blip r:embed="rId3"/>
          <a:srcRect b="7291"/>
          <a:stretch>
            <a:fillRect/>
          </a:stretch>
        </p:blipFill>
        <p:spPr>
          <a:xfrm>
            <a:off x="5143504" y="1285860"/>
            <a:ext cx="3797955" cy="5286412"/>
          </a:xfrm>
          <a:prstGeom prst="rect">
            <a:avLst/>
          </a:prstGeom>
          <a:ln>
            <a:noFill/>
          </a:ln>
          <a:effectLst>
            <a:softEdge rad="112500"/>
          </a:effectLst>
        </p:spPr>
      </p:pic>
    </p:spTree>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57158" y="428604"/>
            <a:ext cx="4643470" cy="5857916"/>
          </a:xfrm>
        </p:spPr>
        <p:txBody>
          <a:bodyPr>
            <a:normAutofit/>
          </a:bodyPr>
          <a:lstStyle/>
          <a:p>
            <a:endParaRPr lang="ar-EG" dirty="0" smtClean="0"/>
          </a:p>
          <a:p>
            <a:r>
              <a:rPr lang="ar-EG" b="1" dirty="0" smtClean="0">
                <a:latin typeface="Times New Roman"/>
                <a:ea typeface="Times New Roman"/>
                <a:cs typeface="+mj-cs"/>
              </a:rPr>
              <a:t>متوسط وزن الذكور </a:t>
            </a:r>
            <a:r>
              <a:rPr lang="ar-EG" b="1" dirty="0" err="1" smtClean="0">
                <a:latin typeface="Times New Roman"/>
                <a:ea typeface="Times New Roman"/>
                <a:cs typeface="+mj-cs"/>
              </a:rPr>
              <a:t>32كج</a:t>
            </a:r>
            <a:r>
              <a:rPr lang="ar-EG" b="1" dirty="0" smtClean="0">
                <a:latin typeface="Times New Roman"/>
                <a:ea typeface="Times New Roman"/>
                <a:cs typeface="+mj-cs"/>
              </a:rPr>
              <a:t>  والبنات </a:t>
            </a:r>
            <a:r>
              <a:rPr lang="ar-EG" b="1" dirty="0" err="1" smtClean="0">
                <a:latin typeface="Times New Roman"/>
                <a:ea typeface="Times New Roman"/>
                <a:cs typeface="+mj-cs"/>
              </a:rPr>
              <a:t>34كج</a:t>
            </a:r>
            <a:r>
              <a:rPr lang="ar-EG" b="1" dirty="0" smtClean="0">
                <a:latin typeface="Times New Roman"/>
                <a:ea typeface="Times New Roman"/>
                <a:cs typeface="+mj-cs"/>
              </a:rPr>
              <a:t> ( في سن </a:t>
            </a:r>
            <a:r>
              <a:rPr lang="ar-EG" b="1" dirty="0" err="1" smtClean="0">
                <a:latin typeface="Times New Roman"/>
                <a:ea typeface="Times New Roman"/>
                <a:cs typeface="+mj-cs"/>
              </a:rPr>
              <a:t>12سنة</a:t>
            </a:r>
            <a:r>
              <a:rPr lang="ar-EG" b="1" dirty="0" smtClean="0">
                <a:latin typeface="Times New Roman"/>
                <a:ea typeface="Times New Roman"/>
                <a:cs typeface="+mj-cs"/>
              </a:rPr>
              <a:t> </a:t>
            </a:r>
            <a:r>
              <a:rPr lang="ar-EG" b="1" dirty="0" err="1" smtClean="0">
                <a:latin typeface="Times New Roman"/>
                <a:ea typeface="Times New Roman"/>
                <a:cs typeface="+mj-cs"/>
              </a:rPr>
              <a:t>)</a:t>
            </a:r>
            <a:endParaRPr lang="en-US" b="1" dirty="0" smtClean="0">
              <a:latin typeface="Times New Roman"/>
              <a:ea typeface="Times New Roman"/>
              <a:cs typeface="+mj-cs"/>
            </a:endParaRPr>
          </a:p>
          <a:p>
            <a:r>
              <a:rPr lang="ar-EG" b="1" dirty="0" smtClean="0">
                <a:latin typeface="Times New Roman"/>
                <a:ea typeface="Times New Roman"/>
                <a:cs typeface="+mj-cs"/>
              </a:rPr>
              <a:t>تبدأ ظهور الخصائص الجنسية الثانوية عند الإناث في نهاية المرحلة</a:t>
            </a:r>
            <a:r>
              <a:rPr lang="ar-SA" b="1" dirty="0" smtClean="0">
                <a:latin typeface="Times New Roman"/>
                <a:ea typeface="Times New Roman"/>
                <a:cs typeface="+mj-cs"/>
              </a:rPr>
              <a:t>(البنات يسبقن الذكور في البلوغ بعامين </a:t>
            </a:r>
            <a:r>
              <a:rPr lang="ar-SA" b="1" dirty="0" err="1" smtClean="0">
                <a:latin typeface="Times New Roman"/>
                <a:ea typeface="Times New Roman"/>
                <a:cs typeface="+mj-cs"/>
              </a:rPr>
              <a:t>تقريبا )</a:t>
            </a:r>
            <a:r>
              <a:rPr lang="ar-EG" b="1" dirty="0" err="1" smtClean="0">
                <a:latin typeface="Times New Roman"/>
                <a:ea typeface="Times New Roman"/>
                <a:cs typeface="+mj-cs"/>
              </a:rPr>
              <a:t>.</a:t>
            </a:r>
            <a:endParaRPr lang="ar-EG" dirty="0" smtClean="0">
              <a:cs typeface="+mj-cs"/>
            </a:endParaRPr>
          </a:p>
          <a:p>
            <a:r>
              <a:rPr lang="ar-EG" b="1" dirty="0" smtClean="0">
                <a:cs typeface="+mj-cs"/>
              </a:rPr>
              <a:t>يزول طول البصر الذي كان يصيب 80%من أطفال المرحلة </a:t>
            </a:r>
            <a:r>
              <a:rPr lang="ar-EG" b="1" dirty="0" err="1" smtClean="0">
                <a:cs typeface="+mj-cs"/>
              </a:rPr>
              <a:t>السابقة .</a:t>
            </a:r>
            <a:r>
              <a:rPr lang="ar-EG" b="1" dirty="0" smtClean="0">
                <a:cs typeface="+mj-cs"/>
              </a:rPr>
              <a:t> </a:t>
            </a:r>
            <a:endParaRPr lang="en-US" b="1" dirty="0" smtClean="0">
              <a:cs typeface="+mj-cs"/>
            </a:endParaRPr>
          </a:p>
          <a:p>
            <a:r>
              <a:rPr lang="ar-EG" b="1" dirty="0" smtClean="0">
                <a:cs typeface="+mj-cs"/>
              </a:rPr>
              <a:t>تنمو </a:t>
            </a:r>
            <a:r>
              <a:rPr lang="ar-SA" b="1" dirty="0" smtClean="0">
                <a:cs typeface="+mj-cs"/>
              </a:rPr>
              <a:t>مهارات </a:t>
            </a:r>
            <a:r>
              <a:rPr lang="ar-EG" b="1" dirty="0" smtClean="0">
                <a:cs typeface="+mj-cs"/>
              </a:rPr>
              <a:t>الأعضاء الدقيقة كالأصابع وتكون حاسة اللمس عند البنات أقوى من </a:t>
            </a:r>
            <a:r>
              <a:rPr lang="ar-EG" b="1" dirty="0" err="1" smtClean="0">
                <a:cs typeface="+mj-cs"/>
              </a:rPr>
              <a:t>البنين .</a:t>
            </a:r>
            <a:r>
              <a:rPr lang="ar-SA" b="1" dirty="0" smtClean="0">
                <a:cs typeface="+mj-cs"/>
              </a:rPr>
              <a:t> لذلك تتفوق البنات في اكتساب المهارات الحركية الدقيقة عن </a:t>
            </a:r>
            <a:r>
              <a:rPr lang="ar-SA" b="1" dirty="0" err="1" smtClean="0">
                <a:cs typeface="+mj-cs"/>
              </a:rPr>
              <a:t>الذكور .</a:t>
            </a:r>
            <a:r>
              <a:rPr lang="ar-SA" b="1" dirty="0" smtClean="0">
                <a:cs typeface="+mj-cs"/>
              </a:rPr>
              <a:t> </a:t>
            </a:r>
            <a:endParaRPr lang="en-US" b="1" dirty="0" smtClean="0">
              <a:cs typeface="+mj-cs"/>
            </a:endParaRPr>
          </a:p>
        </p:txBody>
      </p:sp>
      <p:pic>
        <p:nvPicPr>
          <p:cNvPr id="4" name="صورة 3" descr="91xrema7-ql-_sl1500_.jpg"/>
          <p:cNvPicPr>
            <a:picLocks noChangeAspect="1"/>
          </p:cNvPicPr>
          <p:nvPr/>
        </p:nvPicPr>
        <p:blipFill>
          <a:blip r:embed="rId3"/>
          <a:stretch>
            <a:fillRect/>
          </a:stretch>
        </p:blipFill>
        <p:spPr>
          <a:xfrm>
            <a:off x="4964859" y="785794"/>
            <a:ext cx="3893421" cy="5643602"/>
          </a:xfrm>
          <a:prstGeom prst="rect">
            <a:avLst/>
          </a:prstGeom>
        </p:spPr>
      </p:pic>
    </p:spTree>
  </p:cSld>
  <p:clrMapOvr>
    <a:masterClrMapping/>
  </p:clrMapOvr>
  <p:transition spd="slow">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85786" y="285728"/>
            <a:ext cx="7467600" cy="868346"/>
          </a:xfrm>
        </p:spPr>
        <p:txBody>
          <a:bodyPr>
            <a:normAutofit/>
          </a:bodyPr>
          <a:lstStyle/>
          <a:p>
            <a:pPr algn="ctr"/>
            <a:r>
              <a:rPr lang="ar-EG" sz="4000" dirty="0" smtClean="0">
                <a:solidFill>
                  <a:srgbClr val="7030A0"/>
                </a:solidFill>
                <a:effectLst>
                  <a:outerShdw blurRad="38100" dist="38100" dir="2700000" algn="tl">
                    <a:srgbClr val="000000">
                      <a:alpha val="43137"/>
                    </a:srgbClr>
                  </a:outerShdw>
                </a:effectLst>
                <a:cs typeface="PT Bold Heading" pitchFamily="2" charset="-78"/>
              </a:rPr>
              <a:t>النمو الحركي 9 ـ 12</a:t>
            </a:r>
            <a:endParaRPr lang="ar-EG" sz="4000" dirty="0">
              <a:solidFill>
                <a:srgbClr val="7030A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428596" y="1214422"/>
            <a:ext cx="4500594" cy="5214974"/>
          </a:xfrm>
        </p:spPr>
        <p:txBody>
          <a:bodyPr>
            <a:normAutofit/>
          </a:bodyPr>
          <a:lstStyle/>
          <a:p>
            <a:r>
              <a:rPr lang="ar-EG" b="1" dirty="0" smtClean="0"/>
              <a:t>يتطور النمو الحركي بصورة </a:t>
            </a:r>
            <a:r>
              <a:rPr lang="ar-EG" b="1" dirty="0" err="1" smtClean="0"/>
              <a:t>كبيرة </a:t>
            </a:r>
            <a:r>
              <a:rPr lang="ar-EG" b="1" dirty="0" smtClean="0"/>
              <a:t>، ويظهر في الأنشطة الرياضية والحياتية</a:t>
            </a:r>
            <a:r>
              <a:rPr lang="ar-SA" b="1" dirty="0" smtClean="0"/>
              <a:t> خارج المدرسة</a:t>
            </a:r>
            <a:r>
              <a:rPr lang="ar-EG" b="1" dirty="0" smtClean="0"/>
              <a:t> وتصبح حركاته أكثر دقة واقتصادا في </a:t>
            </a:r>
            <a:r>
              <a:rPr lang="ar-SA" b="1" dirty="0" smtClean="0"/>
              <a:t>الوقت و</a:t>
            </a:r>
            <a:r>
              <a:rPr lang="ar-EG" b="1" dirty="0" smtClean="0"/>
              <a:t>الجهد </a:t>
            </a:r>
            <a:r>
              <a:rPr lang="ar-EG" b="1" dirty="0" err="1" smtClean="0"/>
              <a:t>المبذول .</a:t>
            </a:r>
            <a:endParaRPr lang="en-US" b="1" dirty="0" smtClean="0"/>
          </a:p>
          <a:p>
            <a:r>
              <a:rPr lang="ar-EG" b="1" dirty="0" smtClean="0"/>
              <a:t>تظهر فروق بين الجنسين في النشاط الحركي فالبنين يميلون نحو اللعب العضلي العنيف القوي كالجري و</a:t>
            </a:r>
            <a:r>
              <a:rPr lang="ar-SA" b="1" dirty="0" smtClean="0"/>
              <a:t>ألعاب </a:t>
            </a:r>
            <a:r>
              <a:rPr lang="ar-EG" b="1" dirty="0" err="1" smtClean="0"/>
              <a:t>الكرة ...</a:t>
            </a:r>
            <a:r>
              <a:rPr lang="ar-EG" b="1" dirty="0" smtClean="0"/>
              <a:t> بينما تميل البنات إلى الألعاب التي تتطلب دقة وتنظيم في </a:t>
            </a:r>
            <a:r>
              <a:rPr lang="ar-EG" b="1" dirty="0" err="1" smtClean="0"/>
              <a:t>الحركات .</a:t>
            </a:r>
            <a:endParaRPr lang="ar-EG" b="1" dirty="0" smtClean="0"/>
          </a:p>
          <a:p>
            <a:r>
              <a:rPr lang="ar-EG" b="1" dirty="0" smtClean="0"/>
              <a:t>توصف حركات الطفل في هذه المرحلة </a:t>
            </a:r>
            <a:r>
              <a:rPr lang="ar-EG" b="1" dirty="0" err="1" smtClean="0"/>
              <a:t>بـ</a:t>
            </a:r>
            <a:r>
              <a:rPr lang="ar-EG" b="1" dirty="0" smtClean="0"/>
              <a:t> ” رشاقة </a:t>
            </a:r>
            <a:r>
              <a:rPr lang="ar-EG" b="1" dirty="0" err="1" smtClean="0"/>
              <a:t>القط ”</a:t>
            </a:r>
            <a:r>
              <a:rPr lang="ar-EG" b="1" dirty="0" smtClean="0"/>
              <a:t> </a:t>
            </a:r>
            <a:r>
              <a:rPr lang="en-US" b="1" dirty="0" smtClean="0"/>
              <a:t>  </a:t>
            </a:r>
            <a:r>
              <a:rPr lang="ar-EG" b="1" dirty="0" smtClean="0"/>
              <a:t>نظرا لما تتميز به من رشاقة </a:t>
            </a:r>
            <a:r>
              <a:rPr lang="ar-SA" b="1" dirty="0" smtClean="0"/>
              <a:t> و مرونة</a:t>
            </a:r>
            <a:r>
              <a:rPr lang="ar-EG" b="1" dirty="0" smtClean="0"/>
              <a:t> وقوة </a:t>
            </a:r>
            <a:r>
              <a:rPr lang="ar-EG" b="1" dirty="0" err="1" smtClean="0"/>
              <a:t>وسرعة .</a:t>
            </a:r>
            <a:endParaRPr lang="en-US" b="1" dirty="0" smtClean="0"/>
          </a:p>
          <a:p>
            <a:endParaRPr lang="en-US" b="1" dirty="0" smtClean="0"/>
          </a:p>
          <a:p>
            <a:endParaRPr lang="ar-EG" b="1" dirty="0"/>
          </a:p>
        </p:txBody>
      </p:sp>
      <p:pic>
        <p:nvPicPr>
          <p:cNvPr id="4" name="صورة 3" descr="depositphotos_109962872-stockafbeelding-basisschool-kinderen-uit-school-haasten.jpg"/>
          <p:cNvPicPr>
            <a:picLocks noChangeAspect="1"/>
          </p:cNvPicPr>
          <p:nvPr/>
        </p:nvPicPr>
        <p:blipFill>
          <a:blip r:embed="rId3"/>
          <a:stretch>
            <a:fillRect/>
          </a:stretch>
        </p:blipFill>
        <p:spPr>
          <a:xfrm>
            <a:off x="5000628" y="1142984"/>
            <a:ext cx="3857652" cy="5429288"/>
          </a:xfrm>
          <a:prstGeom prst="rect">
            <a:avLst/>
          </a:prstGeom>
          <a:ln>
            <a:noFill/>
          </a:ln>
          <a:effectLst>
            <a:softEdge rad="112500"/>
          </a:effectLst>
        </p:spPr>
      </p:pic>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214290"/>
            <a:ext cx="7772400" cy="1255711"/>
          </a:xfrm>
        </p:spPr>
        <p:txBody>
          <a:bodyPr>
            <a:normAutofit/>
          </a:bodyPr>
          <a:lstStyle/>
          <a:p>
            <a:pPr algn="ctr"/>
            <a:r>
              <a:rPr lang="ar-SA" sz="5400" dirty="0" smtClean="0">
                <a:solidFill>
                  <a:srgbClr val="C00000"/>
                </a:solidFill>
                <a:effectLst>
                  <a:outerShdw blurRad="38100" dist="38100" dir="2700000" algn="tl">
                    <a:srgbClr val="000000">
                      <a:alpha val="43137"/>
                    </a:srgbClr>
                  </a:outerShdw>
                </a:effectLst>
                <a:latin typeface="Times New Roman"/>
                <a:ea typeface="Times New Roman"/>
                <a:cs typeface="PT Bold Heading" pitchFamily="2" charset="-78"/>
              </a:rPr>
              <a:t>مرحلة الطفولة الوسطى </a:t>
            </a:r>
            <a:endParaRPr lang="ar-EG" sz="5400" dirty="0">
              <a:solidFill>
                <a:srgbClr val="C00000"/>
              </a:solidFill>
              <a:effectLst>
                <a:outerShdw blurRad="38100" dist="38100" dir="2700000" algn="tl">
                  <a:srgbClr val="000000">
                    <a:alpha val="43137"/>
                  </a:srgbClr>
                </a:outerShdw>
              </a:effectLst>
              <a:cs typeface="PT Bold Heading" pitchFamily="2" charset="-78"/>
            </a:endParaRPr>
          </a:p>
        </p:txBody>
      </p:sp>
      <p:pic>
        <p:nvPicPr>
          <p:cNvPr id="4" name="صورة 3" descr="images (1).jpg"/>
          <p:cNvPicPr>
            <a:picLocks noChangeAspect="1"/>
          </p:cNvPicPr>
          <p:nvPr/>
        </p:nvPicPr>
        <p:blipFill>
          <a:blip r:embed="rId3"/>
          <a:stretch>
            <a:fillRect/>
          </a:stretch>
        </p:blipFill>
        <p:spPr>
          <a:xfrm>
            <a:off x="0" y="1785925"/>
            <a:ext cx="9144000" cy="50720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28596" y="357166"/>
            <a:ext cx="8215370" cy="3071834"/>
          </a:xfrm>
        </p:spPr>
        <p:txBody>
          <a:bodyPr/>
          <a:lstStyle/>
          <a:p>
            <a:r>
              <a:rPr lang="ar-SA" dirty="0" smtClean="0">
                <a:solidFill>
                  <a:srgbClr val="0070C0"/>
                </a:solidFill>
                <a:effectLst>
                  <a:outerShdw blurRad="38100" dist="38100" dir="2700000" algn="tl">
                    <a:srgbClr val="000000">
                      <a:alpha val="43137"/>
                    </a:srgbClr>
                  </a:outerShdw>
                </a:effectLst>
                <a:cs typeface="PT Bold Heading" pitchFamily="2" charset="-78"/>
              </a:rPr>
              <a:t>ـ </a:t>
            </a:r>
            <a:r>
              <a:rPr lang="ar-EG" dirty="0" smtClean="0">
                <a:solidFill>
                  <a:srgbClr val="0070C0"/>
                </a:solidFill>
                <a:effectLst>
                  <a:outerShdw blurRad="38100" dist="38100" dir="2700000" algn="tl">
                    <a:srgbClr val="000000">
                      <a:alpha val="43137"/>
                    </a:srgbClr>
                  </a:outerShdw>
                </a:effectLst>
                <a:cs typeface="PT Bold Heading" pitchFamily="2" charset="-78"/>
              </a:rPr>
              <a:t>أطلق العلماء على التعلم الحركي في هذه المرحلة ظاهرة  التعلم من أول وهلة  ويرجع ذلك إلى الأسباب </a:t>
            </a:r>
            <a:r>
              <a:rPr lang="ar-EG" dirty="0" err="1" smtClean="0">
                <a:solidFill>
                  <a:srgbClr val="0070C0"/>
                </a:solidFill>
                <a:effectLst>
                  <a:outerShdw blurRad="38100" dist="38100" dir="2700000" algn="tl">
                    <a:srgbClr val="000000">
                      <a:alpha val="43137"/>
                    </a:srgbClr>
                  </a:outerShdw>
                </a:effectLst>
                <a:cs typeface="PT Bold Heading" pitchFamily="2" charset="-78"/>
              </a:rPr>
              <a:t>التالية :</a:t>
            </a:r>
            <a:endParaRPr lang="en-US" dirty="0" smtClean="0">
              <a:solidFill>
                <a:srgbClr val="0070C0"/>
              </a:solidFill>
              <a:effectLst>
                <a:outerShdw blurRad="38100" dist="38100" dir="2700000" algn="tl">
                  <a:srgbClr val="000000">
                    <a:alpha val="43137"/>
                  </a:srgbClr>
                </a:outerShdw>
              </a:effectLst>
              <a:cs typeface="PT Bold Heading" pitchFamily="2" charset="-78"/>
            </a:endParaRPr>
          </a:p>
          <a:p>
            <a:r>
              <a:rPr lang="ar-EG" dirty="0" smtClean="0"/>
              <a:t>1 </a:t>
            </a:r>
            <a:r>
              <a:rPr lang="ar-EG" sz="2800" b="1" dirty="0" smtClean="0"/>
              <a:t>ـ تطور الجهاز العصبي بما يؤدي إلى الاستفادة من الخبرات السابقة</a:t>
            </a:r>
            <a:endParaRPr lang="en-US" sz="2800" b="1" dirty="0" smtClean="0"/>
          </a:p>
          <a:p>
            <a:r>
              <a:rPr lang="ar-EG" sz="2800" b="1" dirty="0" smtClean="0"/>
              <a:t>2 ـ ميل الطفل إلى التقليد وتعلم المهارات الحركية ككل دون </a:t>
            </a:r>
            <a:r>
              <a:rPr lang="ar-EG" sz="2800" b="1" dirty="0" err="1" smtClean="0"/>
              <a:t>تجزئة.</a:t>
            </a:r>
            <a:r>
              <a:rPr lang="ar-EG" sz="2800" b="1" dirty="0" smtClean="0"/>
              <a:t> </a:t>
            </a:r>
            <a:endParaRPr lang="en-US" sz="2800" b="1" dirty="0" smtClean="0"/>
          </a:p>
          <a:p>
            <a:r>
              <a:rPr lang="ar-SA" sz="2800" b="1" dirty="0" smtClean="0"/>
              <a:t>3 ـ رغبة الطفل في الحركة </a:t>
            </a:r>
            <a:r>
              <a:rPr lang="ar-SA" sz="2800" b="1" dirty="0" err="1" smtClean="0"/>
              <a:t>والنشاط.</a:t>
            </a:r>
            <a:r>
              <a:rPr lang="ar-SA" sz="2800" b="1" dirty="0" smtClean="0"/>
              <a:t> </a:t>
            </a:r>
            <a:endParaRPr lang="en-US" sz="2800" b="1" dirty="0" smtClean="0"/>
          </a:p>
          <a:p>
            <a:endParaRPr lang="ar-EG" dirty="0"/>
          </a:p>
        </p:txBody>
      </p:sp>
      <p:pic>
        <p:nvPicPr>
          <p:cNvPr id="4" name="صورة 3" descr="مهارات-2.jpg"/>
          <p:cNvPicPr>
            <a:picLocks noChangeAspect="1"/>
          </p:cNvPicPr>
          <p:nvPr/>
        </p:nvPicPr>
        <p:blipFill>
          <a:blip r:embed="rId3"/>
          <a:stretch>
            <a:fillRect/>
          </a:stretch>
        </p:blipFill>
        <p:spPr>
          <a:xfrm>
            <a:off x="214282" y="3286124"/>
            <a:ext cx="8643998" cy="3571876"/>
          </a:xfrm>
          <a:prstGeom prst="rect">
            <a:avLst/>
          </a:prstGeom>
          <a:ln>
            <a:noFill/>
          </a:ln>
          <a:effectLst>
            <a:softEdge rad="112500"/>
          </a:effectLst>
        </p:spPr>
      </p:pic>
    </p:spTree>
  </p:cSld>
  <p:clrMapOvr>
    <a:masterClrMapping/>
  </p:clrMapOvr>
  <p:transition spd="slow">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829048" cy="1143000"/>
          </a:xfrm>
        </p:spPr>
        <p:txBody>
          <a:bodyPr/>
          <a:lstStyle/>
          <a:p>
            <a:pPr algn="ctr"/>
            <a:r>
              <a:rPr lang="ar-EG" sz="3200" dirty="0" smtClean="0">
                <a:solidFill>
                  <a:srgbClr val="7030A0"/>
                </a:solidFill>
                <a:effectLst>
                  <a:outerShdw blurRad="38100" dist="38100" dir="2700000" algn="tl">
                    <a:srgbClr val="000000">
                      <a:alpha val="43137"/>
                    </a:srgbClr>
                  </a:outerShdw>
                </a:effectLst>
                <a:cs typeface="PT Bold Heading" pitchFamily="2" charset="-78"/>
              </a:rPr>
              <a:t>النمو العقلي 9 ـ 12</a:t>
            </a:r>
            <a:r>
              <a:rPr lang="en-US" sz="3200" dirty="0" smtClean="0">
                <a:solidFill>
                  <a:srgbClr val="7030A0"/>
                </a:solidFill>
                <a:effectLst>
                  <a:outerShdw blurRad="38100" dist="38100" dir="2700000" algn="tl">
                    <a:srgbClr val="000000">
                      <a:alpha val="43137"/>
                    </a:srgbClr>
                  </a:outerShdw>
                </a:effectLst>
                <a:cs typeface="PT Bold Heading" pitchFamily="2" charset="-78"/>
              </a:rPr>
              <a:t/>
            </a:r>
            <a:br>
              <a:rPr lang="en-US" sz="3200" dirty="0" smtClean="0">
                <a:solidFill>
                  <a:srgbClr val="7030A0"/>
                </a:solidFill>
                <a:effectLst>
                  <a:outerShdw blurRad="38100" dist="38100" dir="2700000" algn="tl">
                    <a:srgbClr val="000000">
                      <a:alpha val="43137"/>
                    </a:srgbClr>
                  </a:outerShdw>
                </a:effectLst>
                <a:cs typeface="PT Bold Heading" pitchFamily="2" charset="-78"/>
              </a:rPr>
            </a:br>
            <a:endParaRPr lang="ar-EG" sz="3200" dirty="0">
              <a:solidFill>
                <a:srgbClr val="7030A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214282" y="1142984"/>
            <a:ext cx="4643470" cy="5715016"/>
          </a:xfrm>
        </p:spPr>
        <p:txBody>
          <a:bodyPr>
            <a:normAutofit/>
          </a:bodyPr>
          <a:lstStyle/>
          <a:p>
            <a:pPr algn="just"/>
            <a:r>
              <a:rPr lang="ar-EG" b="1" dirty="0" smtClean="0"/>
              <a:t>تتميز ب</a:t>
            </a:r>
            <a:r>
              <a:rPr lang="ar-SA" b="1" dirty="0" smtClean="0"/>
              <a:t>ال</a:t>
            </a:r>
            <a:r>
              <a:rPr lang="ar-EG" b="1" dirty="0" smtClean="0"/>
              <a:t>سرعة </a:t>
            </a:r>
            <a:r>
              <a:rPr lang="ar-SA" b="1" dirty="0" smtClean="0"/>
              <a:t>الكبيرة في </a:t>
            </a:r>
            <a:r>
              <a:rPr lang="ar-EG" b="1" dirty="0" smtClean="0"/>
              <a:t>النمو </a:t>
            </a:r>
            <a:r>
              <a:rPr lang="ar-EG" b="1" dirty="0" err="1" smtClean="0"/>
              <a:t>العقلي </a:t>
            </a:r>
            <a:r>
              <a:rPr lang="ar-EG" b="1" dirty="0" smtClean="0"/>
              <a:t>( عكس </a:t>
            </a:r>
            <a:r>
              <a:rPr lang="ar-EG" b="1" dirty="0" err="1" smtClean="0"/>
              <a:t>الجسمي </a:t>
            </a:r>
            <a:r>
              <a:rPr lang="ar-EG" b="1" dirty="0" smtClean="0"/>
              <a:t>) بسبب نمو المخ والجهاز العصبي </a:t>
            </a:r>
            <a:r>
              <a:rPr lang="ar-SA" b="1" dirty="0" smtClean="0"/>
              <a:t>، إلى جانب الأنشطة الدراسية والمعرفية المدرسية التي تسهم في النمو العقلي بشكل كبير </a:t>
            </a:r>
            <a:r>
              <a:rPr lang="ar-EG" b="1" dirty="0" smtClean="0"/>
              <a:t>، مع استمرار الطفل في التعلم </a:t>
            </a:r>
            <a:r>
              <a:rPr lang="ar-SA" b="1" dirty="0" smtClean="0"/>
              <a:t>اعتمادا على</a:t>
            </a:r>
            <a:r>
              <a:rPr lang="ar-EG" b="1" dirty="0" smtClean="0"/>
              <a:t> حواسه</a:t>
            </a:r>
            <a:r>
              <a:rPr lang="ar-SA" b="1" dirty="0" smtClean="0"/>
              <a:t> ( </a:t>
            </a:r>
            <a:r>
              <a:rPr lang="ar-SA" b="1" dirty="0" err="1" smtClean="0"/>
              <a:t>السمع </a:t>
            </a:r>
            <a:r>
              <a:rPr lang="ar-SA" b="1" dirty="0" smtClean="0"/>
              <a:t>، </a:t>
            </a:r>
            <a:r>
              <a:rPr lang="ar-SA" b="1" dirty="0" err="1" smtClean="0"/>
              <a:t>البصر </a:t>
            </a:r>
            <a:r>
              <a:rPr lang="ar-SA" b="1" dirty="0" smtClean="0"/>
              <a:t>، </a:t>
            </a:r>
            <a:r>
              <a:rPr lang="ar-SA" b="1" dirty="0" err="1" smtClean="0"/>
              <a:t>اللمس .... .</a:t>
            </a:r>
            <a:r>
              <a:rPr lang="ar-SA" b="1" dirty="0" smtClean="0"/>
              <a:t> </a:t>
            </a:r>
            <a:endParaRPr lang="en-US" b="1" dirty="0" smtClean="0"/>
          </a:p>
          <a:p>
            <a:pPr algn="just"/>
            <a:r>
              <a:rPr lang="ar-EG" b="1" dirty="0" smtClean="0"/>
              <a:t>يقوم </a:t>
            </a:r>
            <a:r>
              <a:rPr lang="ar-EG" b="1" dirty="0" err="1" smtClean="0"/>
              <a:t>بعمليات </a:t>
            </a:r>
            <a:r>
              <a:rPr lang="ar-EG" b="1" dirty="0" smtClean="0"/>
              <a:t>” الوصف </a:t>
            </a:r>
            <a:r>
              <a:rPr lang="ar-EG" b="1" dirty="0" err="1" smtClean="0"/>
              <a:t>الدقيق </a:t>
            </a:r>
            <a:r>
              <a:rPr lang="ar-EG" b="1" dirty="0" smtClean="0"/>
              <a:t>” ثم يتعداها </a:t>
            </a:r>
            <a:r>
              <a:rPr lang="ar-EG" b="1" dirty="0" err="1" smtClean="0"/>
              <a:t>إلى </a:t>
            </a:r>
            <a:r>
              <a:rPr lang="ar-EG" b="1" dirty="0" smtClean="0"/>
              <a:t>” تفسير </a:t>
            </a:r>
            <a:r>
              <a:rPr lang="ar-EG" b="1" dirty="0" err="1" smtClean="0"/>
              <a:t>العلاقات ”</a:t>
            </a:r>
            <a:r>
              <a:rPr lang="ar-SA" b="1" dirty="0" smtClean="0"/>
              <a:t> وهذا يفيد الطفل في اكتساب المعارف والمعلومات المتضمنة في المناهج </a:t>
            </a:r>
            <a:r>
              <a:rPr lang="ar-SA" b="1" dirty="0" err="1" smtClean="0"/>
              <a:t>المدرسية .</a:t>
            </a:r>
            <a:r>
              <a:rPr lang="ar-SA" b="1" dirty="0" smtClean="0"/>
              <a:t> </a:t>
            </a:r>
            <a:endParaRPr lang="en-US" b="1" dirty="0" smtClean="0"/>
          </a:p>
          <a:p>
            <a:pPr algn="just"/>
            <a:r>
              <a:rPr lang="ar-EG" b="1" dirty="0" smtClean="0"/>
              <a:t>يتطور النمو العقلي ويصبح الطفل قادر على عمليات </a:t>
            </a:r>
            <a:r>
              <a:rPr lang="ar-EG" b="1" dirty="0" err="1" smtClean="0"/>
              <a:t>التصنيف  </a:t>
            </a:r>
            <a:r>
              <a:rPr lang="ar-EG" b="1" dirty="0" smtClean="0"/>
              <a:t>(السيارات ـ النباتات ـ </a:t>
            </a:r>
            <a:r>
              <a:rPr lang="ar-EG" b="1" dirty="0" err="1" smtClean="0"/>
              <a:t>الحيوانات ..</a:t>
            </a:r>
            <a:r>
              <a:rPr lang="ar-EG" b="1" dirty="0" smtClean="0"/>
              <a:t> </a:t>
            </a:r>
            <a:r>
              <a:rPr lang="ar-EG" b="1" dirty="0" err="1" smtClean="0"/>
              <a:t>)</a:t>
            </a:r>
            <a:r>
              <a:rPr lang="ar-EG" b="1" dirty="0" smtClean="0"/>
              <a:t> </a:t>
            </a:r>
            <a:endParaRPr lang="en-US" b="1" dirty="0" smtClean="0"/>
          </a:p>
          <a:p>
            <a:endParaRPr lang="ar-EG" dirty="0"/>
          </a:p>
        </p:txBody>
      </p:sp>
      <p:pic>
        <p:nvPicPr>
          <p:cNvPr id="4" name="صورة 3" descr="therapist-and-little-girl.jpg"/>
          <p:cNvPicPr>
            <a:picLocks noChangeAspect="1"/>
          </p:cNvPicPr>
          <p:nvPr/>
        </p:nvPicPr>
        <p:blipFill>
          <a:blip r:embed="rId3"/>
          <a:stretch>
            <a:fillRect/>
          </a:stretch>
        </p:blipFill>
        <p:spPr>
          <a:xfrm>
            <a:off x="4929190" y="571480"/>
            <a:ext cx="3929090" cy="6286520"/>
          </a:xfrm>
          <a:prstGeom prst="rect">
            <a:avLst/>
          </a:prstGeom>
          <a:ln>
            <a:noFill/>
          </a:ln>
          <a:effectLst>
            <a:softEdge rad="112500"/>
          </a:effectLst>
        </p:spPr>
      </p:pic>
    </p:spTree>
  </p:cSld>
  <p:clrMapOvr>
    <a:masterClrMapping/>
  </p:clrMapOvr>
  <p:transition spd="slow">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642910" y="571480"/>
            <a:ext cx="4143404" cy="5929354"/>
          </a:xfrm>
        </p:spPr>
        <p:txBody>
          <a:bodyPr>
            <a:normAutofit lnSpcReduction="10000"/>
          </a:bodyPr>
          <a:lstStyle/>
          <a:p>
            <a:pPr algn="just"/>
            <a:r>
              <a:rPr lang="ar-EG" b="1" dirty="0" smtClean="0"/>
              <a:t>تظل انفعالات الطفل الحادة داخل المنزل، ويعبر البنين عن انفعالاتهم غير السارة بالغضب، بينما تعبر عنها البنات </a:t>
            </a:r>
            <a:r>
              <a:rPr lang="ar-EG" b="1" dirty="0" err="1" smtClean="0"/>
              <a:t>بالبكاء.</a:t>
            </a:r>
            <a:r>
              <a:rPr lang="ar-EG" b="1" dirty="0" smtClean="0"/>
              <a:t> </a:t>
            </a:r>
            <a:endParaRPr lang="en-US" b="1" dirty="0" smtClean="0"/>
          </a:p>
          <a:p>
            <a:pPr algn="just"/>
            <a:r>
              <a:rPr lang="ar-EG" b="1" dirty="0" smtClean="0"/>
              <a:t>يواجه طفل المرحلة الصراع الرابع في </a:t>
            </a:r>
            <a:r>
              <a:rPr lang="ar-EG" b="1" dirty="0" err="1" smtClean="0"/>
              <a:t>نموذج  </a:t>
            </a:r>
            <a:r>
              <a:rPr lang="ar-EG" b="1" dirty="0" smtClean="0"/>
              <a:t>” </a:t>
            </a:r>
            <a:r>
              <a:rPr lang="ar-EG" b="1" dirty="0" err="1" smtClean="0"/>
              <a:t>أريكسون</a:t>
            </a:r>
            <a:r>
              <a:rPr lang="ar-EG" b="1" dirty="0" smtClean="0"/>
              <a:t> ” وهو صراع الإنجاز مقابل القصور </a:t>
            </a:r>
            <a:r>
              <a:rPr lang="ar-SA" b="1" dirty="0" smtClean="0"/>
              <a:t>( سبق دراسته في محاضرة </a:t>
            </a:r>
            <a:r>
              <a:rPr lang="ar-SA" b="1" dirty="0" err="1" smtClean="0"/>
              <a:t>سابقة )</a:t>
            </a:r>
            <a:r>
              <a:rPr lang="ar-EG" b="1" dirty="0" err="1" smtClean="0"/>
              <a:t>.</a:t>
            </a:r>
            <a:r>
              <a:rPr lang="ar-EG" b="1" dirty="0" smtClean="0"/>
              <a:t> </a:t>
            </a:r>
            <a:endParaRPr lang="en-US" b="1" dirty="0" smtClean="0"/>
          </a:p>
          <a:p>
            <a:pPr algn="just"/>
            <a:r>
              <a:rPr lang="ar-SA" b="1" dirty="0" smtClean="0"/>
              <a:t>ومن أشهر انفعالات هذه المرحلة الخوف والغضب والعنف والاستطلاع </a:t>
            </a:r>
            <a:r>
              <a:rPr lang="ar-SA" b="1" dirty="0" err="1" smtClean="0"/>
              <a:t>والسرور </a:t>
            </a:r>
            <a:r>
              <a:rPr lang="ar-SA" b="1" dirty="0" smtClean="0"/>
              <a:t>، كما يظهر في هذه المرحلة نوع مختلف من الخوف عن المراحل السابقة كالخوف مما هو غير </a:t>
            </a:r>
            <a:r>
              <a:rPr lang="ar-SA" b="1" dirty="0" err="1" smtClean="0"/>
              <a:t>مألوف </a:t>
            </a:r>
            <a:r>
              <a:rPr lang="ar-SA" b="1" dirty="0" smtClean="0"/>
              <a:t>( </a:t>
            </a:r>
            <a:r>
              <a:rPr lang="ar-SA" b="1" dirty="0" err="1" smtClean="0"/>
              <a:t>الغريب </a:t>
            </a:r>
            <a:r>
              <a:rPr lang="ar-SA" b="1" dirty="0" smtClean="0"/>
              <a:t>)، والخوف من التعرض للسخرية من </a:t>
            </a:r>
            <a:r>
              <a:rPr lang="ar-SA" b="1" dirty="0" err="1" smtClean="0"/>
              <a:t>الأصدقاء </a:t>
            </a:r>
            <a:r>
              <a:rPr lang="ar-SA" b="1" dirty="0" smtClean="0"/>
              <a:t>، والخوف من الفشل في المهام التي يقوم </a:t>
            </a:r>
            <a:r>
              <a:rPr lang="ar-SA" b="1" dirty="0" err="1" smtClean="0"/>
              <a:t>بها.</a:t>
            </a:r>
            <a:r>
              <a:rPr lang="ar-SA" b="1" dirty="0" smtClean="0"/>
              <a:t> </a:t>
            </a:r>
            <a:endParaRPr lang="en-US" b="1" dirty="0" smtClean="0"/>
          </a:p>
          <a:p>
            <a:endParaRPr lang="ar-EG" dirty="0"/>
          </a:p>
        </p:txBody>
      </p:sp>
      <p:pic>
        <p:nvPicPr>
          <p:cNvPr id="5" name="صورة 4" descr="main-2100.jpg"/>
          <p:cNvPicPr>
            <a:picLocks noChangeAspect="1"/>
          </p:cNvPicPr>
          <p:nvPr/>
        </p:nvPicPr>
        <p:blipFill>
          <a:blip r:embed="rId3"/>
          <a:stretch>
            <a:fillRect/>
          </a:stretch>
        </p:blipFill>
        <p:spPr>
          <a:xfrm>
            <a:off x="4786314" y="357166"/>
            <a:ext cx="4032256" cy="6072230"/>
          </a:xfrm>
          <a:prstGeom prst="rect">
            <a:avLst/>
          </a:prstGeom>
        </p:spPr>
      </p:pic>
    </p:spTree>
  </p:cSld>
  <p:clrMapOvr>
    <a:masterClrMapping/>
  </p:clrMapOvr>
  <p:transition spd="slow">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f5207093f4bafcb21c0c017e46b49f6e_L.jpg"/>
          <p:cNvPicPr>
            <a:picLocks noChangeAspect="1"/>
          </p:cNvPicPr>
          <p:nvPr/>
        </p:nvPicPr>
        <p:blipFill>
          <a:blip r:embed="rId3"/>
          <a:stretch>
            <a:fillRect/>
          </a:stretch>
        </p:blipFill>
        <p:spPr>
          <a:xfrm>
            <a:off x="428596" y="2786058"/>
            <a:ext cx="8358246" cy="3762365"/>
          </a:xfrm>
          <a:prstGeom prst="rect">
            <a:avLst/>
          </a:prstGeom>
          <a:ln>
            <a:noFill/>
          </a:ln>
          <a:effectLst>
            <a:softEdge rad="112500"/>
          </a:effectLst>
        </p:spPr>
      </p:pic>
      <p:sp>
        <p:nvSpPr>
          <p:cNvPr id="3" name="عنصر نائب للمحتوى 2"/>
          <p:cNvSpPr>
            <a:spLocks noGrp="1"/>
          </p:cNvSpPr>
          <p:nvPr>
            <p:ph sz="quarter" idx="1"/>
          </p:nvPr>
        </p:nvSpPr>
        <p:spPr>
          <a:xfrm>
            <a:off x="571472" y="428604"/>
            <a:ext cx="7467600" cy="2643206"/>
          </a:xfrm>
        </p:spPr>
        <p:txBody>
          <a:bodyPr/>
          <a:lstStyle/>
          <a:p>
            <a:pPr algn="just"/>
            <a:r>
              <a:rPr lang="ar-SA" b="1" dirty="0" smtClean="0"/>
              <a:t>تعتبر </a:t>
            </a:r>
            <a:r>
              <a:rPr lang="ar-EG" b="1" dirty="0" smtClean="0"/>
              <a:t>المدرسة هي أكبر مصادر </a:t>
            </a:r>
            <a:r>
              <a:rPr lang="ar-EG" b="1" dirty="0" err="1" smtClean="0"/>
              <a:t>القلق </a:t>
            </a:r>
            <a:r>
              <a:rPr lang="ar-EG" b="1" dirty="0" smtClean="0"/>
              <a:t>،  مثل القلق في التأخر عن مواعيد </a:t>
            </a:r>
            <a:r>
              <a:rPr lang="ar-EG" b="1" dirty="0" err="1" smtClean="0"/>
              <a:t>المدرسة  ،</a:t>
            </a:r>
            <a:r>
              <a:rPr lang="ar-EG" b="1" dirty="0" smtClean="0"/>
              <a:t>  </a:t>
            </a:r>
            <a:r>
              <a:rPr lang="ar-SA" b="1" dirty="0" smtClean="0"/>
              <a:t>القلق من </a:t>
            </a:r>
            <a:r>
              <a:rPr lang="ar-EG" b="1" dirty="0" smtClean="0"/>
              <a:t>التأخر </a:t>
            </a:r>
            <a:r>
              <a:rPr lang="ar-SA" b="1" dirty="0" err="1" smtClean="0"/>
              <a:t>الدراسي </a:t>
            </a:r>
            <a:r>
              <a:rPr lang="ar-SA" b="1" dirty="0" smtClean="0"/>
              <a:t>( الحصول على درجات منخفضة في </a:t>
            </a:r>
            <a:r>
              <a:rPr lang="ar-SA" b="1" dirty="0" err="1" smtClean="0"/>
              <a:t>الاختبارات )</a:t>
            </a:r>
            <a:r>
              <a:rPr lang="ar-SA" b="1" dirty="0" smtClean="0"/>
              <a:t> </a:t>
            </a:r>
            <a:r>
              <a:rPr lang="ar-EG" b="1" dirty="0" smtClean="0"/>
              <a:t>، و</a:t>
            </a:r>
            <a:r>
              <a:rPr lang="ar-SA" b="1" dirty="0" smtClean="0"/>
              <a:t>يرجع </a:t>
            </a:r>
            <a:r>
              <a:rPr lang="ar-EG" b="1" dirty="0" smtClean="0"/>
              <a:t>السبب في ذلك </a:t>
            </a:r>
            <a:r>
              <a:rPr lang="ar-SA" b="1" dirty="0" smtClean="0"/>
              <a:t>إلى </a:t>
            </a:r>
            <a:r>
              <a:rPr lang="ar-EG" b="1" dirty="0" smtClean="0"/>
              <a:t>ضغوط الوالدين </a:t>
            </a:r>
            <a:r>
              <a:rPr lang="ar-SA" b="1" dirty="0" err="1" smtClean="0"/>
              <a:t>والمعلمين </a:t>
            </a:r>
            <a:r>
              <a:rPr lang="ar-SA" b="1" dirty="0" smtClean="0"/>
              <a:t>، والمبالغة في قيمة الحصول على درجات مرتفعة بغض النظر عن ما يمتلكه الطفل من قدرات </a:t>
            </a:r>
            <a:r>
              <a:rPr lang="ar-SA" b="1" dirty="0" err="1" smtClean="0"/>
              <a:t>ومهارات </a:t>
            </a:r>
            <a:r>
              <a:rPr lang="ar-SA" b="1" dirty="0" smtClean="0"/>
              <a:t>، ودون مراعاة للفروق الفردية بين التلاميذ </a:t>
            </a:r>
            <a:r>
              <a:rPr lang="ar-EG" b="1" dirty="0" err="1" smtClean="0"/>
              <a:t>.</a:t>
            </a:r>
            <a:r>
              <a:rPr lang="ar-EG" b="1" dirty="0" smtClean="0"/>
              <a:t> </a:t>
            </a:r>
            <a:endParaRPr lang="en-US" b="1" dirty="0" smtClean="0"/>
          </a:p>
          <a:p>
            <a:pPr>
              <a:buNone/>
            </a:pPr>
            <a:endParaRPr lang="ar-EG" b="1" dirty="0"/>
          </a:p>
        </p:txBody>
      </p:sp>
    </p:spTree>
  </p:cSld>
  <p:clrMapOvr>
    <a:masterClrMapping/>
  </p:clrMapOvr>
  <p:transition spd="slow">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71472" y="357166"/>
            <a:ext cx="7467600" cy="2857520"/>
          </a:xfrm>
        </p:spPr>
        <p:txBody>
          <a:bodyPr/>
          <a:lstStyle/>
          <a:p>
            <a:r>
              <a:rPr lang="ar-EG" b="1" dirty="0" smtClean="0"/>
              <a:t>تنمو قدرة الطفل على التحصيل الدراسي بتدعيم </a:t>
            </a:r>
            <a:r>
              <a:rPr lang="ar-SA" b="1" dirty="0" smtClean="0"/>
              <a:t>والتشجيع </a:t>
            </a:r>
            <a:r>
              <a:rPr lang="ar-EG" b="1" dirty="0" smtClean="0"/>
              <a:t>من الأسرة </a:t>
            </a:r>
            <a:r>
              <a:rPr lang="ar-EG" b="1" dirty="0" err="1" smtClean="0"/>
              <a:t>والمدرسة .</a:t>
            </a:r>
            <a:endParaRPr lang="en-US" b="1" dirty="0" smtClean="0"/>
          </a:p>
          <a:p>
            <a:r>
              <a:rPr lang="ar-EG" b="1" dirty="0" smtClean="0"/>
              <a:t>يتعلم معنى </a:t>
            </a:r>
            <a:r>
              <a:rPr lang="ar-EG" b="1" dirty="0" err="1" smtClean="0"/>
              <a:t>الزمان </a:t>
            </a:r>
            <a:r>
              <a:rPr lang="ar-EG" b="1" dirty="0" smtClean="0"/>
              <a:t>( </a:t>
            </a:r>
            <a:r>
              <a:rPr lang="ar-EG" b="1" dirty="0" err="1" smtClean="0"/>
              <a:t>اليوم </a:t>
            </a:r>
            <a:r>
              <a:rPr lang="ar-EG" b="1" dirty="0" smtClean="0"/>
              <a:t>، </a:t>
            </a:r>
            <a:r>
              <a:rPr lang="ar-EG" b="1" dirty="0" err="1" smtClean="0"/>
              <a:t>وأمس </a:t>
            </a:r>
            <a:r>
              <a:rPr lang="ar-EG" b="1" dirty="0" smtClean="0"/>
              <a:t>، </a:t>
            </a:r>
            <a:r>
              <a:rPr lang="ar-EG" b="1" dirty="0" err="1" smtClean="0"/>
              <a:t>وغدا </a:t>
            </a:r>
            <a:r>
              <a:rPr lang="ar-EG" b="1" dirty="0" smtClean="0"/>
              <a:t>، </a:t>
            </a:r>
            <a:r>
              <a:rPr lang="ar-EG" b="1" dirty="0" err="1" smtClean="0"/>
              <a:t>الأسبوع ...)</a:t>
            </a:r>
            <a:endParaRPr lang="en-US" b="1" dirty="0" smtClean="0"/>
          </a:p>
          <a:p>
            <a:r>
              <a:rPr lang="ar-EG" b="1" dirty="0" smtClean="0"/>
              <a:t>تظهر </a:t>
            </a:r>
            <a:r>
              <a:rPr lang="ar-EG" b="1" dirty="0" err="1" smtClean="0"/>
              <a:t>ابتكارية</a:t>
            </a:r>
            <a:r>
              <a:rPr lang="ar-EG" b="1" dirty="0" smtClean="0"/>
              <a:t> الأطفال في محاولتهم كتابة </a:t>
            </a:r>
            <a:r>
              <a:rPr lang="ar-EG" b="1" dirty="0" err="1" smtClean="0"/>
              <a:t>الشعر </a:t>
            </a:r>
            <a:r>
              <a:rPr lang="ar-EG" b="1" dirty="0" smtClean="0"/>
              <a:t>، وفي </a:t>
            </a:r>
            <a:r>
              <a:rPr lang="ar-EG" b="1" dirty="0" err="1" smtClean="0"/>
              <a:t>الرسوم ...</a:t>
            </a:r>
            <a:endParaRPr lang="en-US" b="1" dirty="0" smtClean="0"/>
          </a:p>
          <a:p>
            <a:r>
              <a:rPr lang="ar-EG" b="1" dirty="0" smtClean="0"/>
              <a:t>كما يظهر حب الاستطلاع بشكل </a:t>
            </a:r>
            <a:r>
              <a:rPr lang="ar-EG" b="1" dirty="0" err="1" smtClean="0"/>
              <a:t>كبير .</a:t>
            </a:r>
            <a:r>
              <a:rPr lang="ar-EG" b="1" dirty="0" smtClean="0"/>
              <a:t> </a:t>
            </a:r>
            <a:endParaRPr lang="en-US" b="1" dirty="0" smtClean="0"/>
          </a:p>
          <a:p>
            <a:endParaRPr lang="ar-EG" dirty="0"/>
          </a:p>
        </p:txBody>
      </p:sp>
      <p:pic>
        <p:nvPicPr>
          <p:cNvPr id="4" name="صورة 3" descr="53999_real.jpg"/>
          <p:cNvPicPr>
            <a:picLocks noChangeAspect="1"/>
          </p:cNvPicPr>
          <p:nvPr/>
        </p:nvPicPr>
        <p:blipFill>
          <a:blip r:embed="rId3"/>
          <a:stretch>
            <a:fillRect/>
          </a:stretch>
        </p:blipFill>
        <p:spPr>
          <a:xfrm>
            <a:off x="357158" y="2857496"/>
            <a:ext cx="8429684" cy="3786214"/>
          </a:xfrm>
          <a:prstGeom prst="rect">
            <a:avLst/>
          </a:prstGeom>
        </p:spPr>
      </p:pic>
    </p:spTree>
  </p:cSld>
  <p:clrMapOvr>
    <a:masterClrMapping/>
  </p:clrMapOvr>
  <p:transition spd="slow">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6427851-1294313665.jpg"/>
          <p:cNvPicPr>
            <a:picLocks noChangeAspect="1"/>
          </p:cNvPicPr>
          <p:nvPr/>
        </p:nvPicPr>
        <p:blipFill>
          <a:blip r:embed="rId3"/>
          <a:stretch>
            <a:fillRect/>
          </a:stretch>
        </p:blipFill>
        <p:spPr>
          <a:xfrm>
            <a:off x="357158" y="3714752"/>
            <a:ext cx="8358246" cy="2886068"/>
          </a:xfrm>
          <a:prstGeom prst="rect">
            <a:avLst/>
          </a:prstGeom>
          <a:ln>
            <a:noFill/>
          </a:ln>
          <a:effectLst>
            <a:softEdge rad="112500"/>
          </a:effectLst>
        </p:spPr>
      </p:pic>
      <p:sp>
        <p:nvSpPr>
          <p:cNvPr id="2" name="عنوان 1"/>
          <p:cNvSpPr>
            <a:spLocks noGrp="1"/>
          </p:cNvSpPr>
          <p:nvPr>
            <p:ph type="title"/>
          </p:nvPr>
        </p:nvSpPr>
        <p:spPr>
          <a:xfrm>
            <a:off x="500034" y="0"/>
            <a:ext cx="7467600" cy="1143000"/>
          </a:xfrm>
        </p:spPr>
        <p:txBody>
          <a:bodyPr/>
          <a:lstStyle/>
          <a:p>
            <a:pPr algn="ctr"/>
            <a:r>
              <a:rPr lang="ar-EG" sz="3200" dirty="0" smtClean="0">
                <a:solidFill>
                  <a:srgbClr val="7030A0"/>
                </a:solidFill>
                <a:effectLst>
                  <a:outerShdw blurRad="38100" dist="38100" dir="2700000" algn="tl">
                    <a:srgbClr val="000000">
                      <a:alpha val="43137"/>
                    </a:srgbClr>
                  </a:outerShdw>
                </a:effectLst>
                <a:cs typeface="PT Bold Heading" pitchFamily="2" charset="-78"/>
              </a:rPr>
              <a:t>النمو الانفعالي 9 ـ 12</a:t>
            </a:r>
            <a:r>
              <a:rPr lang="en-US" sz="3200" dirty="0" smtClean="0">
                <a:solidFill>
                  <a:srgbClr val="7030A0"/>
                </a:solidFill>
                <a:effectLst>
                  <a:outerShdw blurRad="38100" dist="38100" dir="2700000" algn="tl">
                    <a:srgbClr val="000000">
                      <a:alpha val="43137"/>
                    </a:srgbClr>
                  </a:outerShdw>
                </a:effectLst>
                <a:cs typeface="PT Bold Heading" pitchFamily="2" charset="-78"/>
              </a:rPr>
              <a:t/>
            </a:r>
            <a:br>
              <a:rPr lang="en-US" sz="3200" dirty="0" smtClean="0">
                <a:solidFill>
                  <a:srgbClr val="7030A0"/>
                </a:solidFill>
                <a:effectLst>
                  <a:outerShdw blurRad="38100" dist="38100" dir="2700000" algn="tl">
                    <a:srgbClr val="000000">
                      <a:alpha val="43137"/>
                    </a:srgbClr>
                  </a:outerShdw>
                </a:effectLst>
                <a:cs typeface="PT Bold Heading" pitchFamily="2" charset="-78"/>
              </a:rPr>
            </a:br>
            <a:endParaRPr lang="ar-EG" sz="3200" dirty="0">
              <a:solidFill>
                <a:srgbClr val="7030A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857224" y="1000108"/>
            <a:ext cx="7467600" cy="3043246"/>
          </a:xfrm>
        </p:spPr>
        <p:txBody>
          <a:bodyPr/>
          <a:lstStyle/>
          <a:p>
            <a:pPr algn="just"/>
            <a:r>
              <a:rPr lang="ar-EG" b="1" dirty="0" err="1" smtClean="0"/>
              <a:t>تتكون   </a:t>
            </a:r>
            <a:r>
              <a:rPr lang="ar-EG" b="1" dirty="0" smtClean="0"/>
              <a:t>” العادات </a:t>
            </a:r>
            <a:r>
              <a:rPr lang="ar-EG" b="1" dirty="0" err="1" smtClean="0"/>
              <a:t>الانفعالية </a:t>
            </a:r>
            <a:r>
              <a:rPr lang="ar-EG" b="1" dirty="0" smtClean="0"/>
              <a:t>”   لدى الطفل نتيجة للخبرات المختلفة التي يمر بها الطفل في البيئة </a:t>
            </a:r>
            <a:r>
              <a:rPr lang="ar-EG" b="1" dirty="0" err="1" smtClean="0"/>
              <a:t>والمدرسة .</a:t>
            </a:r>
            <a:r>
              <a:rPr lang="ar-EG" b="1" dirty="0" smtClean="0"/>
              <a:t> </a:t>
            </a:r>
            <a:endParaRPr lang="en-US" b="1" dirty="0" smtClean="0"/>
          </a:p>
          <a:p>
            <a:pPr algn="just"/>
            <a:r>
              <a:rPr lang="ar-SA" b="1" dirty="0" smtClean="0"/>
              <a:t>ورغم أن طفل هذه المرحلة قد مر بالعديد من الخبرات الانفعالية المتنوعة مثل الحب والكرة والخوف والغضب </a:t>
            </a:r>
            <a:r>
              <a:rPr lang="ar-SA" b="1" dirty="0" err="1" smtClean="0"/>
              <a:t>والغيرة </a:t>
            </a:r>
            <a:r>
              <a:rPr lang="ar-SA" b="1" dirty="0" smtClean="0"/>
              <a:t>، إلا أن هذه المرحلة ت</a:t>
            </a:r>
            <a:r>
              <a:rPr lang="ar-EG" b="1" dirty="0" smtClean="0"/>
              <a:t>تميز بأنها </a:t>
            </a:r>
            <a:r>
              <a:rPr lang="ar-EG" b="1" dirty="0" err="1" smtClean="0"/>
              <a:t>مرحلة </a:t>
            </a:r>
            <a:r>
              <a:rPr lang="ar-EG" b="1" dirty="0" smtClean="0"/>
              <a:t>” استقرار </a:t>
            </a:r>
            <a:r>
              <a:rPr lang="ar-EG" b="1" dirty="0" err="1" smtClean="0"/>
              <a:t>انفعالي </a:t>
            </a:r>
            <a:r>
              <a:rPr lang="ar-EG" b="1" dirty="0" smtClean="0"/>
              <a:t>” حيث يكتشف الطفل أن الانفعالات الحادة وخاصة غير السارة غير مرغوبة اجتماعيا </a:t>
            </a:r>
            <a:r>
              <a:rPr lang="ar-SA" b="1" dirty="0" smtClean="0"/>
              <a:t>، ويعتبر ذلك من عوامل الضبط الانفعالي </a:t>
            </a:r>
            <a:r>
              <a:rPr lang="ar-EG" b="1" dirty="0" err="1" smtClean="0"/>
              <a:t>.</a:t>
            </a:r>
            <a:endParaRPr lang="ar-EG" b="1" dirty="0"/>
          </a:p>
        </p:txBody>
      </p:sp>
    </p:spTree>
  </p:cSld>
  <p:clrMapOvr>
    <a:masterClrMapping/>
  </p:clrMapOvr>
  <p:transition spd="slow">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h2s11_kids.jpg"/>
          <p:cNvPicPr>
            <a:picLocks noChangeAspect="1"/>
          </p:cNvPicPr>
          <p:nvPr/>
        </p:nvPicPr>
        <p:blipFill>
          <a:blip r:embed="rId3"/>
          <a:stretch>
            <a:fillRect/>
          </a:stretch>
        </p:blipFill>
        <p:spPr>
          <a:xfrm>
            <a:off x="5072066" y="1071546"/>
            <a:ext cx="3714760" cy="5572140"/>
          </a:xfrm>
          <a:prstGeom prst="rect">
            <a:avLst/>
          </a:prstGeom>
        </p:spPr>
      </p:pic>
      <p:sp>
        <p:nvSpPr>
          <p:cNvPr id="2" name="عنوان 1"/>
          <p:cNvSpPr>
            <a:spLocks noGrp="1"/>
          </p:cNvSpPr>
          <p:nvPr>
            <p:ph type="title"/>
          </p:nvPr>
        </p:nvSpPr>
        <p:spPr/>
        <p:txBody>
          <a:bodyPr/>
          <a:lstStyle/>
          <a:p>
            <a:pPr algn="ctr"/>
            <a:r>
              <a:rPr lang="ar-EG" dirty="0" smtClean="0">
                <a:solidFill>
                  <a:srgbClr val="7030A0"/>
                </a:solidFill>
                <a:effectLst>
                  <a:outerShdw blurRad="38100" dist="38100" dir="2700000" algn="tl">
                    <a:srgbClr val="000000">
                      <a:alpha val="43137"/>
                    </a:srgbClr>
                  </a:outerShdw>
                </a:effectLst>
                <a:cs typeface="PT Bold Heading" pitchFamily="2" charset="-78"/>
              </a:rPr>
              <a:t>النمو الاجتماعي 9 ـ 12</a:t>
            </a:r>
            <a:r>
              <a:rPr lang="en-US" dirty="0" smtClean="0">
                <a:solidFill>
                  <a:srgbClr val="7030A0"/>
                </a:solidFill>
                <a:effectLst>
                  <a:outerShdw blurRad="38100" dist="38100" dir="2700000" algn="tl">
                    <a:srgbClr val="000000">
                      <a:alpha val="43137"/>
                    </a:srgbClr>
                  </a:outerShdw>
                </a:effectLst>
                <a:cs typeface="PT Bold Heading" pitchFamily="2" charset="-78"/>
              </a:rPr>
              <a:t/>
            </a:r>
            <a:br>
              <a:rPr lang="en-US" dirty="0" smtClean="0">
                <a:solidFill>
                  <a:srgbClr val="7030A0"/>
                </a:solidFill>
                <a:effectLst>
                  <a:outerShdw blurRad="38100" dist="38100" dir="2700000" algn="tl">
                    <a:srgbClr val="000000">
                      <a:alpha val="43137"/>
                    </a:srgbClr>
                  </a:outerShdw>
                </a:effectLst>
                <a:cs typeface="PT Bold Heading" pitchFamily="2" charset="-78"/>
              </a:rPr>
            </a:br>
            <a:endParaRPr lang="ar-EG" dirty="0">
              <a:solidFill>
                <a:srgbClr val="7030A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500034" y="1214422"/>
            <a:ext cx="4643470" cy="5357850"/>
          </a:xfrm>
        </p:spPr>
        <p:txBody>
          <a:bodyPr>
            <a:normAutofit/>
          </a:bodyPr>
          <a:lstStyle/>
          <a:p>
            <a:pPr algn="just"/>
            <a:r>
              <a:rPr lang="ar-EG" b="1" dirty="0" smtClean="0"/>
              <a:t>يعد الطفل نفسه أن يكون كبيرا </a:t>
            </a:r>
            <a:r>
              <a:rPr lang="ar-SA" b="1" dirty="0" smtClean="0"/>
              <a:t>( كتمهيد للدخول في مرحلة </a:t>
            </a:r>
            <a:r>
              <a:rPr lang="ar-SA" b="1" dirty="0" err="1" smtClean="0"/>
              <a:t>المراهقة )</a:t>
            </a:r>
            <a:r>
              <a:rPr lang="ar-SA" b="1" dirty="0" smtClean="0"/>
              <a:t> </a:t>
            </a:r>
            <a:r>
              <a:rPr lang="ar-EG" b="1" dirty="0" smtClean="0"/>
              <a:t>، فيتابع الولد </a:t>
            </a:r>
            <a:r>
              <a:rPr lang="ar-SA" b="1" dirty="0" smtClean="0"/>
              <a:t>بشغف </a:t>
            </a:r>
            <a:r>
              <a:rPr lang="ar-EG" b="1" dirty="0" smtClean="0"/>
              <a:t>وسط </a:t>
            </a:r>
            <a:r>
              <a:rPr lang="ar-EG" b="1" dirty="0" err="1" smtClean="0"/>
              <a:t>الرجال </a:t>
            </a:r>
            <a:r>
              <a:rPr lang="ar-EG" b="1" dirty="0" smtClean="0"/>
              <a:t>، وتتابع البنت ما يدور في وسط السيدات، ويحاول كل منهم اكتساب معايير </a:t>
            </a:r>
            <a:r>
              <a:rPr lang="ar-EG" b="1" dirty="0" err="1" smtClean="0"/>
              <a:t>الكبار.</a:t>
            </a:r>
            <a:r>
              <a:rPr lang="ar-EG" b="1" dirty="0" smtClean="0"/>
              <a:t> </a:t>
            </a:r>
            <a:endParaRPr lang="en-US" b="1" dirty="0" smtClean="0"/>
          </a:p>
          <a:p>
            <a:pPr algn="just"/>
            <a:r>
              <a:rPr lang="ar-SA" b="1" dirty="0" smtClean="0"/>
              <a:t>يشعر الطفل بفرديته وفردية غيره من الناس فيصف المدرس أو صديقه أو أبوه، ويحاول أن يقلده وبذلك يضفي على الطفل نوعا من الفردية التي يتميز بها عن غيره، لذلك فإن تقدير فردية الطفل هام جدا في هذه المرحلة سواء في المنزل أو </a:t>
            </a:r>
            <a:r>
              <a:rPr lang="ar-SA" b="1" dirty="0" err="1" smtClean="0"/>
              <a:t>المدرسة.</a:t>
            </a:r>
            <a:r>
              <a:rPr lang="ar-SA" b="1" dirty="0" smtClean="0"/>
              <a:t> </a:t>
            </a:r>
            <a:endParaRPr lang="en-US" b="1" dirty="0" smtClean="0"/>
          </a:p>
          <a:p>
            <a:endParaRPr lang="ar-EG" dirty="0"/>
          </a:p>
        </p:txBody>
      </p:sp>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642910" y="357166"/>
            <a:ext cx="7467600" cy="4873752"/>
          </a:xfrm>
        </p:spPr>
        <p:txBody>
          <a:bodyPr/>
          <a:lstStyle/>
          <a:p>
            <a:pPr algn="just"/>
            <a:r>
              <a:rPr lang="ar-EG" sz="2800" b="1" dirty="0" smtClean="0"/>
              <a:t>تتكون </a:t>
            </a:r>
            <a:r>
              <a:rPr lang="ar-SA" sz="2800" b="1" dirty="0" err="1" smtClean="0"/>
              <a:t>”</a:t>
            </a:r>
            <a:r>
              <a:rPr lang="ar-SA" sz="2800" b="1" dirty="0" smtClean="0"/>
              <a:t> </a:t>
            </a:r>
            <a:r>
              <a:rPr lang="ar-EG" sz="2800" b="1" dirty="0" smtClean="0"/>
              <a:t>شلل الأطفال </a:t>
            </a:r>
            <a:r>
              <a:rPr lang="ar-SA" sz="2800" b="1" dirty="0" err="1" smtClean="0"/>
              <a:t>”</a:t>
            </a:r>
            <a:r>
              <a:rPr lang="ar-SA" sz="2800" b="1" dirty="0" smtClean="0"/>
              <a:t> </a:t>
            </a:r>
            <a:r>
              <a:rPr lang="ar-EG" sz="2800" b="1" dirty="0" smtClean="0"/>
              <a:t>ويطلق بعض العلماء على هذه </a:t>
            </a:r>
            <a:r>
              <a:rPr lang="ar-EG" sz="2800" b="1" dirty="0" err="1" smtClean="0"/>
              <a:t>المرحلة  </a:t>
            </a:r>
            <a:r>
              <a:rPr lang="ar-EG" sz="2800" b="1" dirty="0" smtClean="0"/>
              <a:t>” سن </a:t>
            </a:r>
            <a:r>
              <a:rPr lang="ar-EG" sz="2800" b="1" dirty="0" err="1" smtClean="0"/>
              <a:t>العصابات  </a:t>
            </a:r>
            <a:r>
              <a:rPr lang="ar-EG" sz="2800" b="1" dirty="0" smtClean="0"/>
              <a:t>” بسبب انخراط الأطفال مع بعضهم </a:t>
            </a:r>
            <a:r>
              <a:rPr lang="ar-SA" sz="2800" b="1" dirty="0" smtClean="0"/>
              <a:t>و</a:t>
            </a:r>
            <a:r>
              <a:rPr lang="ar-EG" sz="2800" b="1" dirty="0" smtClean="0"/>
              <a:t>تصبح معاييرها أهم من معايير الأسرة </a:t>
            </a:r>
            <a:r>
              <a:rPr lang="ar-EG" sz="2800" b="1" dirty="0" err="1" smtClean="0"/>
              <a:t>والمدرسة .</a:t>
            </a:r>
            <a:endParaRPr lang="en-US" sz="2800" b="1" dirty="0" smtClean="0"/>
          </a:p>
          <a:p>
            <a:pPr algn="just"/>
            <a:r>
              <a:rPr lang="ar-EG" sz="2800" b="1" dirty="0" smtClean="0"/>
              <a:t>يميل إلى الألعاب الفردية التنافسية التي تظهر قوة في العضلات وسرعة في </a:t>
            </a:r>
            <a:r>
              <a:rPr lang="ar-EG" sz="2800" b="1" dirty="0" err="1" smtClean="0"/>
              <a:t>الجري </a:t>
            </a:r>
            <a:r>
              <a:rPr lang="ar-EG" sz="2800" b="1" dirty="0" smtClean="0"/>
              <a:t>، وخاصة في الأماكن </a:t>
            </a:r>
            <a:r>
              <a:rPr lang="ar-EG" sz="2800" b="1" dirty="0" err="1" smtClean="0"/>
              <a:t>المفتوحة .</a:t>
            </a:r>
            <a:r>
              <a:rPr lang="ar-EG" sz="2800" b="1" dirty="0" smtClean="0"/>
              <a:t> </a:t>
            </a:r>
            <a:endParaRPr lang="en-US" sz="2800" b="1" dirty="0" smtClean="0"/>
          </a:p>
          <a:p>
            <a:endParaRPr lang="ar-EG" dirty="0"/>
          </a:p>
        </p:txBody>
      </p:sp>
      <p:pic>
        <p:nvPicPr>
          <p:cNvPr id="4" name="صورة 3" descr="Banner15_2.jpg"/>
          <p:cNvPicPr>
            <a:picLocks noChangeAspect="1"/>
          </p:cNvPicPr>
          <p:nvPr/>
        </p:nvPicPr>
        <p:blipFill>
          <a:blip r:embed="rId3"/>
          <a:stretch>
            <a:fillRect/>
          </a:stretch>
        </p:blipFill>
        <p:spPr>
          <a:xfrm>
            <a:off x="285720" y="3071810"/>
            <a:ext cx="8429684" cy="3643318"/>
          </a:xfrm>
          <a:prstGeom prst="rect">
            <a:avLst/>
          </a:prstGeom>
          <a:ln>
            <a:noFill/>
          </a:ln>
          <a:effectLst>
            <a:softEdge rad="112500"/>
          </a:effectLst>
        </p:spPr>
      </p:pic>
    </p:spTree>
  </p:cSld>
  <p:clrMapOvr>
    <a:masterClrMapping/>
  </p:clrMapOvr>
  <p:transition spd="slow">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180119090239_1_900x600.jpg"/>
          <p:cNvPicPr>
            <a:picLocks noChangeAspect="1"/>
          </p:cNvPicPr>
          <p:nvPr/>
        </p:nvPicPr>
        <p:blipFill>
          <a:blip r:embed="rId3"/>
          <a:stretch>
            <a:fillRect/>
          </a:stretch>
        </p:blipFill>
        <p:spPr>
          <a:xfrm>
            <a:off x="214282" y="3214686"/>
            <a:ext cx="8572560" cy="3454587"/>
          </a:xfrm>
          <a:prstGeom prst="rect">
            <a:avLst/>
          </a:prstGeom>
          <a:ln>
            <a:noFill/>
          </a:ln>
          <a:effectLst>
            <a:softEdge rad="112500"/>
          </a:effectLst>
        </p:spPr>
      </p:pic>
      <p:sp>
        <p:nvSpPr>
          <p:cNvPr id="2" name="عنوان 1"/>
          <p:cNvSpPr>
            <a:spLocks noGrp="1"/>
          </p:cNvSpPr>
          <p:nvPr>
            <p:ph type="title"/>
          </p:nvPr>
        </p:nvSpPr>
        <p:spPr/>
        <p:txBody>
          <a:bodyPr/>
          <a:lstStyle/>
          <a:p>
            <a:pPr algn="ctr"/>
            <a:r>
              <a:rPr lang="ar-EG" dirty="0" smtClean="0">
                <a:solidFill>
                  <a:srgbClr val="7030A0"/>
                </a:solidFill>
                <a:effectLst>
                  <a:outerShdw blurRad="38100" dist="38100" dir="2700000" algn="tl">
                    <a:srgbClr val="000000">
                      <a:alpha val="43137"/>
                    </a:srgbClr>
                  </a:outerShdw>
                </a:effectLst>
                <a:cs typeface="PT Bold Heading" pitchFamily="2" charset="-78"/>
              </a:rPr>
              <a:t>النمو الخلقي 9 ـ 12</a:t>
            </a:r>
            <a:r>
              <a:rPr lang="en-US" dirty="0" smtClean="0">
                <a:solidFill>
                  <a:srgbClr val="7030A0"/>
                </a:solidFill>
                <a:effectLst>
                  <a:outerShdw blurRad="38100" dist="38100" dir="2700000" algn="tl">
                    <a:srgbClr val="000000">
                      <a:alpha val="43137"/>
                    </a:srgbClr>
                  </a:outerShdw>
                </a:effectLst>
                <a:cs typeface="PT Bold Heading" pitchFamily="2" charset="-78"/>
              </a:rPr>
              <a:t/>
            </a:r>
            <a:br>
              <a:rPr lang="en-US" dirty="0" smtClean="0">
                <a:solidFill>
                  <a:srgbClr val="7030A0"/>
                </a:solidFill>
                <a:effectLst>
                  <a:outerShdw blurRad="38100" dist="38100" dir="2700000" algn="tl">
                    <a:srgbClr val="000000">
                      <a:alpha val="43137"/>
                    </a:srgbClr>
                  </a:outerShdw>
                </a:effectLst>
                <a:cs typeface="PT Bold Heading" pitchFamily="2" charset="-78"/>
              </a:rPr>
            </a:br>
            <a:endParaRPr lang="ar-EG" dirty="0">
              <a:solidFill>
                <a:srgbClr val="7030A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500034" y="1142984"/>
            <a:ext cx="7467600" cy="2400304"/>
          </a:xfrm>
        </p:spPr>
        <p:txBody>
          <a:bodyPr/>
          <a:lstStyle/>
          <a:p>
            <a:pPr algn="just"/>
            <a:r>
              <a:rPr lang="ar-EG" sz="2800" b="1" dirty="0" smtClean="0"/>
              <a:t>تتحدد أخلاقيات الطفل في ضوء المعايير السائدة في الأسرة</a:t>
            </a:r>
            <a:r>
              <a:rPr lang="ar-SA" sz="2800" b="1" dirty="0" err="1" smtClean="0"/>
              <a:t>،</a:t>
            </a:r>
            <a:r>
              <a:rPr lang="ar-SA" sz="2800" b="1" dirty="0" smtClean="0"/>
              <a:t> </a:t>
            </a:r>
            <a:r>
              <a:rPr lang="ar-EG" sz="2800" b="1" dirty="0" smtClean="0"/>
              <a:t>والمدرسة</a:t>
            </a:r>
            <a:r>
              <a:rPr lang="ar-SA" sz="2800" b="1" dirty="0" err="1" smtClean="0"/>
              <a:t>،</a:t>
            </a:r>
            <a:r>
              <a:rPr lang="ar-SA" sz="2800" b="1" dirty="0" smtClean="0"/>
              <a:t> </a:t>
            </a:r>
            <a:r>
              <a:rPr lang="ar-EG" sz="2800" b="1" dirty="0" smtClean="0"/>
              <a:t>والبيئة الاجتماعية التي ينتمي إليها</a:t>
            </a:r>
            <a:r>
              <a:rPr lang="ar-SA" sz="2800" b="1" dirty="0" smtClean="0"/>
              <a:t> والتي يكتسبها من خلال عمليات </a:t>
            </a:r>
            <a:r>
              <a:rPr lang="ar-SA" sz="2800" b="1" dirty="0" err="1" smtClean="0"/>
              <a:t>التربية </a:t>
            </a:r>
            <a:r>
              <a:rPr lang="ar-SA" sz="2800" b="1" dirty="0" smtClean="0"/>
              <a:t>( التنشئة </a:t>
            </a:r>
            <a:r>
              <a:rPr lang="ar-SA" sz="2800" b="1" dirty="0" err="1" smtClean="0"/>
              <a:t>الاجتماعية </a:t>
            </a:r>
            <a:r>
              <a:rPr lang="ar-SA" sz="2800" b="1" dirty="0" smtClean="0"/>
              <a:t>) التي يمر بها في البيت والمدرسة والبيئة التي يعيش فيها</a:t>
            </a:r>
            <a:r>
              <a:rPr lang="ar-EG" sz="2800" b="1" dirty="0" err="1" smtClean="0"/>
              <a:t>.</a:t>
            </a:r>
            <a:endParaRPr lang="en-US" sz="2800" b="1" dirty="0" smtClean="0"/>
          </a:p>
          <a:p>
            <a:endParaRPr lang="ar-EG" dirty="0"/>
          </a:p>
        </p:txBody>
      </p:sp>
    </p:spTree>
  </p:cSld>
  <p:clrMapOvr>
    <a:masterClrMapping/>
  </p:clrMapOvr>
  <p:transition spd="slow">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642910" y="500042"/>
            <a:ext cx="2714644" cy="6143668"/>
          </a:xfrm>
        </p:spPr>
        <p:txBody>
          <a:bodyPr>
            <a:normAutofit fontScale="92500"/>
          </a:bodyPr>
          <a:lstStyle/>
          <a:p>
            <a:pPr algn="justLow">
              <a:buNone/>
            </a:pPr>
            <a:r>
              <a:rPr lang="ar-EG" dirty="0" smtClean="0">
                <a:solidFill>
                  <a:srgbClr val="0070C0"/>
                </a:solidFill>
                <a:effectLst>
                  <a:outerShdw blurRad="38100" dist="38100" dir="2700000" algn="tl">
                    <a:srgbClr val="000000">
                      <a:alpha val="43137"/>
                    </a:srgbClr>
                  </a:outerShdw>
                </a:effectLst>
                <a:cs typeface="PT Bold Heading" pitchFamily="2" charset="-78"/>
              </a:rPr>
              <a:t>ينتمي الطفل </a:t>
            </a:r>
            <a:r>
              <a:rPr lang="ar-SA" dirty="0" smtClean="0">
                <a:solidFill>
                  <a:srgbClr val="0070C0"/>
                </a:solidFill>
                <a:effectLst>
                  <a:outerShdw blurRad="38100" dist="38100" dir="2700000" algn="tl">
                    <a:srgbClr val="000000">
                      <a:alpha val="43137"/>
                    </a:srgbClr>
                  </a:outerShdw>
                </a:effectLst>
                <a:cs typeface="PT Bold Heading" pitchFamily="2" charset="-78"/>
              </a:rPr>
              <a:t>في هذه المرحلة إلى</a:t>
            </a:r>
            <a:r>
              <a:rPr lang="ar-EG" dirty="0" smtClean="0">
                <a:solidFill>
                  <a:srgbClr val="0070C0"/>
                </a:solidFill>
                <a:effectLst>
                  <a:outerShdw blurRad="38100" dist="38100" dir="2700000" algn="tl">
                    <a:srgbClr val="000000">
                      <a:alpha val="43137"/>
                    </a:srgbClr>
                  </a:outerShdw>
                </a:effectLst>
                <a:cs typeface="PT Bold Heading" pitchFamily="2" charset="-78"/>
              </a:rPr>
              <a:t> نموذج </a:t>
            </a:r>
            <a:r>
              <a:rPr lang="ar-EG" dirty="0" err="1" smtClean="0">
                <a:solidFill>
                  <a:srgbClr val="0070C0"/>
                </a:solidFill>
                <a:effectLst>
                  <a:outerShdw blurRad="38100" dist="38100" dir="2700000" algn="tl">
                    <a:srgbClr val="000000">
                      <a:alpha val="43137"/>
                    </a:srgbClr>
                  </a:outerShdw>
                </a:effectLst>
                <a:cs typeface="PT Bold Heading" pitchFamily="2" charset="-78"/>
              </a:rPr>
              <a:t>كولبرج</a:t>
            </a:r>
            <a:r>
              <a:rPr lang="ar-EG" dirty="0" smtClean="0">
                <a:solidFill>
                  <a:srgbClr val="0070C0"/>
                </a:solidFill>
                <a:effectLst>
                  <a:outerShdw blurRad="38100" dist="38100" dir="2700000" algn="tl">
                    <a:srgbClr val="000000">
                      <a:alpha val="43137"/>
                    </a:srgbClr>
                  </a:outerShdw>
                </a:effectLst>
                <a:cs typeface="PT Bold Heading" pitchFamily="2" charset="-78"/>
              </a:rPr>
              <a:t> إلى مستوى الانصياع للقواعد </a:t>
            </a:r>
            <a:r>
              <a:rPr lang="ar-EG" dirty="0" err="1" smtClean="0">
                <a:solidFill>
                  <a:srgbClr val="0070C0"/>
                </a:solidFill>
                <a:effectLst>
                  <a:outerShdw blurRad="38100" dist="38100" dir="2700000" algn="tl">
                    <a:srgbClr val="000000">
                      <a:alpha val="43137"/>
                    </a:srgbClr>
                  </a:outerShdw>
                </a:effectLst>
                <a:cs typeface="PT Bold Heading" pitchFamily="2" charset="-78"/>
              </a:rPr>
              <a:t>والأعراف </a:t>
            </a:r>
            <a:r>
              <a:rPr lang="ar-EG" dirty="0" smtClean="0">
                <a:solidFill>
                  <a:srgbClr val="0070C0"/>
                </a:solidFill>
                <a:effectLst>
                  <a:outerShdw blurRad="38100" dist="38100" dir="2700000" algn="tl">
                    <a:srgbClr val="000000">
                      <a:alpha val="43137"/>
                    </a:srgbClr>
                  </a:outerShdw>
                </a:effectLst>
                <a:cs typeface="PT Bold Heading" pitchFamily="2" charset="-78"/>
              </a:rPr>
              <a:t>، ويشمل على </a:t>
            </a:r>
            <a:r>
              <a:rPr lang="ar-EG" dirty="0" err="1" smtClean="0">
                <a:solidFill>
                  <a:srgbClr val="0070C0"/>
                </a:solidFill>
                <a:effectLst>
                  <a:outerShdw blurRad="38100" dist="38100" dir="2700000" algn="tl">
                    <a:srgbClr val="000000">
                      <a:alpha val="43137"/>
                    </a:srgbClr>
                  </a:outerShdw>
                </a:effectLst>
                <a:cs typeface="PT Bold Heading" pitchFamily="2" charset="-78"/>
              </a:rPr>
              <a:t>مرحلتين :</a:t>
            </a:r>
            <a:endParaRPr lang="ar-EG" dirty="0" smtClean="0">
              <a:solidFill>
                <a:srgbClr val="0070C0"/>
              </a:solidFill>
              <a:effectLst>
                <a:outerShdw blurRad="38100" dist="38100" dir="2700000" algn="tl">
                  <a:srgbClr val="000000">
                    <a:alpha val="43137"/>
                  </a:srgbClr>
                </a:outerShdw>
              </a:effectLst>
              <a:cs typeface="PT Bold Heading" pitchFamily="2" charset="-78"/>
            </a:endParaRPr>
          </a:p>
          <a:p>
            <a:pPr algn="justLow"/>
            <a:r>
              <a:rPr lang="ar-EG" b="1" dirty="0" smtClean="0">
                <a:solidFill>
                  <a:srgbClr val="FF0000"/>
                </a:solidFill>
                <a:effectLst>
                  <a:outerShdw blurRad="38100" dist="38100" dir="2700000" algn="tl">
                    <a:srgbClr val="000000">
                      <a:alpha val="43137"/>
                    </a:srgbClr>
                  </a:outerShdw>
                </a:effectLst>
              </a:rPr>
              <a:t>المرحلة الأولى </a:t>
            </a:r>
            <a:r>
              <a:rPr lang="ar-SA" b="1" dirty="0" err="1" smtClean="0">
                <a:solidFill>
                  <a:srgbClr val="FF0000"/>
                </a:solidFill>
                <a:effectLst>
                  <a:outerShdw blurRad="38100" dist="38100" dir="2700000" algn="tl">
                    <a:srgbClr val="000000">
                      <a:alpha val="43137"/>
                    </a:srgbClr>
                  </a:outerShdw>
                </a:effectLst>
              </a:rPr>
              <a:t>:</a:t>
            </a:r>
            <a:r>
              <a:rPr lang="ar-SA" b="1" dirty="0" smtClean="0">
                <a:solidFill>
                  <a:srgbClr val="FF0000"/>
                </a:solidFill>
                <a:effectLst>
                  <a:outerShdw blurRad="38100" dist="38100" dir="2700000" algn="tl">
                    <a:srgbClr val="000000">
                      <a:alpha val="43137"/>
                    </a:srgbClr>
                  </a:outerShdw>
                </a:effectLst>
              </a:rPr>
              <a:t> </a:t>
            </a:r>
            <a:r>
              <a:rPr lang="ar-EG" b="1" dirty="0" smtClean="0"/>
              <a:t>يقوم الطفل بسلوكيات لمساعدة الآخرين </a:t>
            </a:r>
            <a:r>
              <a:rPr lang="ar-SA" b="1" dirty="0" smtClean="0"/>
              <a:t>بهدف </a:t>
            </a:r>
            <a:r>
              <a:rPr lang="ar-EG" b="1" dirty="0" smtClean="0"/>
              <a:t>الحصول على </a:t>
            </a:r>
            <a:r>
              <a:rPr lang="ar-EG" b="1" dirty="0" err="1" smtClean="0"/>
              <a:t>إعجابهم .</a:t>
            </a:r>
            <a:endParaRPr lang="en-US" b="1" dirty="0" smtClean="0"/>
          </a:p>
          <a:p>
            <a:pPr algn="justLow"/>
            <a:r>
              <a:rPr lang="ar-SA" b="1" dirty="0" smtClean="0">
                <a:solidFill>
                  <a:srgbClr val="FF0000"/>
                </a:solidFill>
                <a:effectLst>
                  <a:outerShdw blurRad="38100" dist="38100" dir="2700000" algn="tl">
                    <a:srgbClr val="000000">
                      <a:alpha val="43137"/>
                    </a:srgbClr>
                  </a:outerShdw>
                </a:effectLst>
              </a:rPr>
              <a:t>المرحلة </a:t>
            </a:r>
            <a:r>
              <a:rPr lang="ar-SA" b="1" dirty="0" err="1" smtClean="0">
                <a:solidFill>
                  <a:srgbClr val="FF0000"/>
                </a:solidFill>
                <a:effectLst>
                  <a:outerShdw blurRad="38100" dist="38100" dir="2700000" algn="tl">
                    <a:srgbClr val="000000">
                      <a:alpha val="43137"/>
                    </a:srgbClr>
                  </a:outerShdw>
                </a:effectLst>
              </a:rPr>
              <a:t>الثانية :</a:t>
            </a:r>
            <a:r>
              <a:rPr lang="ar-SA" b="1" dirty="0" smtClean="0">
                <a:solidFill>
                  <a:srgbClr val="FF0000"/>
                </a:solidFill>
                <a:effectLst>
                  <a:outerShdw blurRad="38100" dist="38100" dir="2700000" algn="tl">
                    <a:srgbClr val="000000">
                      <a:alpha val="43137"/>
                    </a:srgbClr>
                  </a:outerShdw>
                </a:effectLst>
              </a:rPr>
              <a:t> </a:t>
            </a:r>
            <a:r>
              <a:rPr lang="ar-EG" b="1" dirty="0" smtClean="0"/>
              <a:t>يتوجه في أعماله وواجباته في ضوء احترامه للسلطة، وطاعته </a:t>
            </a:r>
            <a:r>
              <a:rPr lang="ar-SA" b="1" dirty="0" smtClean="0"/>
              <a:t>للنظام المنزلي أو المدرسي</a:t>
            </a:r>
            <a:r>
              <a:rPr lang="ar-EG" b="1" dirty="0" smtClean="0"/>
              <a:t> ، ويخضع للمعايير والقواعد </a:t>
            </a:r>
            <a:r>
              <a:rPr lang="ar-EG" b="1" dirty="0" err="1" smtClean="0"/>
              <a:t>الاجتماعية.</a:t>
            </a:r>
            <a:r>
              <a:rPr lang="ar-EG" b="1" dirty="0" smtClean="0"/>
              <a:t>  </a:t>
            </a:r>
            <a:endParaRPr lang="en-US" b="1" dirty="0" smtClean="0"/>
          </a:p>
          <a:p>
            <a:endParaRPr lang="en-US" dirty="0" smtClean="0"/>
          </a:p>
        </p:txBody>
      </p:sp>
      <p:pic>
        <p:nvPicPr>
          <p:cNvPr id="4" name="صورة 3" descr="img-what-we-do-school-age-clinical-services-social-work-225px.jpg"/>
          <p:cNvPicPr>
            <a:picLocks noChangeAspect="1"/>
          </p:cNvPicPr>
          <p:nvPr/>
        </p:nvPicPr>
        <p:blipFill>
          <a:blip r:embed="rId3"/>
          <a:stretch>
            <a:fillRect/>
          </a:stretch>
        </p:blipFill>
        <p:spPr>
          <a:xfrm>
            <a:off x="3357554" y="571480"/>
            <a:ext cx="5429268" cy="6286520"/>
          </a:xfrm>
          <a:prstGeom prst="rect">
            <a:avLst/>
          </a:prstGeom>
          <a:ln>
            <a:noFill/>
          </a:ln>
          <a:effectLst>
            <a:softEdge rad="112500"/>
          </a:effectLst>
        </p:spPr>
      </p:pic>
    </p:spTree>
  </p:cSld>
  <p:clrMapOvr>
    <a:masterClrMapping/>
  </p:clrMapOvr>
  <p:transition spd="slow">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ab5950dfe89f45e72f69cdbe25c772a_XL.jpg"/>
          <p:cNvPicPr>
            <a:picLocks noChangeAspect="1"/>
          </p:cNvPicPr>
          <p:nvPr/>
        </p:nvPicPr>
        <p:blipFill>
          <a:blip r:embed="rId3"/>
          <a:stretch>
            <a:fillRect/>
          </a:stretch>
        </p:blipFill>
        <p:spPr>
          <a:xfrm>
            <a:off x="285720" y="4071942"/>
            <a:ext cx="7858180" cy="2786058"/>
          </a:xfrm>
          <a:prstGeom prst="rect">
            <a:avLst/>
          </a:prstGeom>
        </p:spPr>
      </p:pic>
      <p:sp>
        <p:nvSpPr>
          <p:cNvPr id="2" name="عنوان 1"/>
          <p:cNvSpPr>
            <a:spLocks noGrp="1"/>
          </p:cNvSpPr>
          <p:nvPr>
            <p:ph type="title"/>
          </p:nvPr>
        </p:nvSpPr>
        <p:spPr/>
        <p:txBody>
          <a:bodyPr>
            <a:normAutofit/>
          </a:bodyPr>
          <a:lstStyle/>
          <a:p>
            <a:pPr algn="ctr"/>
            <a:r>
              <a:rPr lang="ar-EG" dirty="0" smtClean="0">
                <a:solidFill>
                  <a:srgbClr val="C00000"/>
                </a:solidFill>
                <a:ea typeface="Times New Roman"/>
                <a:cs typeface="PT Bold Heading" pitchFamily="2" charset="-78"/>
              </a:rPr>
              <a:t>مرحلة الطفولة المتوسطة 6 ـ 9 سنة</a:t>
            </a:r>
            <a:r>
              <a:rPr lang="ar-EG" dirty="0" smtClean="0">
                <a:solidFill>
                  <a:srgbClr val="C00000"/>
                </a:solidFill>
                <a:cs typeface="PT Bold Heading" pitchFamily="2" charset="-78"/>
              </a:rPr>
              <a:t/>
            </a:r>
            <a:br>
              <a:rPr lang="ar-EG" dirty="0" smtClean="0">
                <a:solidFill>
                  <a:srgbClr val="C00000"/>
                </a:solidFill>
                <a:cs typeface="PT Bold Heading" pitchFamily="2" charset="-78"/>
              </a:rPr>
            </a:br>
            <a:endParaRPr lang="ar-EG" dirty="0">
              <a:solidFill>
                <a:srgbClr val="C00000"/>
              </a:solidFill>
              <a:cs typeface="PT Bold Heading" pitchFamily="2" charset="-78"/>
            </a:endParaRPr>
          </a:p>
        </p:txBody>
      </p:sp>
      <p:sp>
        <p:nvSpPr>
          <p:cNvPr id="3" name="عنصر نائب للمحتوى 2"/>
          <p:cNvSpPr>
            <a:spLocks noGrp="1"/>
          </p:cNvSpPr>
          <p:nvPr>
            <p:ph sz="quarter" idx="1"/>
          </p:nvPr>
        </p:nvSpPr>
        <p:spPr>
          <a:xfrm>
            <a:off x="457200" y="1071546"/>
            <a:ext cx="8043890" cy="3143272"/>
          </a:xfrm>
        </p:spPr>
        <p:txBody>
          <a:bodyPr>
            <a:normAutofit/>
          </a:bodyPr>
          <a:lstStyle/>
          <a:p>
            <a:r>
              <a:rPr lang="ar-EG" b="1" dirty="0" smtClean="0"/>
              <a:t>تمتد من سن 6 ـ 9 سنوات وتشمل على الثلاث سنوات الأولى من المرحلة الابتدائية </a:t>
            </a:r>
            <a:r>
              <a:rPr lang="ar-SA" b="1" dirty="0" smtClean="0"/>
              <a:t>( الصفوف </a:t>
            </a:r>
            <a:r>
              <a:rPr lang="ar-SA" b="1" dirty="0" err="1" smtClean="0"/>
              <a:t>الأولية )</a:t>
            </a:r>
            <a:r>
              <a:rPr lang="ar-EG" b="1" dirty="0" err="1" smtClean="0"/>
              <a:t>.</a:t>
            </a:r>
            <a:endParaRPr lang="en-US" b="1" dirty="0" smtClean="0"/>
          </a:p>
          <a:p>
            <a:r>
              <a:rPr lang="ar-EG" b="1" dirty="0" smtClean="0"/>
              <a:t>يلتحق الطفل بالمدرسة ومحصول</a:t>
            </a:r>
            <a:r>
              <a:rPr lang="ar-SA" b="1" dirty="0" smtClean="0"/>
              <a:t>ه</a:t>
            </a:r>
            <a:r>
              <a:rPr lang="ar-EG" b="1" dirty="0" smtClean="0"/>
              <a:t> اللغوي حوالي 2500 كلمة.</a:t>
            </a:r>
            <a:endParaRPr lang="en-US" b="1" dirty="0" smtClean="0"/>
          </a:p>
          <a:p>
            <a:r>
              <a:rPr lang="ar-EG" b="1" dirty="0" smtClean="0"/>
              <a:t>تختلف خبرات الأطفال في ضوء خبرة الالتحاق برياض الأطفال.</a:t>
            </a:r>
            <a:endParaRPr lang="en-US" b="1" dirty="0" smtClean="0"/>
          </a:p>
          <a:p>
            <a:r>
              <a:rPr lang="ar-EG" b="1" dirty="0" smtClean="0"/>
              <a:t>تخفف الروضة صدمة الانفصال عن البيت، وتدعم المهارات اللغوية، وتوسع نطاق خبرات الطفل الانفعالية والاجتماعية إلى جانب النواحي </a:t>
            </a:r>
            <a:r>
              <a:rPr lang="ar-EG" b="1" dirty="0" err="1" smtClean="0"/>
              <a:t>المهارية</a:t>
            </a:r>
            <a:r>
              <a:rPr lang="ar-EG" b="1" dirty="0" smtClean="0"/>
              <a:t> والحركية.</a:t>
            </a:r>
            <a:endParaRPr lang="en-US" b="1" dirty="0" smtClean="0"/>
          </a:p>
          <a:p>
            <a:pPr>
              <a:buNone/>
            </a:pPr>
            <a:endParaRPr lang="ar-EG" dirty="0"/>
          </a:p>
        </p:txBody>
      </p:sp>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teens2stories.jpg"/>
          <p:cNvPicPr>
            <a:picLocks noChangeAspect="1"/>
          </p:cNvPicPr>
          <p:nvPr/>
        </p:nvPicPr>
        <p:blipFill>
          <a:blip r:embed="rId3"/>
          <a:stretch>
            <a:fillRect/>
          </a:stretch>
        </p:blipFill>
        <p:spPr>
          <a:xfrm>
            <a:off x="142844" y="1357299"/>
            <a:ext cx="8715436" cy="5500702"/>
          </a:xfrm>
          <a:prstGeom prst="rect">
            <a:avLst/>
          </a:prstGeom>
        </p:spPr>
      </p:pic>
      <p:sp>
        <p:nvSpPr>
          <p:cNvPr id="1025" name="Rectangle 1"/>
          <p:cNvSpPr>
            <a:spLocks noChangeArrowheads="1"/>
          </p:cNvSpPr>
          <p:nvPr/>
        </p:nvSpPr>
        <p:spPr bwMode="auto">
          <a:xfrm>
            <a:off x="2357422" y="571480"/>
            <a:ext cx="4903907"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600" b="1" i="0" u="none" strike="noStrike" cap="none" normalizeH="0" baseline="0" dirty="0" smtClean="0">
                <a:ln>
                  <a:noFill/>
                </a:ln>
                <a:solidFill>
                  <a:srgbClr val="008E4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مرحلة المراهقة </a:t>
            </a:r>
            <a:endParaRPr kumimoji="0" lang="ar-SA" sz="6600" b="0" i="0" u="none" strike="noStrike" cap="none" normalizeH="0" baseline="0" dirty="0" smtClean="0">
              <a:ln>
                <a:noFill/>
              </a:ln>
              <a:solidFill>
                <a:srgbClr val="008E40"/>
              </a:solidFill>
              <a:effectLst>
                <a:outerShdw blurRad="38100" dist="38100" dir="2700000" algn="tl">
                  <a:srgbClr val="000000">
                    <a:alpha val="43137"/>
                  </a:srgbClr>
                </a:outerShdw>
              </a:effectLst>
              <a:latin typeface="Arial" pitchFamily="34" charset="0"/>
              <a:cs typeface="PT Bold Heading" pitchFamily="2" charset="-78"/>
            </a:endParaRPr>
          </a:p>
        </p:txBody>
      </p:sp>
    </p:spTree>
  </p:cSld>
  <p:clrMapOvr>
    <a:masterClrMapping/>
  </p:clrMapOvr>
  <p:transition spd="slow">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186238" cy="1143000"/>
          </a:xfrm>
        </p:spPr>
        <p:txBody>
          <a:bodyPr>
            <a:normAutofit fontScale="90000"/>
          </a:bodyPr>
          <a:lstStyle/>
          <a:p>
            <a:pPr algn="ctr"/>
            <a:r>
              <a:rPr lang="ar-SA" sz="4000" dirty="0" smtClean="0">
                <a:solidFill>
                  <a:srgbClr val="008E40"/>
                </a:solidFill>
                <a:effectLst>
                  <a:outerShdw blurRad="38100" dist="38100" dir="2700000" algn="tl">
                    <a:srgbClr val="000000">
                      <a:alpha val="43137"/>
                    </a:srgbClr>
                  </a:outerShdw>
                </a:effectLst>
                <a:cs typeface="PT Bold Heading" pitchFamily="2" charset="-78"/>
              </a:rPr>
              <a:t>تفسيرات </a:t>
            </a:r>
            <a:r>
              <a:rPr lang="ar-SA" sz="4000" dirty="0" err="1" smtClean="0">
                <a:solidFill>
                  <a:srgbClr val="008E40"/>
                </a:solidFill>
                <a:effectLst>
                  <a:outerShdw blurRad="38100" dist="38100" dir="2700000" algn="tl">
                    <a:srgbClr val="000000">
                      <a:alpha val="43137"/>
                    </a:srgbClr>
                  </a:outerShdw>
                </a:effectLst>
                <a:cs typeface="PT Bold Heading" pitchFamily="2" charset="-78"/>
              </a:rPr>
              <a:t>المراهقة :</a:t>
            </a:r>
            <a:r>
              <a:rPr lang="en-US" sz="4000" dirty="0" smtClean="0">
                <a:solidFill>
                  <a:srgbClr val="008E40"/>
                </a:solidFill>
                <a:effectLst>
                  <a:outerShdw blurRad="38100" dist="38100" dir="2700000" algn="tl">
                    <a:srgbClr val="000000">
                      <a:alpha val="43137"/>
                    </a:srgbClr>
                  </a:outerShdw>
                </a:effectLst>
                <a:cs typeface="PT Bold Heading" pitchFamily="2" charset="-78"/>
              </a:rPr>
              <a:t/>
            </a:r>
            <a:br>
              <a:rPr lang="en-US" sz="4000" dirty="0" smtClean="0">
                <a:solidFill>
                  <a:srgbClr val="008E40"/>
                </a:solidFill>
                <a:effectLst>
                  <a:outerShdw blurRad="38100" dist="38100" dir="2700000" algn="tl">
                    <a:srgbClr val="000000">
                      <a:alpha val="43137"/>
                    </a:srgbClr>
                  </a:outerShdw>
                </a:effectLst>
                <a:cs typeface="PT Bold Heading" pitchFamily="2" charset="-78"/>
              </a:rPr>
            </a:br>
            <a:endParaRPr lang="ar-EG" sz="4000" dirty="0">
              <a:solidFill>
                <a:srgbClr val="008E4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428596" y="1214422"/>
            <a:ext cx="4572032" cy="5357850"/>
          </a:xfrm>
        </p:spPr>
        <p:txBody>
          <a:bodyPr>
            <a:normAutofit/>
          </a:bodyPr>
          <a:lstStyle/>
          <a:p>
            <a:pPr algn="just"/>
            <a:r>
              <a:rPr lang="ar-SA" b="1" dirty="0" smtClean="0"/>
              <a:t>حدد العلماء المراهقة في ضوء تفسيرات مختلفة </a:t>
            </a:r>
            <a:r>
              <a:rPr lang="ar-SA" b="1" dirty="0" err="1" smtClean="0"/>
              <a:t>هي </a:t>
            </a:r>
            <a:r>
              <a:rPr lang="ar-SA" b="1" dirty="0" smtClean="0"/>
              <a:t>، التفسير </a:t>
            </a:r>
            <a:r>
              <a:rPr lang="ar-SA" b="1" dirty="0" err="1" smtClean="0"/>
              <a:t>الزمني </a:t>
            </a:r>
            <a:r>
              <a:rPr lang="ar-SA" b="1" dirty="0" smtClean="0"/>
              <a:t>، </a:t>
            </a:r>
            <a:r>
              <a:rPr lang="ar-SA" b="1" dirty="0" err="1" smtClean="0"/>
              <a:t>النمائي </a:t>
            </a:r>
            <a:r>
              <a:rPr lang="ar-SA" b="1" dirty="0" smtClean="0"/>
              <a:t>، </a:t>
            </a:r>
            <a:r>
              <a:rPr lang="ar-SA" b="1" dirty="0" err="1" smtClean="0"/>
              <a:t>النفسي </a:t>
            </a:r>
            <a:r>
              <a:rPr lang="ar-SA" b="1" dirty="0" smtClean="0"/>
              <a:t>، </a:t>
            </a:r>
            <a:r>
              <a:rPr lang="ar-SA" b="1" dirty="0" err="1" smtClean="0"/>
              <a:t>الاجتماعي </a:t>
            </a:r>
            <a:r>
              <a:rPr lang="ar-SA" b="1" dirty="0" smtClean="0"/>
              <a:t>، والتفسير </a:t>
            </a:r>
            <a:r>
              <a:rPr lang="ar-SA" b="1" dirty="0" err="1" smtClean="0"/>
              <a:t>العام .</a:t>
            </a:r>
            <a:r>
              <a:rPr lang="ar-SA" b="1" dirty="0" smtClean="0"/>
              <a:t>  </a:t>
            </a:r>
            <a:endParaRPr lang="en-US" b="1" dirty="0" smtClean="0"/>
          </a:p>
          <a:p>
            <a:pPr algn="just"/>
            <a:r>
              <a:rPr lang="ar-SA" b="1" dirty="0" smtClean="0"/>
              <a:t>يعني التفسير الزمني للمراهقة بأنها فترة امتداد تبدأ من حوالي السنة الحادية عشرة أو الثانية عشرة تقريباً حتى العشرينيات من عمر الفرد متأثرة بعوامل النمو البيولوجية والفسيولوجية وبالمؤثرات الاجتماعية </a:t>
            </a:r>
            <a:r>
              <a:rPr lang="ar-SA" b="1" dirty="0" err="1" smtClean="0"/>
              <a:t>والحضارية.</a:t>
            </a:r>
            <a:r>
              <a:rPr lang="ar-SA" b="1" dirty="0" smtClean="0"/>
              <a:t> </a:t>
            </a:r>
            <a:endParaRPr lang="ar-EG" b="1" dirty="0"/>
          </a:p>
        </p:txBody>
      </p:sp>
      <p:pic>
        <p:nvPicPr>
          <p:cNvPr id="4" name="صورة 3" descr="6D0BB879-140B-4DE9-9F65DA78181A0636_width370.png"/>
          <p:cNvPicPr>
            <a:picLocks noChangeAspect="1"/>
          </p:cNvPicPr>
          <p:nvPr/>
        </p:nvPicPr>
        <p:blipFill>
          <a:blip r:embed="rId3"/>
          <a:stretch>
            <a:fillRect/>
          </a:stretch>
        </p:blipFill>
        <p:spPr>
          <a:xfrm>
            <a:off x="5143504" y="928670"/>
            <a:ext cx="3714776" cy="5929330"/>
          </a:xfrm>
          <a:prstGeom prst="rect">
            <a:avLst/>
          </a:prstGeom>
          <a:ln>
            <a:noFill/>
          </a:ln>
          <a:effectLst>
            <a:softEdge rad="112500"/>
          </a:effectLst>
        </p:spPr>
      </p:pic>
    </p:spTree>
  </p:cSld>
  <p:clrMapOvr>
    <a:masterClrMapping/>
  </p:clrMapOvr>
  <p:transition spd="slow">
    <p:wheel spokes="2"/>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714348" y="428604"/>
            <a:ext cx="3714776" cy="6215106"/>
          </a:xfrm>
        </p:spPr>
        <p:txBody>
          <a:bodyPr>
            <a:normAutofit/>
          </a:bodyPr>
          <a:lstStyle/>
          <a:p>
            <a:pPr algn="just"/>
            <a:r>
              <a:rPr lang="ar-SA" sz="2800" b="1" dirty="0" smtClean="0"/>
              <a:t>أما التفسير النمائي للمراهقة  فيشير إلى </a:t>
            </a:r>
            <a:r>
              <a:rPr lang="ar-SA" sz="2800" b="1" dirty="0" err="1" smtClean="0"/>
              <a:t>أنها </a:t>
            </a:r>
            <a:r>
              <a:rPr lang="ar-SA" sz="2800" b="1" dirty="0" smtClean="0"/>
              <a:t>” مرحلة من النمو تقع بين الطفولة والرشد، وهي مرحلة </a:t>
            </a:r>
            <a:r>
              <a:rPr lang="ar-SA" sz="2800" b="1" dirty="0" err="1" smtClean="0"/>
              <a:t>نمائية</a:t>
            </a:r>
            <a:r>
              <a:rPr lang="ar-SA" sz="2800" b="1" dirty="0" smtClean="0"/>
              <a:t> انتقاليه من عالم الطفولة إلى عالم </a:t>
            </a:r>
            <a:r>
              <a:rPr lang="ar-SA" sz="2800" b="1" dirty="0" err="1" smtClean="0"/>
              <a:t>الكبار </a:t>
            </a:r>
            <a:r>
              <a:rPr lang="ar-SA" sz="2800" b="1" dirty="0" smtClean="0"/>
              <a:t>” التفسير النفسي للمراهقة وتعني لدى علماء </a:t>
            </a:r>
            <a:r>
              <a:rPr lang="ar-SA" sz="2800" b="1" dirty="0" err="1" smtClean="0"/>
              <a:t>النفس </a:t>
            </a:r>
            <a:r>
              <a:rPr lang="ar-SA" sz="2800" b="1" dirty="0" smtClean="0"/>
              <a:t>” فترة معينة تترتب عليها مقتضيات جديدة في السلوك لم يألفها الفرد من </a:t>
            </a:r>
            <a:r>
              <a:rPr lang="ar-SA" sz="2800" b="1" dirty="0" err="1" smtClean="0"/>
              <a:t>قبل ”.</a:t>
            </a:r>
            <a:endParaRPr lang="en-US" sz="2800" b="1" dirty="0" smtClean="0"/>
          </a:p>
          <a:p>
            <a:endParaRPr lang="ar-EG" sz="2800" b="1" dirty="0"/>
          </a:p>
        </p:txBody>
      </p:sp>
      <p:pic>
        <p:nvPicPr>
          <p:cNvPr id="4" name="صورة 3" descr="download.jpg"/>
          <p:cNvPicPr>
            <a:picLocks noChangeAspect="1"/>
          </p:cNvPicPr>
          <p:nvPr/>
        </p:nvPicPr>
        <p:blipFill>
          <a:blip r:embed="rId3"/>
          <a:stretch>
            <a:fillRect/>
          </a:stretch>
        </p:blipFill>
        <p:spPr>
          <a:xfrm>
            <a:off x="4429124" y="500042"/>
            <a:ext cx="4429156" cy="6072230"/>
          </a:xfrm>
          <a:prstGeom prst="rect">
            <a:avLst/>
          </a:prstGeom>
          <a:ln>
            <a:noFill/>
          </a:ln>
          <a:effectLst>
            <a:softEdge rad="112500"/>
          </a:effectLst>
        </p:spPr>
      </p:pic>
    </p:spTree>
  </p:cSld>
  <p:clrMapOvr>
    <a:masterClrMapping/>
  </p:clrMapOvr>
  <p:transition spd="slow">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00034" y="500042"/>
            <a:ext cx="5357850" cy="5929354"/>
          </a:xfrm>
        </p:spPr>
        <p:txBody>
          <a:bodyPr/>
          <a:lstStyle/>
          <a:p>
            <a:pPr algn="just"/>
            <a:r>
              <a:rPr lang="ar-SA" sz="2800" b="1" dirty="0" smtClean="0"/>
              <a:t>أما التفسير الاجتماعي </a:t>
            </a:r>
            <a:r>
              <a:rPr lang="ar-SA" sz="2800" b="1" dirty="0" err="1" smtClean="0"/>
              <a:t>للمراهقة  </a:t>
            </a:r>
            <a:r>
              <a:rPr lang="ar-SA" sz="2800" b="1" dirty="0" smtClean="0"/>
              <a:t>” فهي فترة انتقال من طور الطفولة المتصف بالاعتماد على الآخرين إلى طور بلوغ مرحلة الالتفات إلى </a:t>
            </a:r>
            <a:r>
              <a:rPr lang="ar-SA" sz="2800" b="1" dirty="0" err="1" smtClean="0"/>
              <a:t>الذات </a:t>
            </a:r>
            <a:r>
              <a:rPr lang="ar-SA" sz="2800" b="1" dirty="0" smtClean="0"/>
              <a:t>” على اعتبار أنها مرحلة متميزة عما كانت عليه أيام الطفولة المعتمدة على غيرها اعتماداً </a:t>
            </a:r>
            <a:r>
              <a:rPr lang="ar-SA" sz="2800" b="1" dirty="0" err="1" smtClean="0"/>
              <a:t>كلياً .</a:t>
            </a:r>
            <a:endParaRPr lang="en-US" sz="2800" b="1" dirty="0" smtClean="0"/>
          </a:p>
          <a:p>
            <a:pPr algn="just"/>
            <a:r>
              <a:rPr lang="ar-SA" sz="2800" b="1" dirty="0" smtClean="0"/>
              <a:t>والمراهقة بمعناها العام هي المرحلة التي تبدأ بالبلوغ أي نضوج الغدد التناسلية واكتساب معالم جسمية جديدة وتنتهي </a:t>
            </a:r>
            <a:r>
              <a:rPr lang="ar-SA" sz="2800" b="1" dirty="0" err="1" smtClean="0"/>
              <a:t>بالرشد.</a:t>
            </a:r>
            <a:r>
              <a:rPr lang="ar-SA" sz="2800" b="1" dirty="0" smtClean="0"/>
              <a:t> </a:t>
            </a:r>
            <a:endParaRPr lang="ar-EG" sz="2800" b="1" dirty="0" smtClean="0"/>
          </a:p>
          <a:p>
            <a:pPr algn="just"/>
            <a:r>
              <a:rPr lang="ar-SA" sz="2800" b="1" dirty="0" smtClean="0"/>
              <a:t>فهي لهذا عملية بيولوجية حيوية عضوية في بدئها، وظاهرة اجتماعية في </a:t>
            </a:r>
            <a:r>
              <a:rPr lang="ar-SA" sz="2800" b="1" dirty="0" err="1" smtClean="0"/>
              <a:t>نهايتها.</a:t>
            </a:r>
            <a:r>
              <a:rPr lang="ar-SA" sz="2800" b="1" dirty="0" smtClean="0"/>
              <a:t> </a:t>
            </a:r>
            <a:endParaRPr lang="en-US" sz="2800" b="1" dirty="0" smtClean="0"/>
          </a:p>
          <a:p>
            <a:pPr algn="just"/>
            <a:endParaRPr lang="en-US" sz="2800" b="1" dirty="0" smtClean="0"/>
          </a:p>
          <a:p>
            <a:endParaRPr lang="ar-EG" dirty="0"/>
          </a:p>
        </p:txBody>
      </p:sp>
      <p:pic>
        <p:nvPicPr>
          <p:cNvPr id="4" name="صورة 3" descr="depositphotos_82028194-stock-photo-happy-teenage-girls-showing-thumbs.jpg"/>
          <p:cNvPicPr>
            <a:picLocks noChangeAspect="1"/>
          </p:cNvPicPr>
          <p:nvPr/>
        </p:nvPicPr>
        <p:blipFill>
          <a:blip r:embed="rId3"/>
          <a:stretch>
            <a:fillRect/>
          </a:stretch>
        </p:blipFill>
        <p:spPr>
          <a:xfrm>
            <a:off x="5857884" y="376531"/>
            <a:ext cx="3286116" cy="6104938"/>
          </a:xfrm>
          <a:prstGeom prst="rect">
            <a:avLst/>
          </a:prstGeom>
          <a:ln>
            <a:noFill/>
          </a:ln>
          <a:effectLst>
            <a:softEdge rad="112500"/>
          </a:effectLst>
        </p:spPr>
      </p:pic>
    </p:spTree>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images (6).jpg"/>
          <p:cNvPicPr>
            <a:picLocks noChangeAspect="1"/>
          </p:cNvPicPr>
          <p:nvPr/>
        </p:nvPicPr>
        <p:blipFill>
          <a:blip r:embed="rId3"/>
          <a:stretch>
            <a:fillRect/>
          </a:stretch>
        </p:blipFill>
        <p:spPr>
          <a:xfrm>
            <a:off x="2428860" y="357166"/>
            <a:ext cx="6453214" cy="6215106"/>
          </a:xfrm>
          <a:prstGeom prst="rect">
            <a:avLst/>
          </a:prstGeom>
        </p:spPr>
      </p:pic>
      <p:sp>
        <p:nvSpPr>
          <p:cNvPr id="3" name="عنصر نائب للمحتوى 2"/>
          <p:cNvSpPr>
            <a:spLocks noGrp="1"/>
          </p:cNvSpPr>
          <p:nvPr>
            <p:ph sz="quarter" idx="1"/>
          </p:nvPr>
        </p:nvSpPr>
        <p:spPr>
          <a:xfrm>
            <a:off x="285720" y="642918"/>
            <a:ext cx="4286280" cy="4857784"/>
          </a:xfrm>
        </p:spPr>
        <p:txBody>
          <a:bodyPr>
            <a:normAutofit/>
          </a:bodyPr>
          <a:lstStyle/>
          <a:p>
            <a:pPr>
              <a:buNone/>
            </a:pPr>
            <a:r>
              <a:rPr lang="ar-SA" dirty="0" smtClean="0">
                <a:solidFill>
                  <a:srgbClr val="C00000"/>
                </a:solidFill>
                <a:effectLst>
                  <a:outerShdw blurRad="38100" dist="38100" dir="2700000" algn="tl">
                    <a:srgbClr val="000000">
                      <a:alpha val="43137"/>
                    </a:srgbClr>
                  </a:outerShdw>
                </a:effectLst>
                <a:cs typeface="PT Bold Heading" pitchFamily="2" charset="-78"/>
              </a:rPr>
              <a:t>ـ متى تبدأ مرحلة المراهقة ومتى </a:t>
            </a:r>
            <a:r>
              <a:rPr lang="ar-SA" dirty="0" err="1" smtClean="0">
                <a:solidFill>
                  <a:srgbClr val="C00000"/>
                </a:solidFill>
                <a:effectLst>
                  <a:outerShdw blurRad="38100" dist="38100" dir="2700000" algn="tl">
                    <a:srgbClr val="000000">
                      <a:alpha val="43137"/>
                    </a:srgbClr>
                  </a:outerShdw>
                </a:effectLst>
                <a:cs typeface="PT Bold Heading" pitchFamily="2" charset="-78"/>
              </a:rPr>
              <a:t>تنتهي ؟</a:t>
            </a:r>
            <a:endParaRPr lang="en-US" dirty="0" smtClean="0">
              <a:solidFill>
                <a:srgbClr val="C00000"/>
              </a:solidFill>
              <a:effectLst>
                <a:outerShdw blurRad="38100" dist="38100" dir="2700000" algn="tl">
                  <a:srgbClr val="000000">
                    <a:alpha val="43137"/>
                  </a:srgbClr>
                </a:outerShdw>
              </a:effectLst>
              <a:cs typeface="PT Bold Heading" pitchFamily="2" charset="-78"/>
            </a:endParaRPr>
          </a:p>
          <a:p>
            <a:pPr algn="just"/>
            <a:r>
              <a:rPr lang="ar-SA" b="1" dirty="0" smtClean="0"/>
              <a:t>من السهل تحديد بداية مرحلة المراهقة ولكن من الصعب تحديد نهايتها، والسبب في ذلك أن بداية المراهقة تتحدد بالبلوغ الجسمي، بينما تتحدد نهايتها بالوصول إلى النضج في مظاهر النمو </a:t>
            </a:r>
            <a:r>
              <a:rPr lang="ar-SA" b="1" dirty="0" err="1" smtClean="0"/>
              <a:t>المختلفة </a:t>
            </a:r>
            <a:r>
              <a:rPr lang="ar-SA" b="1" dirty="0" smtClean="0"/>
              <a:t>(العقلية والجسمية والانفعالية والاجتماعية</a:t>
            </a:r>
            <a:r>
              <a:rPr lang="ar-SA" b="1" dirty="0" err="1" smtClean="0"/>
              <a:t>).</a:t>
            </a:r>
            <a:r>
              <a:rPr lang="ar-SA" b="1" dirty="0" smtClean="0"/>
              <a:t> </a:t>
            </a:r>
            <a:endParaRPr lang="en-US" b="1" dirty="0" smtClean="0"/>
          </a:p>
          <a:p>
            <a:pPr algn="justLow"/>
            <a:endParaRPr lang="en-US" b="1" dirty="0" smtClean="0"/>
          </a:p>
          <a:p>
            <a:pPr algn="just"/>
            <a:endParaRPr lang="ar-EG" dirty="0"/>
          </a:p>
        </p:txBody>
      </p:sp>
    </p:spTree>
  </p:cSld>
  <p:clrMapOvr>
    <a:masterClrMapping/>
  </p:clrMapOvr>
  <p:transition spd="slow">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large_1118141147.jpg"/>
          <p:cNvPicPr>
            <a:picLocks noChangeAspect="1"/>
          </p:cNvPicPr>
          <p:nvPr/>
        </p:nvPicPr>
        <p:blipFill>
          <a:blip r:embed="rId3"/>
          <a:stretch>
            <a:fillRect/>
          </a:stretch>
        </p:blipFill>
        <p:spPr>
          <a:xfrm>
            <a:off x="4786314" y="1000108"/>
            <a:ext cx="4143404" cy="5357850"/>
          </a:xfrm>
          <a:prstGeom prst="rect">
            <a:avLst/>
          </a:prstGeom>
        </p:spPr>
      </p:pic>
      <p:sp>
        <p:nvSpPr>
          <p:cNvPr id="2" name="عنوان 1"/>
          <p:cNvSpPr>
            <a:spLocks noGrp="1"/>
          </p:cNvSpPr>
          <p:nvPr>
            <p:ph type="title"/>
          </p:nvPr>
        </p:nvSpPr>
        <p:spPr/>
        <p:txBody>
          <a:bodyPr/>
          <a:lstStyle/>
          <a:p>
            <a:pPr algn="ctr"/>
            <a:r>
              <a:rPr lang="ar-SA" dirty="0" smtClean="0">
                <a:solidFill>
                  <a:srgbClr val="008E40"/>
                </a:solidFill>
                <a:effectLst>
                  <a:outerShdw blurRad="38100" dist="38100" dir="2700000" algn="tl">
                    <a:srgbClr val="000000">
                      <a:alpha val="43137"/>
                    </a:srgbClr>
                  </a:outerShdw>
                </a:effectLst>
                <a:cs typeface="PT Bold Heading" pitchFamily="2" charset="-78"/>
              </a:rPr>
              <a:t>الفرق بين مصطلحي البلوغ والمراهقة</a:t>
            </a:r>
            <a:r>
              <a:rPr lang="ar-EG" dirty="0" smtClean="0">
                <a:solidFill>
                  <a:srgbClr val="008E40"/>
                </a:solidFill>
                <a:effectLst>
                  <a:outerShdw blurRad="38100" dist="38100" dir="2700000" algn="tl">
                    <a:srgbClr val="000000">
                      <a:alpha val="43137"/>
                    </a:srgbClr>
                  </a:outerShdw>
                </a:effectLst>
                <a:cs typeface="PT Bold Heading" pitchFamily="2" charset="-78"/>
              </a:rPr>
              <a:t/>
            </a:r>
            <a:br>
              <a:rPr lang="ar-EG" dirty="0" smtClean="0">
                <a:solidFill>
                  <a:srgbClr val="008E40"/>
                </a:solidFill>
                <a:effectLst>
                  <a:outerShdw blurRad="38100" dist="38100" dir="2700000" algn="tl">
                    <a:srgbClr val="000000">
                      <a:alpha val="43137"/>
                    </a:srgbClr>
                  </a:outerShdw>
                </a:effectLst>
                <a:cs typeface="PT Bold Heading" pitchFamily="2" charset="-78"/>
              </a:rPr>
            </a:br>
            <a:endParaRPr lang="ar-EG" dirty="0">
              <a:solidFill>
                <a:srgbClr val="008E4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428596" y="1357298"/>
            <a:ext cx="4429156" cy="5000660"/>
          </a:xfrm>
        </p:spPr>
        <p:txBody>
          <a:bodyPr>
            <a:normAutofit/>
          </a:bodyPr>
          <a:lstStyle/>
          <a:p>
            <a:pPr algn="just"/>
            <a:r>
              <a:rPr lang="ar-SA" b="1" dirty="0" smtClean="0">
                <a:solidFill>
                  <a:srgbClr val="FF0000"/>
                </a:solidFill>
                <a:effectLst>
                  <a:outerShdw blurRad="38100" dist="38100" dir="2700000" algn="tl">
                    <a:srgbClr val="000000">
                      <a:alpha val="43137"/>
                    </a:srgbClr>
                  </a:outerShdw>
                </a:effectLst>
              </a:rPr>
              <a:t>يخلط البعض بين مصطلحي البلوغ والمراهقة، إلا أن الفرق بينهما هو على النحو </a:t>
            </a:r>
            <a:r>
              <a:rPr lang="ar-SA" b="1" dirty="0" err="1" smtClean="0">
                <a:solidFill>
                  <a:srgbClr val="FF0000"/>
                </a:solidFill>
                <a:effectLst>
                  <a:outerShdw blurRad="38100" dist="38100" dir="2700000" algn="tl">
                    <a:srgbClr val="000000">
                      <a:alpha val="43137"/>
                    </a:srgbClr>
                  </a:outerShdw>
                </a:effectLst>
              </a:rPr>
              <a:t>التالي :</a:t>
            </a:r>
            <a:endParaRPr lang="en-US" b="1" dirty="0" smtClean="0">
              <a:solidFill>
                <a:srgbClr val="FF0000"/>
              </a:solidFill>
              <a:effectLst>
                <a:outerShdw blurRad="38100" dist="38100" dir="2700000" algn="tl">
                  <a:srgbClr val="000000">
                    <a:alpha val="43137"/>
                  </a:srgbClr>
                </a:outerShdw>
              </a:effectLst>
            </a:endParaRPr>
          </a:p>
          <a:p>
            <a:pPr algn="just"/>
            <a:r>
              <a:rPr lang="ar-SA" b="1" dirty="0" err="1" smtClean="0"/>
              <a:t>مصطلح </a:t>
            </a:r>
            <a:r>
              <a:rPr lang="ar-SA" b="1" dirty="0" smtClean="0"/>
              <a:t>" </a:t>
            </a:r>
            <a:r>
              <a:rPr lang="ar-SA" b="1" dirty="0" err="1" smtClean="0"/>
              <a:t>البلوغ </a:t>
            </a:r>
            <a:r>
              <a:rPr lang="ar-SA" b="1" dirty="0" smtClean="0"/>
              <a:t>" يعني الجانب العضوي الفسيولوجي للمراهقة والذي يحدث بسبب نضج الوظيفة التناسلية والتي ترجع إلى نشاط  الجهاز </a:t>
            </a:r>
            <a:r>
              <a:rPr lang="ar-SA" b="1" dirty="0" err="1" smtClean="0"/>
              <a:t>العصبي </a:t>
            </a:r>
            <a:r>
              <a:rPr lang="ar-SA" b="1" dirty="0" smtClean="0"/>
              <a:t>، والغدد وخاصة الغدة </a:t>
            </a:r>
            <a:r>
              <a:rPr lang="ar-SA" b="1" dirty="0" err="1" smtClean="0"/>
              <a:t>التيموسية</a:t>
            </a:r>
            <a:r>
              <a:rPr lang="ar-SA" b="1" dirty="0" smtClean="0"/>
              <a:t> والصنوبرية </a:t>
            </a:r>
            <a:r>
              <a:rPr lang="ar-SA" b="1" dirty="0" err="1" smtClean="0"/>
              <a:t>والهرمونات.</a:t>
            </a:r>
            <a:r>
              <a:rPr lang="ar-SA" b="1" dirty="0" smtClean="0"/>
              <a:t> </a:t>
            </a:r>
            <a:endParaRPr lang="en-US" b="1" dirty="0" smtClean="0"/>
          </a:p>
          <a:p>
            <a:endParaRPr lang="ar-EG" dirty="0"/>
          </a:p>
        </p:txBody>
      </p:sp>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85720" y="428604"/>
            <a:ext cx="4357718" cy="5214974"/>
          </a:xfrm>
        </p:spPr>
        <p:txBody>
          <a:bodyPr>
            <a:normAutofit/>
          </a:bodyPr>
          <a:lstStyle/>
          <a:p>
            <a:pPr>
              <a:buNone/>
            </a:pPr>
            <a:r>
              <a:rPr lang="ar-SA" dirty="0" smtClean="0">
                <a:solidFill>
                  <a:srgbClr val="0070C0"/>
                </a:solidFill>
                <a:effectLst>
                  <a:outerShdw blurRad="38100" dist="38100" dir="2700000" algn="tl">
                    <a:srgbClr val="000000">
                      <a:alpha val="43137"/>
                    </a:srgbClr>
                  </a:outerShdw>
                </a:effectLst>
                <a:cs typeface="PT Bold Heading" pitchFamily="2" charset="-78"/>
              </a:rPr>
              <a:t>ويعتبر البلوغ نقطة تحول وعلامة انتقال من مرحلة الطفولة إلى مرحلة </a:t>
            </a:r>
            <a:r>
              <a:rPr lang="ar-SA" dirty="0" err="1" smtClean="0">
                <a:solidFill>
                  <a:srgbClr val="0070C0"/>
                </a:solidFill>
                <a:effectLst>
                  <a:outerShdw blurRad="38100" dist="38100" dir="2700000" algn="tl">
                    <a:srgbClr val="000000">
                      <a:alpha val="43137"/>
                    </a:srgbClr>
                  </a:outerShdw>
                </a:effectLst>
                <a:cs typeface="PT Bold Heading" pitchFamily="2" charset="-78"/>
              </a:rPr>
              <a:t>المراهقة .</a:t>
            </a:r>
            <a:r>
              <a:rPr lang="ar-SA" dirty="0" smtClean="0">
                <a:solidFill>
                  <a:srgbClr val="0070C0"/>
                </a:solidFill>
                <a:effectLst>
                  <a:outerShdw blurRad="38100" dist="38100" dir="2700000" algn="tl">
                    <a:srgbClr val="000000">
                      <a:alpha val="43137"/>
                    </a:srgbClr>
                  </a:outerShdw>
                </a:effectLst>
                <a:cs typeface="PT Bold Heading" pitchFamily="2" charset="-78"/>
              </a:rPr>
              <a:t> </a:t>
            </a:r>
            <a:endParaRPr lang="en-US" dirty="0" smtClean="0">
              <a:solidFill>
                <a:srgbClr val="0070C0"/>
              </a:solidFill>
              <a:effectLst>
                <a:outerShdw blurRad="38100" dist="38100" dir="2700000" algn="tl">
                  <a:srgbClr val="000000">
                    <a:alpha val="43137"/>
                  </a:srgbClr>
                </a:outerShdw>
              </a:effectLst>
              <a:cs typeface="PT Bold Heading" pitchFamily="2" charset="-78"/>
            </a:endParaRPr>
          </a:p>
          <a:p>
            <a:pPr>
              <a:buNone/>
            </a:pPr>
            <a:r>
              <a:rPr lang="ar-SA" sz="2800" b="1" dirty="0" smtClean="0">
                <a:solidFill>
                  <a:srgbClr val="CC0000"/>
                </a:solidFill>
                <a:effectLst>
                  <a:outerShdw blurRad="38100" dist="38100" dir="2700000" algn="tl">
                    <a:srgbClr val="000000">
                      <a:alpha val="43137"/>
                    </a:srgbClr>
                  </a:outerShdw>
                </a:effectLst>
              </a:rPr>
              <a:t>أشكال المراهقة</a:t>
            </a:r>
            <a:r>
              <a:rPr lang="ar-EG" sz="2800" b="1" dirty="0" err="1" smtClean="0">
                <a:solidFill>
                  <a:srgbClr val="CC0000"/>
                </a:solidFill>
                <a:effectLst>
                  <a:outerShdw blurRad="38100" dist="38100" dir="2700000" algn="tl">
                    <a:srgbClr val="000000">
                      <a:alpha val="43137"/>
                    </a:srgbClr>
                  </a:outerShdw>
                </a:effectLst>
              </a:rPr>
              <a:t>:</a:t>
            </a:r>
            <a:endParaRPr lang="en-US" sz="2800" b="1" dirty="0" smtClean="0">
              <a:solidFill>
                <a:srgbClr val="CC0000"/>
              </a:solidFill>
              <a:effectLst>
                <a:outerShdw blurRad="38100" dist="38100" dir="2700000" algn="tl">
                  <a:srgbClr val="000000">
                    <a:alpha val="43137"/>
                  </a:srgbClr>
                </a:outerShdw>
              </a:effectLst>
            </a:endParaRPr>
          </a:p>
          <a:p>
            <a:pPr>
              <a:buNone/>
            </a:pPr>
            <a:r>
              <a:rPr lang="ar-SA" sz="2800" b="1" dirty="0" err="1" smtClean="0"/>
              <a:t>1 </a:t>
            </a:r>
            <a:r>
              <a:rPr lang="ar-SA" sz="2800" b="1" dirty="0" smtClean="0"/>
              <a:t>– المراهقة المتكيفة</a:t>
            </a:r>
            <a:r>
              <a:rPr lang="ar-EG" sz="2800" b="1" dirty="0" err="1" smtClean="0"/>
              <a:t>.</a:t>
            </a:r>
            <a:endParaRPr lang="en-US" sz="2800" b="1" dirty="0" smtClean="0"/>
          </a:p>
          <a:p>
            <a:pPr>
              <a:buNone/>
            </a:pPr>
            <a:r>
              <a:rPr lang="ar-SA" sz="2800" b="1" dirty="0" err="1" smtClean="0"/>
              <a:t>2 </a:t>
            </a:r>
            <a:r>
              <a:rPr lang="ar-SA" sz="2800" b="1" dirty="0" smtClean="0"/>
              <a:t>– المراهقة </a:t>
            </a:r>
            <a:r>
              <a:rPr lang="ar-SA" sz="2800" b="1" dirty="0" err="1" smtClean="0"/>
              <a:t>الإنسحابية</a:t>
            </a:r>
            <a:r>
              <a:rPr lang="ar-EG" sz="2800" b="1" dirty="0" err="1" smtClean="0"/>
              <a:t>.</a:t>
            </a:r>
            <a:r>
              <a:rPr lang="ar-SA" sz="2800" b="1" dirty="0" smtClean="0"/>
              <a:t> </a:t>
            </a:r>
            <a:endParaRPr lang="en-US" sz="2800" b="1" dirty="0" smtClean="0"/>
          </a:p>
          <a:p>
            <a:pPr>
              <a:buNone/>
            </a:pPr>
            <a:r>
              <a:rPr lang="ar-SA" sz="2800" b="1" dirty="0" err="1" smtClean="0"/>
              <a:t>3 </a:t>
            </a:r>
            <a:r>
              <a:rPr lang="ar-SA" sz="2800" b="1" dirty="0" smtClean="0"/>
              <a:t>– المراهقة العدوانية</a:t>
            </a:r>
            <a:r>
              <a:rPr lang="ar-EG" sz="2800" b="1" dirty="0" err="1" smtClean="0"/>
              <a:t>.</a:t>
            </a:r>
            <a:r>
              <a:rPr lang="ar-SA" sz="2800" b="1" dirty="0" smtClean="0"/>
              <a:t> </a:t>
            </a:r>
            <a:endParaRPr lang="en-US" sz="2800" b="1" dirty="0" smtClean="0"/>
          </a:p>
          <a:p>
            <a:pPr>
              <a:buNone/>
            </a:pPr>
            <a:r>
              <a:rPr lang="ar-SA" sz="2800" b="1" dirty="0" err="1" smtClean="0"/>
              <a:t>4 </a:t>
            </a:r>
            <a:r>
              <a:rPr lang="ar-SA" sz="2800" b="1" dirty="0" smtClean="0"/>
              <a:t>– المراهقة المنحرفة</a:t>
            </a:r>
            <a:r>
              <a:rPr lang="ar-EG" sz="2800" b="1" dirty="0" err="1" smtClean="0"/>
              <a:t>.</a:t>
            </a:r>
            <a:endParaRPr lang="en-US" sz="2800" b="1" dirty="0" smtClean="0"/>
          </a:p>
          <a:p>
            <a:pPr>
              <a:buNone/>
            </a:pPr>
            <a:endParaRPr lang="ar-EG" b="1" dirty="0"/>
          </a:p>
        </p:txBody>
      </p:sp>
      <p:pic>
        <p:nvPicPr>
          <p:cNvPr id="4" name="صورة 3" descr="images.jpg"/>
          <p:cNvPicPr>
            <a:picLocks noChangeAspect="1"/>
          </p:cNvPicPr>
          <p:nvPr/>
        </p:nvPicPr>
        <p:blipFill>
          <a:blip r:embed="rId3"/>
          <a:stretch>
            <a:fillRect/>
          </a:stretch>
        </p:blipFill>
        <p:spPr>
          <a:xfrm>
            <a:off x="4929190" y="214290"/>
            <a:ext cx="4048136" cy="6562536"/>
          </a:xfrm>
          <a:prstGeom prst="rect">
            <a:avLst/>
          </a:prstGeom>
        </p:spPr>
      </p:pic>
    </p:spTree>
  </p:cSld>
  <p:clrMapOvr>
    <a:masterClrMapping/>
  </p:clrMapOvr>
  <p:transition spd="slow">
    <p:pull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214290"/>
            <a:ext cx="4286280" cy="1143000"/>
          </a:xfrm>
        </p:spPr>
        <p:txBody>
          <a:bodyPr/>
          <a:lstStyle/>
          <a:p>
            <a:pPr algn="ctr"/>
            <a:r>
              <a:rPr lang="ar-SA" dirty="0" err="1" smtClean="0">
                <a:solidFill>
                  <a:srgbClr val="008E40"/>
                </a:solidFill>
                <a:cs typeface="PT Bold Heading" pitchFamily="2" charset="-78"/>
              </a:rPr>
              <a:t>1 </a:t>
            </a:r>
            <a:r>
              <a:rPr lang="ar-SA" dirty="0" smtClean="0">
                <a:solidFill>
                  <a:srgbClr val="008E40"/>
                </a:solidFill>
                <a:cs typeface="PT Bold Heading" pitchFamily="2" charset="-78"/>
              </a:rPr>
              <a:t>– المراهقة المتكيفة</a:t>
            </a:r>
            <a:r>
              <a:rPr lang="en-US" dirty="0" smtClean="0">
                <a:solidFill>
                  <a:srgbClr val="008E40"/>
                </a:solidFill>
                <a:cs typeface="PT Bold Heading" pitchFamily="2" charset="-78"/>
              </a:rPr>
              <a:t/>
            </a:r>
            <a:br>
              <a:rPr lang="en-US" dirty="0" smtClean="0">
                <a:solidFill>
                  <a:srgbClr val="008E40"/>
                </a:solidFill>
                <a:cs typeface="PT Bold Heading" pitchFamily="2" charset="-78"/>
              </a:rPr>
            </a:br>
            <a:endParaRPr lang="ar-EG" dirty="0">
              <a:solidFill>
                <a:srgbClr val="008E40"/>
              </a:solidFill>
              <a:cs typeface="PT Bold Heading" pitchFamily="2" charset="-78"/>
            </a:endParaRPr>
          </a:p>
        </p:txBody>
      </p:sp>
      <p:sp>
        <p:nvSpPr>
          <p:cNvPr id="3" name="عنصر نائب للمحتوى 2"/>
          <p:cNvSpPr>
            <a:spLocks noGrp="1"/>
          </p:cNvSpPr>
          <p:nvPr>
            <p:ph sz="quarter" idx="1"/>
          </p:nvPr>
        </p:nvSpPr>
        <p:spPr>
          <a:xfrm>
            <a:off x="500034" y="1142984"/>
            <a:ext cx="4857784" cy="5500726"/>
          </a:xfrm>
        </p:spPr>
        <p:txBody>
          <a:bodyPr/>
          <a:lstStyle/>
          <a:p>
            <a:pPr algn="just"/>
            <a:r>
              <a:rPr lang="ar-SA" b="1" dirty="0" smtClean="0"/>
              <a:t>يمتاز المراهقين في هذا الشكل بميلهم للهدوء النفسي والاتزان الانفعالي والعلاقة الاجتماعية الايجابية بالآخرين، وحياته غنية بمجالات الخبرة وبالاهتمامات العملية الواسعة التي يحقق عن طريقها ذاته، كما أن حياته المدرسية موفقة، وغير مسرف في أحلام اليقظة أو غيرها من الاتجاهات </a:t>
            </a:r>
            <a:r>
              <a:rPr lang="ar-SA" b="1" dirty="0" err="1" smtClean="0"/>
              <a:t>السلبية.</a:t>
            </a:r>
            <a:r>
              <a:rPr lang="ar-SA" b="1" dirty="0" smtClean="0"/>
              <a:t> </a:t>
            </a:r>
            <a:endParaRPr lang="en-US" b="1" dirty="0" smtClean="0"/>
          </a:p>
          <a:p>
            <a:pPr algn="just"/>
            <a:r>
              <a:rPr lang="ar-SA" b="1" dirty="0" smtClean="0"/>
              <a:t>ويرجع ذلك إلى المعاملة الأسرية القائمة على الاتزان وتفهم حاجات المراهق واحترام رغباته، وتوفير قدر كاف له من الاستقلال وتحمل المسئولية والاعتماد على </a:t>
            </a:r>
            <a:r>
              <a:rPr lang="ar-SA" b="1" dirty="0" err="1" smtClean="0"/>
              <a:t>النفس.</a:t>
            </a:r>
            <a:r>
              <a:rPr lang="ar-SA" b="1" dirty="0" smtClean="0"/>
              <a:t> </a:t>
            </a:r>
            <a:endParaRPr lang="en-US" b="1" dirty="0" smtClean="0"/>
          </a:p>
          <a:p>
            <a:endParaRPr lang="ar-EG" dirty="0"/>
          </a:p>
        </p:txBody>
      </p:sp>
      <p:pic>
        <p:nvPicPr>
          <p:cNvPr id="5" name="صورة 4" descr="Young_Adulthood.jpg"/>
          <p:cNvPicPr>
            <a:picLocks noChangeAspect="1"/>
          </p:cNvPicPr>
          <p:nvPr/>
        </p:nvPicPr>
        <p:blipFill>
          <a:blip r:embed="rId3"/>
          <a:stretch>
            <a:fillRect/>
          </a:stretch>
        </p:blipFill>
        <p:spPr>
          <a:xfrm>
            <a:off x="5286380" y="285728"/>
            <a:ext cx="3643338" cy="6286544"/>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14290"/>
            <a:ext cx="4643470" cy="1143000"/>
          </a:xfrm>
        </p:spPr>
        <p:txBody>
          <a:bodyPr/>
          <a:lstStyle/>
          <a:p>
            <a:pPr algn="ctr"/>
            <a:r>
              <a:rPr lang="ar-SA" dirty="0" err="1" smtClean="0">
                <a:solidFill>
                  <a:srgbClr val="008E40"/>
                </a:solidFill>
                <a:effectLst>
                  <a:outerShdw blurRad="38100" dist="38100" dir="2700000" algn="tl">
                    <a:srgbClr val="000000">
                      <a:alpha val="43137"/>
                    </a:srgbClr>
                  </a:outerShdw>
                </a:effectLst>
                <a:cs typeface="PT Bold Heading" pitchFamily="2" charset="-78"/>
              </a:rPr>
              <a:t>2</a:t>
            </a:r>
            <a:r>
              <a:rPr lang="ar-SA" dirty="0" err="1" smtClean="0">
                <a:solidFill>
                  <a:srgbClr val="008E40"/>
                </a:solidFill>
                <a:cs typeface="PT Bold Heading" pitchFamily="2" charset="-78"/>
              </a:rPr>
              <a:t> </a:t>
            </a:r>
            <a:r>
              <a:rPr lang="ar-SA" dirty="0" smtClean="0">
                <a:solidFill>
                  <a:srgbClr val="008E40"/>
                </a:solidFill>
                <a:cs typeface="PT Bold Heading" pitchFamily="2" charset="-78"/>
              </a:rPr>
              <a:t>– المراهقة </a:t>
            </a:r>
            <a:r>
              <a:rPr lang="ar-SA" dirty="0" err="1" smtClean="0">
                <a:solidFill>
                  <a:srgbClr val="008E40"/>
                </a:solidFill>
                <a:cs typeface="PT Bold Heading" pitchFamily="2" charset="-78"/>
              </a:rPr>
              <a:t>الإنسحابية</a:t>
            </a:r>
            <a:r>
              <a:rPr lang="ar-SA" dirty="0" smtClean="0">
                <a:solidFill>
                  <a:srgbClr val="008E40"/>
                </a:solidFill>
                <a:cs typeface="PT Bold Heading" pitchFamily="2" charset="-78"/>
              </a:rPr>
              <a:t> المنطوية.</a:t>
            </a:r>
            <a:r>
              <a:rPr lang="en-US" dirty="0" smtClean="0">
                <a:solidFill>
                  <a:srgbClr val="008E40"/>
                </a:solidFill>
                <a:cs typeface="PT Bold Heading" pitchFamily="2" charset="-78"/>
              </a:rPr>
              <a:t/>
            </a:r>
            <a:br>
              <a:rPr lang="en-US" dirty="0" smtClean="0">
                <a:solidFill>
                  <a:srgbClr val="008E40"/>
                </a:solidFill>
                <a:cs typeface="PT Bold Heading" pitchFamily="2" charset="-78"/>
              </a:rPr>
            </a:br>
            <a:endParaRPr lang="ar-EG" dirty="0">
              <a:solidFill>
                <a:srgbClr val="008E40"/>
              </a:solidFill>
              <a:cs typeface="PT Bold Heading" pitchFamily="2" charset="-78"/>
            </a:endParaRPr>
          </a:p>
        </p:txBody>
      </p:sp>
      <p:sp>
        <p:nvSpPr>
          <p:cNvPr id="3" name="عنصر نائب للمحتوى 2"/>
          <p:cNvSpPr>
            <a:spLocks noGrp="1"/>
          </p:cNvSpPr>
          <p:nvPr>
            <p:ph sz="quarter" idx="1"/>
          </p:nvPr>
        </p:nvSpPr>
        <p:spPr>
          <a:xfrm>
            <a:off x="428596" y="1285860"/>
            <a:ext cx="4357718" cy="4929222"/>
          </a:xfrm>
        </p:spPr>
        <p:txBody>
          <a:bodyPr>
            <a:normAutofit/>
          </a:bodyPr>
          <a:lstStyle/>
          <a:p>
            <a:pPr algn="just"/>
            <a:r>
              <a:rPr lang="ar-SA" b="1" dirty="0" smtClean="0"/>
              <a:t>ويكون المراهق في هذا الشكل ميالاً إلى </a:t>
            </a:r>
            <a:r>
              <a:rPr lang="ar-SA" b="1" dirty="0" err="1" smtClean="0"/>
              <a:t>الكأبة</a:t>
            </a:r>
            <a:r>
              <a:rPr lang="ar-SA" b="1" dirty="0" smtClean="0"/>
              <a:t> والعزلة والانطواء و النشاط الانطوائي مثل قراءة الكتب وكتابة المذكرات التي يدور أغلبها حول انفعالاته ونقده لما حوله من أساليب معاملة، وغيرها، تنتابه هواجس كثيرة وأحلام يقظة تدور موضوعاتها حول حرمانه من الملابس أو المأكل أو المركز المرموق فهو يحقق أمانيه وطموحاته من </a:t>
            </a:r>
            <a:r>
              <a:rPr lang="ar-SA" b="1" dirty="0" err="1" smtClean="0"/>
              <a:t>خلالها.</a:t>
            </a:r>
            <a:r>
              <a:rPr lang="ar-SA" b="1" dirty="0" smtClean="0"/>
              <a:t> </a:t>
            </a:r>
            <a:endParaRPr lang="en-US" b="1" dirty="0" smtClean="0"/>
          </a:p>
          <a:p>
            <a:endParaRPr lang="ar-EG" dirty="0"/>
          </a:p>
        </p:txBody>
      </p:sp>
      <p:pic>
        <p:nvPicPr>
          <p:cNvPr id="4" name="صورة 3" descr="images (3).jpg"/>
          <p:cNvPicPr>
            <a:picLocks noChangeAspect="1"/>
          </p:cNvPicPr>
          <p:nvPr/>
        </p:nvPicPr>
        <p:blipFill>
          <a:blip r:embed="rId3"/>
          <a:stretch>
            <a:fillRect/>
          </a:stretch>
        </p:blipFill>
        <p:spPr>
          <a:xfrm>
            <a:off x="5143504" y="785794"/>
            <a:ext cx="3643338" cy="5857892"/>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14290"/>
            <a:ext cx="5000660" cy="1143000"/>
          </a:xfrm>
        </p:spPr>
        <p:txBody>
          <a:bodyPr/>
          <a:lstStyle/>
          <a:p>
            <a:pPr algn="ctr"/>
            <a:r>
              <a:rPr lang="ar-SA" dirty="0" err="1" smtClean="0">
                <a:solidFill>
                  <a:srgbClr val="008E40"/>
                </a:solidFill>
                <a:cs typeface="PT Bold Heading" pitchFamily="2" charset="-78"/>
              </a:rPr>
              <a:t>3 </a:t>
            </a:r>
            <a:r>
              <a:rPr lang="ar-SA" dirty="0" smtClean="0">
                <a:solidFill>
                  <a:srgbClr val="008E40"/>
                </a:solidFill>
                <a:cs typeface="PT Bold Heading" pitchFamily="2" charset="-78"/>
              </a:rPr>
              <a:t>– المراهقة العدوانية المتمردة.</a:t>
            </a:r>
            <a:r>
              <a:rPr lang="en-US" dirty="0" smtClean="0">
                <a:solidFill>
                  <a:srgbClr val="008E40"/>
                </a:solidFill>
                <a:cs typeface="PT Bold Heading" pitchFamily="2" charset="-78"/>
              </a:rPr>
              <a:t/>
            </a:r>
            <a:br>
              <a:rPr lang="en-US" dirty="0" smtClean="0">
                <a:solidFill>
                  <a:srgbClr val="008E40"/>
                </a:solidFill>
                <a:cs typeface="PT Bold Heading" pitchFamily="2" charset="-78"/>
              </a:rPr>
            </a:br>
            <a:endParaRPr lang="ar-EG" dirty="0">
              <a:solidFill>
                <a:srgbClr val="008E40"/>
              </a:solidFill>
              <a:cs typeface="PT Bold Heading" pitchFamily="2" charset="-78"/>
            </a:endParaRPr>
          </a:p>
        </p:txBody>
      </p:sp>
      <p:sp>
        <p:nvSpPr>
          <p:cNvPr id="3" name="عنصر نائب للمحتوى 2"/>
          <p:cNvSpPr>
            <a:spLocks noGrp="1"/>
          </p:cNvSpPr>
          <p:nvPr>
            <p:ph sz="quarter" idx="1"/>
          </p:nvPr>
        </p:nvSpPr>
        <p:spPr>
          <a:xfrm>
            <a:off x="285720" y="1142984"/>
            <a:ext cx="4929222" cy="5357850"/>
          </a:xfrm>
        </p:spPr>
        <p:txBody>
          <a:bodyPr>
            <a:normAutofit lnSpcReduction="10000"/>
          </a:bodyPr>
          <a:lstStyle/>
          <a:p>
            <a:pPr algn="just"/>
            <a:r>
              <a:rPr lang="ar-SA" b="1" dirty="0" smtClean="0"/>
              <a:t>وتمثل هذا النوع من المراهقة ما يتسم به بعض المراهقين من تمرد وعدوان موجه ضد الأسرة والمدرسة بل لأي شكل من أشكال السلطة بل أحياناً ضد الذات، ويهمل واجباته المدرسية بشكل </a:t>
            </a:r>
            <a:r>
              <a:rPr lang="ar-SA" b="1" dirty="0" err="1" smtClean="0"/>
              <a:t>كبير.</a:t>
            </a:r>
            <a:r>
              <a:rPr lang="ar-SA" b="1" dirty="0" smtClean="0"/>
              <a:t> ويقوم المراهق بأعمال تخريبية، وبمحاولات انتقامية، واختراع قصص </a:t>
            </a:r>
            <a:r>
              <a:rPr lang="ar-SA" b="1" dirty="0" err="1" smtClean="0"/>
              <a:t>المغامرات </a:t>
            </a:r>
            <a:r>
              <a:rPr lang="ar-SA" b="1" dirty="0" smtClean="0"/>
              <a:t>، التي يحاول فيها إظهار </a:t>
            </a:r>
            <a:r>
              <a:rPr lang="ar-SA" b="1" dirty="0" err="1" smtClean="0"/>
              <a:t>قوته.</a:t>
            </a:r>
            <a:r>
              <a:rPr lang="ar-SA" b="1" dirty="0" smtClean="0"/>
              <a:t> </a:t>
            </a:r>
            <a:endParaRPr lang="en-US" b="1" dirty="0" smtClean="0"/>
          </a:p>
          <a:p>
            <a:pPr algn="just"/>
            <a:r>
              <a:rPr lang="ar-SA" b="1" dirty="0" smtClean="0"/>
              <a:t>وقد يرجع ذلك إلى إحساس المراهق بالظلم وإهمال الآخرين </a:t>
            </a:r>
            <a:r>
              <a:rPr lang="ar-SA" b="1" dirty="0" err="1" smtClean="0"/>
              <a:t>له </a:t>
            </a:r>
            <a:r>
              <a:rPr lang="ar-SA" b="1" dirty="0" smtClean="0"/>
              <a:t>( وخاصة </a:t>
            </a:r>
            <a:r>
              <a:rPr lang="ar-SA" b="1" dirty="0" err="1" smtClean="0"/>
              <a:t>الأسرة )  </a:t>
            </a:r>
            <a:r>
              <a:rPr lang="ar-SA" b="1" dirty="0" smtClean="0"/>
              <a:t>، أو أن أحداً لا يهتم به، كما أن لأساليب التربية الأسرية الضاغطة القائمة على النبذ والحرمان والقسوة، وكثرة </a:t>
            </a:r>
            <a:r>
              <a:rPr lang="ar-SA" b="1" dirty="0" err="1" smtClean="0"/>
              <a:t>الإحباطات</a:t>
            </a:r>
            <a:r>
              <a:rPr lang="ar-SA" b="1" dirty="0" smtClean="0"/>
              <a:t> ( شعور المراهق بالفشل) دوراً كبيراً في هذا النوع من المراهقين </a:t>
            </a:r>
            <a:r>
              <a:rPr lang="ar-SA" b="1" dirty="0" err="1" smtClean="0"/>
              <a:t>العدوانية.</a:t>
            </a:r>
            <a:r>
              <a:rPr lang="ar-SA" b="1" dirty="0" smtClean="0"/>
              <a:t> </a:t>
            </a:r>
            <a:endParaRPr lang="en-US" b="1" dirty="0" smtClean="0"/>
          </a:p>
          <a:p>
            <a:pPr algn="just"/>
            <a:endParaRPr lang="ar-EG" b="1" dirty="0"/>
          </a:p>
        </p:txBody>
      </p:sp>
      <p:pic>
        <p:nvPicPr>
          <p:cNvPr id="5" name="صورة 4" descr="2018_1_25_13_11_6_543.jpg"/>
          <p:cNvPicPr>
            <a:picLocks noChangeAspect="1"/>
          </p:cNvPicPr>
          <p:nvPr/>
        </p:nvPicPr>
        <p:blipFill>
          <a:blip r:embed="rId3"/>
          <a:stretch>
            <a:fillRect/>
          </a:stretch>
        </p:blipFill>
        <p:spPr>
          <a:xfrm>
            <a:off x="5214942" y="1071546"/>
            <a:ext cx="3690914" cy="5500726"/>
          </a:xfrm>
          <a:prstGeom prst="rect">
            <a:avLst/>
          </a:prstGeom>
        </p:spPr>
      </p:pic>
    </p:spTree>
  </p:cSld>
  <p:clrMapOvr>
    <a:masterClrMapping/>
  </p:clrMapOvr>
  <p:transition spd="slow">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EG" dirty="0" smtClean="0">
                <a:solidFill>
                  <a:srgbClr val="C00000"/>
                </a:solidFill>
                <a:effectLst>
                  <a:outerShdw blurRad="38100" dist="38100" dir="2700000" algn="tl">
                    <a:srgbClr val="000000">
                      <a:alpha val="43137"/>
                    </a:srgbClr>
                  </a:outerShdw>
                </a:effectLst>
                <a:cs typeface="PT Bold Heading" pitchFamily="2" charset="-78"/>
              </a:rPr>
              <a:t>النمو الجسمي </a:t>
            </a:r>
            <a:r>
              <a:rPr lang="ar-EG" dirty="0" err="1" smtClean="0">
                <a:solidFill>
                  <a:srgbClr val="C00000"/>
                </a:solidFill>
                <a:effectLst>
                  <a:outerShdw blurRad="38100" dist="38100" dir="2700000" algn="tl">
                    <a:srgbClr val="000000">
                      <a:alpha val="43137"/>
                    </a:srgbClr>
                  </a:outerShdw>
                </a:effectLst>
                <a:cs typeface="PT Bold Heading" pitchFamily="2" charset="-78"/>
              </a:rPr>
              <a:t>والفسيولوجي  </a:t>
            </a:r>
            <a:r>
              <a:rPr lang="ar-EG" dirty="0" smtClean="0">
                <a:solidFill>
                  <a:srgbClr val="C00000"/>
                </a:solidFill>
                <a:effectLst>
                  <a:outerShdw blurRad="38100" dist="38100" dir="2700000" algn="tl">
                    <a:srgbClr val="000000">
                      <a:alpha val="43137"/>
                    </a:srgbClr>
                  </a:outerShdw>
                </a:effectLst>
                <a:cs typeface="PT Bold Heading" pitchFamily="2" charset="-78"/>
              </a:rPr>
              <a:t>( 6 ـ 9</a:t>
            </a:r>
            <a:r>
              <a:rPr lang="ar-EG" dirty="0" err="1" smtClean="0">
                <a:solidFill>
                  <a:srgbClr val="C00000"/>
                </a:solidFill>
                <a:effectLst>
                  <a:outerShdw blurRad="38100" dist="38100" dir="2700000" algn="tl">
                    <a:srgbClr val="000000">
                      <a:alpha val="43137"/>
                    </a:srgbClr>
                  </a:outerShdw>
                </a:effectLst>
                <a:cs typeface="PT Bold Heading" pitchFamily="2" charset="-78"/>
              </a:rPr>
              <a:t>)</a:t>
            </a:r>
            <a:r>
              <a:rPr lang="en-US" dirty="0" smtClean="0">
                <a:solidFill>
                  <a:srgbClr val="C00000"/>
                </a:solidFill>
                <a:effectLst>
                  <a:outerShdw blurRad="38100" dist="38100" dir="2700000" algn="tl">
                    <a:srgbClr val="000000">
                      <a:alpha val="43137"/>
                    </a:srgbClr>
                  </a:outerShdw>
                </a:effectLst>
                <a:cs typeface="PT Bold Heading" pitchFamily="2" charset="-78"/>
              </a:rPr>
              <a:t/>
            </a:r>
            <a:br>
              <a:rPr lang="en-US" dirty="0" smtClean="0">
                <a:solidFill>
                  <a:srgbClr val="C00000"/>
                </a:solidFill>
                <a:effectLst>
                  <a:outerShdw blurRad="38100" dist="38100" dir="2700000" algn="tl">
                    <a:srgbClr val="000000">
                      <a:alpha val="43137"/>
                    </a:srgbClr>
                  </a:outerShdw>
                </a:effectLst>
                <a:cs typeface="PT Bold Heading" pitchFamily="2" charset="-78"/>
              </a:rPr>
            </a:br>
            <a:endParaRPr lang="ar-EG" dirty="0">
              <a:solidFill>
                <a:srgbClr val="C0000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642910" y="1214422"/>
            <a:ext cx="4786346" cy="4643470"/>
          </a:xfrm>
        </p:spPr>
        <p:txBody>
          <a:bodyPr>
            <a:normAutofit/>
          </a:bodyPr>
          <a:lstStyle/>
          <a:p>
            <a:pPr algn="just"/>
            <a:r>
              <a:rPr lang="ar-EG" sz="2800" b="1" dirty="0" smtClean="0"/>
              <a:t>سرعة النمو الجسمي في هذه المرحلة أقل من المرحلة السابقة </a:t>
            </a:r>
            <a:r>
              <a:rPr lang="ar-SA" sz="2800" b="1" dirty="0" err="1" smtClean="0"/>
              <a:t>.</a:t>
            </a:r>
            <a:r>
              <a:rPr lang="ar-SA" sz="2800" b="1" dirty="0" smtClean="0"/>
              <a:t> </a:t>
            </a:r>
            <a:endParaRPr lang="en-US" sz="2800" b="1" dirty="0" smtClean="0"/>
          </a:p>
          <a:p>
            <a:pPr algn="just"/>
            <a:r>
              <a:rPr lang="ar-EG" sz="2800" b="1" dirty="0" smtClean="0"/>
              <a:t>متوسط الطول في السادسة </a:t>
            </a:r>
            <a:r>
              <a:rPr lang="ar-EG" sz="2800" b="1" dirty="0" err="1" smtClean="0"/>
              <a:t>111سم</a:t>
            </a:r>
            <a:r>
              <a:rPr lang="ar-EG" sz="2800" b="1" dirty="0" smtClean="0"/>
              <a:t> للذكور و 110 للإناث</a:t>
            </a:r>
            <a:endParaRPr lang="en-US" sz="2800" b="1" dirty="0" smtClean="0"/>
          </a:p>
          <a:p>
            <a:pPr algn="just"/>
            <a:r>
              <a:rPr lang="ar-EG" sz="2800" b="1" dirty="0" smtClean="0"/>
              <a:t>متوسط الوزن 20 </a:t>
            </a:r>
            <a:r>
              <a:rPr lang="ar-EG" sz="2800" b="1" dirty="0" err="1" smtClean="0"/>
              <a:t>كج</a:t>
            </a:r>
            <a:r>
              <a:rPr lang="ar-EG" sz="2800" b="1" dirty="0" smtClean="0"/>
              <a:t> لكلا </a:t>
            </a:r>
            <a:r>
              <a:rPr lang="ar-EG" sz="2800" b="1" dirty="0" err="1" smtClean="0"/>
              <a:t>الجنسين .</a:t>
            </a:r>
            <a:r>
              <a:rPr lang="ar-EG" sz="2800" b="1" dirty="0" smtClean="0"/>
              <a:t> تتطور مهارات الطفل التي تتطلب تحكم دقيق وتآزر حركي مثل </a:t>
            </a:r>
            <a:r>
              <a:rPr lang="ar-SA" sz="2800" b="1" dirty="0" smtClean="0"/>
              <a:t>استخدام القلم في الكتابة </a:t>
            </a:r>
            <a:r>
              <a:rPr lang="ar-EG" sz="2800" b="1" dirty="0" smtClean="0"/>
              <a:t>الأشغال الفنية </a:t>
            </a:r>
            <a:r>
              <a:rPr lang="ar-EG" sz="2800" b="1" dirty="0" err="1" smtClean="0"/>
              <a:t>والرسم </a:t>
            </a:r>
            <a:r>
              <a:rPr lang="ar-EG" sz="2000" b="1" dirty="0" err="1" smtClean="0"/>
              <a:t>.</a:t>
            </a:r>
            <a:endParaRPr lang="en-US" sz="2000" b="1" dirty="0" smtClean="0"/>
          </a:p>
        </p:txBody>
      </p:sp>
      <p:pic>
        <p:nvPicPr>
          <p:cNvPr id="4" name="صورة 3" descr="مراحل_الطفولة_وخصائصها.jpg"/>
          <p:cNvPicPr>
            <a:picLocks noChangeAspect="1"/>
          </p:cNvPicPr>
          <p:nvPr/>
        </p:nvPicPr>
        <p:blipFill>
          <a:blip r:embed="rId3"/>
          <a:stretch>
            <a:fillRect/>
          </a:stretch>
        </p:blipFill>
        <p:spPr>
          <a:xfrm>
            <a:off x="5429256" y="1071546"/>
            <a:ext cx="3286147" cy="5286412"/>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14290"/>
            <a:ext cx="5357850" cy="774720"/>
          </a:xfrm>
        </p:spPr>
        <p:txBody>
          <a:bodyPr/>
          <a:lstStyle/>
          <a:p>
            <a:pPr algn="ctr"/>
            <a:r>
              <a:rPr lang="ar-SA" dirty="0" smtClean="0">
                <a:solidFill>
                  <a:srgbClr val="008E40"/>
                </a:solidFill>
                <a:effectLst>
                  <a:outerShdw blurRad="38100" dist="38100" dir="2700000" algn="tl">
                    <a:srgbClr val="000000">
                      <a:alpha val="43137"/>
                    </a:srgbClr>
                  </a:outerShdw>
                </a:effectLst>
                <a:latin typeface="Times New Roman"/>
                <a:ea typeface="Times New Roman"/>
                <a:cs typeface="PT Bold Heading" pitchFamily="2" charset="-78"/>
              </a:rPr>
              <a:t>4- المراهقة المنحرفة</a:t>
            </a:r>
            <a:endParaRPr lang="ar-EG" dirty="0">
              <a:solidFill>
                <a:srgbClr val="008E4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285720" y="1214422"/>
            <a:ext cx="5286412" cy="5286412"/>
          </a:xfrm>
        </p:spPr>
        <p:txBody>
          <a:bodyPr>
            <a:normAutofit/>
          </a:bodyPr>
          <a:lstStyle/>
          <a:p>
            <a:pPr algn="just"/>
            <a:r>
              <a:rPr lang="ar-SA" b="1" dirty="0" smtClean="0">
                <a:latin typeface="Times New Roman"/>
                <a:ea typeface="Times New Roman"/>
                <a:cs typeface="Arial"/>
              </a:rPr>
              <a:t>ويكون المراهق في هذا النوع من المراهقة، منحل أخلاقيا ومنهار نفسياً، منغمس في ألوان مختلفة من السلوك المنحرف كالإدمان على المخدرات أو السرقة أو تكوين عصابات منحلة أخلاقياً،</a:t>
            </a:r>
            <a:r>
              <a:rPr lang="ar-EG" b="1" dirty="0" smtClean="0">
                <a:latin typeface="Times New Roman"/>
                <a:ea typeface="Times New Roman"/>
                <a:cs typeface="Arial"/>
              </a:rPr>
              <a:t> </a:t>
            </a:r>
            <a:r>
              <a:rPr lang="ar-SA" b="1" dirty="0" smtClean="0">
                <a:latin typeface="Times New Roman"/>
                <a:ea typeface="Times New Roman"/>
                <a:cs typeface="Arial"/>
              </a:rPr>
              <a:t>ويبدو إن المراهقين في هذه المجموعة قد تعرضوا إلى خبرات مؤلمة أو صدمات عاطفية عنيفة أثرت على تفكيرهم ووجدانهم لبعض </a:t>
            </a:r>
            <a:r>
              <a:rPr lang="ar-SA" b="1" dirty="0" err="1" smtClean="0">
                <a:latin typeface="Times New Roman"/>
                <a:ea typeface="Times New Roman"/>
                <a:cs typeface="Arial"/>
              </a:rPr>
              <a:t>الوقت.</a:t>
            </a:r>
            <a:r>
              <a:rPr lang="ar-SA" b="1" dirty="0" smtClean="0">
                <a:latin typeface="Times New Roman"/>
                <a:ea typeface="Times New Roman"/>
                <a:cs typeface="Arial"/>
              </a:rPr>
              <a:t> </a:t>
            </a:r>
            <a:endParaRPr lang="en-US" b="1" dirty="0" smtClean="0">
              <a:latin typeface="Times New Roman"/>
              <a:ea typeface="Times New Roman"/>
            </a:endParaRPr>
          </a:p>
          <a:p>
            <a:pPr algn="just"/>
            <a:r>
              <a:rPr lang="ar-SA" b="1" dirty="0" smtClean="0">
                <a:latin typeface="Times New Roman"/>
                <a:ea typeface="Times New Roman"/>
                <a:cs typeface="Arial"/>
              </a:rPr>
              <a:t>كما أن انعدام الرقابة الأسرية أو ضعفها، والقسوة الشديدة في </a:t>
            </a:r>
            <a:r>
              <a:rPr lang="ar-SA" b="1" dirty="0" err="1" smtClean="0">
                <a:latin typeface="Times New Roman"/>
                <a:ea typeface="Times New Roman"/>
                <a:cs typeface="Arial"/>
              </a:rPr>
              <a:t>المعاملة </a:t>
            </a:r>
            <a:r>
              <a:rPr lang="ar-SA" b="1" dirty="0" smtClean="0">
                <a:latin typeface="Times New Roman"/>
                <a:ea typeface="Times New Roman"/>
                <a:cs typeface="Arial"/>
              </a:rPr>
              <a:t>(الاستخدام المستمر </a:t>
            </a:r>
            <a:r>
              <a:rPr lang="ar-SA" b="1" dirty="0" err="1" smtClean="0">
                <a:latin typeface="Times New Roman"/>
                <a:ea typeface="Times New Roman"/>
                <a:cs typeface="Arial"/>
              </a:rPr>
              <a:t>للعقاب )</a:t>
            </a:r>
            <a:r>
              <a:rPr lang="ar-SA" b="1" dirty="0" smtClean="0">
                <a:latin typeface="Times New Roman"/>
                <a:ea typeface="Times New Roman"/>
                <a:cs typeface="Arial"/>
              </a:rPr>
              <a:t> </a:t>
            </a:r>
            <a:r>
              <a:rPr lang="ar-EG" b="1" dirty="0" smtClean="0">
                <a:latin typeface="Times New Roman"/>
                <a:ea typeface="Times New Roman"/>
                <a:cs typeface="Arial"/>
              </a:rPr>
              <a:t>،</a:t>
            </a:r>
            <a:r>
              <a:rPr lang="ar-SA" b="1" dirty="0" smtClean="0">
                <a:latin typeface="Times New Roman"/>
                <a:ea typeface="Times New Roman"/>
                <a:cs typeface="Arial"/>
              </a:rPr>
              <a:t> وتجاهل الرغبات والحاجات أو التدليل الزائد، والصحبة السيئة، كلها عوامل مؤثرة تؤدي إلى مراهقة </a:t>
            </a:r>
            <a:r>
              <a:rPr lang="ar-SA" b="1" dirty="0" err="1" smtClean="0">
                <a:latin typeface="Times New Roman"/>
                <a:ea typeface="Times New Roman"/>
                <a:cs typeface="Arial"/>
              </a:rPr>
              <a:t>منحرفة.</a:t>
            </a:r>
            <a:r>
              <a:rPr lang="ar-SA" b="1" dirty="0" smtClean="0">
                <a:latin typeface="Times New Roman"/>
                <a:ea typeface="Times New Roman"/>
                <a:cs typeface="Arial"/>
              </a:rPr>
              <a:t> </a:t>
            </a:r>
            <a:endParaRPr lang="en-US" b="1" dirty="0" smtClean="0">
              <a:latin typeface="Times New Roman"/>
              <a:ea typeface="Times New Roman"/>
            </a:endParaRPr>
          </a:p>
          <a:p>
            <a:endParaRPr lang="ar-EG" dirty="0"/>
          </a:p>
        </p:txBody>
      </p:sp>
      <p:pic>
        <p:nvPicPr>
          <p:cNvPr id="4" name="صورة 3" descr="كيف_أتعامل_مع_ابني_المراهق.jpg"/>
          <p:cNvPicPr>
            <a:picLocks noChangeAspect="1"/>
          </p:cNvPicPr>
          <p:nvPr/>
        </p:nvPicPr>
        <p:blipFill>
          <a:blip r:embed="rId3"/>
          <a:stretch>
            <a:fillRect/>
          </a:stretch>
        </p:blipFill>
        <p:spPr>
          <a:xfrm>
            <a:off x="5643570" y="928670"/>
            <a:ext cx="3286106" cy="5715040"/>
          </a:xfrm>
          <a:prstGeom prst="rect">
            <a:avLst/>
          </a:prstGeom>
        </p:spPr>
      </p:pic>
    </p:spTree>
  </p:cSld>
  <p:clrMapOvr>
    <a:masterClrMapping/>
  </p:clrMapOvr>
  <p:transition spd="slow">
    <p:whee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971924" cy="1154098"/>
          </a:xfrm>
        </p:spPr>
        <p:txBody>
          <a:bodyPr>
            <a:noAutofit/>
          </a:bodyPr>
          <a:lstStyle/>
          <a:p>
            <a:pPr algn="ctr"/>
            <a:r>
              <a:rPr lang="ar-SA" sz="3600" dirty="0" smtClean="0">
                <a:solidFill>
                  <a:srgbClr val="008E40"/>
                </a:solidFill>
                <a:effectLst>
                  <a:outerShdw blurRad="38100" dist="38100" dir="2700000" algn="tl">
                    <a:srgbClr val="000000">
                      <a:alpha val="43137"/>
                    </a:srgbClr>
                  </a:outerShdw>
                </a:effectLst>
                <a:cs typeface="PT Bold Heading" pitchFamily="2" charset="-78"/>
              </a:rPr>
              <a:t>مرحلة المراهقة</a:t>
            </a:r>
            <a:r>
              <a:rPr lang="en-US" sz="3600" dirty="0" smtClean="0">
                <a:solidFill>
                  <a:srgbClr val="008E40"/>
                </a:solidFill>
                <a:effectLst>
                  <a:outerShdw blurRad="38100" dist="38100" dir="2700000" algn="tl">
                    <a:srgbClr val="000000">
                      <a:alpha val="43137"/>
                    </a:srgbClr>
                  </a:outerShdw>
                </a:effectLst>
                <a:cs typeface="PT Bold Heading" pitchFamily="2" charset="-78"/>
              </a:rPr>
              <a:t/>
            </a:r>
            <a:br>
              <a:rPr lang="en-US" sz="3600" dirty="0" smtClean="0">
                <a:solidFill>
                  <a:srgbClr val="008E40"/>
                </a:solidFill>
                <a:effectLst>
                  <a:outerShdw blurRad="38100" dist="38100" dir="2700000" algn="tl">
                    <a:srgbClr val="000000">
                      <a:alpha val="43137"/>
                    </a:srgbClr>
                  </a:outerShdw>
                </a:effectLst>
                <a:cs typeface="PT Bold Heading" pitchFamily="2" charset="-78"/>
              </a:rPr>
            </a:br>
            <a:endParaRPr lang="ar-EG" sz="3600" dirty="0">
              <a:solidFill>
                <a:srgbClr val="008E4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285720" y="1071546"/>
            <a:ext cx="4500594" cy="5286412"/>
          </a:xfrm>
        </p:spPr>
        <p:txBody>
          <a:bodyPr>
            <a:normAutofit/>
          </a:bodyPr>
          <a:lstStyle/>
          <a:p>
            <a:pPr algn="just"/>
            <a:r>
              <a:rPr lang="ar-SA" sz="2800" b="1" dirty="0" smtClean="0"/>
              <a:t>كان معتقدا وحتى وقت قصير أن المراهقة مرحلة واحدة متجانسة تبدأ بوصول الولد أو البنت إلى مرحلة </a:t>
            </a:r>
            <a:r>
              <a:rPr lang="ar-SA" sz="2800" b="1" dirty="0" err="1" smtClean="0"/>
              <a:t>البلوغ </a:t>
            </a:r>
            <a:r>
              <a:rPr lang="ar-SA" sz="2800" b="1" dirty="0" smtClean="0"/>
              <a:t>، وتنتهي بالوصول إلى النضج </a:t>
            </a:r>
            <a:r>
              <a:rPr lang="ar-SA" sz="2800" b="1" dirty="0" err="1" smtClean="0"/>
              <a:t>القانوني   </a:t>
            </a:r>
            <a:r>
              <a:rPr lang="ar-SA" sz="2800" b="1" dirty="0" smtClean="0"/>
              <a:t>( سن </a:t>
            </a:r>
            <a:r>
              <a:rPr lang="ar-SA" sz="2800" b="1" dirty="0" err="1" smtClean="0"/>
              <a:t>الرشد </a:t>
            </a:r>
            <a:r>
              <a:rPr lang="ar-SA" sz="2800" b="1" dirty="0" smtClean="0"/>
              <a:t>) إلا أن البحوث الحديثة التي أجريت لدراسة التغيرات في السلوك خلال مرحلة المراهقة أكدت على أن معدل سرعة التغيرات التي تحدث في بداية المراهقة أسرع منها في </a:t>
            </a:r>
            <a:r>
              <a:rPr lang="ar-SA" sz="2800" b="1" dirty="0" err="1" smtClean="0"/>
              <a:t>نهايتها .</a:t>
            </a:r>
            <a:r>
              <a:rPr lang="ar-SA" sz="2800" b="1" dirty="0" smtClean="0"/>
              <a:t> </a:t>
            </a:r>
            <a:endParaRPr lang="en-US" sz="2800" b="1" dirty="0" smtClean="0"/>
          </a:p>
          <a:p>
            <a:pPr algn="just"/>
            <a:endParaRPr lang="ar-EG" b="1" dirty="0"/>
          </a:p>
        </p:txBody>
      </p:sp>
      <p:pic>
        <p:nvPicPr>
          <p:cNvPr id="4" name="صورة 3" descr="adolescent.jpg"/>
          <p:cNvPicPr>
            <a:picLocks noChangeAspect="1"/>
          </p:cNvPicPr>
          <p:nvPr/>
        </p:nvPicPr>
        <p:blipFill>
          <a:blip r:embed="rId3"/>
          <a:stretch>
            <a:fillRect/>
          </a:stretch>
        </p:blipFill>
        <p:spPr>
          <a:xfrm>
            <a:off x="4857752" y="428604"/>
            <a:ext cx="4071966" cy="6215106"/>
          </a:xfrm>
          <a:prstGeom prst="rect">
            <a:avLst/>
          </a:prstGeom>
        </p:spPr>
      </p:pic>
    </p:spTree>
  </p:cSld>
  <p:clrMapOvr>
    <a:masterClrMapping/>
  </p:clrMapOvr>
  <p:transition spd="slow">
    <p:pull dir="l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71472" y="357166"/>
            <a:ext cx="4643470" cy="6215106"/>
          </a:xfrm>
        </p:spPr>
        <p:txBody>
          <a:bodyPr>
            <a:normAutofit/>
          </a:bodyPr>
          <a:lstStyle/>
          <a:p>
            <a:pPr algn="just"/>
            <a:r>
              <a:rPr lang="ar-SA" b="1" dirty="0" smtClean="0"/>
              <a:t>لذا لجأ البعض إلى تحديد المراهقة بالمرحلة السنية </a:t>
            </a:r>
            <a:r>
              <a:rPr lang="ar-SA" b="1" dirty="0" err="1" smtClean="0"/>
              <a:t>من </a:t>
            </a:r>
            <a:r>
              <a:rPr lang="ar-SA" b="1" dirty="0" smtClean="0"/>
              <a:t>(  13 ـ 19 سنة</a:t>
            </a:r>
            <a:r>
              <a:rPr lang="ar-SA" b="1" dirty="0" err="1" smtClean="0"/>
              <a:t>).</a:t>
            </a:r>
            <a:endParaRPr lang="en-US" b="1" dirty="0" smtClean="0"/>
          </a:p>
          <a:p>
            <a:pPr algn="just"/>
            <a:r>
              <a:rPr lang="ar-SA" b="1" dirty="0" smtClean="0"/>
              <a:t>بينما لجأ البعض الأخر إلى تقسيم مرحلة المراهقة إلى ثلاث </a:t>
            </a:r>
            <a:r>
              <a:rPr lang="ar-SA" b="1" dirty="0" err="1" smtClean="0"/>
              <a:t>مراحل </a:t>
            </a:r>
            <a:r>
              <a:rPr lang="ar-SA" b="1" dirty="0" smtClean="0"/>
              <a:t>، </a:t>
            </a:r>
            <a:r>
              <a:rPr lang="ar-SA" b="1" dirty="0" err="1" smtClean="0"/>
              <a:t>وهي </a:t>
            </a:r>
            <a:r>
              <a:rPr lang="ar-SA" b="1" dirty="0" smtClean="0"/>
              <a:t>: المراهقة المبكرة من 12 ـ 14 </a:t>
            </a:r>
            <a:r>
              <a:rPr lang="ar-SA" b="1" dirty="0" err="1" smtClean="0"/>
              <a:t>سنة </a:t>
            </a:r>
            <a:r>
              <a:rPr lang="ar-SA" b="1" dirty="0" smtClean="0"/>
              <a:t>، والمراهقة الوسطى من 15 ـ 17 </a:t>
            </a:r>
            <a:r>
              <a:rPr lang="ar-SA" b="1" dirty="0" err="1" smtClean="0"/>
              <a:t>سنة </a:t>
            </a:r>
            <a:r>
              <a:rPr lang="ar-SA" b="1" dirty="0" smtClean="0"/>
              <a:t>، والمراهقة المتأخرة من 18 ـ 21 </a:t>
            </a:r>
            <a:r>
              <a:rPr lang="ar-SA" b="1" dirty="0" err="1" smtClean="0"/>
              <a:t>سنة </a:t>
            </a:r>
            <a:r>
              <a:rPr lang="ar-SA" b="1" dirty="0" smtClean="0"/>
              <a:t>، وذلك على أساس ربطها بالمراحل </a:t>
            </a:r>
            <a:r>
              <a:rPr lang="ar-SA" b="1" dirty="0" err="1" smtClean="0"/>
              <a:t>التعليمية </a:t>
            </a:r>
            <a:r>
              <a:rPr lang="ar-SA" b="1" dirty="0" smtClean="0"/>
              <a:t>( المرحلة المتوسطة ـ المرحلة الثانوية ـ مرحلة التعليم </a:t>
            </a:r>
            <a:r>
              <a:rPr lang="ar-SA" b="1" dirty="0" err="1" smtClean="0"/>
              <a:t>العالي ) .</a:t>
            </a:r>
            <a:endParaRPr lang="en-US" b="1" dirty="0" smtClean="0"/>
          </a:p>
          <a:p>
            <a:pPr algn="just"/>
            <a:r>
              <a:rPr lang="ar-SA" b="1" dirty="0" smtClean="0"/>
              <a:t>كما فضل البعض الآخر من العلماء تقسيم مرحلة المراهقة إلى مرحلتين </a:t>
            </a:r>
            <a:r>
              <a:rPr lang="ar-SA" b="1" dirty="0" err="1" smtClean="0"/>
              <a:t>هما :</a:t>
            </a:r>
            <a:endParaRPr lang="en-US" b="1" dirty="0" smtClean="0"/>
          </a:p>
          <a:p>
            <a:pPr algn="just"/>
            <a:r>
              <a:rPr lang="ar-SA" b="1" dirty="0" smtClean="0"/>
              <a:t>المراهقة </a:t>
            </a:r>
            <a:r>
              <a:rPr lang="ar-SA" b="1" dirty="0" err="1" smtClean="0"/>
              <a:t>المبكرة </a:t>
            </a:r>
            <a:r>
              <a:rPr lang="ar-SA" b="1" dirty="0" smtClean="0"/>
              <a:t>( 12 ـ </a:t>
            </a:r>
            <a:r>
              <a:rPr lang="ar-SA" b="1" dirty="0" err="1" smtClean="0"/>
              <a:t>18 ) </a:t>
            </a:r>
            <a:r>
              <a:rPr lang="ar-SA" b="1" dirty="0" smtClean="0"/>
              <a:t>، والمراهقة </a:t>
            </a:r>
            <a:r>
              <a:rPr lang="ar-SA" b="1" dirty="0" err="1" smtClean="0"/>
              <a:t>المتأخرة  </a:t>
            </a:r>
            <a:r>
              <a:rPr lang="ar-SA" b="1" dirty="0" smtClean="0"/>
              <a:t>( 18 ـ </a:t>
            </a:r>
            <a:r>
              <a:rPr lang="ar-SA" b="1" dirty="0" err="1" smtClean="0"/>
              <a:t>22 ).</a:t>
            </a:r>
            <a:r>
              <a:rPr lang="ar-SA" b="1" dirty="0" smtClean="0"/>
              <a:t> </a:t>
            </a:r>
            <a:endParaRPr lang="en-US" b="1" dirty="0" smtClean="0"/>
          </a:p>
        </p:txBody>
      </p:sp>
      <p:pic>
        <p:nvPicPr>
          <p:cNvPr id="4" name="صورة 3" descr="images (9).jpg"/>
          <p:cNvPicPr>
            <a:picLocks noChangeAspect="1"/>
          </p:cNvPicPr>
          <p:nvPr/>
        </p:nvPicPr>
        <p:blipFill>
          <a:blip r:embed="rId3"/>
          <a:stretch>
            <a:fillRect/>
          </a:stretch>
        </p:blipFill>
        <p:spPr>
          <a:xfrm>
            <a:off x="5286380" y="285728"/>
            <a:ext cx="3643318" cy="6286544"/>
          </a:xfrm>
          <a:prstGeom prst="rect">
            <a:avLst/>
          </a:prstGeom>
        </p:spPr>
      </p:pic>
    </p:spTree>
  </p:cSld>
  <p:clrMapOvr>
    <a:masterClrMapping/>
  </p:clrMapOvr>
  <p:transition spd="slow">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young-people-in-row-with-thumbs-up_1098-2557.jpg"/>
          <p:cNvPicPr>
            <a:picLocks noChangeAspect="1"/>
          </p:cNvPicPr>
          <p:nvPr/>
        </p:nvPicPr>
        <p:blipFill>
          <a:blip r:embed="rId3"/>
          <a:stretch>
            <a:fillRect/>
          </a:stretch>
        </p:blipFill>
        <p:spPr>
          <a:xfrm>
            <a:off x="0" y="0"/>
            <a:ext cx="9144000" cy="6858000"/>
          </a:xfrm>
          <a:prstGeom prst="rect">
            <a:avLst/>
          </a:prstGeom>
        </p:spPr>
      </p:pic>
      <p:sp>
        <p:nvSpPr>
          <p:cNvPr id="2" name="مستطيل 1"/>
          <p:cNvSpPr/>
          <p:nvPr/>
        </p:nvSpPr>
        <p:spPr>
          <a:xfrm>
            <a:off x="5429256" y="214290"/>
            <a:ext cx="3143240" cy="2585323"/>
          </a:xfrm>
          <a:prstGeom prst="rect">
            <a:avLst/>
          </a:prstGeom>
        </p:spPr>
        <p:txBody>
          <a:bodyPr wrap="square">
            <a:spAutoFit/>
          </a:bodyPr>
          <a:lstStyle/>
          <a:p>
            <a:pPr algn="ctr"/>
            <a:r>
              <a:rPr lang="ar-SA" sz="5400" dirty="0" smtClean="0">
                <a:solidFill>
                  <a:srgbClr val="0070C0"/>
                </a:solidFill>
                <a:effectLst>
                  <a:outerShdw blurRad="38100" dist="38100" dir="2700000" algn="tl">
                    <a:srgbClr val="000000">
                      <a:alpha val="43137"/>
                    </a:srgbClr>
                  </a:outerShdw>
                </a:effectLst>
                <a:latin typeface="Times New Roman"/>
                <a:ea typeface="Times New Roman"/>
                <a:cs typeface="PT Bold Heading" pitchFamily="2" charset="-78"/>
              </a:rPr>
              <a:t>مرحلة المراهقة المبكرة </a:t>
            </a:r>
            <a:endParaRPr lang="en-US" sz="5400" dirty="0">
              <a:solidFill>
                <a:srgbClr val="0070C0"/>
              </a:solidFill>
              <a:effectLst>
                <a:outerShdw blurRad="38100" dist="38100" dir="2700000" algn="tl">
                  <a:srgbClr val="000000">
                    <a:alpha val="43137"/>
                  </a:srgbClr>
                </a:outerShdw>
              </a:effectLst>
              <a:latin typeface="Times New Roman"/>
              <a:ea typeface="Times New Roman"/>
              <a:cs typeface="PT Bold Heading" pitchFamily="2" charset="-78"/>
            </a:endParaRPr>
          </a:p>
        </p:txBody>
      </p:sp>
    </p:spTree>
  </p:cSld>
  <p:clrMapOvr>
    <a:masterClrMapping/>
  </p:clrMapOvr>
  <p:transition spd="slow">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images.jpg"/>
          <p:cNvPicPr>
            <a:picLocks noChangeAspect="1"/>
          </p:cNvPicPr>
          <p:nvPr/>
        </p:nvPicPr>
        <p:blipFill>
          <a:blip r:embed="rId3"/>
          <a:stretch>
            <a:fillRect/>
          </a:stretch>
        </p:blipFill>
        <p:spPr>
          <a:xfrm>
            <a:off x="428596" y="3714752"/>
            <a:ext cx="8358246" cy="2790915"/>
          </a:xfrm>
          <a:prstGeom prst="rect">
            <a:avLst/>
          </a:prstGeom>
        </p:spPr>
      </p:pic>
      <p:sp>
        <p:nvSpPr>
          <p:cNvPr id="2" name="عنوان 1"/>
          <p:cNvSpPr>
            <a:spLocks noGrp="1"/>
          </p:cNvSpPr>
          <p:nvPr>
            <p:ph type="title"/>
          </p:nvPr>
        </p:nvSpPr>
        <p:spPr/>
        <p:txBody>
          <a:bodyPr>
            <a:normAutofit fontScale="90000"/>
          </a:bodyPr>
          <a:lstStyle/>
          <a:p>
            <a:pPr algn="ctr"/>
            <a:r>
              <a:rPr lang="ar-SA" sz="3600" dirty="0" smtClean="0">
                <a:solidFill>
                  <a:srgbClr val="0070C0"/>
                </a:solidFill>
                <a:effectLst>
                  <a:outerShdw blurRad="38100" dist="38100" dir="2700000" algn="tl">
                    <a:srgbClr val="000000">
                      <a:alpha val="43137"/>
                    </a:srgbClr>
                  </a:outerShdw>
                </a:effectLst>
                <a:cs typeface="PT Bold Heading" pitchFamily="2" charset="-78"/>
              </a:rPr>
              <a:t>أهمية مرحلة المراهقة</a:t>
            </a:r>
            <a:r>
              <a:rPr lang="en-US" sz="3600" dirty="0" smtClean="0">
                <a:solidFill>
                  <a:srgbClr val="0070C0"/>
                </a:solidFill>
                <a:effectLst>
                  <a:outerShdw blurRad="38100" dist="38100" dir="2700000" algn="tl">
                    <a:srgbClr val="000000">
                      <a:alpha val="43137"/>
                    </a:srgbClr>
                  </a:outerShdw>
                </a:effectLst>
                <a:cs typeface="PT Bold Heading" pitchFamily="2" charset="-78"/>
              </a:rPr>
              <a:t/>
            </a:r>
            <a:br>
              <a:rPr lang="en-US" sz="3600" dirty="0" smtClean="0">
                <a:solidFill>
                  <a:srgbClr val="0070C0"/>
                </a:solidFill>
                <a:effectLst>
                  <a:outerShdw blurRad="38100" dist="38100" dir="2700000" algn="tl">
                    <a:srgbClr val="000000">
                      <a:alpha val="43137"/>
                    </a:srgbClr>
                  </a:outerShdw>
                </a:effectLst>
                <a:cs typeface="PT Bold Heading" pitchFamily="2" charset="-78"/>
              </a:rPr>
            </a:br>
            <a:endParaRPr lang="ar-EG" sz="3600" dirty="0">
              <a:solidFill>
                <a:srgbClr val="0070C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285720" y="1071546"/>
            <a:ext cx="8286808" cy="2928958"/>
          </a:xfrm>
        </p:spPr>
        <p:txBody>
          <a:bodyPr>
            <a:normAutofit/>
          </a:bodyPr>
          <a:lstStyle/>
          <a:p>
            <a:pPr algn="just"/>
            <a:r>
              <a:rPr lang="ar-SA" sz="2800" b="1" dirty="0" smtClean="0"/>
              <a:t>تحظى المراهقة بأهمية كبيرة، حيث أنها تنال وتحتل مكانة كبيرة بين مختلف الثقافات والبيئات والشعوب، وذلك لأنها تؤهل الفرد للدخول في مرحلة الشباب ليصبح عضواً ينخرط في خدمة مجتمعه.</a:t>
            </a:r>
            <a:endParaRPr lang="en-US" sz="2800" b="1" dirty="0" smtClean="0"/>
          </a:p>
          <a:p>
            <a:pPr algn="just"/>
            <a:r>
              <a:rPr lang="ar-SA" sz="2800" b="1" dirty="0" smtClean="0"/>
              <a:t>فهذه المرحلة تعتبر الأساس لمرحلة الرشد الذي يصبح فيها الفرد مسئولا عن </a:t>
            </a:r>
            <a:r>
              <a:rPr lang="ar-SA" sz="2800" b="1" dirty="0" err="1" smtClean="0"/>
              <a:t>أسرة </a:t>
            </a:r>
            <a:r>
              <a:rPr lang="ar-SA" sz="2800" b="1" dirty="0" smtClean="0"/>
              <a:t>، وعن مهنة، وعضوا منتجا يسهم في تقدم المجتمع ورقيه</a:t>
            </a:r>
            <a:r>
              <a:rPr lang="ar-EG" sz="2800" b="1" dirty="0" err="1" smtClean="0"/>
              <a:t>.</a:t>
            </a:r>
            <a:endParaRPr lang="ar-EG" sz="2800" b="1" dirty="0"/>
          </a:p>
        </p:txBody>
      </p:sp>
    </p:spTree>
  </p:cSld>
  <p:clrMapOvr>
    <a:masterClrMapping/>
  </p:clrMapOvr>
  <p:transition spd="slow">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082660"/>
          </a:xfrm>
        </p:spPr>
        <p:txBody>
          <a:bodyPr>
            <a:normAutofit fontScale="90000"/>
          </a:bodyPr>
          <a:lstStyle/>
          <a:p>
            <a:pPr lvl="3" algn="ctr" rtl="1">
              <a:spcBef>
                <a:spcPct val="0"/>
              </a:spcBef>
            </a:pPr>
            <a:r>
              <a:rPr lang="ar-SA" sz="3600" dirty="0" smtClean="0">
                <a:solidFill>
                  <a:srgbClr val="0070C0"/>
                </a:solidFill>
                <a:effectLst>
                  <a:outerShdw blurRad="38100" dist="38100" dir="2700000" algn="tl">
                    <a:srgbClr val="000000">
                      <a:alpha val="43137"/>
                    </a:srgbClr>
                  </a:outerShdw>
                </a:effectLst>
                <a:latin typeface="Times New Roman"/>
                <a:ea typeface="Times New Roman"/>
                <a:cs typeface="PT Bold Heading" pitchFamily="2" charset="-78"/>
              </a:rPr>
              <a:t>المراهقة المبكرة</a:t>
            </a:r>
            <a:r>
              <a:rPr lang="en-US" sz="3600" dirty="0" smtClean="0">
                <a:effectLst>
                  <a:outerShdw blurRad="38100" dist="38100" dir="2700000" algn="tl">
                    <a:srgbClr val="000000">
                      <a:alpha val="43137"/>
                    </a:srgbClr>
                  </a:outerShdw>
                </a:effectLst>
                <a:latin typeface="Times New Roman"/>
                <a:ea typeface="Times New Roman"/>
                <a:cs typeface="PT Bold Heading" pitchFamily="2" charset="-78"/>
              </a:rPr>
              <a:t/>
            </a:r>
            <a:br>
              <a:rPr lang="en-US" sz="3600" dirty="0" smtClean="0">
                <a:effectLst>
                  <a:outerShdw blurRad="38100" dist="38100" dir="2700000" algn="tl">
                    <a:srgbClr val="000000">
                      <a:alpha val="43137"/>
                    </a:srgbClr>
                  </a:outerShdw>
                </a:effectLst>
                <a:latin typeface="Times New Roman"/>
                <a:ea typeface="Times New Roman"/>
                <a:cs typeface="PT Bold Heading" pitchFamily="2" charset="-78"/>
              </a:rPr>
            </a:br>
            <a:endParaRPr lang="ar-EG" sz="3600" dirty="0">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214282" y="1071546"/>
            <a:ext cx="8253418" cy="2428892"/>
          </a:xfrm>
        </p:spPr>
        <p:txBody>
          <a:bodyPr>
            <a:normAutofit/>
          </a:bodyPr>
          <a:lstStyle/>
          <a:p>
            <a:pPr algn="just"/>
            <a:r>
              <a:rPr lang="ar-SA" sz="2800" b="1" dirty="0" smtClean="0">
                <a:latin typeface="Times New Roman"/>
                <a:ea typeface="Times New Roman"/>
                <a:cs typeface="Arial"/>
              </a:rPr>
              <a:t>مع بداية المراهقة المبكرة لا يعتبر الطفل نفسه طفلا بسبب ما يطرأ على جسمه من تغيرات جسمية وفسيولوجية </a:t>
            </a:r>
            <a:r>
              <a:rPr lang="ar-SA" sz="2800" b="1" dirty="0" err="1" smtClean="0">
                <a:latin typeface="Times New Roman"/>
                <a:ea typeface="Times New Roman"/>
                <a:cs typeface="Arial"/>
              </a:rPr>
              <a:t>سريعة </a:t>
            </a:r>
            <a:r>
              <a:rPr lang="ar-SA" sz="2800" b="1" dirty="0" smtClean="0">
                <a:latin typeface="Times New Roman"/>
                <a:ea typeface="Times New Roman"/>
                <a:cs typeface="Arial"/>
              </a:rPr>
              <a:t>، إلا أن الوالدين والمعلمين ما زالوا ينظرون إليه على أنه </a:t>
            </a:r>
            <a:r>
              <a:rPr lang="ar-SA" sz="2800" b="1" dirty="0" err="1" smtClean="0">
                <a:latin typeface="Times New Roman"/>
                <a:ea typeface="Times New Roman"/>
                <a:cs typeface="Arial"/>
              </a:rPr>
              <a:t>طفلا.</a:t>
            </a:r>
            <a:r>
              <a:rPr lang="ar-SA" sz="2800" b="1" dirty="0" smtClean="0">
                <a:latin typeface="Times New Roman"/>
                <a:ea typeface="Times New Roman"/>
                <a:cs typeface="Arial"/>
              </a:rPr>
              <a:t> وعادة ما يؤدي هذا التناقض إلى الشعور </a:t>
            </a:r>
            <a:r>
              <a:rPr lang="ar-SA" sz="2800" b="1" dirty="0" err="1" smtClean="0">
                <a:latin typeface="Times New Roman"/>
                <a:ea typeface="Times New Roman"/>
                <a:cs typeface="Arial"/>
              </a:rPr>
              <a:t>بالإضطراب</a:t>
            </a:r>
            <a:r>
              <a:rPr lang="ar-SA" sz="2800" b="1" dirty="0" smtClean="0">
                <a:latin typeface="Times New Roman"/>
                <a:ea typeface="Times New Roman"/>
                <a:cs typeface="Arial"/>
              </a:rPr>
              <a:t> النفسي لدى المراهقين وإلى سلوكيات غير مرغوب </a:t>
            </a:r>
            <a:r>
              <a:rPr lang="ar-SA" sz="2800" b="1" dirty="0" err="1" smtClean="0">
                <a:latin typeface="Times New Roman"/>
                <a:ea typeface="Times New Roman"/>
                <a:cs typeface="Arial"/>
              </a:rPr>
              <a:t>فيها .</a:t>
            </a:r>
            <a:endParaRPr lang="en-US" sz="2800" b="1" dirty="0" smtClean="0">
              <a:latin typeface="Times New Roman"/>
              <a:ea typeface="Times New Roman"/>
            </a:endParaRPr>
          </a:p>
          <a:p>
            <a:pPr>
              <a:buNone/>
            </a:pPr>
            <a:endParaRPr lang="ar-EG" dirty="0"/>
          </a:p>
        </p:txBody>
      </p:sp>
      <p:pic>
        <p:nvPicPr>
          <p:cNvPr id="4" name="صورة 3" descr="bf5f4f4edf28fa25189dcec9099a8065ffd139b2.jpg"/>
          <p:cNvPicPr>
            <a:picLocks noChangeAspect="1"/>
          </p:cNvPicPr>
          <p:nvPr/>
        </p:nvPicPr>
        <p:blipFill>
          <a:blip r:embed="rId3"/>
          <a:stretch>
            <a:fillRect/>
          </a:stretch>
        </p:blipFill>
        <p:spPr>
          <a:xfrm>
            <a:off x="428596" y="3500438"/>
            <a:ext cx="8367728" cy="3167058"/>
          </a:xfrm>
          <a:prstGeom prst="rect">
            <a:avLst/>
          </a:prstGeom>
        </p:spPr>
      </p:pic>
    </p:spTree>
  </p:cSld>
  <p:clrMapOvr>
    <a:masterClrMapping/>
  </p:clrMapOvr>
  <p:transition spd="slow">
    <p:pull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214290"/>
            <a:ext cx="4643470" cy="1143000"/>
          </a:xfrm>
        </p:spPr>
        <p:txBody>
          <a:bodyPr/>
          <a:lstStyle/>
          <a:p>
            <a:pPr algn="ctr"/>
            <a:r>
              <a:rPr lang="ar-SA" sz="3600" dirty="0" smtClean="0">
                <a:solidFill>
                  <a:srgbClr val="0070C0"/>
                </a:solidFill>
                <a:effectLst>
                  <a:outerShdw blurRad="38100" dist="38100" dir="2700000" algn="tl">
                    <a:srgbClr val="000000">
                      <a:alpha val="43137"/>
                    </a:srgbClr>
                  </a:outerShdw>
                </a:effectLst>
                <a:latin typeface="Times New Roman"/>
                <a:ea typeface="Times New Roman"/>
                <a:cs typeface="PT Bold Heading" pitchFamily="2" charset="-78"/>
              </a:rPr>
              <a:t>النمو الجسمي</a:t>
            </a:r>
            <a:r>
              <a:rPr lang="en-US" dirty="0" smtClean="0">
                <a:latin typeface="Times New Roman"/>
                <a:ea typeface="Times New Roman"/>
              </a:rPr>
              <a:t/>
            </a:r>
            <a:br>
              <a:rPr lang="en-US" dirty="0" smtClean="0">
                <a:latin typeface="Times New Roman"/>
                <a:ea typeface="Times New Roman"/>
              </a:rPr>
            </a:br>
            <a:endParaRPr lang="ar-EG" dirty="0"/>
          </a:p>
        </p:txBody>
      </p:sp>
      <p:sp>
        <p:nvSpPr>
          <p:cNvPr id="3" name="عنصر نائب للمحتوى 2"/>
          <p:cNvSpPr>
            <a:spLocks noGrp="1"/>
          </p:cNvSpPr>
          <p:nvPr>
            <p:ph sz="quarter" idx="1"/>
          </p:nvPr>
        </p:nvSpPr>
        <p:spPr>
          <a:xfrm>
            <a:off x="214282" y="1000108"/>
            <a:ext cx="5072098" cy="5286412"/>
          </a:xfrm>
        </p:spPr>
        <p:txBody>
          <a:bodyPr>
            <a:normAutofit/>
          </a:bodyPr>
          <a:lstStyle/>
          <a:p>
            <a:pPr algn="just"/>
            <a:r>
              <a:rPr lang="ar-SA" sz="2800" b="1" dirty="0" smtClean="0"/>
              <a:t>يتسم النمو الجسمي في المراهقة المبكرة بالسرعة </a:t>
            </a:r>
            <a:r>
              <a:rPr lang="ar-SA" sz="2800" b="1" dirty="0" err="1" smtClean="0"/>
              <a:t>الكبيرة </a:t>
            </a:r>
            <a:r>
              <a:rPr lang="ar-SA" sz="2800" b="1" dirty="0" smtClean="0"/>
              <a:t>، وتستمر طفرة النمو في المراهقة المبكرة لفترة  زمنية </a:t>
            </a:r>
            <a:r>
              <a:rPr lang="ar-SA" sz="2800" b="1" dirty="0" err="1" smtClean="0"/>
              <a:t>تبلغ </a:t>
            </a:r>
            <a:r>
              <a:rPr lang="ar-SA" sz="2800" b="1" dirty="0" smtClean="0"/>
              <a:t>( 3 </a:t>
            </a:r>
            <a:r>
              <a:rPr lang="ar-SA" sz="2800" b="1" dirty="0" err="1" smtClean="0"/>
              <a:t>سنوات ) </a:t>
            </a:r>
            <a:r>
              <a:rPr lang="ar-SA" sz="2800" b="1" dirty="0" smtClean="0"/>
              <a:t>، وذلك بعد النمو الهادئ في المرحلة </a:t>
            </a:r>
            <a:r>
              <a:rPr lang="ar-SA" sz="2800" b="1" dirty="0" err="1" smtClean="0"/>
              <a:t>السابقة  </a:t>
            </a:r>
            <a:r>
              <a:rPr lang="ar-SA" sz="2800" b="1" dirty="0" smtClean="0"/>
              <a:t>( الطفولة </a:t>
            </a:r>
            <a:r>
              <a:rPr lang="ar-SA" sz="2800" b="1" dirty="0" err="1" smtClean="0"/>
              <a:t>المتاخرة</a:t>
            </a:r>
            <a:r>
              <a:rPr lang="ar-SA" sz="2800" b="1" dirty="0" smtClean="0"/>
              <a:t> </a:t>
            </a:r>
            <a:r>
              <a:rPr lang="ar-SA" sz="2800" b="1" dirty="0" err="1" smtClean="0"/>
              <a:t>) .</a:t>
            </a:r>
            <a:endParaRPr lang="en-US" sz="2800" b="1" dirty="0" smtClean="0"/>
          </a:p>
          <a:p>
            <a:pPr algn="just"/>
            <a:r>
              <a:rPr lang="ar-SA" sz="2800" b="1" dirty="0" smtClean="0"/>
              <a:t>وتصل أقصى سرعة للنمو الجسمي في المراهقة المبكرة لدى الذكور في </a:t>
            </a:r>
            <a:r>
              <a:rPr lang="ar-SA" sz="2800" b="1" dirty="0" err="1" smtClean="0"/>
              <a:t>سن </a:t>
            </a:r>
            <a:r>
              <a:rPr lang="ar-SA" sz="2800" b="1" dirty="0" smtClean="0"/>
              <a:t>( 14 </a:t>
            </a:r>
            <a:r>
              <a:rPr lang="ar-SA" sz="2800" b="1" dirty="0" err="1" smtClean="0"/>
              <a:t>سنة ) </a:t>
            </a:r>
            <a:r>
              <a:rPr lang="ar-SA" sz="2800" b="1" dirty="0" smtClean="0"/>
              <a:t>، ولدى الإناث في </a:t>
            </a:r>
            <a:r>
              <a:rPr lang="ar-SA" sz="2800" b="1" dirty="0" err="1" smtClean="0"/>
              <a:t>سن </a:t>
            </a:r>
            <a:r>
              <a:rPr lang="ar-SA" sz="2800" b="1" dirty="0" smtClean="0"/>
              <a:t>( 12 </a:t>
            </a:r>
            <a:r>
              <a:rPr lang="ar-SA" sz="2800" b="1" dirty="0" err="1" smtClean="0"/>
              <a:t>سنة ) .</a:t>
            </a:r>
            <a:endParaRPr lang="en-US" sz="2800" b="1" dirty="0" smtClean="0"/>
          </a:p>
          <a:p>
            <a:pPr>
              <a:buNone/>
            </a:pPr>
            <a:endParaRPr lang="ar-EG" b="1" dirty="0"/>
          </a:p>
        </p:txBody>
      </p:sp>
      <p:pic>
        <p:nvPicPr>
          <p:cNvPr id="4" name="صورة 3" descr="images (7).jpg"/>
          <p:cNvPicPr>
            <a:picLocks noChangeAspect="1"/>
          </p:cNvPicPr>
          <p:nvPr/>
        </p:nvPicPr>
        <p:blipFill>
          <a:blip r:embed="rId3"/>
          <a:stretch>
            <a:fillRect/>
          </a:stretch>
        </p:blipFill>
        <p:spPr>
          <a:xfrm>
            <a:off x="5357818" y="1000108"/>
            <a:ext cx="3500447" cy="5572149"/>
          </a:xfrm>
          <a:prstGeom prst="rect">
            <a:avLst/>
          </a:prstGeom>
        </p:spPr>
      </p:pic>
    </p:spTree>
  </p:cSld>
  <p:clrMapOvr>
    <a:masterClrMapping/>
  </p:clrMapOvr>
  <p:transition spd="slow">
    <p:pull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14282" y="214290"/>
            <a:ext cx="4572032" cy="5857916"/>
          </a:xfrm>
        </p:spPr>
        <p:txBody>
          <a:bodyPr>
            <a:normAutofit/>
          </a:bodyPr>
          <a:lstStyle/>
          <a:p>
            <a:pPr algn="just">
              <a:buNone/>
            </a:pPr>
            <a:r>
              <a:rPr lang="ar-SA" sz="2800" dirty="0" smtClean="0">
                <a:solidFill>
                  <a:schemeClr val="accent3"/>
                </a:solidFill>
                <a:effectLst>
                  <a:outerShdw blurRad="38100" dist="38100" dir="2700000" algn="tl">
                    <a:srgbClr val="000000">
                      <a:alpha val="43137"/>
                    </a:srgbClr>
                  </a:outerShdw>
                </a:effectLst>
                <a:latin typeface="Times New Roman"/>
                <a:ea typeface="Times New Roman"/>
                <a:cs typeface="PT Bold Heading" pitchFamily="2" charset="-78"/>
              </a:rPr>
              <a:t>ويتأثر النمو الجسمي في المراهقة المبكرة  بعوامل عديدة من </a:t>
            </a:r>
            <a:r>
              <a:rPr lang="ar-SA" sz="2800" dirty="0" err="1" smtClean="0">
                <a:solidFill>
                  <a:schemeClr val="accent3"/>
                </a:solidFill>
                <a:effectLst>
                  <a:outerShdw blurRad="38100" dist="38100" dir="2700000" algn="tl">
                    <a:srgbClr val="000000">
                      <a:alpha val="43137"/>
                    </a:srgbClr>
                  </a:outerShdw>
                </a:effectLst>
                <a:latin typeface="Times New Roman"/>
                <a:ea typeface="Times New Roman"/>
                <a:cs typeface="PT Bold Heading" pitchFamily="2" charset="-78"/>
              </a:rPr>
              <a:t>أهمها  :</a:t>
            </a:r>
            <a:r>
              <a:rPr lang="ar-SA" sz="2800" dirty="0" smtClean="0">
                <a:solidFill>
                  <a:schemeClr val="accent3"/>
                </a:solidFill>
                <a:effectLst>
                  <a:outerShdw blurRad="38100" dist="38100" dir="2700000" algn="tl">
                    <a:srgbClr val="000000">
                      <a:alpha val="43137"/>
                    </a:srgbClr>
                  </a:outerShdw>
                </a:effectLst>
                <a:latin typeface="Times New Roman"/>
                <a:ea typeface="Times New Roman"/>
                <a:cs typeface="PT Bold Heading" pitchFamily="2" charset="-78"/>
              </a:rPr>
              <a:t> </a:t>
            </a:r>
            <a:endParaRPr lang="en-US" sz="2800" dirty="0" smtClean="0">
              <a:solidFill>
                <a:schemeClr val="accent3"/>
              </a:solidFill>
              <a:effectLst>
                <a:outerShdw blurRad="38100" dist="38100" dir="2700000" algn="tl">
                  <a:srgbClr val="000000">
                    <a:alpha val="43137"/>
                  </a:srgbClr>
                </a:outerShdw>
              </a:effectLst>
              <a:latin typeface="Times New Roman"/>
              <a:ea typeface="Times New Roman"/>
              <a:cs typeface="PT Bold Heading" pitchFamily="2" charset="-78"/>
            </a:endParaRPr>
          </a:p>
          <a:p>
            <a:pPr algn="just">
              <a:buNone/>
            </a:pPr>
            <a:r>
              <a:rPr lang="ar-SA" sz="2800" b="1" dirty="0" smtClean="0">
                <a:latin typeface="Times New Roman"/>
                <a:ea typeface="Times New Roman"/>
                <a:cs typeface="Arial"/>
              </a:rPr>
              <a:t>ـ </a:t>
            </a:r>
            <a:r>
              <a:rPr lang="ar-SA" sz="2800" b="1" dirty="0" err="1" smtClean="0">
                <a:latin typeface="Times New Roman"/>
                <a:ea typeface="Times New Roman"/>
                <a:cs typeface="Arial"/>
              </a:rPr>
              <a:t>الوراثة .</a:t>
            </a:r>
            <a:endParaRPr lang="en-US" sz="2800" b="1" dirty="0" smtClean="0">
              <a:latin typeface="Times New Roman"/>
              <a:ea typeface="Times New Roman"/>
            </a:endParaRPr>
          </a:p>
          <a:p>
            <a:pPr algn="just">
              <a:buNone/>
            </a:pPr>
            <a:r>
              <a:rPr lang="ar-SA" sz="2800" b="1" dirty="0" smtClean="0">
                <a:latin typeface="Times New Roman"/>
                <a:ea typeface="Times New Roman"/>
                <a:cs typeface="Arial"/>
              </a:rPr>
              <a:t>ـ نوع </a:t>
            </a:r>
            <a:r>
              <a:rPr lang="ar-SA" sz="2800" b="1" dirty="0" err="1" smtClean="0">
                <a:latin typeface="Times New Roman"/>
                <a:ea typeface="Times New Roman"/>
                <a:cs typeface="Arial"/>
              </a:rPr>
              <a:t>الجنس .</a:t>
            </a:r>
            <a:r>
              <a:rPr lang="ar-SA" sz="2800" b="1" dirty="0" smtClean="0">
                <a:latin typeface="Times New Roman"/>
                <a:ea typeface="Times New Roman"/>
                <a:cs typeface="Arial"/>
              </a:rPr>
              <a:t> </a:t>
            </a:r>
            <a:endParaRPr lang="en-US" sz="2800" b="1" dirty="0" smtClean="0">
              <a:latin typeface="Times New Roman"/>
              <a:ea typeface="Times New Roman"/>
            </a:endParaRPr>
          </a:p>
          <a:p>
            <a:pPr algn="just">
              <a:buNone/>
            </a:pPr>
            <a:r>
              <a:rPr lang="ar-SA" sz="2800" b="1" dirty="0" smtClean="0">
                <a:latin typeface="Times New Roman"/>
                <a:ea typeface="Times New Roman"/>
                <a:cs typeface="Arial"/>
              </a:rPr>
              <a:t>ـ </a:t>
            </a:r>
            <a:r>
              <a:rPr lang="ar-SA" sz="2800" b="1" dirty="0" err="1" smtClean="0">
                <a:latin typeface="Times New Roman"/>
                <a:ea typeface="Times New Roman"/>
                <a:cs typeface="Arial"/>
              </a:rPr>
              <a:t>التغذية .</a:t>
            </a:r>
            <a:endParaRPr lang="en-US" sz="2800" b="1" dirty="0" smtClean="0">
              <a:latin typeface="Times New Roman"/>
              <a:ea typeface="Times New Roman"/>
            </a:endParaRPr>
          </a:p>
          <a:p>
            <a:pPr algn="just">
              <a:buNone/>
            </a:pPr>
            <a:r>
              <a:rPr lang="ar-SA" sz="2800" b="1" dirty="0" smtClean="0">
                <a:latin typeface="Times New Roman"/>
                <a:ea typeface="Times New Roman"/>
                <a:cs typeface="Arial"/>
              </a:rPr>
              <a:t>ـ </a:t>
            </a:r>
            <a:r>
              <a:rPr lang="ar-SA" sz="2800" b="1" dirty="0" err="1" smtClean="0">
                <a:latin typeface="Times New Roman"/>
                <a:ea typeface="Times New Roman"/>
                <a:cs typeface="Arial"/>
              </a:rPr>
              <a:t>إفرازات</a:t>
            </a:r>
            <a:r>
              <a:rPr lang="ar-SA" sz="2800" b="1" dirty="0" smtClean="0">
                <a:latin typeface="Times New Roman"/>
                <a:ea typeface="Times New Roman"/>
                <a:cs typeface="Arial"/>
              </a:rPr>
              <a:t> </a:t>
            </a:r>
            <a:r>
              <a:rPr lang="ar-SA" sz="2800" b="1" dirty="0" err="1" smtClean="0">
                <a:latin typeface="Times New Roman"/>
                <a:ea typeface="Times New Roman"/>
                <a:cs typeface="Arial"/>
              </a:rPr>
              <a:t>الغدد </a:t>
            </a:r>
            <a:r>
              <a:rPr lang="ar-SA" sz="2800" b="1" dirty="0" smtClean="0">
                <a:latin typeface="Times New Roman"/>
                <a:ea typeface="Times New Roman"/>
                <a:cs typeface="Arial"/>
              </a:rPr>
              <a:t>، وخاصة الغدة النخامية وإفرازها لهرمون </a:t>
            </a:r>
            <a:r>
              <a:rPr lang="ar-SA" sz="2800" b="1" dirty="0" err="1" smtClean="0">
                <a:latin typeface="Times New Roman"/>
                <a:ea typeface="Times New Roman"/>
                <a:cs typeface="Arial"/>
              </a:rPr>
              <a:t>النمو .</a:t>
            </a:r>
            <a:r>
              <a:rPr lang="ar-SA" sz="2800" b="1" dirty="0" smtClean="0">
                <a:latin typeface="Times New Roman"/>
                <a:ea typeface="Times New Roman"/>
                <a:cs typeface="Arial"/>
              </a:rPr>
              <a:t> </a:t>
            </a:r>
            <a:endParaRPr lang="en-US" sz="2800" b="1" dirty="0" smtClean="0">
              <a:latin typeface="Times New Roman"/>
              <a:ea typeface="Times New Roman"/>
            </a:endParaRPr>
          </a:p>
          <a:p>
            <a:endParaRPr lang="ar-EG" sz="2800" dirty="0"/>
          </a:p>
        </p:txBody>
      </p:sp>
      <p:pic>
        <p:nvPicPr>
          <p:cNvPr id="4" name="صورة 3" descr="78631196-Mother-talking-to-teenagers.jpg"/>
          <p:cNvPicPr>
            <a:picLocks noChangeAspect="1"/>
          </p:cNvPicPr>
          <p:nvPr/>
        </p:nvPicPr>
        <p:blipFill>
          <a:blip r:embed="rId3"/>
          <a:stretch>
            <a:fillRect/>
          </a:stretch>
        </p:blipFill>
        <p:spPr>
          <a:xfrm>
            <a:off x="4857752" y="378895"/>
            <a:ext cx="4000528" cy="6100210"/>
          </a:xfrm>
          <a:prstGeom prst="rect">
            <a:avLst/>
          </a:prstGeom>
        </p:spPr>
      </p:pic>
    </p:spTree>
  </p:cSld>
  <p:clrMapOvr>
    <a:masterClrMapping/>
  </p:clrMapOvr>
  <p:transition spd="slow">
    <p:split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teenagers.jpg"/>
          <p:cNvPicPr>
            <a:picLocks noChangeAspect="1"/>
          </p:cNvPicPr>
          <p:nvPr/>
        </p:nvPicPr>
        <p:blipFill>
          <a:blip r:embed="rId3"/>
          <a:stretch>
            <a:fillRect/>
          </a:stretch>
        </p:blipFill>
        <p:spPr>
          <a:xfrm>
            <a:off x="5143504" y="214290"/>
            <a:ext cx="3769786" cy="6357982"/>
          </a:xfrm>
          <a:prstGeom prst="rect">
            <a:avLst/>
          </a:prstGeom>
        </p:spPr>
      </p:pic>
      <p:sp>
        <p:nvSpPr>
          <p:cNvPr id="2" name="عنوان 1"/>
          <p:cNvSpPr>
            <a:spLocks noGrp="1"/>
          </p:cNvSpPr>
          <p:nvPr>
            <p:ph type="title"/>
          </p:nvPr>
        </p:nvSpPr>
        <p:spPr>
          <a:xfrm>
            <a:off x="457200" y="274638"/>
            <a:ext cx="4329114" cy="1143000"/>
          </a:xfrm>
        </p:spPr>
        <p:txBody>
          <a:bodyPr>
            <a:noAutofit/>
          </a:bodyPr>
          <a:lstStyle/>
          <a:p>
            <a:pPr algn="ctr"/>
            <a:r>
              <a:rPr lang="ar-SA" sz="4000" dirty="0" smtClean="0">
                <a:solidFill>
                  <a:srgbClr val="0070C0"/>
                </a:solidFill>
                <a:cs typeface="PT Bold Heading" pitchFamily="2" charset="-78"/>
              </a:rPr>
              <a:t>النمو الحركي</a:t>
            </a:r>
            <a:r>
              <a:rPr lang="en-US" sz="4000" dirty="0" smtClean="0">
                <a:solidFill>
                  <a:srgbClr val="0070C0"/>
                </a:solidFill>
                <a:cs typeface="PT Bold Heading" pitchFamily="2" charset="-78"/>
              </a:rPr>
              <a:t/>
            </a:r>
            <a:br>
              <a:rPr lang="en-US" sz="4000" dirty="0" smtClean="0">
                <a:solidFill>
                  <a:srgbClr val="0070C0"/>
                </a:solidFill>
                <a:cs typeface="PT Bold Heading" pitchFamily="2" charset="-78"/>
              </a:rPr>
            </a:br>
            <a:endParaRPr lang="ar-EG" sz="4000" dirty="0">
              <a:solidFill>
                <a:srgbClr val="0070C0"/>
              </a:solidFill>
              <a:cs typeface="PT Bold Heading" pitchFamily="2" charset="-78"/>
            </a:endParaRPr>
          </a:p>
        </p:txBody>
      </p:sp>
      <p:sp>
        <p:nvSpPr>
          <p:cNvPr id="3" name="عنصر نائب للمحتوى 2"/>
          <p:cNvSpPr>
            <a:spLocks noGrp="1"/>
          </p:cNvSpPr>
          <p:nvPr>
            <p:ph sz="quarter" idx="1"/>
          </p:nvPr>
        </p:nvSpPr>
        <p:spPr>
          <a:xfrm>
            <a:off x="285720" y="1000108"/>
            <a:ext cx="4929222" cy="5357850"/>
          </a:xfrm>
        </p:spPr>
        <p:txBody>
          <a:bodyPr>
            <a:normAutofit/>
          </a:bodyPr>
          <a:lstStyle/>
          <a:p>
            <a:pPr>
              <a:buNone/>
            </a:pPr>
            <a:r>
              <a:rPr lang="ar-SA" dirty="0" smtClean="0">
                <a:solidFill>
                  <a:srgbClr val="CC0000"/>
                </a:solidFill>
                <a:cs typeface="PT Bold Heading" pitchFamily="2" charset="-78"/>
              </a:rPr>
              <a:t>نتيجة للنمو الجسمي السريع في مرحلة المراهقة </a:t>
            </a:r>
            <a:r>
              <a:rPr lang="ar-SA" dirty="0" err="1" smtClean="0">
                <a:solidFill>
                  <a:srgbClr val="CC0000"/>
                </a:solidFill>
                <a:cs typeface="PT Bold Heading" pitchFamily="2" charset="-78"/>
              </a:rPr>
              <a:t>المبكرة </a:t>
            </a:r>
            <a:r>
              <a:rPr lang="ar-SA" dirty="0" smtClean="0">
                <a:solidFill>
                  <a:srgbClr val="CC0000"/>
                </a:solidFill>
                <a:cs typeface="PT Bold Heading" pitchFamily="2" charset="-78"/>
              </a:rPr>
              <a:t>، الذي ينعكس أثرة على النمو </a:t>
            </a:r>
            <a:r>
              <a:rPr lang="ar-SA" dirty="0" err="1" smtClean="0">
                <a:solidFill>
                  <a:srgbClr val="CC0000"/>
                </a:solidFill>
                <a:cs typeface="PT Bold Heading" pitchFamily="2" charset="-78"/>
              </a:rPr>
              <a:t>الحركي </a:t>
            </a:r>
            <a:r>
              <a:rPr lang="ar-SA" dirty="0" smtClean="0">
                <a:solidFill>
                  <a:srgbClr val="CC0000"/>
                </a:solidFill>
                <a:cs typeface="PT Bold Heading" pitchFamily="2" charset="-78"/>
              </a:rPr>
              <a:t>، تتسم حركات المراهق بما </a:t>
            </a:r>
            <a:r>
              <a:rPr lang="ar-SA" dirty="0" err="1" smtClean="0">
                <a:solidFill>
                  <a:srgbClr val="CC0000"/>
                </a:solidFill>
                <a:cs typeface="PT Bold Heading" pitchFamily="2" charset="-78"/>
              </a:rPr>
              <a:t>يلي :</a:t>
            </a:r>
            <a:endParaRPr lang="en-US" dirty="0" smtClean="0">
              <a:solidFill>
                <a:srgbClr val="CC0000"/>
              </a:solidFill>
              <a:cs typeface="PT Bold Heading" pitchFamily="2" charset="-78"/>
            </a:endParaRPr>
          </a:p>
          <a:p>
            <a:pPr algn="just">
              <a:buNone/>
            </a:pPr>
            <a:r>
              <a:rPr lang="ar-SA" sz="2800" b="1" dirty="0" smtClean="0"/>
              <a:t>1 ـ الافتقار للرشاقة: ويظهر ذلك في الحركات التي تتطلب حسن التوافق بين أجزاء </a:t>
            </a:r>
            <a:r>
              <a:rPr lang="ar-SA" sz="2800" b="1" dirty="0" err="1" smtClean="0"/>
              <a:t>الجسم .</a:t>
            </a:r>
            <a:endParaRPr lang="en-US" sz="2800" b="1" dirty="0" smtClean="0"/>
          </a:p>
          <a:p>
            <a:pPr algn="just">
              <a:buNone/>
            </a:pPr>
            <a:r>
              <a:rPr lang="ar-SA" sz="2800" b="1" dirty="0" smtClean="0"/>
              <a:t>2 ـ نقص </a:t>
            </a:r>
            <a:r>
              <a:rPr lang="ar-SA" sz="2800" b="1" dirty="0" err="1" smtClean="0"/>
              <a:t>هادفية</a:t>
            </a:r>
            <a:r>
              <a:rPr lang="ar-SA" sz="2800" b="1" dirty="0" smtClean="0"/>
              <a:t> الحركات: حيث لا يستطيع المراهق تنظيم حركاته لمحاولة تحقيق هدف </a:t>
            </a:r>
            <a:r>
              <a:rPr lang="ar-SA" sz="2800" b="1" dirty="0" err="1" smtClean="0"/>
              <a:t>معين .</a:t>
            </a:r>
            <a:endParaRPr lang="en-US" sz="2800" b="1" dirty="0" smtClean="0"/>
          </a:p>
          <a:p>
            <a:endParaRPr lang="ar-EG" sz="2800" b="1" dirty="0"/>
          </a:p>
        </p:txBody>
      </p:sp>
    </p:spTree>
  </p:cSld>
  <p:clrMapOvr>
    <a:masterClrMapping/>
  </p:clrMapOvr>
  <p:transition spd="slow">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85720" y="500042"/>
            <a:ext cx="4572032" cy="5000660"/>
          </a:xfrm>
        </p:spPr>
        <p:txBody>
          <a:bodyPr>
            <a:noAutofit/>
          </a:bodyPr>
          <a:lstStyle/>
          <a:p>
            <a:pPr algn="just">
              <a:buNone/>
            </a:pPr>
            <a:r>
              <a:rPr lang="ar-SA" sz="2800" b="1" dirty="0" smtClean="0">
                <a:latin typeface="Times New Roman"/>
                <a:ea typeface="Times New Roman"/>
                <a:cs typeface="Arial"/>
              </a:rPr>
              <a:t>3 ـ الزيادة المفرطة في </a:t>
            </a:r>
            <a:r>
              <a:rPr lang="ar-SA" sz="2800" b="1" dirty="0" err="1" smtClean="0">
                <a:latin typeface="Times New Roman"/>
                <a:ea typeface="Times New Roman"/>
                <a:cs typeface="Arial"/>
              </a:rPr>
              <a:t>الحركات </a:t>
            </a:r>
            <a:r>
              <a:rPr lang="ar-SA" sz="2800" b="1" dirty="0" smtClean="0">
                <a:latin typeface="Times New Roman"/>
                <a:ea typeface="Times New Roman"/>
                <a:cs typeface="Arial"/>
              </a:rPr>
              <a:t>: حيث يبذل المراهق جهدا كبيرا في أداء الحركات و التي لا تتطلب بذل هذا </a:t>
            </a:r>
            <a:r>
              <a:rPr lang="ar-SA" sz="2800" b="1" dirty="0" err="1" smtClean="0">
                <a:latin typeface="Times New Roman"/>
                <a:ea typeface="Times New Roman"/>
                <a:cs typeface="Arial"/>
              </a:rPr>
              <a:t>الجهد </a:t>
            </a:r>
            <a:r>
              <a:rPr lang="ar-SA" sz="2800" b="1" dirty="0" smtClean="0">
                <a:latin typeface="Times New Roman"/>
                <a:ea typeface="Times New Roman"/>
                <a:cs typeface="Arial"/>
              </a:rPr>
              <a:t>، الأمر الذي يشعره بسرعة التعب مع أقل </a:t>
            </a:r>
            <a:r>
              <a:rPr lang="ar-SA" sz="2800" b="1" dirty="0" err="1" smtClean="0">
                <a:latin typeface="Times New Roman"/>
                <a:ea typeface="Times New Roman"/>
                <a:cs typeface="Arial"/>
              </a:rPr>
              <a:t>مجهود .</a:t>
            </a:r>
            <a:endParaRPr lang="en-US" sz="2800" b="1" dirty="0" smtClean="0">
              <a:latin typeface="Times New Roman"/>
              <a:ea typeface="Times New Roman"/>
            </a:endParaRPr>
          </a:p>
          <a:p>
            <a:pPr algn="just">
              <a:buNone/>
            </a:pPr>
            <a:r>
              <a:rPr lang="ar-SA" sz="2800" b="1" dirty="0" err="1" smtClean="0">
                <a:latin typeface="Times New Roman"/>
                <a:ea typeface="Times New Roman"/>
                <a:cs typeface="Arial"/>
              </a:rPr>
              <a:t>4ـ</a:t>
            </a:r>
            <a:r>
              <a:rPr lang="ar-SA" sz="2800" b="1" dirty="0" smtClean="0">
                <a:latin typeface="Times New Roman"/>
                <a:ea typeface="Times New Roman"/>
                <a:cs typeface="Arial"/>
              </a:rPr>
              <a:t> عدم الاستقرار </a:t>
            </a:r>
            <a:r>
              <a:rPr lang="ar-SA" sz="2800" b="1" dirty="0" err="1" smtClean="0">
                <a:latin typeface="Times New Roman"/>
                <a:ea typeface="Times New Roman"/>
                <a:cs typeface="Arial"/>
              </a:rPr>
              <a:t>الحركي </a:t>
            </a:r>
            <a:r>
              <a:rPr lang="ar-SA" sz="2800" b="1" dirty="0" smtClean="0">
                <a:latin typeface="Times New Roman"/>
                <a:ea typeface="Times New Roman"/>
                <a:cs typeface="Arial"/>
              </a:rPr>
              <a:t>: فالمراهق يجد صعوبة في المكوث </a:t>
            </a:r>
            <a:r>
              <a:rPr lang="ar-SA" sz="2800" b="1" dirty="0" err="1" smtClean="0">
                <a:latin typeface="Times New Roman"/>
                <a:ea typeface="Times New Roman"/>
                <a:cs typeface="Arial"/>
              </a:rPr>
              <a:t>أوالجلوس</a:t>
            </a:r>
            <a:r>
              <a:rPr lang="ar-SA" sz="2800" b="1" dirty="0" smtClean="0">
                <a:latin typeface="Times New Roman"/>
                <a:ea typeface="Times New Roman"/>
                <a:cs typeface="Arial"/>
              </a:rPr>
              <a:t> لفترة طويلة </a:t>
            </a:r>
            <a:r>
              <a:rPr lang="ar-SA" sz="2800" b="1" dirty="0" err="1" smtClean="0">
                <a:latin typeface="Times New Roman"/>
                <a:ea typeface="Times New Roman"/>
                <a:cs typeface="Arial"/>
              </a:rPr>
              <a:t>صامتا </a:t>
            </a:r>
            <a:r>
              <a:rPr lang="ar-SA" sz="2800" b="1" dirty="0" smtClean="0">
                <a:latin typeface="Times New Roman"/>
                <a:ea typeface="Times New Roman"/>
                <a:cs typeface="Arial"/>
              </a:rPr>
              <a:t>، فنلاحظ أنه دائم الحركة </a:t>
            </a:r>
            <a:r>
              <a:rPr lang="ar-SA" sz="2800" b="1" dirty="0" err="1" smtClean="0">
                <a:latin typeface="Times New Roman"/>
                <a:ea typeface="Times New Roman"/>
                <a:cs typeface="Arial"/>
              </a:rPr>
              <a:t>بيديه </a:t>
            </a:r>
            <a:r>
              <a:rPr lang="ar-SA" sz="2800" b="1" dirty="0" smtClean="0">
                <a:latin typeface="Times New Roman"/>
                <a:ea typeface="Times New Roman"/>
                <a:cs typeface="Arial"/>
              </a:rPr>
              <a:t>، وينشغل باللعب بما و أمامه من أدوات أو </a:t>
            </a:r>
            <a:r>
              <a:rPr lang="ar-SA" sz="2800" b="1" dirty="0" err="1" smtClean="0">
                <a:latin typeface="Times New Roman"/>
                <a:ea typeface="Times New Roman"/>
                <a:cs typeface="Arial"/>
              </a:rPr>
              <a:t>أشياء .</a:t>
            </a:r>
            <a:endParaRPr lang="en-US" sz="2800" b="1" dirty="0" smtClean="0">
              <a:latin typeface="Times New Roman"/>
              <a:ea typeface="Times New Roman"/>
            </a:endParaRPr>
          </a:p>
          <a:p>
            <a:pPr>
              <a:buNone/>
            </a:pPr>
            <a:endParaRPr lang="ar-EG" sz="2800" b="1" dirty="0"/>
          </a:p>
        </p:txBody>
      </p:sp>
      <p:pic>
        <p:nvPicPr>
          <p:cNvPr id="4" name="صورة 3" descr="images (5).jpg"/>
          <p:cNvPicPr>
            <a:picLocks noChangeAspect="1"/>
          </p:cNvPicPr>
          <p:nvPr/>
        </p:nvPicPr>
        <p:blipFill>
          <a:blip r:embed="rId3"/>
          <a:stretch>
            <a:fillRect/>
          </a:stretch>
        </p:blipFill>
        <p:spPr>
          <a:xfrm>
            <a:off x="5072066" y="642918"/>
            <a:ext cx="3667131" cy="5857916"/>
          </a:xfrm>
          <a:prstGeom prst="rect">
            <a:avLst/>
          </a:prstGeom>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85720" y="285728"/>
            <a:ext cx="8429684" cy="3286148"/>
          </a:xfrm>
        </p:spPr>
        <p:txBody>
          <a:bodyPr>
            <a:normAutofit/>
          </a:bodyPr>
          <a:lstStyle/>
          <a:p>
            <a:pPr algn="just"/>
            <a:r>
              <a:rPr lang="ar-EG" b="1" dirty="0" smtClean="0"/>
              <a:t>يظهر </a:t>
            </a:r>
            <a:r>
              <a:rPr lang="ar-SA" b="1" dirty="0" smtClean="0"/>
              <a:t>في مرحلة الطفولة المتوسطة </a:t>
            </a:r>
            <a:r>
              <a:rPr lang="ar-EG" b="1" dirty="0" smtClean="0"/>
              <a:t>ما </a:t>
            </a:r>
            <a:r>
              <a:rPr lang="ar-EG" b="1" dirty="0" err="1" smtClean="0"/>
              <a:t>يسمي </a:t>
            </a:r>
            <a:r>
              <a:rPr lang="ar-EG" b="1" dirty="0" smtClean="0"/>
              <a:t>” التغير الأول لشكل </a:t>
            </a:r>
            <a:r>
              <a:rPr lang="ar-EG" b="1" dirty="0" err="1" smtClean="0"/>
              <a:t>الجسم </a:t>
            </a:r>
            <a:r>
              <a:rPr lang="ar-EG" b="1" dirty="0" smtClean="0"/>
              <a:t>” ويظهر بسبب اختفاء </a:t>
            </a:r>
            <a:r>
              <a:rPr lang="ar-EG" b="1" dirty="0" err="1" smtClean="0"/>
              <a:t>الدهون </a:t>
            </a:r>
            <a:r>
              <a:rPr lang="ar-EG" b="1" dirty="0" smtClean="0"/>
              <a:t>، فيظهر الطفل </a:t>
            </a:r>
            <a:r>
              <a:rPr lang="ar-EG" b="1" dirty="0" err="1" smtClean="0"/>
              <a:t>نحيفا </a:t>
            </a:r>
            <a:r>
              <a:rPr lang="ar-EG" b="1" dirty="0" smtClean="0"/>
              <a:t>، كما لو أن كله ذراعين </a:t>
            </a:r>
            <a:r>
              <a:rPr lang="ar-EG" b="1" dirty="0" err="1" smtClean="0"/>
              <a:t>وساقين .</a:t>
            </a:r>
            <a:endParaRPr lang="en-US" b="1" dirty="0" smtClean="0"/>
          </a:p>
          <a:p>
            <a:pPr algn="just"/>
            <a:r>
              <a:rPr lang="ar-EG" b="1" dirty="0" smtClean="0"/>
              <a:t>تتساقط الأسنان اللبنية ويظهر محلها الأسنان الدائمة الأكثر قوة </a:t>
            </a:r>
            <a:r>
              <a:rPr lang="ar-SA" b="1" dirty="0" smtClean="0"/>
              <a:t>( تبديل </a:t>
            </a:r>
            <a:r>
              <a:rPr lang="ar-SA" b="1" dirty="0" err="1" smtClean="0"/>
              <a:t>الأسنان )</a:t>
            </a:r>
            <a:r>
              <a:rPr lang="ar-EG" b="1" dirty="0" err="1" smtClean="0"/>
              <a:t>.</a:t>
            </a:r>
            <a:endParaRPr lang="en-US" b="1" dirty="0" smtClean="0"/>
          </a:p>
          <a:p>
            <a:pPr algn="just"/>
            <a:r>
              <a:rPr lang="ar-EG" b="1" dirty="0" smtClean="0"/>
              <a:t>تظهر فروق بين الجنسين نتيجة اختلاف معدلات نمو النصفين الكرويين </a:t>
            </a:r>
            <a:r>
              <a:rPr lang="ar-EG" b="1" dirty="0" err="1" smtClean="0"/>
              <a:t>للمخ </a:t>
            </a:r>
            <a:r>
              <a:rPr lang="ar-EG" b="1" dirty="0" smtClean="0"/>
              <a:t>( البنين الأنشطة غير اللغوية أفضل بسبب زيادة فعالية النصف الكروي الأيمن</a:t>
            </a:r>
            <a:r>
              <a:rPr lang="ar-EG" b="1" dirty="0" err="1" smtClean="0"/>
              <a:t>)</a:t>
            </a:r>
            <a:r>
              <a:rPr lang="ar-EG" b="1" dirty="0" smtClean="0"/>
              <a:t> </a:t>
            </a:r>
          </a:p>
          <a:p>
            <a:pPr algn="just"/>
            <a:r>
              <a:rPr lang="ar-EG" b="1" dirty="0" smtClean="0"/>
              <a:t>(البنات المهارات اليدوية أفضل بسبب فعالية النصف الكروي </a:t>
            </a:r>
            <a:r>
              <a:rPr lang="ar-EG" b="1" dirty="0" err="1" smtClean="0"/>
              <a:t>الأيسر )</a:t>
            </a:r>
            <a:r>
              <a:rPr lang="ar-EG" dirty="0" smtClean="0"/>
              <a:t> </a:t>
            </a:r>
          </a:p>
          <a:p>
            <a:pPr>
              <a:buNone/>
            </a:pPr>
            <a:endParaRPr lang="ar-EG" dirty="0"/>
          </a:p>
        </p:txBody>
      </p:sp>
      <p:pic>
        <p:nvPicPr>
          <p:cNvPr id="4" name="صورة 3" descr="2461856-1201651764.jpg"/>
          <p:cNvPicPr>
            <a:picLocks noChangeAspect="1"/>
          </p:cNvPicPr>
          <p:nvPr/>
        </p:nvPicPr>
        <p:blipFill>
          <a:blip r:embed="rId3"/>
          <a:stretch>
            <a:fillRect/>
          </a:stretch>
        </p:blipFill>
        <p:spPr>
          <a:xfrm>
            <a:off x="357158" y="3071810"/>
            <a:ext cx="8358246" cy="3500462"/>
          </a:xfrm>
          <a:prstGeom prst="rect">
            <a:avLst/>
          </a:prstGeom>
          <a:ln>
            <a:noFill/>
          </a:ln>
          <a:effectLst>
            <a:softEdge rad="112500"/>
          </a:effectLst>
        </p:spPr>
      </p:pic>
    </p:spTree>
  </p:cSld>
  <p:clrMapOvr>
    <a:masterClrMapping/>
  </p:clrMapOvr>
  <p:transition spd="slow">
    <p:pull dir="l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TeensWeb.jpg"/>
          <p:cNvPicPr>
            <a:picLocks noChangeAspect="1"/>
          </p:cNvPicPr>
          <p:nvPr/>
        </p:nvPicPr>
        <p:blipFill>
          <a:blip r:embed="rId3"/>
          <a:stretch>
            <a:fillRect/>
          </a:stretch>
        </p:blipFill>
        <p:spPr>
          <a:xfrm>
            <a:off x="4929190" y="500042"/>
            <a:ext cx="4062414" cy="6143668"/>
          </a:xfrm>
          <a:prstGeom prst="rect">
            <a:avLst/>
          </a:prstGeom>
        </p:spPr>
      </p:pic>
      <p:sp>
        <p:nvSpPr>
          <p:cNvPr id="2" name="عنوان 1"/>
          <p:cNvSpPr>
            <a:spLocks noGrp="1"/>
          </p:cNvSpPr>
          <p:nvPr>
            <p:ph type="title"/>
          </p:nvPr>
        </p:nvSpPr>
        <p:spPr>
          <a:xfrm>
            <a:off x="357158" y="285728"/>
            <a:ext cx="4286280" cy="1143000"/>
          </a:xfrm>
        </p:spPr>
        <p:txBody>
          <a:bodyPr>
            <a:normAutofit fontScale="90000"/>
          </a:bodyPr>
          <a:lstStyle/>
          <a:p>
            <a:pPr algn="ctr"/>
            <a:r>
              <a:rPr lang="ar-SA" sz="3600" dirty="0" smtClean="0">
                <a:solidFill>
                  <a:srgbClr val="0070C0"/>
                </a:solidFill>
                <a:effectLst>
                  <a:outerShdw blurRad="38100" dist="38100" dir="2700000" algn="tl">
                    <a:srgbClr val="000000">
                      <a:alpha val="43137"/>
                    </a:srgbClr>
                  </a:outerShdw>
                </a:effectLst>
                <a:cs typeface="PT Bold Heading" pitchFamily="2" charset="-78"/>
              </a:rPr>
              <a:t>النمو العقلي</a:t>
            </a:r>
            <a:r>
              <a:rPr lang="en-US" sz="3600" dirty="0" smtClean="0">
                <a:solidFill>
                  <a:srgbClr val="0070C0"/>
                </a:solidFill>
                <a:effectLst>
                  <a:outerShdw blurRad="38100" dist="38100" dir="2700000" algn="tl">
                    <a:srgbClr val="000000">
                      <a:alpha val="43137"/>
                    </a:srgbClr>
                  </a:outerShdw>
                </a:effectLst>
                <a:cs typeface="PT Bold Heading" pitchFamily="2" charset="-78"/>
              </a:rPr>
              <a:t/>
            </a:r>
            <a:br>
              <a:rPr lang="en-US" sz="3600" dirty="0" smtClean="0">
                <a:solidFill>
                  <a:srgbClr val="0070C0"/>
                </a:solidFill>
                <a:effectLst>
                  <a:outerShdw blurRad="38100" dist="38100" dir="2700000" algn="tl">
                    <a:srgbClr val="000000">
                      <a:alpha val="43137"/>
                    </a:srgbClr>
                  </a:outerShdw>
                </a:effectLst>
                <a:cs typeface="PT Bold Heading" pitchFamily="2" charset="-78"/>
              </a:rPr>
            </a:br>
            <a:endParaRPr lang="ar-EG" sz="3600" dirty="0">
              <a:solidFill>
                <a:srgbClr val="0070C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285720" y="928670"/>
            <a:ext cx="4786346" cy="5715040"/>
          </a:xfrm>
        </p:spPr>
        <p:txBody>
          <a:bodyPr>
            <a:normAutofit lnSpcReduction="10000"/>
          </a:bodyPr>
          <a:lstStyle/>
          <a:p>
            <a:pPr algn="just"/>
            <a:r>
              <a:rPr lang="ar-SA" sz="2800" b="1" dirty="0" smtClean="0"/>
              <a:t>ينمو </a:t>
            </a:r>
            <a:r>
              <a:rPr lang="ar-SA" sz="2800" b="1" dirty="0" err="1" smtClean="0"/>
              <a:t>الذكاء </a:t>
            </a:r>
            <a:r>
              <a:rPr lang="ar-SA" sz="2800" b="1" dirty="0" smtClean="0"/>
              <a:t>، وتنضج القدرات العقلية </a:t>
            </a:r>
            <a:r>
              <a:rPr lang="ar-SA" sz="2800" b="1" dirty="0" err="1" smtClean="0"/>
              <a:t>الخاصة </a:t>
            </a:r>
            <a:r>
              <a:rPr lang="ar-SA" sz="2800" b="1" dirty="0" smtClean="0"/>
              <a:t>، ويكون قادر على القيام بالعمليات العقلية العليا كالتفكير والتذكر </a:t>
            </a:r>
            <a:r>
              <a:rPr lang="ar-SA" sz="2800" b="1" dirty="0" err="1" smtClean="0"/>
              <a:t>والتخيل </a:t>
            </a:r>
            <a:r>
              <a:rPr lang="ar-SA" sz="2800" b="1" dirty="0" smtClean="0"/>
              <a:t>, والتفكير </a:t>
            </a:r>
            <a:r>
              <a:rPr lang="ar-SA" sz="2800" b="1" dirty="0" err="1" smtClean="0"/>
              <a:t>المجرد .</a:t>
            </a:r>
            <a:endParaRPr lang="en-US" sz="2800" b="1" dirty="0" smtClean="0"/>
          </a:p>
          <a:p>
            <a:pPr algn="just"/>
            <a:r>
              <a:rPr lang="ar-SA" sz="2800" b="1" dirty="0" smtClean="0"/>
              <a:t>ويستمر نمو الجانب الموروث من الذكاء حتى سن السادسة عشر </a:t>
            </a:r>
            <a:r>
              <a:rPr lang="ar-SA" sz="2800" b="1" dirty="0" err="1" smtClean="0"/>
              <a:t>تقريبا </a:t>
            </a:r>
            <a:r>
              <a:rPr lang="ar-SA" sz="2800" b="1" dirty="0" smtClean="0"/>
              <a:t>، أما الجانب المكتسب فيستمر في النمو طوال عمر الإنسان طالما أنه يتعلم ويتدرب ويكتسب المعلومات و </a:t>
            </a:r>
            <a:r>
              <a:rPr lang="ar-SA" sz="2800" b="1" dirty="0" err="1" smtClean="0"/>
              <a:t>الخبرات .</a:t>
            </a:r>
            <a:endParaRPr lang="en-US" sz="2800" b="1" dirty="0" smtClean="0"/>
          </a:p>
          <a:p>
            <a:pPr algn="just"/>
            <a:r>
              <a:rPr lang="ar-SA" sz="2800" b="1" dirty="0" smtClean="0">
                <a:latin typeface="Times New Roman"/>
                <a:ea typeface="Times New Roman"/>
                <a:cs typeface="Arial"/>
              </a:rPr>
              <a:t>ينتمي المراهق في المراهقة المبكرة إلى </a:t>
            </a:r>
            <a:r>
              <a:rPr lang="ar-SA" sz="2800" b="1" dirty="0" err="1" smtClean="0">
                <a:latin typeface="Times New Roman"/>
                <a:ea typeface="Times New Roman"/>
                <a:cs typeface="Arial"/>
              </a:rPr>
              <a:t>مرحلة </a:t>
            </a:r>
            <a:r>
              <a:rPr lang="ar-SA" sz="2800" b="1" dirty="0" smtClean="0">
                <a:latin typeface="Times New Roman"/>
                <a:ea typeface="Times New Roman"/>
                <a:cs typeface="Arial"/>
              </a:rPr>
              <a:t>” العمليات </a:t>
            </a:r>
            <a:r>
              <a:rPr lang="ar-SA" sz="2800" b="1" dirty="0" err="1" smtClean="0">
                <a:latin typeface="Times New Roman"/>
                <a:ea typeface="Times New Roman"/>
                <a:cs typeface="Arial"/>
              </a:rPr>
              <a:t>الصورية </a:t>
            </a:r>
            <a:r>
              <a:rPr lang="ar-SA" sz="2800" b="1" dirty="0" smtClean="0">
                <a:latin typeface="Times New Roman"/>
                <a:ea typeface="Times New Roman"/>
                <a:cs typeface="Arial"/>
              </a:rPr>
              <a:t>” في نموذج </a:t>
            </a:r>
            <a:r>
              <a:rPr lang="ar-SA" sz="2800" b="1" dirty="0" err="1" smtClean="0">
                <a:latin typeface="Times New Roman"/>
                <a:ea typeface="Times New Roman"/>
                <a:cs typeface="Arial"/>
              </a:rPr>
              <a:t>بياجية</a:t>
            </a:r>
            <a:r>
              <a:rPr lang="ar-SA" sz="2800" b="1" dirty="0" smtClean="0">
                <a:latin typeface="Times New Roman"/>
                <a:ea typeface="Times New Roman"/>
                <a:cs typeface="Arial"/>
              </a:rPr>
              <a:t> للنمو </a:t>
            </a:r>
            <a:r>
              <a:rPr lang="ar-SA" sz="2800" b="1" dirty="0" err="1" smtClean="0">
                <a:latin typeface="Times New Roman"/>
                <a:ea typeface="Times New Roman"/>
                <a:cs typeface="Arial"/>
              </a:rPr>
              <a:t>المعرفي .</a:t>
            </a:r>
            <a:r>
              <a:rPr lang="ar-SA" sz="2800" b="1" dirty="0" smtClean="0">
                <a:latin typeface="Times New Roman"/>
                <a:ea typeface="Times New Roman"/>
                <a:cs typeface="Arial"/>
              </a:rPr>
              <a:t>  </a:t>
            </a:r>
            <a:endParaRPr lang="en-US" sz="2800" b="1" dirty="0" smtClean="0">
              <a:latin typeface="Times New Roman"/>
              <a:ea typeface="Times New Roman"/>
            </a:endParaRPr>
          </a:p>
          <a:p>
            <a:endParaRPr lang="ar-EG" dirty="0"/>
          </a:p>
        </p:txBody>
      </p:sp>
    </p:spTree>
  </p:cSld>
  <p:clrMapOvr>
    <a:masterClrMapping/>
  </p:clrMapOvr>
  <p:transition spd="slow">
    <p:pull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85720" y="285728"/>
            <a:ext cx="4929222" cy="6357982"/>
          </a:xfrm>
        </p:spPr>
        <p:txBody>
          <a:bodyPr>
            <a:normAutofit/>
          </a:bodyPr>
          <a:lstStyle/>
          <a:p>
            <a:pPr>
              <a:buNone/>
            </a:pPr>
            <a:r>
              <a:rPr lang="ar-SA" dirty="0" smtClean="0">
                <a:solidFill>
                  <a:srgbClr val="CC0000"/>
                </a:solidFill>
                <a:effectLst>
                  <a:outerShdw blurRad="38100" dist="38100" dir="2700000" algn="tl">
                    <a:srgbClr val="000000">
                      <a:alpha val="43137"/>
                    </a:srgbClr>
                  </a:outerShdw>
                </a:effectLst>
                <a:cs typeface="PT Bold Heading" pitchFamily="2" charset="-78"/>
              </a:rPr>
              <a:t>ويمكن توضيح نمو العمليات العقلية في المراهقة المبكرة كما </a:t>
            </a:r>
            <a:r>
              <a:rPr lang="ar-SA" dirty="0" err="1" smtClean="0">
                <a:solidFill>
                  <a:srgbClr val="CC0000"/>
                </a:solidFill>
                <a:effectLst>
                  <a:outerShdw blurRad="38100" dist="38100" dir="2700000" algn="tl">
                    <a:srgbClr val="000000">
                      <a:alpha val="43137"/>
                    </a:srgbClr>
                  </a:outerShdw>
                </a:effectLst>
                <a:cs typeface="PT Bold Heading" pitchFamily="2" charset="-78"/>
              </a:rPr>
              <a:t>يلي :</a:t>
            </a:r>
            <a:endParaRPr lang="en-US" dirty="0" smtClean="0">
              <a:solidFill>
                <a:srgbClr val="CC0000"/>
              </a:solidFill>
              <a:effectLst>
                <a:outerShdw blurRad="38100" dist="38100" dir="2700000" algn="tl">
                  <a:srgbClr val="000000">
                    <a:alpha val="43137"/>
                  </a:srgbClr>
                </a:outerShdw>
              </a:effectLst>
              <a:cs typeface="PT Bold Heading" pitchFamily="2" charset="-78"/>
            </a:endParaRPr>
          </a:p>
          <a:p>
            <a:pPr algn="just">
              <a:buNone/>
            </a:pPr>
            <a:r>
              <a:rPr lang="ar-SA" sz="2800" b="1" dirty="0" err="1" smtClean="0">
                <a:solidFill>
                  <a:srgbClr val="0070C0"/>
                </a:solidFill>
              </a:rPr>
              <a:t>1ـ</a:t>
            </a:r>
            <a:r>
              <a:rPr lang="ar-SA" sz="2800" b="1" dirty="0" smtClean="0">
                <a:solidFill>
                  <a:srgbClr val="0070C0"/>
                </a:solidFill>
              </a:rPr>
              <a:t> </a:t>
            </a:r>
            <a:r>
              <a:rPr lang="ar-SA" sz="2800" b="1" dirty="0" err="1" smtClean="0">
                <a:solidFill>
                  <a:srgbClr val="0070C0"/>
                </a:solidFill>
              </a:rPr>
              <a:t>الإدراك </a:t>
            </a:r>
            <a:r>
              <a:rPr lang="ar-SA" sz="2800" b="1" dirty="0" smtClean="0">
                <a:solidFill>
                  <a:srgbClr val="0070C0"/>
                </a:solidFill>
              </a:rPr>
              <a:t>: </a:t>
            </a:r>
            <a:r>
              <a:rPr lang="ar-SA" sz="2800" b="1" dirty="0" smtClean="0"/>
              <a:t>يعبر هذا المصطلح عن عملية تفسير المثيرات الحسية المختلفة وإعطائها معنى محدد، وينمو الإدراك في هذه المرحلة ويتحول من المستوى الحسي إلى المستوى المعنوي المجرد.</a:t>
            </a:r>
            <a:endParaRPr lang="en-US" sz="2800" b="1" dirty="0" smtClean="0"/>
          </a:p>
          <a:p>
            <a:pPr algn="just">
              <a:buNone/>
            </a:pPr>
            <a:r>
              <a:rPr lang="ar-SA" sz="2800" b="1" dirty="0" smtClean="0">
                <a:solidFill>
                  <a:srgbClr val="0070C0"/>
                </a:solidFill>
              </a:rPr>
              <a:t>2 ـ </a:t>
            </a:r>
            <a:r>
              <a:rPr lang="ar-SA" sz="2800" b="1" dirty="0" err="1" smtClean="0">
                <a:solidFill>
                  <a:srgbClr val="0070C0"/>
                </a:solidFill>
              </a:rPr>
              <a:t>التذكر </a:t>
            </a:r>
            <a:r>
              <a:rPr lang="ar-SA" sz="2800" b="1" dirty="0" smtClean="0">
                <a:solidFill>
                  <a:srgbClr val="0070C0"/>
                </a:solidFill>
              </a:rPr>
              <a:t>: </a:t>
            </a:r>
            <a:r>
              <a:rPr lang="ar-SA" sz="2800" b="1" dirty="0" smtClean="0"/>
              <a:t>يعبر هذا المصطلح عن القدرة على استدعاء الخبرات أو المواقف التي حدثت في الماضي، وتنمو عمليه التذكر لدى المراهق وتزداد قدرته على  الاستدعاء والتعرف من حيث المدى والمدة، كما ينمو التذكر اعتمادا على </a:t>
            </a:r>
            <a:r>
              <a:rPr lang="ar-SA" sz="2800" b="1" dirty="0" err="1" smtClean="0"/>
              <a:t>الفهم.</a:t>
            </a:r>
            <a:r>
              <a:rPr lang="ar-SA" sz="2800" b="1" dirty="0" smtClean="0"/>
              <a:t> </a:t>
            </a:r>
            <a:endParaRPr lang="en-US" sz="2800" b="1" dirty="0" smtClean="0"/>
          </a:p>
          <a:p>
            <a:endParaRPr lang="ar-EG" dirty="0"/>
          </a:p>
        </p:txBody>
      </p:sp>
      <p:pic>
        <p:nvPicPr>
          <p:cNvPr id="4" name="صورة 3" descr="images (11).jpg"/>
          <p:cNvPicPr>
            <a:picLocks noChangeAspect="1"/>
          </p:cNvPicPr>
          <p:nvPr/>
        </p:nvPicPr>
        <p:blipFill>
          <a:blip r:embed="rId3"/>
          <a:stretch>
            <a:fillRect/>
          </a:stretch>
        </p:blipFill>
        <p:spPr>
          <a:xfrm>
            <a:off x="5286380" y="857232"/>
            <a:ext cx="3529018" cy="5643602"/>
          </a:xfrm>
          <a:prstGeom prst="rect">
            <a:avLst/>
          </a:prstGeom>
        </p:spPr>
      </p:pic>
    </p:spTree>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images (17).jpg"/>
          <p:cNvPicPr>
            <a:picLocks noChangeAspect="1"/>
          </p:cNvPicPr>
          <p:nvPr/>
        </p:nvPicPr>
        <p:blipFill>
          <a:blip r:embed="rId3"/>
          <a:stretch>
            <a:fillRect/>
          </a:stretch>
        </p:blipFill>
        <p:spPr>
          <a:xfrm>
            <a:off x="4643438" y="357166"/>
            <a:ext cx="4262449" cy="6286520"/>
          </a:xfrm>
          <a:prstGeom prst="rect">
            <a:avLst/>
          </a:prstGeom>
        </p:spPr>
      </p:pic>
      <p:sp>
        <p:nvSpPr>
          <p:cNvPr id="3" name="عنصر نائب للمحتوى 2"/>
          <p:cNvSpPr>
            <a:spLocks noGrp="1"/>
          </p:cNvSpPr>
          <p:nvPr>
            <p:ph sz="quarter" idx="1"/>
          </p:nvPr>
        </p:nvSpPr>
        <p:spPr>
          <a:xfrm>
            <a:off x="285720" y="285728"/>
            <a:ext cx="4357718" cy="6072230"/>
          </a:xfrm>
        </p:spPr>
        <p:txBody>
          <a:bodyPr>
            <a:normAutofit/>
          </a:bodyPr>
          <a:lstStyle/>
          <a:p>
            <a:pPr marL="514350" indent="-514350" algn="just">
              <a:buNone/>
            </a:pPr>
            <a:r>
              <a:rPr lang="ar-EG" sz="2800" b="1" dirty="0" err="1" smtClean="0">
                <a:solidFill>
                  <a:srgbClr val="0070C0"/>
                </a:solidFill>
              </a:rPr>
              <a:t>3-</a:t>
            </a:r>
            <a:r>
              <a:rPr lang="ar-EG" sz="2800" b="1" dirty="0" smtClean="0">
                <a:solidFill>
                  <a:srgbClr val="0070C0"/>
                </a:solidFill>
              </a:rPr>
              <a:t> </a:t>
            </a:r>
            <a:r>
              <a:rPr lang="ar-SA" sz="2800" b="1" dirty="0" smtClean="0">
                <a:solidFill>
                  <a:srgbClr val="0070C0"/>
                </a:solidFill>
              </a:rPr>
              <a:t>التفكير: </a:t>
            </a:r>
            <a:r>
              <a:rPr lang="ar-SA" sz="2800" b="1" dirty="0" smtClean="0"/>
              <a:t>هو القدرة على إدراك العلاقات بين الأشياء والمواقف، ويتأثر تفكير المراهق بالبيئة التي يعيش فيها وعلى حل المشكلات التي تواجهه.</a:t>
            </a:r>
            <a:endParaRPr lang="en-US" sz="2800" b="1" dirty="0" smtClean="0"/>
          </a:p>
          <a:p>
            <a:pPr algn="just"/>
            <a:r>
              <a:rPr lang="ar-SA" sz="2800" b="1" dirty="0" smtClean="0"/>
              <a:t>ويهتم المراهق في هذه المرحلة اهتماما شديدا بالمدرسة وتكون قدرته على التحصيل كبيرة نتيجة تعطشه لمعرفه الحقائق ويهتم بالتفكير، إذ يبدأ فعلا في إدراك قدرته على </a:t>
            </a:r>
            <a:r>
              <a:rPr lang="ar-SA" sz="2800" b="1" dirty="0" err="1" smtClean="0"/>
              <a:t>التفكير.</a:t>
            </a:r>
            <a:r>
              <a:rPr lang="ar-SA" sz="2800" b="1" dirty="0" smtClean="0"/>
              <a:t> </a:t>
            </a:r>
            <a:endParaRPr lang="en-US" sz="2800" b="1" dirty="0" smtClean="0"/>
          </a:p>
          <a:p>
            <a:pPr algn="just"/>
            <a:endParaRPr lang="ar-EG" sz="2800" b="1" dirty="0"/>
          </a:p>
        </p:txBody>
      </p:sp>
    </p:spTree>
  </p:cSld>
  <p:clrMapOvr>
    <a:masterClrMapping/>
  </p:clrMapOvr>
  <p:transition spd="slow">
    <p:strips dir="l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114800" cy="1143000"/>
          </a:xfrm>
        </p:spPr>
        <p:txBody>
          <a:bodyPr>
            <a:normAutofit fontScale="90000"/>
          </a:bodyPr>
          <a:lstStyle/>
          <a:p>
            <a:pPr algn="ctr"/>
            <a:r>
              <a:rPr lang="ar-SA" sz="3600" dirty="0" smtClean="0">
                <a:solidFill>
                  <a:srgbClr val="0070C0"/>
                </a:solidFill>
                <a:effectLst>
                  <a:outerShdw blurRad="38100" dist="38100" dir="2700000" algn="tl">
                    <a:srgbClr val="000000">
                      <a:alpha val="43137"/>
                    </a:srgbClr>
                  </a:outerShdw>
                </a:effectLst>
                <a:latin typeface="Times New Roman"/>
                <a:ea typeface="Times New Roman"/>
                <a:cs typeface="PT Bold Heading" pitchFamily="2" charset="-78"/>
              </a:rPr>
              <a:t>النمو الانفعالي</a:t>
            </a:r>
            <a:r>
              <a:rPr lang="en-US" sz="3600" dirty="0" smtClean="0">
                <a:solidFill>
                  <a:srgbClr val="0070C0"/>
                </a:solidFill>
                <a:effectLst>
                  <a:outerShdw blurRad="38100" dist="38100" dir="2700000" algn="tl">
                    <a:srgbClr val="000000">
                      <a:alpha val="43137"/>
                    </a:srgbClr>
                  </a:outerShdw>
                </a:effectLst>
                <a:latin typeface="Times New Roman"/>
                <a:ea typeface="Times New Roman"/>
                <a:cs typeface="PT Bold Heading" pitchFamily="2" charset="-78"/>
              </a:rPr>
              <a:t/>
            </a:r>
            <a:br>
              <a:rPr lang="en-US" sz="3600" dirty="0" smtClean="0">
                <a:solidFill>
                  <a:srgbClr val="0070C0"/>
                </a:solidFill>
                <a:effectLst>
                  <a:outerShdw blurRad="38100" dist="38100" dir="2700000" algn="tl">
                    <a:srgbClr val="000000">
                      <a:alpha val="43137"/>
                    </a:srgbClr>
                  </a:outerShdw>
                </a:effectLst>
                <a:latin typeface="Times New Roman"/>
                <a:ea typeface="Times New Roman"/>
                <a:cs typeface="PT Bold Heading" pitchFamily="2" charset="-78"/>
              </a:rPr>
            </a:br>
            <a:endParaRPr lang="ar-EG" sz="3600" dirty="0">
              <a:solidFill>
                <a:srgbClr val="0070C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285720" y="1000108"/>
            <a:ext cx="5000628" cy="5286412"/>
          </a:xfrm>
        </p:spPr>
        <p:txBody>
          <a:bodyPr>
            <a:normAutofit/>
          </a:bodyPr>
          <a:lstStyle/>
          <a:p>
            <a:pPr algn="just"/>
            <a:r>
              <a:rPr lang="ar-SA" sz="2800" b="1" dirty="0" smtClean="0">
                <a:latin typeface="Times New Roman"/>
                <a:ea typeface="Times New Roman"/>
                <a:cs typeface="Arial"/>
              </a:rPr>
              <a:t>تختلف انفعالات المراهق في هذه المرحلة عن انفعالات الطفولة، وانفعالات مرحلة الشباب.</a:t>
            </a:r>
            <a:endParaRPr lang="en-US" sz="2800" b="1" dirty="0" smtClean="0">
              <a:latin typeface="Times New Roman"/>
              <a:ea typeface="Times New Roman"/>
            </a:endParaRPr>
          </a:p>
          <a:p>
            <a:pPr algn="just"/>
            <a:r>
              <a:rPr lang="ar-SA" sz="2800" b="1" dirty="0" smtClean="0">
                <a:latin typeface="Times New Roman"/>
                <a:ea typeface="Times New Roman"/>
                <a:cs typeface="Arial"/>
              </a:rPr>
              <a:t>يقوم المراهق بحركات لا تدل على الاتزان الانفعالي.</a:t>
            </a:r>
            <a:endParaRPr lang="en-US" sz="2800" b="1" dirty="0" smtClean="0">
              <a:latin typeface="Times New Roman"/>
              <a:ea typeface="Times New Roman"/>
            </a:endParaRPr>
          </a:p>
          <a:p>
            <a:pPr algn="just"/>
            <a:r>
              <a:rPr lang="ar-SA" sz="2800" b="1" dirty="0" smtClean="0">
                <a:latin typeface="Times New Roman"/>
                <a:ea typeface="Times New Roman"/>
                <a:cs typeface="Arial"/>
              </a:rPr>
              <a:t>تتأثر انفعالات المراهق بالنمو العضوي الداخلي وخاصة ضمور الغدة الصنوبرية بعد نشاطها لفترة </a:t>
            </a:r>
            <a:r>
              <a:rPr lang="ar-SA" sz="2800" b="1" dirty="0" err="1" smtClean="0">
                <a:latin typeface="Times New Roman"/>
                <a:ea typeface="Times New Roman"/>
                <a:cs typeface="Arial"/>
              </a:rPr>
              <a:t>طويلة.</a:t>
            </a:r>
            <a:r>
              <a:rPr lang="ar-SA" sz="2800" b="1" dirty="0" smtClean="0">
                <a:latin typeface="Times New Roman"/>
                <a:ea typeface="Times New Roman"/>
                <a:cs typeface="Arial"/>
              </a:rPr>
              <a:t> وكلها عمليات فسيولوجية داخلية تؤثر في انفعالات المراهق.</a:t>
            </a:r>
            <a:endParaRPr lang="en-US" sz="2800" b="1" dirty="0" smtClean="0">
              <a:latin typeface="Times New Roman"/>
              <a:ea typeface="Times New Roman"/>
            </a:endParaRPr>
          </a:p>
          <a:p>
            <a:endParaRPr lang="ar-EG" dirty="0"/>
          </a:p>
        </p:txBody>
      </p:sp>
      <p:pic>
        <p:nvPicPr>
          <p:cNvPr id="4" name="صورة 3" descr="2018-636526578933236545-323_608x403.jpg"/>
          <p:cNvPicPr>
            <a:picLocks noChangeAspect="1"/>
          </p:cNvPicPr>
          <p:nvPr/>
        </p:nvPicPr>
        <p:blipFill>
          <a:blip r:embed="rId3"/>
          <a:stretch>
            <a:fillRect/>
          </a:stretch>
        </p:blipFill>
        <p:spPr>
          <a:xfrm>
            <a:off x="5286380" y="357166"/>
            <a:ext cx="3505184" cy="6072230"/>
          </a:xfrm>
          <a:prstGeom prst="rect">
            <a:avLst/>
          </a:prstGeom>
        </p:spPr>
      </p:pic>
    </p:spTree>
  </p:cSld>
  <p:clrMapOvr>
    <a:masterClrMapping/>
  </p:clrMapOvr>
  <p:transition spd="slow">
    <p:blinds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57158" y="357166"/>
            <a:ext cx="5429288" cy="6000792"/>
          </a:xfrm>
        </p:spPr>
        <p:txBody>
          <a:bodyPr>
            <a:normAutofit lnSpcReduction="10000"/>
          </a:bodyPr>
          <a:lstStyle/>
          <a:p>
            <a:pPr algn="just"/>
            <a:r>
              <a:rPr lang="ar-SA" b="1" dirty="0" smtClean="0">
                <a:latin typeface="Times New Roman"/>
                <a:ea typeface="Times New Roman"/>
                <a:cs typeface="Arial"/>
              </a:rPr>
              <a:t>ونتيجة للتغيرات الجسمية التي تطرأ على المراهق يشعر أنه لم يعد طفلا يخضع سلوكه لرقابة الأسرة ويرغب في الاستقلال والاعتماد على </a:t>
            </a:r>
            <a:r>
              <a:rPr lang="ar-SA" b="1" dirty="0" err="1" smtClean="0">
                <a:latin typeface="Times New Roman"/>
                <a:ea typeface="Times New Roman"/>
                <a:cs typeface="Arial"/>
              </a:rPr>
              <a:t>النفس </a:t>
            </a:r>
            <a:r>
              <a:rPr lang="ar-SA" b="1" dirty="0" smtClean="0">
                <a:latin typeface="Times New Roman"/>
                <a:ea typeface="Times New Roman"/>
                <a:cs typeface="Arial"/>
              </a:rPr>
              <a:t>، إلا أن الأسرة تود أن تمارس رقابتها وإشرافها بهدف توفير</a:t>
            </a:r>
            <a:r>
              <a:rPr lang="ar-EG" b="1" dirty="0" smtClean="0">
                <a:latin typeface="Times New Roman"/>
                <a:ea typeface="Times New Roman"/>
                <a:cs typeface="Arial"/>
              </a:rPr>
              <a:t> </a:t>
            </a:r>
            <a:r>
              <a:rPr lang="ar-SA" b="1" dirty="0" smtClean="0">
                <a:latin typeface="Times New Roman"/>
                <a:ea typeface="Times New Roman"/>
                <a:cs typeface="Arial"/>
              </a:rPr>
              <a:t>الحماية </a:t>
            </a:r>
            <a:r>
              <a:rPr lang="ar-SA" b="1" dirty="0" err="1" smtClean="0">
                <a:latin typeface="Times New Roman"/>
                <a:ea typeface="Times New Roman"/>
                <a:cs typeface="Arial"/>
              </a:rPr>
              <a:t>له .</a:t>
            </a:r>
            <a:endParaRPr lang="en-US" b="1" dirty="0" smtClean="0">
              <a:latin typeface="Times New Roman"/>
              <a:ea typeface="Times New Roman"/>
            </a:endParaRPr>
          </a:p>
          <a:p>
            <a:pPr algn="just"/>
            <a:r>
              <a:rPr lang="ar-SA" b="1" dirty="0" smtClean="0">
                <a:latin typeface="Times New Roman"/>
                <a:ea typeface="Times New Roman"/>
                <a:cs typeface="Arial"/>
              </a:rPr>
              <a:t>وبالتالي يعاني المراهق من التضارب بين حاجته للشعور بالاستقلال والاعتماد على </a:t>
            </a:r>
            <a:r>
              <a:rPr lang="ar-SA" b="1" dirty="0" err="1" smtClean="0">
                <a:latin typeface="Times New Roman"/>
                <a:ea typeface="Times New Roman"/>
                <a:cs typeface="Arial"/>
              </a:rPr>
              <a:t>النفس </a:t>
            </a:r>
            <a:r>
              <a:rPr lang="ar-SA" b="1" dirty="0" smtClean="0">
                <a:latin typeface="Times New Roman"/>
                <a:ea typeface="Times New Roman"/>
                <a:cs typeface="Arial"/>
              </a:rPr>
              <a:t>، وبين حاجته إلى التقبل الاجتماعي من الآخرين واحترامهم </a:t>
            </a:r>
            <a:r>
              <a:rPr lang="ar-SA" b="1" dirty="0" err="1" smtClean="0">
                <a:latin typeface="Times New Roman"/>
                <a:ea typeface="Times New Roman"/>
                <a:cs typeface="Arial"/>
              </a:rPr>
              <a:t>له </a:t>
            </a:r>
            <a:r>
              <a:rPr lang="ar-SA" b="1" dirty="0" smtClean="0">
                <a:latin typeface="Times New Roman"/>
                <a:ea typeface="Times New Roman"/>
                <a:cs typeface="Arial"/>
              </a:rPr>
              <a:t>، وثقتهم </a:t>
            </a:r>
            <a:r>
              <a:rPr lang="ar-SA" b="1" dirty="0" err="1" smtClean="0">
                <a:latin typeface="Times New Roman"/>
                <a:ea typeface="Times New Roman"/>
                <a:cs typeface="Arial"/>
              </a:rPr>
              <a:t>به .</a:t>
            </a:r>
            <a:r>
              <a:rPr lang="ar-SA" b="1" dirty="0" smtClean="0">
                <a:latin typeface="Times New Roman"/>
                <a:ea typeface="Times New Roman"/>
                <a:cs typeface="Arial"/>
              </a:rPr>
              <a:t> </a:t>
            </a:r>
            <a:endParaRPr lang="en-US" b="1" dirty="0" smtClean="0">
              <a:latin typeface="Times New Roman"/>
              <a:ea typeface="Times New Roman"/>
            </a:endParaRPr>
          </a:p>
          <a:p>
            <a:pPr algn="just"/>
            <a:r>
              <a:rPr lang="ar-SA" b="1" dirty="0" smtClean="0">
                <a:latin typeface="Times New Roman"/>
                <a:ea typeface="Times New Roman"/>
                <a:cs typeface="Arial"/>
              </a:rPr>
              <a:t>ويهرب المراهق من عالم الواقع إلى عالم الخيال عن </a:t>
            </a:r>
            <a:r>
              <a:rPr lang="ar-SA" b="1" dirty="0" err="1" smtClean="0">
                <a:latin typeface="Times New Roman"/>
                <a:ea typeface="Times New Roman"/>
                <a:cs typeface="Arial"/>
              </a:rPr>
              <a:t>طريق </a:t>
            </a:r>
            <a:r>
              <a:rPr lang="ar-SA" b="1" dirty="0" smtClean="0">
                <a:latin typeface="Times New Roman"/>
                <a:ea typeface="Times New Roman"/>
                <a:cs typeface="Arial"/>
              </a:rPr>
              <a:t>”  أحلام </a:t>
            </a:r>
            <a:r>
              <a:rPr lang="ar-SA" b="1" dirty="0" err="1" smtClean="0">
                <a:latin typeface="Times New Roman"/>
                <a:ea typeface="Times New Roman"/>
                <a:cs typeface="Arial"/>
              </a:rPr>
              <a:t>اليقظة </a:t>
            </a:r>
            <a:r>
              <a:rPr lang="ar-SA" b="1" dirty="0" smtClean="0">
                <a:latin typeface="Times New Roman"/>
                <a:ea typeface="Times New Roman"/>
                <a:cs typeface="Arial"/>
              </a:rPr>
              <a:t>” والتي يشبع فيها حاجاته ورغباته التي لا يستطيع إشباعها في </a:t>
            </a:r>
            <a:r>
              <a:rPr lang="ar-SA" b="1" dirty="0" err="1" smtClean="0">
                <a:latin typeface="Times New Roman"/>
                <a:ea typeface="Times New Roman"/>
                <a:cs typeface="Arial"/>
              </a:rPr>
              <a:t>الواقع </a:t>
            </a:r>
            <a:r>
              <a:rPr lang="ar-SA" b="1" dirty="0" smtClean="0">
                <a:latin typeface="Times New Roman"/>
                <a:ea typeface="Times New Roman"/>
                <a:cs typeface="Arial"/>
              </a:rPr>
              <a:t>، وبالتالي فهي تمثل خليطا بين الواقع </a:t>
            </a:r>
            <a:r>
              <a:rPr lang="ar-SA" b="1" dirty="0" err="1" smtClean="0">
                <a:latin typeface="Times New Roman"/>
                <a:ea typeface="Times New Roman"/>
                <a:cs typeface="Arial"/>
              </a:rPr>
              <a:t>والخيال .</a:t>
            </a:r>
            <a:endParaRPr lang="en-US" b="1" dirty="0" smtClean="0">
              <a:latin typeface="Times New Roman"/>
              <a:ea typeface="Times New Roman"/>
            </a:endParaRPr>
          </a:p>
          <a:p>
            <a:r>
              <a:rPr lang="ar-SA" b="1" dirty="0" smtClean="0"/>
              <a:t>ولا خطر على المراهق من أحلام اليقظة طالما تتم بصورة متقطعة ولا تتعارض مع أعماله ولا تعوقه عن </a:t>
            </a:r>
            <a:r>
              <a:rPr lang="ar-SA" b="1" dirty="0" err="1" smtClean="0"/>
              <a:t>تأديه</a:t>
            </a:r>
            <a:r>
              <a:rPr lang="ar-SA" b="1" dirty="0" smtClean="0"/>
              <a:t> واجباته </a:t>
            </a:r>
            <a:endParaRPr lang="en-US" b="1" dirty="0" smtClean="0"/>
          </a:p>
          <a:p>
            <a:pPr>
              <a:buNone/>
            </a:pPr>
            <a:endParaRPr lang="ar-EG" dirty="0"/>
          </a:p>
        </p:txBody>
      </p:sp>
      <p:pic>
        <p:nvPicPr>
          <p:cNvPr id="4" name="صورة 3" descr="images (2).jpg"/>
          <p:cNvPicPr>
            <a:picLocks noChangeAspect="1"/>
          </p:cNvPicPr>
          <p:nvPr/>
        </p:nvPicPr>
        <p:blipFill>
          <a:blip r:embed="rId3"/>
          <a:stretch>
            <a:fillRect/>
          </a:stretch>
        </p:blipFill>
        <p:spPr>
          <a:xfrm>
            <a:off x="6000760" y="571480"/>
            <a:ext cx="2762250" cy="571504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deals-and-discounts-every-student-should-study-136408431382003901-160905182116.jpg"/>
          <p:cNvPicPr>
            <a:picLocks noChangeAspect="1"/>
          </p:cNvPicPr>
          <p:nvPr/>
        </p:nvPicPr>
        <p:blipFill>
          <a:blip r:embed="rId3"/>
          <a:stretch>
            <a:fillRect/>
          </a:stretch>
        </p:blipFill>
        <p:spPr>
          <a:xfrm>
            <a:off x="4714876" y="357166"/>
            <a:ext cx="4143404" cy="6286544"/>
          </a:xfrm>
          <a:prstGeom prst="rect">
            <a:avLst/>
          </a:prstGeom>
        </p:spPr>
      </p:pic>
      <p:sp>
        <p:nvSpPr>
          <p:cNvPr id="2" name="عنوان 1"/>
          <p:cNvSpPr>
            <a:spLocks noGrp="1"/>
          </p:cNvSpPr>
          <p:nvPr>
            <p:ph type="title"/>
          </p:nvPr>
        </p:nvSpPr>
        <p:spPr>
          <a:xfrm>
            <a:off x="457200" y="274638"/>
            <a:ext cx="3900486" cy="1143000"/>
          </a:xfrm>
        </p:spPr>
        <p:txBody>
          <a:bodyPr/>
          <a:lstStyle/>
          <a:p>
            <a:pPr algn="ctr"/>
            <a:r>
              <a:rPr lang="ar-SA" dirty="0" smtClean="0">
                <a:solidFill>
                  <a:srgbClr val="0070C0"/>
                </a:solidFill>
                <a:effectLst>
                  <a:outerShdw blurRad="38100" dist="38100" dir="2700000" algn="tl">
                    <a:srgbClr val="000000">
                      <a:alpha val="43137"/>
                    </a:srgbClr>
                  </a:outerShdw>
                </a:effectLst>
                <a:cs typeface="PT Bold Heading" pitchFamily="2" charset="-78"/>
              </a:rPr>
              <a:t>النمو الاجتماعي</a:t>
            </a:r>
            <a:r>
              <a:rPr lang="en-US" dirty="0" smtClean="0">
                <a:solidFill>
                  <a:srgbClr val="0070C0"/>
                </a:solidFill>
                <a:effectLst>
                  <a:outerShdw blurRad="38100" dist="38100" dir="2700000" algn="tl">
                    <a:srgbClr val="000000">
                      <a:alpha val="43137"/>
                    </a:srgbClr>
                  </a:outerShdw>
                </a:effectLst>
                <a:cs typeface="PT Bold Heading" pitchFamily="2" charset="-78"/>
              </a:rPr>
              <a:t/>
            </a:r>
            <a:br>
              <a:rPr lang="en-US" dirty="0" smtClean="0">
                <a:solidFill>
                  <a:srgbClr val="0070C0"/>
                </a:solidFill>
                <a:effectLst>
                  <a:outerShdw blurRad="38100" dist="38100" dir="2700000" algn="tl">
                    <a:srgbClr val="000000">
                      <a:alpha val="43137"/>
                    </a:srgbClr>
                  </a:outerShdw>
                </a:effectLst>
                <a:cs typeface="PT Bold Heading" pitchFamily="2" charset="-78"/>
              </a:rPr>
            </a:br>
            <a:endParaRPr lang="ar-EG" dirty="0">
              <a:solidFill>
                <a:srgbClr val="0070C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285720" y="1142984"/>
            <a:ext cx="4500594" cy="5143536"/>
          </a:xfrm>
        </p:spPr>
        <p:txBody>
          <a:bodyPr>
            <a:normAutofit/>
          </a:bodyPr>
          <a:lstStyle/>
          <a:p>
            <a:pPr algn="just"/>
            <a:r>
              <a:rPr lang="ar-SA" sz="3200" b="1" dirty="0" smtClean="0"/>
              <a:t>تعتبر حياة المراهق الاجتماعية أكثر اتساعا وشمولا من حياة </a:t>
            </a:r>
            <a:r>
              <a:rPr lang="ar-SA" sz="3200" b="1" dirty="0" err="1" smtClean="0"/>
              <a:t>الطفولة </a:t>
            </a:r>
            <a:r>
              <a:rPr lang="ar-SA" sz="3200" b="1" dirty="0" smtClean="0"/>
              <a:t>، ففي هذه المرحلة تستمر عمليات التنشئة الاجتماعية </a:t>
            </a:r>
            <a:r>
              <a:rPr lang="ar-SA" sz="3200" b="1" dirty="0" err="1" smtClean="0"/>
              <a:t>للمراهق </a:t>
            </a:r>
            <a:r>
              <a:rPr lang="ar-SA" sz="3200" b="1" dirty="0" smtClean="0"/>
              <a:t>، حيث تستمر عمليات اكساب المراهق القيم الخلقية والدينية، والمعايير الاجتماعية وخاصة من الأشخاص المهمين في حياته مثل الآباء والمعلمين.</a:t>
            </a:r>
            <a:endParaRPr lang="en-US" sz="3200" b="1" dirty="0" smtClean="0"/>
          </a:p>
          <a:p>
            <a:pPr algn="just"/>
            <a:endParaRPr lang="ar-EG" b="1" dirty="0"/>
          </a:p>
        </p:txBody>
      </p:sp>
    </p:spTree>
  </p:cSld>
  <p:clrMapOvr>
    <a:masterClrMapping/>
  </p:clrMapOvr>
  <p:transition spd="slow">
    <p:checke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972056" cy="1143000"/>
          </a:xfrm>
        </p:spPr>
        <p:txBody>
          <a:bodyPr>
            <a:normAutofit fontScale="90000"/>
          </a:bodyPr>
          <a:lstStyle/>
          <a:p>
            <a:pPr algn="ctr"/>
            <a:r>
              <a:rPr lang="ar-SA" dirty="0" smtClean="0">
                <a:solidFill>
                  <a:srgbClr val="0070C0"/>
                </a:solidFill>
                <a:effectLst>
                  <a:outerShdw blurRad="38100" dist="38100" dir="2700000" algn="tl">
                    <a:srgbClr val="000000">
                      <a:alpha val="43137"/>
                    </a:srgbClr>
                  </a:outerShdw>
                </a:effectLst>
                <a:cs typeface="PT Bold Heading" pitchFamily="2" charset="-78"/>
              </a:rPr>
              <a:t>ومن مظاهر النمو الاجتماعي في المراهقة </a:t>
            </a:r>
            <a:r>
              <a:rPr lang="ar-SA" dirty="0" err="1" smtClean="0">
                <a:solidFill>
                  <a:srgbClr val="0070C0"/>
                </a:solidFill>
                <a:effectLst>
                  <a:outerShdw blurRad="38100" dist="38100" dir="2700000" algn="tl">
                    <a:srgbClr val="000000">
                      <a:alpha val="43137"/>
                    </a:srgbClr>
                  </a:outerShdw>
                </a:effectLst>
                <a:cs typeface="PT Bold Heading" pitchFamily="2" charset="-78"/>
              </a:rPr>
              <a:t>المبكرة :</a:t>
            </a:r>
            <a:r>
              <a:rPr lang="en-US" dirty="0" smtClean="0">
                <a:solidFill>
                  <a:srgbClr val="0070C0"/>
                </a:solidFill>
                <a:effectLst>
                  <a:outerShdw blurRad="38100" dist="38100" dir="2700000" algn="tl">
                    <a:srgbClr val="000000">
                      <a:alpha val="43137"/>
                    </a:srgbClr>
                  </a:outerShdw>
                </a:effectLst>
                <a:cs typeface="PT Bold Heading" pitchFamily="2" charset="-78"/>
              </a:rPr>
              <a:t/>
            </a:r>
            <a:br>
              <a:rPr lang="en-US" dirty="0" smtClean="0">
                <a:solidFill>
                  <a:srgbClr val="0070C0"/>
                </a:solidFill>
                <a:effectLst>
                  <a:outerShdw blurRad="38100" dist="38100" dir="2700000" algn="tl">
                    <a:srgbClr val="000000">
                      <a:alpha val="43137"/>
                    </a:srgbClr>
                  </a:outerShdw>
                </a:effectLst>
                <a:cs typeface="PT Bold Heading" pitchFamily="2" charset="-78"/>
              </a:rPr>
            </a:br>
            <a:endParaRPr lang="ar-EG" dirty="0">
              <a:solidFill>
                <a:srgbClr val="0070C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214282" y="1071546"/>
            <a:ext cx="5357850" cy="5429288"/>
          </a:xfrm>
        </p:spPr>
        <p:txBody>
          <a:bodyPr/>
          <a:lstStyle/>
          <a:p>
            <a:pPr algn="just">
              <a:buNone/>
            </a:pPr>
            <a:r>
              <a:rPr lang="ar-SA" dirty="0" smtClean="0"/>
              <a:t>1 ـ </a:t>
            </a:r>
            <a:r>
              <a:rPr lang="ar-SA" b="1" dirty="0" smtClean="0"/>
              <a:t>الاهتمام الشديد بالمظهر </a:t>
            </a:r>
            <a:r>
              <a:rPr lang="ar-SA" b="1" dirty="0" err="1" smtClean="0"/>
              <a:t>والملبس .</a:t>
            </a:r>
            <a:endParaRPr lang="en-US" b="1" dirty="0" smtClean="0"/>
          </a:p>
          <a:p>
            <a:pPr algn="just">
              <a:buNone/>
            </a:pPr>
            <a:r>
              <a:rPr lang="ar-SA" b="1" dirty="0" smtClean="0"/>
              <a:t>2 ـ الخضوع لجماعة الأصدقاء </a:t>
            </a:r>
            <a:r>
              <a:rPr lang="ar-SA" b="1" dirty="0" err="1" smtClean="0"/>
              <a:t>والزملاء .</a:t>
            </a:r>
            <a:endParaRPr lang="en-US" b="1" dirty="0" smtClean="0"/>
          </a:p>
          <a:p>
            <a:pPr algn="just">
              <a:buNone/>
            </a:pPr>
            <a:r>
              <a:rPr lang="ar-SA" b="1" dirty="0" smtClean="0"/>
              <a:t>3 ـ اتساع دائرة التفاعل </a:t>
            </a:r>
            <a:r>
              <a:rPr lang="ar-SA" b="1" dirty="0" err="1" smtClean="0"/>
              <a:t>الاجتماعي .</a:t>
            </a:r>
            <a:endParaRPr lang="en-US" b="1" dirty="0" smtClean="0"/>
          </a:p>
          <a:p>
            <a:pPr algn="just"/>
            <a:r>
              <a:rPr lang="ar-SA" b="1" dirty="0" smtClean="0"/>
              <a:t>ويهتم المراهق بالأنشطة </a:t>
            </a:r>
            <a:r>
              <a:rPr lang="ar-SA" b="1" dirty="0" err="1" smtClean="0"/>
              <a:t>الاجتماعية </a:t>
            </a:r>
            <a:r>
              <a:rPr lang="ar-SA" b="1" dirty="0" smtClean="0"/>
              <a:t>، فيشترك في الأنشطة المدرسية </a:t>
            </a:r>
            <a:r>
              <a:rPr lang="ar-SA" b="1" dirty="0" err="1" smtClean="0"/>
              <a:t>المختلفة </a:t>
            </a:r>
            <a:r>
              <a:rPr lang="ar-SA" b="1" dirty="0" smtClean="0"/>
              <a:t>، وفي مشروعات خدمة </a:t>
            </a:r>
            <a:r>
              <a:rPr lang="ar-SA" b="1" dirty="0" err="1" smtClean="0"/>
              <a:t>البيئة </a:t>
            </a:r>
            <a:r>
              <a:rPr lang="ar-SA" b="1" dirty="0" smtClean="0"/>
              <a:t>، كما يهتم </a:t>
            </a:r>
            <a:r>
              <a:rPr lang="ar-SA" b="1" dirty="0" err="1" smtClean="0"/>
              <a:t>بالمشاهير </a:t>
            </a:r>
            <a:r>
              <a:rPr lang="ar-SA" b="1" dirty="0" smtClean="0"/>
              <a:t>، ويحاول التعرف عليهم </a:t>
            </a:r>
            <a:r>
              <a:rPr lang="ar-SA" b="1" dirty="0" err="1" smtClean="0"/>
              <a:t>ومراسلتهم </a:t>
            </a:r>
            <a:r>
              <a:rPr lang="ar-SA" b="1" dirty="0" smtClean="0"/>
              <a:t>، ويكون مثله الأعلى منهم بل يعمل على التوحد مع </a:t>
            </a:r>
            <a:r>
              <a:rPr lang="ar-SA" b="1" dirty="0" err="1" smtClean="0"/>
              <a:t>شخصياتهم .</a:t>
            </a:r>
            <a:endParaRPr lang="en-US" b="1" dirty="0" smtClean="0"/>
          </a:p>
          <a:p>
            <a:pPr algn="just"/>
            <a:r>
              <a:rPr lang="ar-SA" b="1" dirty="0" smtClean="0"/>
              <a:t>وتتسم هذه المرحلة بالمسايرة الاجتماعية حيث يحاول المراهق مجاراة المعايير السلوكية التي تحددها الجماعة مع محاولاته المستمرة للانسجام مع الوسط الاجتماعي </a:t>
            </a:r>
            <a:r>
              <a:rPr lang="ar-SA" b="1" dirty="0" err="1" smtClean="0"/>
              <a:t>المحيط .</a:t>
            </a:r>
            <a:r>
              <a:rPr lang="ar-SA" b="1" dirty="0" smtClean="0"/>
              <a:t> </a:t>
            </a:r>
            <a:endParaRPr lang="en-US" b="1" dirty="0" smtClean="0"/>
          </a:p>
          <a:p>
            <a:endParaRPr lang="ar-EG" dirty="0"/>
          </a:p>
        </p:txBody>
      </p:sp>
      <p:pic>
        <p:nvPicPr>
          <p:cNvPr id="4" name="صورة 3" descr="images (12).jpg"/>
          <p:cNvPicPr>
            <a:picLocks noChangeAspect="1"/>
          </p:cNvPicPr>
          <p:nvPr/>
        </p:nvPicPr>
        <p:blipFill>
          <a:blip r:embed="rId3"/>
          <a:stretch>
            <a:fillRect/>
          </a:stretch>
        </p:blipFill>
        <p:spPr>
          <a:xfrm>
            <a:off x="5643570" y="714356"/>
            <a:ext cx="3190879" cy="5643602"/>
          </a:xfrm>
          <a:prstGeom prst="rect">
            <a:avLst/>
          </a:prstGeom>
        </p:spPr>
      </p:pic>
    </p:spTree>
  </p:cSld>
  <p:clrMapOvr>
    <a:masterClrMapping/>
  </p:clrMapOvr>
  <p:transition spd="slow">
    <p:comb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900486" cy="1143000"/>
          </a:xfrm>
        </p:spPr>
        <p:txBody>
          <a:bodyPr>
            <a:normAutofit fontScale="90000"/>
          </a:bodyPr>
          <a:lstStyle/>
          <a:p>
            <a:pPr algn="ctr"/>
            <a:r>
              <a:rPr lang="ar-SA" sz="4000" dirty="0" smtClean="0">
                <a:solidFill>
                  <a:srgbClr val="0070C0"/>
                </a:solidFill>
                <a:effectLst>
                  <a:outerShdw blurRad="38100" dist="38100" dir="2700000" algn="tl">
                    <a:srgbClr val="000000">
                      <a:alpha val="43137"/>
                    </a:srgbClr>
                  </a:outerShdw>
                </a:effectLst>
                <a:cs typeface="PT Bold Heading" pitchFamily="2" charset="-78"/>
              </a:rPr>
              <a:t>النمو الخلقي</a:t>
            </a:r>
            <a:r>
              <a:rPr lang="en-US" sz="4000" dirty="0" smtClean="0">
                <a:solidFill>
                  <a:srgbClr val="0070C0"/>
                </a:solidFill>
                <a:effectLst>
                  <a:outerShdw blurRad="38100" dist="38100" dir="2700000" algn="tl">
                    <a:srgbClr val="000000">
                      <a:alpha val="43137"/>
                    </a:srgbClr>
                  </a:outerShdw>
                </a:effectLst>
                <a:cs typeface="PT Bold Heading" pitchFamily="2" charset="-78"/>
              </a:rPr>
              <a:t/>
            </a:r>
            <a:br>
              <a:rPr lang="en-US" sz="4000" dirty="0" smtClean="0">
                <a:solidFill>
                  <a:srgbClr val="0070C0"/>
                </a:solidFill>
                <a:effectLst>
                  <a:outerShdw blurRad="38100" dist="38100" dir="2700000" algn="tl">
                    <a:srgbClr val="000000">
                      <a:alpha val="43137"/>
                    </a:srgbClr>
                  </a:outerShdw>
                </a:effectLst>
                <a:cs typeface="PT Bold Heading" pitchFamily="2" charset="-78"/>
              </a:rPr>
            </a:br>
            <a:endParaRPr lang="ar-EG" sz="4000" dirty="0">
              <a:solidFill>
                <a:srgbClr val="0070C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285720" y="928670"/>
            <a:ext cx="4286280" cy="5643602"/>
          </a:xfrm>
        </p:spPr>
        <p:txBody>
          <a:bodyPr>
            <a:normAutofit/>
          </a:bodyPr>
          <a:lstStyle/>
          <a:p>
            <a:pPr algn="just"/>
            <a:r>
              <a:rPr lang="ar-SA" sz="2800" b="1" dirty="0" smtClean="0"/>
              <a:t>يختلف المراهق عن الطفل في أنه لا يتقبل أي مبدأ خلقي دون </a:t>
            </a:r>
            <a:r>
              <a:rPr lang="ar-SA" sz="2800" b="1" dirty="0" err="1" smtClean="0"/>
              <a:t>مناقشة </a:t>
            </a:r>
            <a:r>
              <a:rPr lang="ar-SA" sz="2800" b="1" dirty="0" smtClean="0"/>
              <a:t>، فالمراهق يناقش في صراحة كل ما يصدر عن والديه من </a:t>
            </a:r>
            <a:r>
              <a:rPr lang="ar-SA" sz="2800" b="1" dirty="0" err="1" smtClean="0"/>
              <a:t>أعمال </a:t>
            </a:r>
            <a:r>
              <a:rPr lang="ar-SA" sz="2800" b="1" dirty="0" smtClean="0"/>
              <a:t>، فيقبل منها ما يتمشى مع منطقه ويرفض </a:t>
            </a:r>
            <a:r>
              <a:rPr lang="ar-SA" sz="2800" b="1" dirty="0" err="1" smtClean="0"/>
              <a:t>الباقي .</a:t>
            </a:r>
            <a:endParaRPr lang="en-US" sz="2800" b="1" dirty="0" smtClean="0"/>
          </a:p>
          <a:p>
            <a:pPr algn="just"/>
            <a:r>
              <a:rPr lang="ar-SA" sz="2800" b="1" dirty="0" smtClean="0"/>
              <a:t>ويرتبط النمو الخلقي ارتباطا وثيقا بالنمو </a:t>
            </a:r>
            <a:r>
              <a:rPr lang="ar-SA" sz="2800" b="1" dirty="0" err="1" smtClean="0"/>
              <a:t>الاجتماعي </a:t>
            </a:r>
            <a:r>
              <a:rPr lang="ar-SA" sz="2800" b="1" dirty="0" smtClean="0"/>
              <a:t>، وبالنمو </a:t>
            </a:r>
            <a:r>
              <a:rPr lang="ar-SA" sz="2800" b="1" dirty="0" err="1" smtClean="0"/>
              <a:t>الديني </a:t>
            </a:r>
            <a:r>
              <a:rPr lang="ar-SA" sz="2800" b="1" dirty="0" smtClean="0"/>
              <a:t>، وبمدى ارتباط المراهق بالشعائر </a:t>
            </a:r>
            <a:r>
              <a:rPr lang="ar-SA" sz="2800" b="1" dirty="0" err="1" smtClean="0"/>
              <a:t>الدينية </a:t>
            </a:r>
            <a:r>
              <a:rPr lang="ar-SA" sz="2800" b="1" dirty="0" smtClean="0"/>
              <a:t>، وبمدى ما تعرض له من سمات خلقية تكونت لديه في مراحل </a:t>
            </a:r>
            <a:r>
              <a:rPr lang="ar-SA" sz="2800" b="1" dirty="0" err="1" smtClean="0"/>
              <a:t>الطفولة .</a:t>
            </a:r>
            <a:r>
              <a:rPr lang="ar-SA" sz="2800" b="1" dirty="0" smtClean="0"/>
              <a:t> </a:t>
            </a:r>
            <a:endParaRPr lang="en-US" sz="2800" b="1" dirty="0" smtClean="0"/>
          </a:p>
          <a:p>
            <a:endParaRPr lang="ar-EG" dirty="0"/>
          </a:p>
        </p:txBody>
      </p:sp>
      <p:pic>
        <p:nvPicPr>
          <p:cNvPr id="4" name="صورة 3" descr="TeensWeb.jpg"/>
          <p:cNvPicPr>
            <a:picLocks noChangeAspect="1"/>
          </p:cNvPicPr>
          <p:nvPr/>
        </p:nvPicPr>
        <p:blipFill>
          <a:blip r:embed="rId3"/>
          <a:stretch>
            <a:fillRect/>
          </a:stretch>
        </p:blipFill>
        <p:spPr>
          <a:xfrm>
            <a:off x="4500562" y="642918"/>
            <a:ext cx="4419604" cy="5715040"/>
          </a:xfrm>
          <a:prstGeom prst="rect">
            <a:avLst/>
          </a:prstGeom>
        </p:spPr>
      </p:pic>
    </p:spTree>
  </p:cSld>
  <p:clrMapOvr>
    <a:masterClrMapping/>
  </p:clrMapOvr>
  <p:transition spd="slow">
    <p:pull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14282" y="357166"/>
            <a:ext cx="5286412" cy="6286544"/>
          </a:xfrm>
        </p:spPr>
        <p:txBody>
          <a:bodyPr>
            <a:normAutofit/>
          </a:bodyPr>
          <a:lstStyle/>
          <a:p>
            <a:pPr algn="just"/>
            <a:r>
              <a:rPr lang="ar-SA" sz="2800" b="1" dirty="0" smtClean="0"/>
              <a:t>وفي بعض الأحيان نجد تباعدا بين السلوك الفعلي </a:t>
            </a:r>
            <a:r>
              <a:rPr lang="ar-SA" sz="2800" b="1" dirty="0" err="1" smtClean="0"/>
              <a:t>للمراهق </a:t>
            </a:r>
            <a:r>
              <a:rPr lang="ar-SA" sz="2800" b="1" dirty="0" smtClean="0"/>
              <a:t>، وبين ما يعرفه من معايير السلوك الأخلاقي، فيعتبر المراهق أن الغش في الامتحانات نوع من التعاون مع الزملاء، وربما يرجع ذلك إلى التناقض بين القول والعمل في سلوك بعض المحيطين به وخاصة الوالدين والمعلمين.</a:t>
            </a:r>
            <a:endParaRPr lang="en-US" sz="2800" b="1" dirty="0" smtClean="0"/>
          </a:p>
          <a:p>
            <a:pPr algn="just"/>
            <a:r>
              <a:rPr lang="ar-SA" sz="2800" b="1" dirty="0" smtClean="0"/>
              <a:t>لذلك يجب على الوالدين والمعلمين الاهتمام بالتربية الخلقية التي تقوم على المبادئ الأخلاقية والفضائل </a:t>
            </a:r>
            <a:r>
              <a:rPr lang="ar-SA" sz="2800" b="1" dirty="0" err="1" smtClean="0"/>
              <a:t>السلوكية.</a:t>
            </a:r>
            <a:r>
              <a:rPr lang="ar-SA" sz="2800" b="1" dirty="0" smtClean="0"/>
              <a:t> </a:t>
            </a:r>
            <a:endParaRPr lang="en-US" sz="2800" b="1" dirty="0" smtClean="0"/>
          </a:p>
          <a:p>
            <a:endParaRPr lang="ar-EG" dirty="0"/>
          </a:p>
        </p:txBody>
      </p:sp>
      <p:pic>
        <p:nvPicPr>
          <p:cNvPr id="4" name="صورة 3" descr="images (17).jpg"/>
          <p:cNvPicPr>
            <a:picLocks noChangeAspect="1"/>
          </p:cNvPicPr>
          <p:nvPr/>
        </p:nvPicPr>
        <p:blipFill>
          <a:blip r:embed="rId3"/>
          <a:stretch>
            <a:fillRect/>
          </a:stretch>
        </p:blipFill>
        <p:spPr>
          <a:xfrm>
            <a:off x="5500694" y="500042"/>
            <a:ext cx="3405193" cy="5929354"/>
          </a:xfrm>
          <a:prstGeom prst="rect">
            <a:avLst/>
          </a:prstGeom>
        </p:spPr>
      </p:pic>
    </p:spTree>
  </p:cSld>
  <p:clrMapOvr>
    <a:masterClrMapping/>
  </p:clrMapOvr>
  <p:transition spd="slow">
    <p:wheel spokes="8"/>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900486" cy="1143000"/>
          </a:xfrm>
        </p:spPr>
        <p:txBody>
          <a:bodyPr>
            <a:normAutofit fontScale="90000"/>
          </a:bodyPr>
          <a:lstStyle/>
          <a:p>
            <a:pPr algn="ctr"/>
            <a:r>
              <a:rPr lang="ar-SA" dirty="0" smtClean="0">
                <a:solidFill>
                  <a:srgbClr val="0070C0"/>
                </a:solidFill>
                <a:effectLst>
                  <a:outerShdw blurRad="38100" dist="38100" dir="2700000" algn="tl">
                    <a:srgbClr val="000000">
                      <a:alpha val="43137"/>
                    </a:srgbClr>
                  </a:outerShdw>
                </a:effectLst>
                <a:cs typeface="PT Bold Heading" pitchFamily="2" charset="-78"/>
              </a:rPr>
              <a:t>دور المربين تجاه المراهقة المبكرة</a:t>
            </a:r>
            <a:r>
              <a:rPr lang="en-US" dirty="0" smtClean="0">
                <a:solidFill>
                  <a:srgbClr val="0070C0"/>
                </a:solidFill>
                <a:effectLst>
                  <a:outerShdw blurRad="38100" dist="38100" dir="2700000" algn="tl">
                    <a:srgbClr val="000000">
                      <a:alpha val="43137"/>
                    </a:srgbClr>
                  </a:outerShdw>
                </a:effectLst>
                <a:cs typeface="PT Bold Heading" pitchFamily="2" charset="-78"/>
              </a:rPr>
              <a:t/>
            </a:r>
            <a:br>
              <a:rPr lang="en-US" dirty="0" smtClean="0">
                <a:solidFill>
                  <a:srgbClr val="0070C0"/>
                </a:solidFill>
                <a:effectLst>
                  <a:outerShdw blurRad="38100" dist="38100" dir="2700000" algn="tl">
                    <a:srgbClr val="000000">
                      <a:alpha val="43137"/>
                    </a:srgbClr>
                  </a:outerShdw>
                </a:effectLst>
                <a:cs typeface="PT Bold Heading" pitchFamily="2" charset="-78"/>
              </a:rPr>
            </a:br>
            <a:endParaRPr lang="ar-EG" dirty="0">
              <a:solidFill>
                <a:srgbClr val="0070C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357158" y="1071546"/>
            <a:ext cx="4572032" cy="5429288"/>
          </a:xfrm>
        </p:spPr>
        <p:txBody>
          <a:bodyPr>
            <a:noAutofit/>
          </a:bodyPr>
          <a:lstStyle/>
          <a:p>
            <a:pPr algn="just">
              <a:buNone/>
            </a:pPr>
            <a:r>
              <a:rPr lang="ar-SA" sz="2800" dirty="0" smtClean="0"/>
              <a:t>1 </a:t>
            </a:r>
            <a:r>
              <a:rPr lang="ar-SA" sz="2800" b="1" dirty="0" smtClean="0"/>
              <a:t>ـ الإعداد المعرفي والثقافي والنفسي للمراهق خلال مرحلة الطفولة </a:t>
            </a:r>
            <a:r>
              <a:rPr lang="ar-SA" sz="2800" b="1" dirty="0" err="1" smtClean="0"/>
              <a:t>المتأخرة .</a:t>
            </a:r>
            <a:endParaRPr lang="en-US" sz="2800" b="1" dirty="0" smtClean="0"/>
          </a:p>
          <a:p>
            <a:pPr algn="just">
              <a:buNone/>
            </a:pPr>
            <a:r>
              <a:rPr lang="ar-SA" sz="2800" b="1" dirty="0" smtClean="0"/>
              <a:t>2 ـ تعريف المراهق كيفية التعامل مع نفسه خلال تلك المرحلة ومع الآخرين </a:t>
            </a:r>
            <a:r>
              <a:rPr lang="ar-SA" sz="2800" b="1" dirty="0" err="1" smtClean="0"/>
              <a:t>أيضا .</a:t>
            </a:r>
            <a:endParaRPr lang="en-US" sz="2800" b="1" dirty="0" smtClean="0"/>
          </a:p>
          <a:p>
            <a:pPr algn="just">
              <a:buNone/>
            </a:pPr>
            <a:r>
              <a:rPr lang="ar-SA" sz="2800" b="1" dirty="0" smtClean="0"/>
              <a:t>3 ـ إتاحة الفرصة للمراهق لكي يمارس الأنشطة التي تساعده على استنفاذ طاقته الجسمية والانفعالية والتنافس </a:t>
            </a:r>
            <a:r>
              <a:rPr lang="ar-SA" sz="2800" b="1" dirty="0" err="1" smtClean="0"/>
              <a:t>الإيجابي .</a:t>
            </a:r>
            <a:endParaRPr lang="en-US" sz="2800" b="1" dirty="0"/>
          </a:p>
        </p:txBody>
      </p:sp>
      <p:pic>
        <p:nvPicPr>
          <p:cNvPr id="5" name="صورة 4" descr="1114552.jpg"/>
          <p:cNvPicPr>
            <a:picLocks noChangeAspect="1"/>
          </p:cNvPicPr>
          <p:nvPr/>
        </p:nvPicPr>
        <p:blipFill>
          <a:blip r:embed="rId3"/>
          <a:stretch>
            <a:fillRect/>
          </a:stretch>
        </p:blipFill>
        <p:spPr>
          <a:xfrm>
            <a:off x="5072066" y="382190"/>
            <a:ext cx="3643338" cy="6093619"/>
          </a:xfrm>
          <a:prstGeom prst="rect">
            <a:avLst/>
          </a:prstGeom>
        </p:spPr>
      </p:pic>
    </p:spTree>
  </p:cSld>
  <p:clrMapOvr>
    <a:masterClrMapping/>
  </p:clrMapOvr>
  <p:transition spd="slow">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EG" dirty="0" smtClean="0">
                <a:solidFill>
                  <a:srgbClr val="C00000"/>
                </a:solidFill>
                <a:effectLst>
                  <a:outerShdw blurRad="38100" dist="38100" dir="2700000" algn="tl">
                    <a:srgbClr val="000000">
                      <a:alpha val="43137"/>
                    </a:srgbClr>
                  </a:outerShdw>
                </a:effectLst>
                <a:cs typeface="PT Bold Heading" pitchFamily="2" charset="-78"/>
              </a:rPr>
              <a:t>العوامل المؤثرة في النمو الحركي</a:t>
            </a:r>
            <a:r>
              <a:rPr lang="en-US" dirty="0" smtClean="0">
                <a:solidFill>
                  <a:srgbClr val="C00000"/>
                </a:solidFill>
                <a:effectLst>
                  <a:outerShdw blurRad="38100" dist="38100" dir="2700000" algn="tl">
                    <a:srgbClr val="000000">
                      <a:alpha val="43137"/>
                    </a:srgbClr>
                  </a:outerShdw>
                </a:effectLst>
                <a:cs typeface="PT Bold Heading" pitchFamily="2" charset="-78"/>
              </a:rPr>
              <a:t/>
            </a:r>
            <a:br>
              <a:rPr lang="en-US" dirty="0" smtClean="0">
                <a:solidFill>
                  <a:srgbClr val="C00000"/>
                </a:solidFill>
                <a:effectLst>
                  <a:outerShdw blurRad="38100" dist="38100" dir="2700000" algn="tl">
                    <a:srgbClr val="000000">
                      <a:alpha val="43137"/>
                    </a:srgbClr>
                  </a:outerShdw>
                </a:effectLst>
                <a:cs typeface="PT Bold Heading" pitchFamily="2" charset="-78"/>
              </a:rPr>
            </a:br>
            <a:endParaRPr lang="ar-EG" dirty="0">
              <a:solidFill>
                <a:srgbClr val="C0000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285720" y="1071546"/>
            <a:ext cx="8143932" cy="3143272"/>
          </a:xfrm>
        </p:spPr>
        <p:txBody>
          <a:bodyPr>
            <a:normAutofit/>
          </a:bodyPr>
          <a:lstStyle/>
          <a:p>
            <a:r>
              <a:rPr lang="ar-EG" sz="3200" b="1" dirty="0" smtClean="0"/>
              <a:t>الصحة والرعاية الصحية للطفل، إلى جانب التغذية السليمة.</a:t>
            </a:r>
            <a:endParaRPr lang="en-US" sz="3200" b="1" dirty="0" smtClean="0"/>
          </a:p>
          <a:p>
            <a:r>
              <a:rPr lang="ar-SA" sz="3200" b="1" dirty="0" smtClean="0"/>
              <a:t>نوع </a:t>
            </a:r>
            <a:r>
              <a:rPr lang="ar-EG" sz="3200" b="1" dirty="0" smtClean="0"/>
              <a:t>الجنس: يميل الذكور إلى الألعاب العنيفة وخاصة الكرة والجري والوثب </a:t>
            </a:r>
            <a:r>
              <a:rPr lang="ar-EG" sz="3200" b="1" dirty="0" err="1" smtClean="0"/>
              <a:t>والرمي  </a:t>
            </a:r>
            <a:r>
              <a:rPr lang="ar-EG" sz="3200" b="1" dirty="0" smtClean="0"/>
              <a:t>، وتميل البنات إلى الألعاب التي تحتاج إلى مهارات يدوية </a:t>
            </a:r>
            <a:r>
              <a:rPr lang="ar-SA" sz="3200" b="1" dirty="0" smtClean="0"/>
              <a:t>دقيقة </a:t>
            </a:r>
            <a:r>
              <a:rPr lang="ar-EG" sz="3200" b="1" dirty="0" err="1" smtClean="0"/>
              <a:t>.</a:t>
            </a:r>
            <a:endParaRPr lang="en-US" sz="3200" b="1" dirty="0" smtClean="0"/>
          </a:p>
          <a:p>
            <a:r>
              <a:rPr lang="ar-EG" sz="3200" b="1" dirty="0" smtClean="0"/>
              <a:t>الذكاء: الطفل الأكثر ذكاء أكثر نموا في النواحي الحركية.</a:t>
            </a:r>
            <a:endParaRPr lang="en-US" sz="3200" b="1" dirty="0" smtClean="0"/>
          </a:p>
          <a:p>
            <a:pPr>
              <a:buNone/>
            </a:pPr>
            <a:r>
              <a:rPr lang="ar-EG" sz="2000" b="1" dirty="0" smtClean="0"/>
              <a:t> </a:t>
            </a:r>
            <a:endParaRPr lang="ar-EG" sz="2000" b="1" dirty="0"/>
          </a:p>
        </p:txBody>
      </p:sp>
      <p:pic>
        <p:nvPicPr>
          <p:cNvPr id="4" name="صورة 3" descr="c453b0fface991648dde2bf1c0ede5b3.jpg"/>
          <p:cNvPicPr>
            <a:picLocks noChangeAspect="1"/>
          </p:cNvPicPr>
          <p:nvPr/>
        </p:nvPicPr>
        <p:blipFill>
          <a:blip r:embed="rId3"/>
          <a:stretch>
            <a:fillRect/>
          </a:stretch>
        </p:blipFill>
        <p:spPr>
          <a:xfrm>
            <a:off x="571472" y="3929066"/>
            <a:ext cx="6786610" cy="2928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14282" y="357166"/>
            <a:ext cx="4929222" cy="5572164"/>
          </a:xfrm>
        </p:spPr>
        <p:txBody>
          <a:bodyPr/>
          <a:lstStyle/>
          <a:p>
            <a:pPr algn="just">
              <a:buNone/>
            </a:pPr>
            <a:r>
              <a:rPr lang="ar-SA" b="1" dirty="0" smtClean="0"/>
              <a:t>4</a:t>
            </a:r>
            <a:r>
              <a:rPr lang="ar-SA" dirty="0" smtClean="0"/>
              <a:t> </a:t>
            </a:r>
            <a:r>
              <a:rPr lang="ar-SA" sz="2800" b="1" dirty="0" smtClean="0">
                <a:cs typeface="+mj-cs"/>
              </a:rPr>
              <a:t>ـ مراعاة الفروق الفردية بين المراهقين.</a:t>
            </a:r>
            <a:endParaRPr lang="en-US" sz="2800" b="1" dirty="0" smtClean="0">
              <a:cs typeface="+mj-cs"/>
            </a:endParaRPr>
          </a:p>
          <a:p>
            <a:pPr algn="just">
              <a:buNone/>
            </a:pPr>
            <a:r>
              <a:rPr lang="ar-SA" sz="2800" b="1" dirty="0" smtClean="0">
                <a:cs typeface="+mj-cs"/>
              </a:rPr>
              <a:t>5 ـ الاهتمام بتدريب المراهق على كيفية حل مشكلاته المادية والنفسية والاجتماعية </a:t>
            </a:r>
            <a:r>
              <a:rPr lang="ar-SA" sz="2800" b="1" dirty="0" err="1" smtClean="0">
                <a:cs typeface="+mj-cs"/>
              </a:rPr>
              <a:t>بنفسه .</a:t>
            </a:r>
            <a:endParaRPr lang="en-US" sz="2800" b="1" dirty="0" smtClean="0">
              <a:cs typeface="+mj-cs"/>
            </a:endParaRPr>
          </a:p>
          <a:p>
            <a:pPr algn="just">
              <a:buNone/>
            </a:pPr>
            <a:r>
              <a:rPr lang="ar-SA" sz="2800" b="1" dirty="0" smtClean="0">
                <a:cs typeface="+mj-cs"/>
              </a:rPr>
              <a:t>6 ـ تدريب المراهق على كيفية اتخاذ القرارات المناسبة وخاصة فيما يتعلق بمستقبله التعليمي </a:t>
            </a:r>
            <a:r>
              <a:rPr lang="ar-SA" sz="2800" b="1" dirty="0" err="1" smtClean="0">
                <a:cs typeface="+mj-cs"/>
              </a:rPr>
              <a:t>والمهني .</a:t>
            </a:r>
            <a:r>
              <a:rPr lang="ar-SA" sz="2800" b="1" dirty="0" smtClean="0">
                <a:cs typeface="+mj-cs"/>
              </a:rPr>
              <a:t> </a:t>
            </a:r>
            <a:endParaRPr lang="en-US" sz="2800" b="1" dirty="0" smtClean="0">
              <a:cs typeface="+mj-cs"/>
            </a:endParaRPr>
          </a:p>
          <a:p>
            <a:pPr>
              <a:buNone/>
            </a:pPr>
            <a:endParaRPr lang="en-US" dirty="0" smtClean="0"/>
          </a:p>
          <a:p>
            <a:endParaRPr lang="ar-EG" dirty="0"/>
          </a:p>
        </p:txBody>
      </p:sp>
      <p:pic>
        <p:nvPicPr>
          <p:cNvPr id="4" name="صورة 3" descr="gjh.jpg"/>
          <p:cNvPicPr>
            <a:picLocks noChangeAspect="1"/>
          </p:cNvPicPr>
          <p:nvPr/>
        </p:nvPicPr>
        <p:blipFill>
          <a:blip r:embed="rId3"/>
          <a:stretch>
            <a:fillRect/>
          </a:stretch>
        </p:blipFill>
        <p:spPr>
          <a:xfrm>
            <a:off x="5214942" y="357166"/>
            <a:ext cx="3762358" cy="5929354"/>
          </a:xfrm>
          <a:prstGeom prst="rect">
            <a:avLst/>
          </a:prstGeom>
        </p:spPr>
      </p:pic>
    </p:spTree>
  </p:cSld>
  <p:clrMapOvr>
    <a:masterClrMapping/>
  </p:clrMapOvr>
  <p:transition spd="slow">
    <p:zoom dir="in"/>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71538" y="571480"/>
            <a:ext cx="5846788" cy="1015663"/>
          </a:xfrm>
          <a:prstGeom prst="rect">
            <a:avLst/>
          </a:prstGeom>
        </p:spPr>
        <p:txBody>
          <a:bodyPr wrap="square">
            <a:spAutoFit/>
          </a:bodyPr>
          <a:lstStyle/>
          <a:p>
            <a:pPr lvl="0" algn="ctr"/>
            <a:r>
              <a:rPr lang="ar-SA" sz="6000" dirty="0" smtClean="0">
                <a:solidFill>
                  <a:schemeClr val="accent3"/>
                </a:solidFill>
                <a:effectLst>
                  <a:outerShdw blurRad="38100" dist="38100" dir="2700000" algn="tl">
                    <a:srgbClr val="000000">
                      <a:alpha val="43137"/>
                    </a:srgbClr>
                  </a:outerShdw>
                </a:effectLst>
                <a:latin typeface="Times New Roman"/>
                <a:ea typeface="Times New Roman"/>
                <a:cs typeface="PT Bold Heading" pitchFamily="2" charset="-78"/>
              </a:rPr>
              <a:t>المراهقة المتأخرة </a:t>
            </a:r>
            <a:endParaRPr lang="en-US" sz="6000" dirty="0">
              <a:solidFill>
                <a:schemeClr val="accent3"/>
              </a:solidFill>
              <a:effectLst>
                <a:outerShdw blurRad="38100" dist="38100" dir="2700000" algn="tl">
                  <a:srgbClr val="000000">
                    <a:alpha val="43137"/>
                  </a:srgbClr>
                </a:outerShdw>
              </a:effectLst>
              <a:latin typeface="Times New Roman"/>
              <a:ea typeface="Times New Roman"/>
              <a:cs typeface="PT Bold Heading" pitchFamily="2" charset="-78"/>
            </a:endParaRPr>
          </a:p>
        </p:txBody>
      </p:sp>
      <p:pic>
        <p:nvPicPr>
          <p:cNvPr id="4" name="صورة 3" descr="deals-and-discounts-every-student-should-study-136408431382003901-160905182116.jpg"/>
          <p:cNvPicPr>
            <a:picLocks noChangeAspect="1"/>
          </p:cNvPicPr>
          <p:nvPr/>
        </p:nvPicPr>
        <p:blipFill>
          <a:blip r:embed="rId3"/>
          <a:stretch>
            <a:fillRect/>
          </a:stretch>
        </p:blipFill>
        <p:spPr>
          <a:xfrm>
            <a:off x="214282" y="1785926"/>
            <a:ext cx="8829266" cy="4857784"/>
          </a:xfrm>
          <a:prstGeom prst="rect">
            <a:avLst/>
          </a:prstGeom>
        </p:spPr>
      </p:pic>
    </p:spTree>
  </p:cSld>
  <p:clrMapOvr>
    <a:masterClrMapping/>
  </p:clrMapOvr>
  <p:transition spd="slow">
    <p:zoom dir="in"/>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665.jpg"/>
          <p:cNvPicPr>
            <a:picLocks noChangeAspect="1"/>
          </p:cNvPicPr>
          <p:nvPr/>
        </p:nvPicPr>
        <p:blipFill>
          <a:blip r:embed="rId3"/>
          <a:stretch>
            <a:fillRect/>
          </a:stretch>
        </p:blipFill>
        <p:spPr>
          <a:xfrm>
            <a:off x="4572000" y="500042"/>
            <a:ext cx="4143404" cy="6072230"/>
          </a:xfrm>
          <a:prstGeom prst="rect">
            <a:avLst/>
          </a:prstGeom>
        </p:spPr>
      </p:pic>
      <p:sp>
        <p:nvSpPr>
          <p:cNvPr id="2" name="عنوان 1"/>
          <p:cNvSpPr>
            <a:spLocks noGrp="1"/>
          </p:cNvSpPr>
          <p:nvPr>
            <p:ph type="title"/>
          </p:nvPr>
        </p:nvSpPr>
        <p:spPr>
          <a:xfrm>
            <a:off x="457200" y="274638"/>
            <a:ext cx="3614734" cy="1143000"/>
          </a:xfrm>
        </p:spPr>
        <p:txBody>
          <a:bodyPr/>
          <a:lstStyle/>
          <a:p>
            <a:pPr algn="ctr"/>
            <a:r>
              <a:rPr lang="ar-SA" dirty="0" smtClean="0">
                <a:solidFill>
                  <a:srgbClr val="CC0000"/>
                </a:solidFill>
                <a:effectLst>
                  <a:outerShdw blurRad="38100" dist="38100" dir="2700000" algn="tl">
                    <a:srgbClr val="000000">
                      <a:alpha val="43137"/>
                    </a:srgbClr>
                  </a:outerShdw>
                </a:effectLst>
                <a:latin typeface="Times New Roman"/>
                <a:ea typeface="Times New Roman"/>
                <a:cs typeface="PT Bold Heading" pitchFamily="2" charset="-78"/>
              </a:rPr>
              <a:t>مرحلة المراهقة المتـأخرة</a:t>
            </a:r>
            <a:r>
              <a:rPr lang="en-US" dirty="0" smtClean="0">
                <a:solidFill>
                  <a:srgbClr val="CC0000"/>
                </a:solidFill>
                <a:effectLst>
                  <a:outerShdw blurRad="38100" dist="38100" dir="2700000" algn="tl">
                    <a:srgbClr val="000000">
                      <a:alpha val="43137"/>
                    </a:srgbClr>
                  </a:outerShdw>
                </a:effectLst>
                <a:latin typeface="Times New Roman"/>
                <a:ea typeface="Times New Roman"/>
                <a:cs typeface="PT Bold Heading" pitchFamily="2" charset="-78"/>
              </a:rPr>
              <a:t/>
            </a:r>
            <a:br>
              <a:rPr lang="en-US" dirty="0" smtClean="0">
                <a:solidFill>
                  <a:srgbClr val="CC0000"/>
                </a:solidFill>
                <a:effectLst>
                  <a:outerShdw blurRad="38100" dist="38100" dir="2700000" algn="tl">
                    <a:srgbClr val="000000">
                      <a:alpha val="43137"/>
                    </a:srgbClr>
                  </a:outerShdw>
                </a:effectLst>
                <a:latin typeface="Times New Roman"/>
                <a:ea typeface="Times New Roman"/>
                <a:cs typeface="PT Bold Heading" pitchFamily="2" charset="-78"/>
              </a:rPr>
            </a:br>
            <a:endParaRPr lang="ar-EG" dirty="0">
              <a:solidFill>
                <a:srgbClr val="CC000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285720" y="1142984"/>
            <a:ext cx="4286280" cy="5286412"/>
          </a:xfrm>
        </p:spPr>
        <p:txBody>
          <a:bodyPr/>
          <a:lstStyle/>
          <a:p>
            <a:pPr algn="just"/>
            <a:r>
              <a:rPr lang="ar-SA" sz="2800" b="1" dirty="0" smtClean="0">
                <a:latin typeface="Times New Roman"/>
                <a:ea typeface="Times New Roman"/>
                <a:cs typeface="Arial"/>
              </a:rPr>
              <a:t>تتميز مرحلة المراهقة المتأخرة بأنها مرحلة اكتمال </a:t>
            </a:r>
            <a:r>
              <a:rPr lang="ar-SA" sz="2800" b="1" dirty="0" err="1" smtClean="0">
                <a:latin typeface="Times New Roman"/>
                <a:ea typeface="Times New Roman"/>
                <a:cs typeface="Arial"/>
              </a:rPr>
              <a:t>النضج </a:t>
            </a:r>
            <a:r>
              <a:rPr lang="ar-SA" sz="2800" b="1" dirty="0" smtClean="0">
                <a:latin typeface="Times New Roman"/>
                <a:ea typeface="Times New Roman"/>
                <a:cs typeface="Arial"/>
              </a:rPr>
              <a:t>، حيث يتمتع الفرد في هذه المرحلة بقمة القوة الصحة والشباب.</a:t>
            </a:r>
            <a:endParaRPr lang="en-US" sz="2800" b="1" dirty="0" smtClean="0">
              <a:latin typeface="Times New Roman"/>
              <a:ea typeface="Times New Roman"/>
            </a:endParaRPr>
          </a:p>
          <a:p>
            <a:pPr algn="just"/>
            <a:r>
              <a:rPr lang="ar-SA" sz="2800" b="1" dirty="0" smtClean="0">
                <a:latin typeface="Times New Roman"/>
                <a:ea typeface="Times New Roman"/>
                <a:cs typeface="Arial"/>
              </a:rPr>
              <a:t>كما تتميز بأنها مرحلة اتخاذ القرارات الصعبة، حيث يتخذ المراهق قرار اختيار </a:t>
            </a:r>
            <a:r>
              <a:rPr lang="ar-SA" sz="2800" b="1" dirty="0" err="1" smtClean="0">
                <a:latin typeface="Times New Roman"/>
                <a:ea typeface="Times New Roman"/>
                <a:cs typeface="Arial"/>
              </a:rPr>
              <a:t>تخصصة</a:t>
            </a:r>
            <a:r>
              <a:rPr lang="ar-SA" sz="2800" b="1" dirty="0" smtClean="0">
                <a:latin typeface="Times New Roman"/>
                <a:ea typeface="Times New Roman"/>
                <a:cs typeface="Arial"/>
              </a:rPr>
              <a:t> الأكاديمي، </a:t>
            </a:r>
            <a:r>
              <a:rPr lang="ar-SA" sz="2800" b="1" dirty="0" err="1" smtClean="0">
                <a:latin typeface="Times New Roman"/>
                <a:ea typeface="Times New Roman"/>
                <a:cs typeface="Arial"/>
              </a:rPr>
              <a:t>أوقرار</a:t>
            </a:r>
            <a:r>
              <a:rPr lang="ar-SA" sz="2800" b="1" dirty="0" smtClean="0">
                <a:latin typeface="Times New Roman"/>
                <a:ea typeface="Times New Roman"/>
                <a:cs typeface="Arial"/>
              </a:rPr>
              <a:t> </a:t>
            </a:r>
            <a:r>
              <a:rPr lang="ar-SA" sz="2800" b="1" dirty="0" err="1" smtClean="0">
                <a:latin typeface="Times New Roman"/>
                <a:ea typeface="Times New Roman"/>
                <a:cs typeface="Arial"/>
              </a:rPr>
              <a:t>مهنتة</a:t>
            </a:r>
            <a:r>
              <a:rPr lang="ar-SA" sz="2800" b="1" dirty="0" smtClean="0">
                <a:latin typeface="Times New Roman"/>
                <a:ea typeface="Times New Roman"/>
                <a:cs typeface="Arial"/>
              </a:rPr>
              <a:t>، أو قرار </a:t>
            </a:r>
            <a:r>
              <a:rPr lang="ar-SA" sz="2800" b="1" dirty="0" err="1" smtClean="0">
                <a:latin typeface="Times New Roman"/>
                <a:ea typeface="Times New Roman"/>
                <a:cs typeface="Arial"/>
              </a:rPr>
              <a:t>الزواج ..</a:t>
            </a:r>
            <a:r>
              <a:rPr lang="ar-SA" sz="2800" b="1" dirty="0" smtClean="0">
                <a:latin typeface="Times New Roman"/>
                <a:ea typeface="Times New Roman"/>
                <a:cs typeface="Arial"/>
              </a:rPr>
              <a:t> وغيرها من القرارات التي تتعلق </a:t>
            </a:r>
            <a:r>
              <a:rPr lang="ar-SA" sz="2800" b="1" dirty="0" err="1" smtClean="0">
                <a:latin typeface="Times New Roman"/>
                <a:ea typeface="Times New Roman"/>
                <a:cs typeface="Arial"/>
              </a:rPr>
              <a:t>بمستقبله.</a:t>
            </a:r>
            <a:r>
              <a:rPr lang="ar-SA" sz="2800" b="1" dirty="0" smtClean="0">
                <a:latin typeface="Times New Roman"/>
                <a:ea typeface="Times New Roman"/>
                <a:cs typeface="Arial"/>
              </a:rPr>
              <a:t>  </a:t>
            </a:r>
            <a:endParaRPr lang="en-US" sz="2800" b="1" dirty="0" smtClean="0">
              <a:latin typeface="Times New Roman"/>
              <a:ea typeface="Times New Roman"/>
            </a:endParaRPr>
          </a:p>
          <a:p>
            <a:endParaRPr lang="ar-EG" dirty="0"/>
          </a:p>
        </p:txBody>
      </p:sp>
    </p:spTree>
  </p:cSld>
  <p:clrMapOvr>
    <a:masterClrMapping/>
  </p:clrMapOvr>
  <p:transition spd="slow">
    <p:wheel spokes="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group-teenage-friends-studio-10400856.jpg"/>
          <p:cNvPicPr>
            <a:picLocks noChangeAspect="1"/>
          </p:cNvPicPr>
          <p:nvPr/>
        </p:nvPicPr>
        <p:blipFill>
          <a:blip r:embed="rId3"/>
          <a:stretch>
            <a:fillRect/>
          </a:stretch>
        </p:blipFill>
        <p:spPr>
          <a:xfrm>
            <a:off x="4500562" y="500042"/>
            <a:ext cx="4367226" cy="5786478"/>
          </a:xfrm>
          <a:prstGeom prst="rect">
            <a:avLst/>
          </a:prstGeom>
        </p:spPr>
      </p:pic>
      <p:sp>
        <p:nvSpPr>
          <p:cNvPr id="2" name="عنوان 1"/>
          <p:cNvSpPr>
            <a:spLocks noGrp="1"/>
          </p:cNvSpPr>
          <p:nvPr>
            <p:ph type="title"/>
          </p:nvPr>
        </p:nvSpPr>
        <p:spPr>
          <a:xfrm>
            <a:off x="457200" y="274638"/>
            <a:ext cx="3971924" cy="1143000"/>
          </a:xfrm>
        </p:spPr>
        <p:txBody>
          <a:bodyPr>
            <a:normAutofit fontScale="90000"/>
          </a:bodyPr>
          <a:lstStyle/>
          <a:p>
            <a:pPr algn="ctr"/>
            <a:r>
              <a:rPr lang="ar-SA" dirty="0" smtClean="0">
                <a:solidFill>
                  <a:srgbClr val="CC0000"/>
                </a:solidFill>
                <a:effectLst>
                  <a:outerShdw blurRad="38100" dist="38100" dir="2700000" algn="tl">
                    <a:srgbClr val="000000">
                      <a:alpha val="43137"/>
                    </a:srgbClr>
                  </a:outerShdw>
                </a:effectLst>
                <a:latin typeface="Times New Roman"/>
                <a:ea typeface="Times New Roman"/>
                <a:cs typeface="PT Bold Heading" pitchFamily="2" charset="-78"/>
              </a:rPr>
              <a:t>النمو الجسمي والفسيولوجي</a:t>
            </a:r>
            <a:r>
              <a:rPr lang="en-US" dirty="0" smtClean="0">
                <a:solidFill>
                  <a:srgbClr val="CC0000"/>
                </a:solidFill>
                <a:effectLst>
                  <a:outerShdw blurRad="38100" dist="38100" dir="2700000" algn="tl">
                    <a:srgbClr val="000000">
                      <a:alpha val="43137"/>
                    </a:srgbClr>
                  </a:outerShdw>
                </a:effectLst>
                <a:latin typeface="Times New Roman"/>
                <a:ea typeface="Times New Roman"/>
                <a:cs typeface="PT Bold Heading" pitchFamily="2" charset="-78"/>
              </a:rPr>
              <a:t/>
            </a:r>
            <a:br>
              <a:rPr lang="en-US" dirty="0" smtClean="0">
                <a:solidFill>
                  <a:srgbClr val="CC0000"/>
                </a:solidFill>
                <a:effectLst>
                  <a:outerShdw blurRad="38100" dist="38100" dir="2700000" algn="tl">
                    <a:srgbClr val="000000">
                      <a:alpha val="43137"/>
                    </a:srgbClr>
                  </a:outerShdw>
                </a:effectLst>
                <a:latin typeface="Times New Roman"/>
                <a:ea typeface="Times New Roman"/>
                <a:cs typeface="PT Bold Heading" pitchFamily="2" charset="-78"/>
              </a:rPr>
            </a:br>
            <a:endParaRPr lang="ar-EG" dirty="0">
              <a:solidFill>
                <a:srgbClr val="CC000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428596" y="1071546"/>
            <a:ext cx="4214842" cy="5500726"/>
          </a:xfrm>
        </p:spPr>
        <p:txBody>
          <a:bodyPr>
            <a:normAutofit/>
          </a:bodyPr>
          <a:lstStyle/>
          <a:p>
            <a:pPr algn="just"/>
            <a:r>
              <a:rPr lang="ar-SA" sz="2800" b="1" dirty="0" smtClean="0">
                <a:latin typeface="Times New Roman"/>
                <a:ea typeface="Times New Roman"/>
                <a:cs typeface="Arial"/>
              </a:rPr>
              <a:t>ينخفض معدل سرعة النمو الجسمي في هذه </a:t>
            </a:r>
            <a:r>
              <a:rPr lang="ar-SA" sz="2800" b="1" dirty="0" err="1" smtClean="0">
                <a:latin typeface="Times New Roman"/>
                <a:ea typeface="Times New Roman"/>
                <a:cs typeface="Arial"/>
              </a:rPr>
              <a:t>المرحلة </a:t>
            </a:r>
            <a:r>
              <a:rPr lang="ar-SA" sz="2800" b="1" dirty="0" smtClean="0">
                <a:latin typeface="Times New Roman"/>
                <a:ea typeface="Times New Roman"/>
                <a:cs typeface="Arial"/>
              </a:rPr>
              <a:t>، وذلك بعد الإنجاز الكبير الذي تحقق في مرحلة المراهقة المبكرة، فيزداد الطول زيادة طفيفة عند كلا </a:t>
            </a:r>
            <a:r>
              <a:rPr lang="ar-SA" sz="2800" b="1" dirty="0" err="1" smtClean="0">
                <a:latin typeface="Times New Roman"/>
                <a:ea typeface="Times New Roman"/>
                <a:cs typeface="Arial"/>
              </a:rPr>
              <a:t>الجنسين </a:t>
            </a:r>
            <a:r>
              <a:rPr lang="ar-SA" sz="2800" b="1" dirty="0" smtClean="0">
                <a:latin typeface="Times New Roman"/>
                <a:ea typeface="Times New Roman"/>
                <a:cs typeface="Arial"/>
              </a:rPr>
              <a:t>، ويصبح الذكور أطول من </a:t>
            </a:r>
            <a:r>
              <a:rPr lang="ar-SA" sz="2800" b="1" dirty="0" err="1" smtClean="0">
                <a:latin typeface="Times New Roman"/>
                <a:ea typeface="Times New Roman"/>
                <a:cs typeface="Arial"/>
              </a:rPr>
              <a:t>الإناث .</a:t>
            </a:r>
            <a:endParaRPr lang="en-US" sz="2800" b="1" dirty="0" smtClean="0">
              <a:latin typeface="Times New Roman"/>
              <a:ea typeface="Times New Roman"/>
            </a:endParaRPr>
          </a:p>
          <a:p>
            <a:r>
              <a:rPr lang="ar-SA" sz="2800" b="1" dirty="0" smtClean="0">
                <a:ea typeface="Times New Roman"/>
                <a:cs typeface="Arial"/>
              </a:rPr>
              <a:t>ويبلغ متوسط طول </a:t>
            </a:r>
            <a:r>
              <a:rPr lang="ar-SA" sz="2800" b="1" dirty="0" err="1" smtClean="0">
                <a:ea typeface="Times New Roman"/>
                <a:cs typeface="Arial"/>
              </a:rPr>
              <a:t>الذكور </a:t>
            </a:r>
            <a:r>
              <a:rPr lang="ar-SA" sz="2800" b="1" dirty="0" smtClean="0">
                <a:ea typeface="Times New Roman"/>
                <a:cs typeface="Arial"/>
              </a:rPr>
              <a:t>( 170.8 </a:t>
            </a:r>
            <a:r>
              <a:rPr lang="ar-SA" sz="2800" b="1" dirty="0" err="1" smtClean="0">
                <a:ea typeface="Times New Roman"/>
                <a:cs typeface="Arial"/>
              </a:rPr>
              <a:t>سم </a:t>
            </a:r>
            <a:r>
              <a:rPr lang="ar-SA" sz="2800" b="1" dirty="0" smtClean="0">
                <a:ea typeface="Times New Roman"/>
                <a:cs typeface="Arial"/>
              </a:rPr>
              <a:t>) تقريبا في سن 21 سنة، ويبلغ متوسط طول </a:t>
            </a:r>
            <a:r>
              <a:rPr lang="ar-SA" sz="2800" b="1" dirty="0" err="1" smtClean="0">
                <a:ea typeface="Times New Roman"/>
                <a:cs typeface="Arial"/>
              </a:rPr>
              <a:t>الإناث </a:t>
            </a:r>
            <a:r>
              <a:rPr lang="ar-SA" sz="2800" b="1" dirty="0" smtClean="0">
                <a:ea typeface="Times New Roman"/>
                <a:cs typeface="Arial"/>
              </a:rPr>
              <a:t>( 159.</a:t>
            </a:r>
            <a:r>
              <a:rPr lang="ar-SA" sz="2800" b="1" dirty="0" err="1" smtClean="0">
                <a:ea typeface="Times New Roman"/>
                <a:cs typeface="Arial"/>
              </a:rPr>
              <a:t>3سم</a:t>
            </a:r>
            <a:r>
              <a:rPr lang="ar-SA" sz="2800" b="1" dirty="0" smtClean="0">
                <a:ea typeface="Times New Roman"/>
                <a:cs typeface="Arial"/>
              </a:rPr>
              <a:t> ) في سن 21 سنة.</a:t>
            </a:r>
            <a:endParaRPr lang="ar-EG" sz="2800" b="1" dirty="0"/>
          </a:p>
        </p:txBody>
      </p:sp>
    </p:spTree>
  </p:cSld>
  <p:clrMapOvr>
    <a:masterClrMapping/>
  </p:clrMapOvr>
  <p:transition spd="slow">
    <p:pull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TeensWeb.jpg"/>
          <p:cNvPicPr>
            <a:picLocks noChangeAspect="1"/>
          </p:cNvPicPr>
          <p:nvPr/>
        </p:nvPicPr>
        <p:blipFill>
          <a:blip r:embed="rId3"/>
          <a:stretch>
            <a:fillRect/>
          </a:stretch>
        </p:blipFill>
        <p:spPr>
          <a:xfrm>
            <a:off x="4214810" y="500042"/>
            <a:ext cx="4705356" cy="6072230"/>
          </a:xfrm>
          <a:prstGeom prst="rect">
            <a:avLst/>
          </a:prstGeom>
        </p:spPr>
      </p:pic>
      <p:sp>
        <p:nvSpPr>
          <p:cNvPr id="3" name="عنصر نائب للمحتوى 2"/>
          <p:cNvSpPr>
            <a:spLocks noGrp="1"/>
          </p:cNvSpPr>
          <p:nvPr>
            <p:ph sz="quarter" idx="1"/>
          </p:nvPr>
        </p:nvSpPr>
        <p:spPr>
          <a:xfrm>
            <a:off x="285720" y="285728"/>
            <a:ext cx="4143404" cy="5929354"/>
          </a:xfrm>
        </p:spPr>
        <p:txBody>
          <a:bodyPr/>
          <a:lstStyle/>
          <a:p>
            <a:pPr algn="just"/>
            <a:r>
              <a:rPr lang="ar-SA" sz="2800" b="1" dirty="0" smtClean="0">
                <a:latin typeface="Times New Roman"/>
                <a:ea typeface="Times New Roman"/>
                <a:cs typeface="Arial"/>
              </a:rPr>
              <a:t>ويبلغ متوسط وزن </a:t>
            </a:r>
            <a:r>
              <a:rPr lang="ar-SA" sz="2800" b="1" dirty="0" err="1" smtClean="0">
                <a:latin typeface="Times New Roman"/>
                <a:ea typeface="Times New Roman"/>
                <a:cs typeface="Arial"/>
              </a:rPr>
              <a:t>الذكور </a:t>
            </a:r>
            <a:r>
              <a:rPr lang="ar-SA" sz="2800" b="1" dirty="0" smtClean="0">
                <a:latin typeface="Times New Roman"/>
                <a:ea typeface="Times New Roman"/>
                <a:cs typeface="Arial"/>
              </a:rPr>
              <a:t>( 65.3 </a:t>
            </a:r>
            <a:r>
              <a:rPr lang="ar-SA" sz="2800" b="1" dirty="0" err="1" smtClean="0">
                <a:latin typeface="Times New Roman"/>
                <a:ea typeface="Times New Roman"/>
                <a:cs typeface="Arial"/>
              </a:rPr>
              <a:t>كج</a:t>
            </a:r>
            <a:r>
              <a:rPr lang="ar-SA" sz="2800" b="1" dirty="0" smtClean="0">
                <a:latin typeface="Times New Roman"/>
                <a:ea typeface="Times New Roman"/>
                <a:cs typeface="Arial"/>
              </a:rPr>
              <a:t> ) تقريبا في سن 21 </a:t>
            </a:r>
            <a:r>
              <a:rPr lang="ar-SA" sz="2800" b="1" dirty="0" err="1" smtClean="0">
                <a:latin typeface="Times New Roman"/>
                <a:ea typeface="Times New Roman"/>
                <a:cs typeface="Arial"/>
              </a:rPr>
              <a:t>سنة </a:t>
            </a:r>
            <a:r>
              <a:rPr lang="ar-SA" sz="2800" b="1" dirty="0" smtClean="0">
                <a:latin typeface="Times New Roman"/>
                <a:ea typeface="Times New Roman"/>
                <a:cs typeface="Arial"/>
              </a:rPr>
              <a:t>، كما يبلغ متوسط وزن </a:t>
            </a:r>
            <a:r>
              <a:rPr lang="ar-SA" sz="2800" b="1" dirty="0" err="1" smtClean="0">
                <a:latin typeface="Times New Roman"/>
                <a:ea typeface="Times New Roman"/>
                <a:cs typeface="Arial"/>
              </a:rPr>
              <a:t>الإناث </a:t>
            </a:r>
            <a:r>
              <a:rPr lang="ar-SA" sz="2800" b="1" dirty="0" smtClean="0">
                <a:latin typeface="Times New Roman"/>
                <a:ea typeface="Times New Roman"/>
                <a:cs typeface="Arial"/>
              </a:rPr>
              <a:t>( 55.8 </a:t>
            </a:r>
            <a:r>
              <a:rPr lang="ar-SA" sz="2800" b="1" dirty="0" err="1" smtClean="0">
                <a:latin typeface="Times New Roman"/>
                <a:ea typeface="Times New Roman"/>
                <a:cs typeface="Arial"/>
              </a:rPr>
              <a:t>كج</a:t>
            </a:r>
            <a:r>
              <a:rPr lang="ar-SA" sz="2800" b="1" dirty="0" smtClean="0">
                <a:latin typeface="Times New Roman"/>
                <a:ea typeface="Times New Roman"/>
                <a:cs typeface="Arial"/>
              </a:rPr>
              <a:t> ) تقريبا في سن 21 </a:t>
            </a:r>
            <a:r>
              <a:rPr lang="ar-SA" sz="2800" b="1" dirty="0" err="1" smtClean="0">
                <a:latin typeface="Times New Roman"/>
                <a:ea typeface="Times New Roman"/>
                <a:cs typeface="Arial"/>
              </a:rPr>
              <a:t>سنة .</a:t>
            </a:r>
            <a:endParaRPr lang="en-US" sz="2800" b="1" dirty="0" smtClean="0">
              <a:latin typeface="Times New Roman"/>
              <a:ea typeface="Times New Roman"/>
            </a:endParaRPr>
          </a:p>
          <a:p>
            <a:pPr algn="just"/>
            <a:r>
              <a:rPr lang="ar-SA" sz="2800" b="1" dirty="0" smtClean="0">
                <a:latin typeface="Times New Roman"/>
                <a:ea typeface="Times New Roman"/>
                <a:cs typeface="Arial"/>
              </a:rPr>
              <a:t>ويلاحظ على المراهق في هذه المرحلة التناسب بين أعضاء الجسم الذي كان مفقودا في المراحل السابقة حتى يصل في نهاية المرحلة إلى النسب الصحيحة كما تقاس بمعايير </a:t>
            </a:r>
            <a:r>
              <a:rPr lang="ar-SA" sz="2800" b="1" dirty="0" err="1" smtClean="0">
                <a:latin typeface="Times New Roman"/>
                <a:ea typeface="Times New Roman"/>
                <a:cs typeface="Arial"/>
              </a:rPr>
              <a:t>الراشدين .</a:t>
            </a:r>
            <a:endParaRPr lang="en-US" sz="2800" b="1" dirty="0" smtClean="0">
              <a:latin typeface="Times New Roman"/>
              <a:ea typeface="Times New Roman"/>
            </a:endParaRPr>
          </a:p>
          <a:p>
            <a:endParaRPr lang="ar-EG" dirty="0"/>
          </a:p>
        </p:txBody>
      </p:sp>
    </p:spTree>
  </p:cSld>
  <p:clrMapOvr>
    <a:masterClrMapping/>
  </p:clrMapOvr>
  <p:transition spd="slow">
    <p:zoom dir="in"/>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316f057c-403a-4f02-b9bc-3fa2c9b85fc6_16x9_1200x676.jpg"/>
          <p:cNvPicPr>
            <a:picLocks noChangeAspect="1"/>
          </p:cNvPicPr>
          <p:nvPr/>
        </p:nvPicPr>
        <p:blipFill>
          <a:blip r:embed="rId3"/>
          <a:stretch>
            <a:fillRect/>
          </a:stretch>
        </p:blipFill>
        <p:spPr>
          <a:xfrm>
            <a:off x="4643438" y="714356"/>
            <a:ext cx="4214842" cy="5643602"/>
          </a:xfrm>
          <a:prstGeom prst="rect">
            <a:avLst/>
          </a:prstGeom>
        </p:spPr>
      </p:pic>
      <p:sp>
        <p:nvSpPr>
          <p:cNvPr id="3" name="عنصر نائب للمحتوى 2"/>
          <p:cNvSpPr>
            <a:spLocks noGrp="1"/>
          </p:cNvSpPr>
          <p:nvPr>
            <p:ph sz="quarter" idx="1"/>
          </p:nvPr>
        </p:nvSpPr>
        <p:spPr>
          <a:xfrm>
            <a:off x="357158" y="285728"/>
            <a:ext cx="4500594" cy="6000792"/>
          </a:xfrm>
        </p:spPr>
        <p:txBody>
          <a:bodyPr>
            <a:normAutofit/>
          </a:bodyPr>
          <a:lstStyle/>
          <a:p>
            <a:pPr algn="just"/>
            <a:r>
              <a:rPr lang="ar-SA" sz="2800" b="1" dirty="0" smtClean="0"/>
              <a:t>ومن الملاحظات الواضحة خلال هذه المرحلة إقبال المراهق على الطعام بشراهة لحاجة النمو الجسمي </a:t>
            </a:r>
            <a:r>
              <a:rPr lang="ar-SA" sz="2800" b="1" dirty="0" err="1" smtClean="0"/>
              <a:t>إليه </a:t>
            </a:r>
            <a:r>
              <a:rPr lang="ar-SA" sz="2800" b="1" dirty="0" smtClean="0"/>
              <a:t>، ويمكن وصف هذه المرحلة بأنها مرحلة صحة جيدة ومقاومة </a:t>
            </a:r>
            <a:r>
              <a:rPr lang="ar-SA" sz="2800" b="1" dirty="0" err="1" smtClean="0"/>
              <a:t>للأمراض .</a:t>
            </a:r>
            <a:endParaRPr lang="en-US" sz="2800" b="1" dirty="0" smtClean="0"/>
          </a:p>
          <a:p>
            <a:pPr algn="just"/>
            <a:r>
              <a:rPr lang="ar-SA" sz="2800" b="1" dirty="0" smtClean="0"/>
              <a:t>وللمربين دورا مهما في توجيه النشاط الجسمي للمراهق في أنشطة مفيدة كالأنشطة الرياضية وممارسة الهوايات المفيدة مع الاهتمام بالوعي الصحي </a:t>
            </a:r>
            <a:r>
              <a:rPr lang="ar-SA" sz="2800" b="1" dirty="0" err="1" smtClean="0"/>
              <a:t>للمراهق .</a:t>
            </a:r>
            <a:endParaRPr lang="en-US" sz="2800" b="1" dirty="0" smtClean="0"/>
          </a:p>
          <a:p>
            <a:pPr algn="just"/>
            <a:endParaRPr lang="ar-EG" sz="2800" b="1" dirty="0"/>
          </a:p>
        </p:txBody>
      </p:sp>
    </p:spTree>
  </p:cSld>
  <p:clrMapOvr>
    <a:masterClrMapping/>
  </p:clrMapOvr>
  <p:transition spd="slow">
    <p:circl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257676" cy="1143000"/>
          </a:xfrm>
        </p:spPr>
        <p:txBody>
          <a:bodyPr>
            <a:normAutofit fontScale="90000"/>
          </a:bodyPr>
          <a:lstStyle/>
          <a:p>
            <a:pPr algn="ctr"/>
            <a:r>
              <a:rPr lang="ar-SA" sz="4000" dirty="0" smtClean="0">
                <a:solidFill>
                  <a:srgbClr val="CC0000"/>
                </a:solidFill>
                <a:effectLst>
                  <a:outerShdw blurRad="38100" dist="38100" dir="2700000" algn="tl">
                    <a:srgbClr val="000000">
                      <a:alpha val="43137"/>
                    </a:srgbClr>
                  </a:outerShdw>
                </a:effectLst>
                <a:latin typeface="Times New Roman"/>
                <a:ea typeface="Times New Roman"/>
                <a:cs typeface="PT Bold Heading" pitchFamily="2" charset="-78"/>
              </a:rPr>
              <a:t>النمو الحركي</a:t>
            </a:r>
            <a:r>
              <a:rPr lang="en-US" dirty="0" smtClean="0">
                <a:solidFill>
                  <a:srgbClr val="CC0000"/>
                </a:solidFill>
                <a:latin typeface="Times New Roman"/>
                <a:ea typeface="Times New Roman"/>
                <a:cs typeface="PT Bold Heading" pitchFamily="2" charset="-78"/>
              </a:rPr>
              <a:t/>
            </a:r>
            <a:br>
              <a:rPr lang="en-US" dirty="0" smtClean="0">
                <a:solidFill>
                  <a:srgbClr val="CC0000"/>
                </a:solidFill>
                <a:latin typeface="Times New Roman"/>
                <a:ea typeface="Times New Roman"/>
                <a:cs typeface="PT Bold Heading" pitchFamily="2" charset="-78"/>
              </a:rPr>
            </a:br>
            <a:endParaRPr lang="ar-EG" dirty="0">
              <a:solidFill>
                <a:srgbClr val="CC0000"/>
              </a:solidFill>
              <a:cs typeface="PT Bold Heading" pitchFamily="2" charset="-78"/>
            </a:endParaRPr>
          </a:p>
        </p:txBody>
      </p:sp>
      <p:sp>
        <p:nvSpPr>
          <p:cNvPr id="3" name="عنصر نائب للمحتوى 2"/>
          <p:cNvSpPr>
            <a:spLocks noGrp="1"/>
          </p:cNvSpPr>
          <p:nvPr>
            <p:ph sz="quarter" idx="1"/>
          </p:nvPr>
        </p:nvSpPr>
        <p:spPr>
          <a:xfrm>
            <a:off x="357158" y="1214422"/>
            <a:ext cx="4714908" cy="5143536"/>
          </a:xfrm>
        </p:spPr>
        <p:txBody>
          <a:bodyPr>
            <a:normAutofit/>
          </a:bodyPr>
          <a:lstStyle/>
          <a:p>
            <a:pPr algn="just"/>
            <a:r>
              <a:rPr lang="ar-SA" sz="2800" b="1" dirty="0" smtClean="0">
                <a:latin typeface="Times New Roman"/>
                <a:ea typeface="Times New Roman"/>
                <a:cs typeface="Arial"/>
              </a:rPr>
              <a:t>النمو الحركي يأخذ في الاستقرار نتيجة الاستقرار التدريجي في النمو الجسمي والنفسي بعد الطفرة الكبيرة في النمو الجسمي والفسيولوجي خلال المرحلة </a:t>
            </a:r>
            <a:r>
              <a:rPr lang="ar-SA" sz="2800" b="1" dirty="0" err="1" smtClean="0">
                <a:latin typeface="Times New Roman"/>
                <a:ea typeface="Times New Roman"/>
                <a:cs typeface="Arial"/>
              </a:rPr>
              <a:t>السابقة </a:t>
            </a:r>
            <a:r>
              <a:rPr lang="ar-SA" sz="2800" b="1" dirty="0" smtClean="0">
                <a:latin typeface="Times New Roman"/>
                <a:ea typeface="Times New Roman"/>
                <a:cs typeface="Arial"/>
              </a:rPr>
              <a:t>، وينعكس هذا الاستقرار على التآزر الحركي فلا يشعر المراهق </a:t>
            </a:r>
            <a:r>
              <a:rPr lang="ar-SA" sz="2800" b="1" dirty="0" err="1" smtClean="0">
                <a:latin typeface="Times New Roman"/>
                <a:ea typeface="Times New Roman"/>
                <a:cs typeface="Arial"/>
              </a:rPr>
              <a:t>بالإضطراب</a:t>
            </a:r>
            <a:r>
              <a:rPr lang="ar-SA" sz="2800" b="1" dirty="0" smtClean="0">
                <a:latin typeface="Times New Roman"/>
                <a:ea typeface="Times New Roman"/>
                <a:cs typeface="Arial"/>
              </a:rPr>
              <a:t> الحركي الذي كان سائدا في المراهقة </a:t>
            </a:r>
            <a:r>
              <a:rPr lang="ar-SA" sz="2800" b="1" dirty="0" err="1" smtClean="0">
                <a:latin typeface="Times New Roman"/>
                <a:ea typeface="Times New Roman"/>
                <a:cs typeface="Arial"/>
              </a:rPr>
              <a:t>المبكرة.</a:t>
            </a:r>
            <a:r>
              <a:rPr lang="ar-SA" sz="2800" b="1" dirty="0" smtClean="0">
                <a:latin typeface="Times New Roman"/>
                <a:ea typeface="Times New Roman"/>
                <a:cs typeface="Arial"/>
              </a:rPr>
              <a:t> </a:t>
            </a:r>
            <a:endParaRPr lang="en-US" sz="2800" b="1" dirty="0" smtClean="0">
              <a:latin typeface="Times New Roman"/>
              <a:ea typeface="Times New Roman"/>
            </a:endParaRPr>
          </a:p>
          <a:p>
            <a:endParaRPr lang="ar-EG" sz="2800" dirty="0"/>
          </a:p>
        </p:txBody>
      </p:sp>
      <p:pic>
        <p:nvPicPr>
          <p:cNvPr id="4" name="صورة 3" descr="images (18).jpg"/>
          <p:cNvPicPr>
            <a:picLocks noChangeAspect="1"/>
          </p:cNvPicPr>
          <p:nvPr/>
        </p:nvPicPr>
        <p:blipFill>
          <a:blip r:embed="rId3"/>
          <a:stretch>
            <a:fillRect/>
          </a:stretch>
        </p:blipFill>
        <p:spPr>
          <a:xfrm>
            <a:off x="5072066" y="428604"/>
            <a:ext cx="3810010" cy="5929354"/>
          </a:xfrm>
          <a:prstGeom prst="rect">
            <a:avLst/>
          </a:prstGeom>
        </p:spPr>
      </p:pic>
    </p:spTree>
  </p:cSld>
  <p:clrMapOvr>
    <a:masterClrMapping/>
  </p:clrMapOvr>
  <p:transition spd="slow">
    <p:pull dir="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dirty="0" smtClean="0">
                <a:solidFill>
                  <a:srgbClr val="0070C0"/>
                </a:solidFill>
                <a:latin typeface="Times New Roman"/>
                <a:ea typeface="Times New Roman"/>
                <a:cs typeface="PT Bold Heading" pitchFamily="2" charset="-78"/>
              </a:rPr>
              <a:t>ومن أهم ملامح النمو الحركي في مرحلة المراهقة المتأخرة ما </a:t>
            </a:r>
            <a:r>
              <a:rPr lang="ar-SA" dirty="0" err="1" smtClean="0">
                <a:solidFill>
                  <a:srgbClr val="0070C0"/>
                </a:solidFill>
                <a:latin typeface="Times New Roman"/>
                <a:ea typeface="Times New Roman"/>
                <a:cs typeface="PT Bold Heading" pitchFamily="2" charset="-78"/>
              </a:rPr>
              <a:t>يلي :</a:t>
            </a:r>
            <a:r>
              <a:rPr lang="en-US" dirty="0" smtClean="0">
                <a:solidFill>
                  <a:srgbClr val="0070C0"/>
                </a:solidFill>
                <a:latin typeface="Times New Roman"/>
                <a:ea typeface="Times New Roman"/>
                <a:cs typeface="PT Bold Heading" pitchFamily="2" charset="-78"/>
              </a:rPr>
              <a:t/>
            </a:r>
            <a:br>
              <a:rPr lang="en-US" dirty="0" smtClean="0">
                <a:solidFill>
                  <a:srgbClr val="0070C0"/>
                </a:solidFill>
                <a:latin typeface="Times New Roman"/>
                <a:ea typeface="Times New Roman"/>
                <a:cs typeface="PT Bold Heading" pitchFamily="2" charset="-78"/>
              </a:rPr>
            </a:br>
            <a:endParaRPr lang="ar-EG" dirty="0">
              <a:solidFill>
                <a:srgbClr val="0070C0"/>
              </a:solidFill>
              <a:cs typeface="PT Bold Heading" pitchFamily="2" charset="-78"/>
            </a:endParaRPr>
          </a:p>
        </p:txBody>
      </p:sp>
      <p:sp>
        <p:nvSpPr>
          <p:cNvPr id="3" name="عنصر نائب للمحتوى 2"/>
          <p:cNvSpPr>
            <a:spLocks noGrp="1"/>
          </p:cNvSpPr>
          <p:nvPr>
            <p:ph sz="quarter" idx="1"/>
          </p:nvPr>
        </p:nvSpPr>
        <p:spPr>
          <a:xfrm>
            <a:off x="428596" y="1142984"/>
            <a:ext cx="4500594" cy="5000660"/>
          </a:xfrm>
        </p:spPr>
        <p:txBody>
          <a:bodyPr>
            <a:normAutofit lnSpcReduction="10000"/>
          </a:bodyPr>
          <a:lstStyle/>
          <a:p>
            <a:pPr algn="just">
              <a:buNone/>
            </a:pPr>
            <a:r>
              <a:rPr lang="ar-SA" dirty="0" smtClean="0">
                <a:latin typeface="Times New Roman"/>
                <a:ea typeface="Times New Roman"/>
                <a:cs typeface="Arial"/>
              </a:rPr>
              <a:t>1 ـ </a:t>
            </a:r>
            <a:r>
              <a:rPr lang="ar-SA" sz="2800" b="1" dirty="0" smtClean="0">
                <a:latin typeface="Times New Roman"/>
                <a:ea typeface="Times New Roman"/>
                <a:cs typeface="Arial"/>
              </a:rPr>
              <a:t>التوافق </a:t>
            </a:r>
            <a:r>
              <a:rPr lang="ar-SA" sz="2800" b="1" dirty="0" err="1" smtClean="0">
                <a:latin typeface="Times New Roman"/>
                <a:ea typeface="Times New Roman"/>
                <a:cs typeface="Arial"/>
              </a:rPr>
              <a:t>والإنسجام</a:t>
            </a:r>
            <a:r>
              <a:rPr lang="ar-SA" sz="2800" b="1" dirty="0" smtClean="0">
                <a:latin typeface="Times New Roman"/>
                <a:ea typeface="Times New Roman"/>
                <a:cs typeface="Arial"/>
              </a:rPr>
              <a:t> الحركي.</a:t>
            </a:r>
            <a:endParaRPr lang="en-US" sz="2800" b="1" dirty="0" smtClean="0">
              <a:latin typeface="Times New Roman"/>
              <a:ea typeface="Times New Roman"/>
            </a:endParaRPr>
          </a:p>
          <a:p>
            <a:pPr algn="just">
              <a:buNone/>
            </a:pPr>
            <a:r>
              <a:rPr lang="ar-SA" sz="2800" b="1" dirty="0" smtClean="0">
                <a:latin typeface="Times New Roman"/>
                <a:ea typeface="Times New Roman"/>
                <a:cs typeface="Arial"/>
              </a:rPr>
              <a:t>2 ـ التحكم في أجزاء الجسم بكل دقة.</a:t>
            </a:r>
            <a:endParaRPr lang="en-US" sz="2800" b="1" dirty="0" smtClean="0">
              <a:latin typeface="Times New Roman"/>
              <a:ea typeface="Times New Roman"/>
            </a:endParaRPr>
          </a:p>
          <a:p>
            <a:pPr algn="just">
              <a:buNone/>
            </a:pPr>
            <a:r>
              <a:rPr lang="ar-SA" sz="2800" b="1" dirty="0" smtClean="0">
                <a:latin typeface="Times New Roman"/>
                <a:ea typeface="Times New Roman"/>
                <a:cs typeface="Arial"/>
              </a:rPr>
              <a:t>3 ـ الزيادة في القوة الجسمية والعضلية.</a:t>
            </a:r>
            <a:endParaRPr lang="en-US" sz="2800" b="1" dirty="0" smtClean="0">
              <a:latin typeface="Times New Roman"/>
              <a:ea typeface="Times New Roman"/>
            </a:endParaRPr>
          </a:p>
          <a:p>
            <a:pPr algn="just"/>
            <a:r>
              <a:rPr lang="ar-SA" sz="2800" b="1" dirty="0" smtClean="0">
                <a:latin typeface="Times New Roman"/>
                <a:ea typeface="Times New Roman"/>
                <a:cs typeface="Arial"/>
              </a:rPr>
              <a:t>وتظهر الفروق بين الجنسين في النمو الحركي حيث يصل البنين إلى مستويات عالية في الأداء البدني الذي يحتاج إلى قوة عضلية، بينما تصل البنات إلى المستويات العالية في المهارات التي تحتاج إلى </a:t>
            </a:r>
            <a:r>
              <a:rPr lang="ar-SA" sz="2800" b="1" dirty="0" err="1" smtClean="0">
                <a:latin typeface="Times New Roman"/>
                <a:ea typeface="Times New Roman"/>
                <a:cs typeface="Arial"/>
              </a:rPr>
              <a:t>توافقات</a:t>
            </a:r>
            <a:r>
              <a:rPr lang="ar-SA" sz="2800" b="1" dirty="0" smtClean="0">
                <a:latin typeface="Times New Roman"/>
                <a:ea typeface="Times New Roman"/>
                <a:cs typeface="Arial"/>
              </a:rPr>
              <a:t> دقيقة </a:t>
            </a:r>
            <a:r>
              <a:rPr lang="ar-SA" sz="2800" b="1" dirty="0" err="1" smtClean="0">
                <a:latin typeface="Times New Roman"/>
                <a:ea typeface="Times New Roman"/>
                <a:cs typeface="Arial"/>
              </a:rPr>
              <a:t>كالأصابع .</a:t>
            </a:r>
            <a:r>
              <a:rPr lang="ar-SA" sz="2800" b="1" dirty="0" smtClean="0">
                <a:latin typeface="Times New Roman"/>
                <a:ea typeface="Times New Roman"/>
                <a:cs typeface="Arial"/>
              </a:rPr>
              <a:t> </a:t>
            </a:r>
            <a:endParaRPr lang="en-US" sz="2800" b="1" dirty="0" smtClean="0">
              <a:latin typeface="Times New Roman"/>
              <a:ea typeface="Times New Roman"/>
            </a:endParaRPr>
          </a:p>
          <a:p>
            <a:pPr algn="just"/>
            <a:endParaRPr lang="ar-EG" sz="2800" b="1" dirty="0"/>
          </a:p>
        </p:txBody>
      </p:sp>
      <p:pic>
        <p:nvPicPr>
          <p:cNvPr id="5" name="صورة 4" descr="6D0BB879-140B-4DE9-9F65DA78181A0636_width370.png"/>
          <p:cNvPicPr>
            <a:picLocks noChangeAspect="1"/>
          </p:cNvPicPr>
          <p:nvPr/>
        </p:nvPicPr>
        <p:blipFill>
          <a:blip r:embed="rId3"/>
          <a:stretch>
            <a:fillRect/>
          </a:stretch>
        </p:blipFill>
        <p:spPr>
          <a:xfrm>
            <a:off x="5143504" y="1285859"/>
            <a:ext cx="3714776" cy="5421603"/>
          </a:xfrm>
          <a:prstGeom prst="rect">
            <a:avLst/>
          </a:prstGeom>
        </p:spPr>
      </p:pic>
    </p:spTree>
  </p:cSld>
  <p:clrMapOvr>
    <a:masterClrMapping/>
  </p:clrMapOvr>
  <p:transition spd="slow">
    <p:wheel spokes="3"/>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900486" cy="1143000"/>
          </a:xfrm>
        </p:spPr>
        <p:txBody>
          <a:bodyPr>
            <a:normAutofit fontScale="90000"/>
          </a:bodyPr>
          <a:lstStyle/>
          <a:p>
            <a:pPr algn="ctr"/>
            <a:r>
              <a:rPr lang="ar-SA" sz="4000" dirty="0" smtClean="0">
                <a:solidFill>
                  <a:srgbClr val="CC0000"/>
                </a:solidFill>
                <a:effectLst>
                  <a:outerShdw blurRad="38100" dist="38100" dir="2700000" algn="tl">
                    <a:srgbClr val="000000">
                      <a:alpha val="43137"/>
                    </a:srgbClr>
                  </a:outerShdw>
                </a:effectLst>
                <a:cs typeface="PT Bold Heading" pitchFamily="2" charset="-78"/>
              </a:rPr>
              <a:t>النمو العقلي</a:t>
            </a:r>
            <a:r>
              <a:rPr lang="en-US" sz="4000" dirty="0" smtClean="0">
                <a:solidFill>
                  <a:srgbClr val="CC0000"/>
                </a:solidFill>
                <a:effectLst>
                  <a:outerShdw blurRad="38100" dist="38100" dir="2700000" algn="tl">
                    <a:srgbClr val="000000">
                      <a:alpha val="43137"/>
                    </a:srgbClr>
                  </a:outerShdw>
                </a:effectLst>
                <a:cs typeface="PT Bold Heading" pitchFamily="2" charset="-78"/>
              </a:rPr>
              <a:t/>
            </a:r>
            <a:br>
              <a:rPr lang="en-US" sz="4000" dirty="0" smtClean="0">
                <a:solidFill>
                  <a:srgbClr val="CC0000"/>
                </a:solidFill>
                <a:effectLst>
                  <a:outerShdw blurRad="38100" dist="38100" dir="2700000" algn="tl">
                    <a:srgbClr val="000000">
                      <a:alpha val="43137"/>
                    </a:srgbClr>
                  </a:outerShdw>
                </a:effectLst>
                <a:cs typeface="PT Bold Heading" pitchFamily="2" charset="-78"/>
              </a:rPr>
            </a:br>
            <a:endParaRPr lang="ar-EG" sz="4000" dirty="0">
              <a:solidFill>
                <a:srgbClr val="CC000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285720" y="1000108"/>
            <a:ext cx="4429156" cy="5286412"/>
          </a:xfrm>
        </p:spPr>
        <p:txBody>
          <a:bodyPr>
            <a:normAutofit/>
          </a:bodyPr>
          <a:lstStyle/>
          <a:p>
            <a:pPr algn="just"/>
            <a:r>
              <a:rPr lang="ar-SA" sz="2800" b="1" dirty="0" smtClean="0"/>
              <a:t>يتزايد الاهتمام بالتحصيل الدراسي في هذه المرحلة وخاصة في نهاية المرحلة </a:t>
            </a:r>
            <a:r>
              <a:rPr lang="ar-SA" sz="2800" b="1" dirty="0" err="1" smtClean="0"/>
              <a:t>الثانوية </a:t>
            </a:r>
            <a:r>
              <a:rPr lang="ar-SA" sz="2800" b="1" dirty="0" smtClean="0"/>
              <a:t>، وتزداد قدرة المراهق على </a:t>
            </a:r>
            <a:r>
              <a:rPr lang="ar-SA" sz="2800" b="1" dirty="0" err="1" smtClean="0"/>
              <a:t>التحصيل </a:t>
            </a:r>
            <a:r>
              <a:rPr lang="ar-SA" sz="2800" b="1" dirty="0" smtClean="0"/>
              <a:t>، وتزداد سرعته في </a:t>
            </a:r>
            <a:r>
              <a:rPr lang="ar-SA" sz="2800" b="1" dirty="0" err="1" smtClean="0"/>
              <a:t>القراءة </a:t>
            </a:r>
            <a:r>
              <a:rPr lang="ar-SA" sz="2800" b="1" dirty="0" smtClean="0"/>
              <a:t>، ويستطيع استخدام مصادر المعرفة </a:t>
            </a:r>
            <a:r>
              <a:rPr lang="ar-SA" sz="2800" b="1" dirty="0" err="1" smtClean="0"/>
              <a:t>المختلفة </a:t>
            </a:r>
            <a:r>
              <a:rPr lang="ar-SA" sz="2800" b="1" dirty="0" smtClean="0"/>
              <a:t>، مثل </a:t>
            </a:r>
            <a:r>
              <a:rPr lang="ar-SA" sz="2800" b="1" dirty="0" err="1" smtClean="0"/>
              <a:t>الكتب </a:t>
            </a:r>
            <a:r>
              <a:rPr lang="ar-SA" sz="2800" b="1" dirty="0" smtClean="0"/>
              <a:t>، </a:t>
            </a:r>
            <a:r>
              <a:rPr lang="ar-SA" sz="2800" b="1" dirty="0" err="1" smtClean="0"/>
              <a:t>والإنترنت </a:t>
            </a:r>
            <a:r>
              <a:rPr lang="ar-SA" sz="2800" b="1" dirty="0" smtClean="0"/>
              <a:t>، ووسائل الإعلام </a:t>
            </a:r>
            <a:r>
              <a:rPr lang="ar-SA" sz="2800" b="1" dirty="0" err="1" smtClean="0"/>
              <a:t>المقروءة </a:t>
            </a:r>
            <a:r>
              <a:rPr lang="ar-SA" sz="2800" b="1" dirty="0" smtClean="0"/>
              <a:t>، والمسموعة </a:t>
            </a:r>
            <a:r>
              <a:rPr lang="ar-SA" sz="2800" b="1" dirty="0" err="1" smtClean="0"/>
              <a:t>والمرئية  .</a:t>
            </a:r>
            <a:endParaRPr lang="en-US" sz="2800" b="1" dirty="0"/>
          </a:p>
        </p:txBody>
      </p:sp>
      <p:pic>
        <p:nvPicPr>
          <p:cNvPr id="4" name="صورة 3" descr="201710090614581458.jpg"/>
          <p:cNvPicPr>
            <a:picLocks noChangeAspect="1"/>
          </p:cNvPicPr>
          <p:nvPr/>
        </p:nvPicPr>
        <p:blipFill>
          <a:blip r:embed="rId3"/>
          <a:stretch>
            <a:fillRect/>
          </a:stretch>
        </p:blipFill>
        <p:spPr>
          <a:xfrm>
            <a:off x="4786314" y="571480"/>
            <a:ext cx="4071966" cy="5857916"/>
          </a:xfrm>
          <a:prstGeom prst="rect">
            <a:avLst/>
          </a:prstGeom>
        </p:spPr>
      </p:pic>
    </p:spTree>
  </p:cSld>
  <p:clrMapOvr>
    <a:masterClrMapping/>
  </p:clrMapOvr>
  <p:transition spd="slow">
    <p:diamon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85720" y="285728"/>
            <a:ext cx="4071966" cy="6357982"/>
          </a:xfrm>
        </p:spPr>
        <p:txBody>
          <a:bodyPr/>
          <a:lstStyle/>
          <a:p>
            <a:pPr algn="just"/>
            <a:r>
              <a:rPr lang="ar-SA" sz="2800" b="1" dirty="0" smtClean="0">
                <a:latin typeface="Times New Roman"/>
                <a:ea typeface="Times New Roman"/>
                <a:cs typeface="Arial"/>
              </a:rPr>
              <a:t>وينمو التفكير </a:t>
            </a:r>
            <a:r>
              <a:rPr lang="ar-SA" sz="2800" b="1" dirty="0" err="1" smtClean="0">
                <a:latin typeface="Times New Roman"/>
                <a:ea typeface="Times New Roman"/>
                <a:cs typeface="Arial"/>
              </a:rPr>
              <a:t>المجرد </a:t>
            </a:r>
            <a:r>
              <a:rPr lang="ar-SA" sz="2800" b="1" dirty="0" smtClean="0">
                <a:latin typeface="Times New Roman"/>
                <a:ea typeface="Times New Roman"/>
                <a:cs typeface="Arial"/>
              </a:rPr>
              <a:t>، والتفكير المنطقي نتيجة زيادة الخبرات واتساع المدارك ونمو </a:t>
            </a:r>
            <a:r>
              <a:rPr lang="ar-SA" sz="2800" b="1" dirty="0" err="1" smtClean="0">
                <a:latin typeface="Times New Roman"/>
                <a:ea typeface="Times New Roman"/>
                <a:cs typeface="Arial"/>
              </a:rPr>
              <a:t>المعارف </a:t>
            </a:r>
            <a:r>
              <a:rPr lang="ar-SA" sz="2800" b="1" dirty="0" smtClean="0">
                <a:latin typeface="Times New Roman"/>
                <a:ea typeface="Times New Roman"/>
                <a:cs typeface="Arial"/>
              </a:rPr>
              <a:t>، وتنمو قدرة المراهق على الطلاقة الفكرية والتي </a:t>
            </a:r>
            <a:r>
              <a:rPr lang="ar-SA" sz="2800" b="1" dirty="0" err="1" smtClean="0">
                <a:latin typeface="Times New Roman"/>
                <a:ea typeface="Times New Roman"/>
                <a:cs typeface="Arial"/>
              </a:rPr>
              <a:t>تعني </a:t>
            </a:r>
            <a:r>
              <a:rPr lang="ar-SA" sz="2800" b="1" dirty="0" smtClean="0">
                <a:latin typeface="Times New Roman"/>
                <a:ea typeface="Times New Roman"/>
                <a:cs typeface="Arial"/>
              </a:rPr>
              <a:t>( القدرة على استدعاء أكبر عدد من الأفكار في موقف </a:t>
            </a:r>
            <a:r>
              <a:rPr lang="ar-SA" sz="2800" b="1" dirty="0" err="1" smtClean="0">
                <a:latin typeface="Times New Roman"/>
                <a:ea typeface="Times New Roman"/>
                <a:cs typeface="Arial"/>
              </a:rPr>
              <a:t>معين </a:t>
            </a:r>
            <a:r>
              <a:rPr lang="ar-SA" sz="2800" b="1" dirty="0" smtClean="0">
                <a:latin typeface="Times New Roman"/>
                <a:ea typeface="Times New Roman"/>
                <a:cs typeface="Arial"/>
              </a:rPr>
              <a:t>) وهي أحد قدرات التفكير </a:t>
            </a:r>
            <a:r>
              <a:rPr lang="ar-SA" sz="2800" b="1" dirty="0" err="1" smtClean="0">
                <a:latin typeface="Times New Roman"/>
                <a:ea typeface="Times New Roman"/>
                <a:cs typeface="Arial"/>
              </a:rPr>
              <a:t>الابتكاري.</a:t>
            </a:r>
            <a:r>
              <a:rPr lang="ar-SA" sz="2800" b="1" dirty="0" smtClean="0">
                <a:latin typeface="Times New Roman"/>
                <a:ea typeface="Times New Roman"/>
                <a:cs typeface="Arial"/>
              </a:rPr>
              <a:t> </a:t>
            </a:r>
            <a:endParaRPr lang="en-US" sz="2800" b="1" dirty="0" smtClean="0">
              <a:latin typeface="Times New Roman"/>
              <a:ea typeface="Times New Roman"/>
            </a:endParaRPr>
          </a:p>
          <a:p>
            <a:endParaRPr lang="ar-EG" dirty="0"/>
          </a:p>
        </p:txBody>
      </p:sp>
      <p:pic>
        <p:nvPicPr>
          <p:cNvPr id="4" name="صورة 3" descr="11154653167480813373813840555255.jpg"/>
          <p:cNvPicPr>
            <a:picLocks noChangeAspect="1"/>
          </p:cNvPicPr>
          <p:nvPr/>
        </p:nvPicPr>
        <p:blipFill>
          <a:blip r:embed="rId3"/>
          <a:stretch>
            <a:fillRect/>
          </a:stretch>
        </p:blipFill>
        <p:spPr>
          <a:xfrm>
            <a:off x="4429125" y="571480"/>
            <a:ext cx="4286280" cy="6000792"/>
          </a:xfrm>
          <a:prstGeom prst="rect">
            <a:avLst/>
          </a:prstGeom>
        </p:spPr>
      </p:pic>
    </p:spTree>
  </p:cSld>
  <p:clrMapOvr>
    <a:masterClrMapping/>
  </p:clrMapOvr>
  <p:transition spd="slow">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533e79ad81b07f571f988cc4b4270f95.jpg"/>
          <p:cNvPicPr>
            <a:picLocks noChangeAspect="1"/>
          </p:cNvPicPr>
          <p:nvPr/>
        </p:nvPicPr>
        <p:blipFill>
          <a:blip r:embed="rId3"/>
          <a:stretch>
            <a:fillRect/>
          </a:stretch>
        </p:blipFill>
        <p:spPr>
          <a:xfrm>
            <a:off x="214282" y="3071810"/>
            <a:ext cx="8643998" cy="3429024"/>
          </a:xfrm>
          <a:prstGeom prst="rect">
            <a:avLst/>
          </a:prstGeom>
          <a:ln>
            <a:noFill/>
          </a:ln>
          <a:effectLst>
            <a:softEdge rad="112500"/>
          </a:effectLst>
        </p:spPr>
      </p:pic>
      <p:sp>
        <p:nvSpPr>
          <p:cNvPr id="3" name="عنصر نائب للمحتوى 2"/>
          <p:cNvSpPr>
            <a:spLocks noGrp="1"/>
          </p:cNvSpPr>
          <p:nvPr>
            <p:ph sz="quarter" idx="1"/>
          </p:nvPr>
        </p:nvSpPr>
        <p:spPr>
          <a:xfrm>
            <a:off x="571472" y="714356"/>
            <a:ext cx="7467600" cy="2328866"/>
          </a:xfrm>
        </p:spPr>
        <p:txBody>
          <a:bodyPr>
            <a:normAutofit fontScale="92500" lnSpcReduction="20000"/>
          </a:bodyPr>
          <a:lstStyle/>
          <a:p>
            <a:r>
              <a:rPr lang="ar-EG" sz="3000" b="1" dirty="0" smtClean="0"/>
              <a:t>البيئة وما توفر</a:t>
            </a:r>
            <a:r>
              <a:rPr lang="ar-SA" sz="3000" b="1" dirty="0" smtClean="0"/>
              <a:t>ه</a:t>
            </a:r>
            <a:r>
              <a:rPr lang="ar-EG" sz="3000" b="1" dirty="0" smtClean="0"/>
              <a:t> من إمكانات وأدوات لعب، إلى جانب تشجيع الوالدين والمدرسين على الاشتراك في الأنشطة </a:t>
            </a:r>
            <a:r>
              <a:rPr lang="ar-EG" sz="3000" b="1" dirty="0" err="1" smtClean="0"/>
              <a:t>المدرسية.</a:t>
            </a:r>
            <a:r>
              <a:rPr lang="ar-EG" sz="3000" b="1" dirty="0" smtClean="0"/>
              <a:t> </a:t>
            </a:r>
            <a:endParaRPr lang="en-US" sz="3000" b="1" dirty="0" smtClean="0"/>
          </a:p>
          <a:p>
            <a:r>
              <a:rPr lang="ar-EG" sz="3000" b="1" dirty="0" smtClean="0"/>
              <a:t>يؤثر التغير الأول لشكل الجسم إيجابيا في النمو الحركي بسبب اختفاء الوسائد </a:t>
            </a:r>
            <a:r>
              <a:rPr lang="ar-EG" sz="3000" b="1" dirty="0" err="1" smtClean="0"/>
              <a:t>الدهنية</a:t>
            </a:r>
            <a:r>
              <a:rPr lang="ar-EG" sz="3000" b="1" dirty="0" smtClean="0"/>
              <a:t>، إلا أن </a:t>
            </a:r>
            <a:r>
              <a:rPr lang="ar-EG" sz="3000" b="1" dirty="0" err="1" smtClean="0"/>
              <a:t>التقيد</a:t>
            </a:r>
            <a:r>
              <a:rPr lang="ar-EG" sz="3000" b="1" dirty="0" smtClean="0"/>
              <a:t> بالواجبات المدرسية تؤثر سلبيا</a:t>
            </a:r>
            <a:r>
              <a:rPr lang="ar-SA" sz="3000" b="1" dirty="0" smtClean="0"/>
              <a:t> ( عدم تنظيم الوقت بين النشاط الحركي وأداء الواجبات المدرسية والاستذكار</a:t>
            </a:r>
            <a:r>
              <a:rPr lang="ar-SA" sz="3000" b="1" dirty="0" err="1" smtClean="0"/>
              <a:t>)</a:t>
            </a:r>
            <a:r>
              <a:rPr lang="ar-EG" sz="3000" b="1" dirty="0" err="1" smtClean="0"/>
              <a:t>.</a:t>
            </a:r>
            <a:endParaRPr lang="ar-EG" sz="3000" b="1" dirty="0" smtClean="0"/>
          </a:p>
          <a:p>
            <a:endParaRPr lang="ar-EG" dirty="0"/>
          </a:p>
        </p:txBody>
      </p:sp>
    </p:spTree>
  </p:cSld>
  <p:clrMapOvr>
    <a:masterClrMapping/>
  </p:clrMapOvr>
  <p:transition spd="slow">
    <p:zo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85720" y="285728"/>
            <a:ext cx="5214974" cy="6143668"/>
          </a:xfrm>
        </p:spPr>
        <p:txBody>
          <a:bodyPr>
            <a:normAutofit/>
          </a:bodyPr>
          <a:lstStyle/>
          <a:p>
            <a:pPr algn="just"/>
            <a:r>
              <a:rPr lang="ar-SA" b="1" dirty="0" smtClean="0"/>
              <a:t>وقد أظهرت الكثير من الدراسات عدم وجود فروق بين الجنسين في مستوى الذكاء، إلا أن الدراسات دلت على وجود فروق بين الجنسين في القدرات الخاصة </a:t>
            </a:r>
            <a:endParaRPr lang="en-US" b="1" dirty="0" smtClean="0"/>
          </a:p>
          <a:p>
            <a:pPr algn="just"/>
            <a:r>
              <a:rPr lang="ar-SA" b="1" dirty="0" smtClean="0"/>
              <a:t> فالبنات يتفوقن على البنين في القدرة اللفظية اللغوية والقدرة الكتابية، والقدرة التذكرية بينما يتفوق البنين على البنات في إدراك المسافات والقدرة  الحسابية و الهندسية </a:t>
            </a:r>
            <a:r>
              <a:rPr lang="ar-SA" b="1" dirty="0" err="1" smtClean="0"/>
              <a:t>والميكانيكية .</a:t>
            </a:r>
            <a:endParaRPr lang="en-US" b="1" dirty="0" smtClean="0"/>
          </a:p>
          <a:p>
            <a:pPr algn="just"/>
            <a:r>
              <a:rPr lang="ar-SA" b="1" dirty="0" smtClean="0"/>
              <a:t>( يرجع الاختلاف بين الجنسين في القدرات العقلية إلى الاختلاف في نشاط النصفين الكرويين </a:t>
            </a:r>
            <a:r>
              <a:rPr lang="ar-SA" b="1" dirty="0" err="1" smtClean="0"/>
              <a:t>للمخ </a:t>
            </a:r>
            <a:r>
              <a:rPr lang="ar-SA" b="1" dirty="0" smtClean="0"/>
              <a:t>)  فالبنين يسيطر عليهم النصف الأيمن من المخ بينما البنات يسيطر عليهم النصف </a:t>
            </a:r>
            <a:r>
              <a:rPr lang="ar-SA" b="1" dirty="0" err="1" smtClean="0"/>
              <a:t>الأيسر .</a:t>
            </a:r>
            <a:r>
              <a:rPr lang="ar-SA" b="1" dirty="0" smtClean="0"/>
              <a:t> </a:t>
            </a:r>
            <a:endParaRPr lang="en-US" b="1" dirty="0" smtClean="0"/>
          </a:p>
          <a:p>
            <a:pPr>
              <a:buNone/>
            </a:pPr>
            <a:endParaRPr lang="ar-EG" dirty="0"/>
          </a:p>
        </p:txBody>
      </p:sp>
      <p:pic>
        <p:nvPicPr>
          <p:cNvPr id="5" name="صورة 4" descr="images (25).jpg"/>
          <p:cNvPicPr>
            <a:picLocks noChangeAspect="1"/>
          </p:cNvPicPr>
          <p:nvPr/>
        </p:nvPicPr>
        <p:blipFill>
          <a:blip r:embed="rId3"/>
          <a:stretch>
            <a:fillRect/>
          </a:stretch>
        </p:blipFill>
        <p:spPr>
          <a:xfrm>
            <a:off x="5643570" y="500042"/>
            <a:ext cx="3319466" cy="5929354"/>
          </a:xfrm>
          <a:prstGeom prst="rect">
            <a:avLst/>
          </a:prstGeom>
        </p:spPr>
      </p:pic>
    </p:spTree>
  </p:cSld>
  <p:clrMapOvr>
    <a:masterClrMapping/>
  </p:clrMapOvr>
  <p:transition spd="slow">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57158" y="285728"/>
            <a:ext cx="5143536" cy="6215106"/>
          </a:xfrm>
        </p:spPr>
        <p:txBody>
          <a:bodyPr/>
          <a:lstStyle/>
          <a:p>
            <a:pPr algn="just"/>
            <a:r>
              <a:rPr lang="ar-SA" sz="2800" b="1" dirty="0" smtClean="0"/>
              <a:t>ومن أهم ما يشغل تفكير المراهق في هذه المرحلة مستقبلة التعليمي والمهني.</a:t>
            </a:r>
            <a:endParaRPr lang="en-US" sz="2800" b="1" dirty="0" smtClean="0"/>
          </a:p>
          <a:p>
            <a:pPr algn="just"/>
            <a:r>
              <a:rPr lang="ar-SA" sz="2800" b="1" dirty="0" smtClean="0"/>
              <a:t>وتمثل ضغوط الوالدين على المراهق لحثه على الإنجاز الأكاديمي دورا هاما في المشكلات التي يتعرض لها المراهق والتي ترتبط بمسألة التوجيه الأكاديمي والمهني.</a:t>
            </a:r>
            <a:endParaRPr lang="en-US" sz="2800" b="1" dirty="0" smtClean="0"/>
          </a:p>
          <a:p>
            <a:pPr algn="just"/>
            <a:r>
              <a:rPr lang="ar-SA" sz="2800" b="1" dirty="0" smtClean="0"/>
              <a:t>لذا يجب على الكبار المساهمة في تنمية قدرة المراهق على التفكير لنفسه تفكيرا مستقلا بدلا من التفكير له.</a:t>
            </a:r>
            <a:endParaRPr lang="en-US" sz="2800" b="1" dirty="0" smtClean="0"/>
          </a:p>
          <a:p>
            <a:endParaRPr lang="ar-EG" dirty="0"/>
          </a:p>
        </p:txBody>
      </p:sp>
      <p:pic>
        <p:nvPicPr>
          <p:cNvPr id="4" name="صورة 3" descr="images (23).jpg"/>
          <p:cNvPicPr>
            <a:picLocks noChangeAspect="1"/>
          </p:cNvPicPr>
          <p:nvPr/>
        </p:nvPicPr>
        <p:blipFill>
          <a:blip r:embed="rId3"/>
          <a:stretch>
            <a:fillRect/>
          </a:stretch>
        </p:blipFill>
        <p:spPr>
          <a:xfrm>
            <a:off x="5643570" y="642918"/>
            <a:ext cx="3190879" cy="5715040"/>
          </a:xfrm>
          <a:prstGeom prst="rect">
            <a:avLst/>
          </a:prstGeom>
        </p:spPr>
      </p:pic>
    </p:spTree>
  </p:cSld>
  <p:clrMapOvr>
    <a:masterClrMapping/>
  </p:clrMapOvr>
  <p:transition spd="slow">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971924" cy="1143000"/>
          </a:xfrm>
        </p:spPr>
        <p:txBody>
          <a:bodyPr>
            <a:normAutofit fontScale="90000"/>
          </a:bodyPr>
          <a:lstStyle/>
          <a:p>
            <a:pPr algn="ctr"/>
            <a:r>
              <a:rPr lang="ar-SA" sz="3600" dirty="0" smtClean="0">
                <a:solidFill>
                  <a:srgbClr val="CC0000"/>
                </a:solidFill>
                <a:effectLst>
                  <a:outerShdw blurRad="38100" dist="38100" dir="2700000" algn="tl">
                    <a:srgbClr val="000000">
                      <a:alpha val="43137"/>
                    </a:srgbClr>
                  </a:outerShdw>
                </a:effectLst>
                <a:latin typeface="Times New Roman"/>
                <a:ea typeface="Times New Roman"/>
                <a:cs typeface="PT Bold Heading" pitchFamily="2" charset="-78"/>
              </a:rPr>
              <a:t>النمو الانفعالي</a:t>
            </a:r>
            <a:r>
              <a:rPr lang="en-US" sz="3600" dirty="0" smtClean="0">
                <a:solidFill>
                  <a:srgbClr val="CC0000"/>
                </a:solidFill>
                <a:effectLst>
                  <a:outerShdw blurRad="38100" dist="38100" dir="2700000" algn="tl">
                    <a:srgbClr val="000000">
                      <a:alpha val="43137"/>
                    </a:srgbClr>
                  </a:outerShdw>
                </a:effectLst>
                <a:latin typeface="Times New Roman"/>
                <a:ea typeface="Times New Roman"/>
                <a:cs typeface="PT Bold Heading" pitchFamily="2" charset="-78"/>
              </a:rPr>
              <a:t/>
            </a:r>
            <a:br>
              <a:rPr lang="en-US" sz="3600" dirty="0" smtClean="0">
                <a:solidFill>
                  <a:srgbClr val="CC0000"/>
                </a:solidFill>
                <a:effectLst>
                  <a:outerShdw blurRad="38100" dist="38100" dir="2700000" algn="tl">
                    <a:srgbClr val="000000">
                      <a:alpha val="43137"/>
                    </a:srgbClr>
                  </a:outerShdw>
                </a:effectLst>
                <a:latin typeface="Times New Roman"/>
                <a:ea typeface="Times New Roman"/>
                <a:cs typeface="PT Bold Heading" pitchFamily="2" charset="-78"/>
              </a:rPr>
            </a:br>
            <a:endParaRPr lang="ar-EG" sz="3600" dirty="0">
              <a:solidFill>
                <a:srgbClr val="CC000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357158" y="1142984"/>
            <a:ext cx="4357718" cy="5357850"/>
          </a:xfrm>
        </p:spPr>
        <p:txBody>
          <a:bodyPr>
            <a:normAutofit/>
          </a:bodyPr>
          <a:lstStyle/>
          <a:p>
            <a:pPr algn="just"/>
            <a:r>
              <a:rPr lang="ar-SA" sz="2800" b="1" dirty="0" smtClean="0">
                <a:latin typeface="Times New Roman"/>
                <a:ea typeface="Times New Roman"/>
                <a:cs typeface="Arial"/>
              </a:rPr>
              <a:t>من أهم مظاهر النمو الانفعالي في مرحلة المراهقة </a:t>
            </a:r>
            <a:r>
              <a:rPr lang="ar-SA" sz="2800" b="1" dirty="0" err="1" smtClean="0">
                <a:latin typeface="Times New Roman"/>
                <a:ea typeface="Times New Roman"/>
                <a:cs typeface="Arial"/>
              </a:rPr>
              <a:t>المتأخرة </a:t>
            </a:r>
            <a:r>
              <a:rPr lang="ar-SA" sz="2800" b="1" dirty="0" smtClean="0">
                <a:latin typeface="Times New Roman"/>
                <a:ea typeface="Times New Roman"/>
                <a:cs typeface="Arial"/>
              </a:rPr>
              <a:t>، هو الاستقرار </a:t>
            </a:r>
            <a:r>
              <a:rPr lang="ar-SA" sz="2800" b="1" dirty="0" err="1" smtClean="0">
                <a:latin typeface="Times New Roman"/>
                <a:ea typeface="Times New Roman"/>
                <a:cs typeface="Arial"/>
              </a:rPr>
              <a:t>الانفعالي </a:t>
            </a:r>
            <a:r>
              <a:rPr lang="ar-SA" sz="2800" b="1" dirty="0" smtClean="0">
                <a:latin typeface="Times New Roman"/>
                <a:ea typeface="Times New Roman"/>
                <a:cs typeface="Arial"/>
              </a:rPr>
              <a:t>، فتخف تدريجيا الحساسية الانفعالية وحالات التقلب </a:t>
            </a:r>
            <a:r>
              <a:rPr lang="ar-SA" sz="2800" b="1" dirty="0" err="1" smtClean="0">
                <a:latin typeface="Times New Roman"/>
                <a:ea typeface="Times New Roman"/>
                <a:cs typeface="Arial"/>
              </a:rPr>
              <a:t>الوجداني .</a:t>
            </a:r>
            <a:endParaRPr lang="en-US" sz="2800" b="1" dirty="0" smtClean="0">
              <a:latin typeface="Times New Roman"/>
              <a:ea typeface="Times New Roman"/>
            </a:endParaRPr>
          </a:p>
          <a:p>
            <a:pPr algn="just"/>
            <a:r>
              <a:rPr lang="ar-SA" sz="2800" b="1" dirty="0" smtClean="0">
                <a:latin typeface="Times New Roman"/>
                <a:ea typeface="Times New Roman"/>
                <a:cs typeface="Arial"/>
              </a:rPr>
              <a:t>ويتأثر النمو الانفعالي للمراهق بالعلاقات العائلية المختلفة التي تهيمن على </a:t>
            </a:r>
            <a:r>
              <a:rPr lang="ar-SA" sz="2800" b="1" dirty="0" err="1" smtClean="0">
                <a:latin typeface="Times New Roman"/>
                <a:ea typeface="Times New Roman"/>
                <a:cs typeface="Arial"/>
              </a:rPr>
              <a:t>أسرته </a:t>
            </a:r>
            <a:r>
              <a:rPr lang="ar-SA" sz="2800" b="1" dirty="0" smtClean="0">
                <a:latin typeface="Times New Roman"/>
                <a:ea typeface="Times New Roman"/>
                <a:cs typeface="Arial"/>
              </a:rPr>
              <a:t>، فأي نزاع أسري بين الوالدين يؤثر في انفعالاته وتكرار هذا النزاع يؤخر نموه السوي الصحيح ويعوق اتزانه </a:t>
            </a:r>
            <a:r>
              <a:rPr lang="ar-SA" sz="2800" b="1" dirty="0" err="1" smtClean="0">
                <a:latin typeface="Times New Roman"/>
                <a:ea typeface="Times New Roman"/>
                <a:cs typeface="Arial"/>
              </a:rPr>
              <a:t>الانفعالي .</a:t>
            </a:r>
            <a:r>
              <a:rPr lang="ar-SA" sz="2800" b="1" dirty="0" smtClean="0">
                <a:latin typeface="Times New Roman"/>
                <a:ea typeface="Times New Roman"/>
                <a:cs typeface="Arial"/>
              </a:rPr>
              <a:t> </a:t>
            </a:r>
            <a:endParaRPr lang="en-US" sz="2800" b="1" dirty="0" smtClean="0">
              <a:latin typeface="Times New Roman"/>
              <a:ea typeface="Times New Roman"/>
            </a:endParaRPr>
          </a:p>
          <a:p>
            <a:endParaRPr lang="ar-EG" dirty="0"/>
          </a:p>
        </p:txBody>
      </p:sp>
      <p:pic>
        <p:nvPicPr>
          <p:cNvPr id="4" name="صورة 3" descr="aheb_zamelate.jpg"/>
          <p:cNvPicPr>
            <a:picLocks noChangeAspect="1"/>
          </p:cNvPicPr>
          <p:nvPr/>
        </p:nvPicPr>
        <p:blipFill>
          <a:blip r:embed="rId3"/>
          <a:stretch>
            <a:fillRect/>
          </a:stretch>
        </p:blipFill>
        <p:spPr>
          <a:xfrm>
            <a:off x="4929190" y="642918"/>
            <a:ext cx="3857630" cy="571504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85720" y="428604"/>
            <a:ext cx="4500594" cy="5715040"/>
          </a:xfrm>
        </p:spPr>
        <p:txBody>
          <a:bodyPr>
            <a:normAutofit/>
          </a:bodyPr>
          <a:lstStyle/>
          <a:p>
            <a:pPr algn="just"/>
            <a:r>
              <a:rPr lang="ar-SA" sz="2800" b="1" dirty="0" smtClean="0"/>
              <a:t>يتأثر النمو الانفعالي للمراهق بأساليب المعاملة الوالدية التي تتسم بالسيطرة على أمور حياته اليومية والاستمرار في معاملته كطفل صغير يحتاج إلى إرشاد في كافة تفاصيل حياته اليومية والدراسية مما يؤثر تأثيرا سلبيا على نموه الانفعالي.</a:t>
            </a:r>
            <a:endParaRPr lang="en-US" sz="2800" b="1" dirty="0" smtClean="0"/>
          </a:p>
          <a:p>
            <a:pPr algn="just"/>
            <a:r>
              <a:rPr lang="ar-SA" sz="2800" b="1" dirty="0" smtClean="0"/>
              <a:t>أما أساليب المعاملة الوالدية السوية التي تتيح الفرصة للمراهق أن يتحمل بعض المسئوليات التي تتماشى مع قدراته، وتشعره بأنه أكثر نضجا عما قبل، تسهم في النمو الانفعالي السوي </a:t>
            </a:r>
            <a:r>
              <a:rPr lang="ar-SA" sz="2800" b="1" dirty="0" err="1" smtClean="0"/>
              <a:t>للمراهق .</a:t>
            </a:r>
            <a:endParaRPr lang="ar-EG" sz="2800" b="1" dirty="0"/>
          </a:p>
        </p:txBody>
      </p:sp>
      <p:pic>
        <p:nvPicPr>
          <p:cNvPr id="4" name="صورة 3" descr="images (21).jpg"/>
          <p:cNvPicPr>
            <a:picLocks noChangeAspect="1"/>
          </p:cNvPicPr>
          <p:nvPr/>
        </p:nvPicPr>
        <p:blipFill>
          <a:blip r:embed="rId3"/>
          <a:stretch>
            <a:fillRect/>
          </a:stretch>
        </p:blipFill>
        <p:spPr>
          <a:xfrm>
            <a:off x="4857752" y="500042"/>
            <a:ext cx="4000508" cy="5786478"/>
          </a:xfrm>
          <a:prstGeom prst="rect">
            <a:avLst/>
          </a:prstGeom>
        </p:spPr>
      </p:pic>
    </p:spTree>
  </p:cSld>
  <p:clrMapOvr>
    <a:masterClrMapping/>
  </p:clrMapOvr>
  <p:transition spd="slow">
    <p:diamon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114800" cy="1143000"/>
          </a:xfrm>
        </p:spPr>
        <p:txBody>
          <a:bodyPr/>
          <a:lstStyle/>
          <a:p>
            <a:pPr algn="ctr"/>
            <a:r>
              <a:rPr lang="ar-SA" sz="3200" dirty="0" smtClean="0">
                <a:solidFill>
                  <a:srgbClr val="CC0000"/>
                </a:solidFill>
                <a:effectLst>
                  <a:outerShdw blurRad="38100" dist="38100" dir="2700000" algn="tl">
                    <a:srgbClr val="000000">
                      <a:alpha val="43137"/>
                    </a:srgbClr>
                  </a:outerShdw>
                </a:effectLst>
                <a:latin typeface="Times New Roman"/>
                <a:ea typeface="Times New Roman"/>
                <a:cs typeface="PT Bold Heading" pitchFamily="2" charset="-78"/>
              </a:rPr>
              <a:t>النمو الاجتماعي</a:t>
            </a:r>
            <a:r>
              <a:rPr lang="en-US" sz="3200" dirty="0" smtClean="0">
                <a:solidFill>
                  <a:srgbClr val="CC0000"/>
                </a:solidFill>
                <a:effectLst>
                  <a:outerShdw blurRad="38100" dist="38100" dir="2700000" algn="tl">
                    <a:srgbClr val="000000">
                      <a:alpha val="43137"/>
                    </a:srgbClr>
                  </a:outerShdw>
                </a:effectLst>
                <a:latin typeface="Times New Roman"/>
                <a:ea typeface="Times New Roman"/>
                <a:cs typeface="PT Bold Heading" pitchFamily="2" charset="-78"/>
              </a:rPr>
              <a:t/>
            </a:r>
            <a:br>
              <a:rPr lang="en-US" sz="3200" dirty="0" smtClean="0">
                <a:solidFill>
                  <a:srgbClr val="CC0000"/>
                </a:solidFill>
                <a:effectLst>
                  <a:outerShdw blurRad="38100" dist="38100" dir="2700000" algn="tl">
                    <a:srgbClr val="000000">
                      <a:alpha val="43137"/>
                    </a:srgbClr>
                  </a:outerShdw>
                </a:effectLst>
                <a:latin typeface="Times New Roman"/>
                <a:ea typeface="Times New Roman"/>
                <a:cs typeface="PT Bold Heading" pitchFamily="2" charset="-78"/>
              </a:rPr>
            </a:br>
            <a:endParaRPr lang="ar-EG" sz="3200" dirty="0">
              <a:solidFill>
                <a:srgbClr val="CC000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357158" y="1071546"/>
            <a:ext cx="4572032" cy="5143536"/>
          </a:xfrm>
        </p:spPr>
        <p:txBody>
          <a:bodyPr>
            <a:normAutofit/>
          </a:bodyPr>
          <a:lstStyle/>
          <a:p>
            <a:pPr algn="just"/>
            <a:r>
              <a:rPr lang="ar-SA" sz="2800" b="1" dirty="0" smtClean="0">
                <a:latin typeface="Times New Roman"/>
                <a:ea typeface="Times New Roman"/>
                <a:cs typeface="Arial"/>
              </a:rPr>
              <a:t>تتسع دائرة المعارف والأصدقاء بصفة عامة لدى </a:t>
            </a:r>
            <a:r>
              <a:rPr lang="ar-SA" sz="2800" b="1" dirty="0" err="1" smtClean="0">
                <a:latin typeface="Times New Roman"/>
                <a:ea typeface="Times New Roman"/>
                <a:cs typeface="Arial"/>
              </a:rPr>
              <a:t>المراهق </a:t>
            </a:r>
            <a:r>
              <a:rPr lang="ar-SA" sz="2800" b="1" dirty="0" smtClean="0">
                <a:latin typeface="Times New Roman"/>
                <a:ea typeface="Times New Roman"/>
                <a:cs typeface="Arial"/>
              </a:rPr>
              <a:t>، مع نمو القدرة على المشاركة الاجتماعية.</a:t>
            </a:r>
            <a:endParaRPr lang="en-US" sz="2800" b="1" dirty="0" smtClean="0">
              <a:latin typeface="Times New Roman"/>
              <a:ea typeface="Times New Roman"/>
            </a:endParaRPr>
          </a:p>
          <a:p>
            <a:pPr algn="just"/>
            <a:r>
              <a:rPr lang="ar-SA" sz="2800" b="1" dirty="0" smtClean="0">
                <a:ea typeface="Times New Roman"/>
                <a:cs typeface="Arial"/>
              </a:rPr>
              <a:t>كما يكون للمراهق أصدقاء مقربين في أضيق </a:t>
            </a:r>
            <a:r>
              <a:rPr lang="ar-SA" sz="2800" b="1" dirty="0" err="1" smtClean="0">
                <a:ea typeface="Times New Roman"/>
                <a:cs typeface="Arial"/>
              </a:rPr>
              <a:t>الحدود </a:t>
            </a:r>
            <a:r>
              <a:rPr lang="ar-SA" sz="2800" b="1" dirty="0" smtClean="0">
                <a:ea typeface="Times New Roman"/>
                <a:cs typeface="Arial"/>
              </a:rPr>
              <a:t>، ويميل إلى العمل الاجتماعي ومساعدة الآخرين والمشاركة الوجدانية لهم، ويميل أيضا إلى مساعدة المحتاجين، وتعتبر هذه النواحي فرصة هامة </a:t>
            </a:r>
            <a:r>
              <a:rPr lang="ar-SA" sz="2800" b="1" dirty="0" err="1" smtClean="0">
                <a:ea typeface="Times New Roman"/>
                <a:cs typeface="Arial"/>
              </a:rPr>
              <a:t>لتعويدة</a:t>
            </a:r>
            <a:r>
              <a:rPr lang="ar-SA" sz="2800" b="1" dirty="0" smtClean="0">
                <a:ea typeface="Times New Roman"/>
                <a:cs typeface="Arial"/>
              </a:rPr>
              <a:t> على المسئولية الاجتماعية</a:t>
            </a:r>
            <a:r>
              <a:rPr lang="ar-EG" sz="2800" b="1" dirty="0" err="1" smtClean="0">
                <a:ea typeface="Times New Roman"/>
                <a:cs typeface="Arial"/>
              </a:rPr>
              <a:t>.</a:t>
            </a:r>
            <a:r>
              <a:rPr lang="ar-SA" sz="2800" b="1" dirty="0" smtClean="0">
                <a:ea typeface="Times New Roman"/>
                <a:cs typeface="Arial"/>
              </a:rPr>
              <a:t> </a:t>
            </a:r>
            <a:endParaRPr lang="ar-EG" sz="2800" b="1" dirty="0"/>
          </a:p>
        </p:txBody>
      </p:sp>
      <p:pic>
        <p:nvPicPr>
          <p:cNvPr id="4" name="صورة 3" descr="tumblr_njc2mnpBmt1u7puvno5_1280.jpg"/>
          <p:cNvPicPr>
            <a:picLocks noChangeAspect="1"/>
          </p:cNvPicPr>
          <p:nvPr/>
        </p:nvPicPr>
        <p:blipFill>
          <a:blip r:embed="rId3"/>
          <a:stretch>
            <a:fillRect/>
          </a:stretch>
        </p:blipFill>
        <p:spPr>
          <a:xfrm>
            <a:off x="5000628" y="621792"/>
            <a:ext cx="3714776" cy="5614416"/>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14282" y="357166"/>
            <a:ext cx="5000660" cy="6000792"/>
          </a:xfrm>
        </p:spPr>
        <p:txBody>
          <a:bodyPr/>
          <a:lstStyle/>
          <a:p>
            <a:pPr algn="just"/>
            <a:r>
              <a:rPr lang="ar-SA" sz="2800" b="1" dirty="0" smtClean="0"/>
              <a:t>ويصبح المراهق أكثر حساسية تجاه ما يوجه إليه من نقد، ويميل إلى معارضة السلطة في المنزل والمدرسة لذلك تكثر مشاجراته مع والديه أو مضايقة بعض المدرسين في المدرسة وخاصة أولئك المدرسون الذين لا يعطون الفرصة للمراهق في المناقشة والسؤال والمشاركة في أنشطة الفصل أو الأنشطة </a:t>
            </a:r>
            <a:r>
              <a:rPr lang="ar-SA" sz="2800" b="1" dirty="0" err="1" smtClean="0"/>
              <a:t>اللاصفية.</a:t>
            </a:r>
            <a:endParaRPr lang="en-US" sz="2800" b="1" dirty="0" smtClean="0"/>
          </a:p>
          <a:p>
            <a:pPr algn="just"/>
            <a:r>
              <a:rPr lang="ar-SA" sz="2800" b="1" dirty="0" smtClean="0"/>
              <a:t>وينمو الذكاء الاجتماعي بشكل كبير في هذه المرحلة، فيكون قادر على ملاحظة سلوك </a:t>
            </a:r>
            <a:r>
              <a:rPr lang="ar-SA" sz="2800" b="1" dirty="0" err="1" smtClean="0"/>
              <a:t>الأخرين</a:t>
            </a:r>
            <a:r>
              <a:rPr lang="ar-SA" sz="2800" b="1" dirty="0" smtClean="0"/>
              <a:t> وفهم </a:t>
            </a:r>
            <a:r>
              <a:rPr lang="ar-SA" sz="2800" b="1" dirty="0" err="1" smtClean="0"/>
              <a:t>مشاعرهم </a:t>
            </a:r>
            <a:r>
              <a:rPr lang="ar-SA" sz="2800" b="1" dirty="0" smtClean="0"/>
              <a:t>، وتذكر الأسماء والوجوه.</a:t>
            </a:r>
            <a:endParaRPr lang="en-US" sz="2800" b="1" dirty="0" smtClean="0"/>
          </a:p>
          <a:p>
            <a:endParaRPr lang="ar-EG" dirty="0"/>
          </a:p>
        </p:txBody>
      </p:sp>
      <p:pic>
        <p:nvPicPr>
          <p:cNvPr id="4" name="صورة 3" descr="Discusion.jpg"/>
          <p:cNvPicPr>
            <a:picLocks noChangeAspect="1"/>
          </p:cNvPicPr>
          <p:nvPr/>
        </p:nvPicPr>
        <p:blipFill>
          <a:blip r:embed="rId3"/>
          <a:stretch>
            <a:fillRect/>
          </a:stretch>
        </p:blipFill>
        <p:spPr>
          <a:xfrm>
            <a:off x="5143504" y="357166"/>
            <a:ext cx="3767118" cy="6286544"/>
          </a:xfrm>
          <a:prstGeom prst="rect">
            <a:avLst/>
          </a:prstGeom>
        </p:spPr>
      </p:pic>
    </p:spTree>
  </p:cSld>
  <p:clrMapOvr>
    <a:masterClrMapping/>
  </p:clrMapOvr>
  <p:transition spd="slow">
    <p:checke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114800" cy="1143000"/>
          </a:xfrm>
        </p:spPr>
        <p:txBody>
          <a:bodyPr>
            <a:normAutofit fontScale="90000"/>
          </a:bodyPr>
          <a:lstStyle/>
          <a:p>
            <a:pPr algn="r"/>
            <a:r>
              <a:rPr lang="ar-SA" dirty="0" smtClean="0">
                <a:solidFill>
                  <a:srgbClr val="0070C0"/>
                </a:solidFill>
                <a:effectLst>
                  <a:outerShdw blurRad="38100" dist="38100" dir="2700000" algn="tl">
                    <a:srgbClr val="000000">
                      <a:alpha val="43137"/>
                    </a:srgbClr>
                  </a:outerShdw>
                </a:effectLst>
                <a:latin typeface="Times New Roman"/>
                <a:ea typeface="Times New Roman"/>
                <a:cs typeface="PT Bold Heading" pitchFamily="2" charset="-78"/>
              </a:rPr>
              <a:t>ومن أهم العوامل المؤثرة في النمو الاجتماعي للمراهقة </a:t>
            </a:r>
            <a:r>
              <a:rPr lang="ar-SA" dirty="0" err="1" smtClean="0">
                <a:solidFill>
                  <a:srgbClr val="0070C0"/>
                </a:solidFill>
                <a:effectLst>
                  <a:outerShdw blurRad="38100" dist="38100" dir="2700000" algn="tl">
                    <a:srgbClr val="000000">
                      <a:alpha val="43137"/>
                    </a:srgbClr>
                  </a:outerShdw>
                </a:effectLst>
                <a:latin typeface="Times New Roman"/>
                <a:ea typeface="Times New Roman"/>
                <a:cs typeface="PT Bold Heading" pitchFamily="2" charset="-78"/>
              </a:rPr>
              <a:t>المتأخرة  :</a:t>
            </a:r>
            <a:endParaRPr lang="ar-EG" dirty="0">
              <a:solidFill>
                <a:srgbClr val="0070C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357158" y="1571612"/>
            <a:ext cx="4786346" cy="4786346"/>
          </a:xfrm>
        </p:spPr>
        <p:txBody>
          <a:bodyPr>
            <a:normAutofit fontScale="62500" lnSpcReduction="20000"/>
          </a:bodyPr>
          <a:lstStyle/>
          <a:p>
            <a:pPr marL="514350" indent="-514350" algn="just">
              <a:buNone/>
            </a:pPr>
            <a:r>
              <a:rPr lang="ar-SA" sz="2800" b="1" dirty="0" smtClean="0">
                <a:latin typeface="Times New Roman"/>
                <a:ea typeface="Times New Roman"/>
                <a:cs typeface="Arial"/>
              </a:rPr>
              <a:t>ا </a:t>
            </a:r>
            <a:r>
              <a:rPr lang="ar-SA" sz="4500" b="1" dirty="0" smtClean="0">
                <a:latin typeface="Times New Roman"/>
                <a:ea typeface="Times New Roman"/>
                <a:cs typeface="Arial"/>
              </a:rPr>
              <a:t>ـ </a:t>
            </a:r>
            <a:r>
              <a:rPr lang="ar-SA" sz="5100" b="1" dirty="0" smtClean="0">
                <a:latin typeface="Times New Roman"/>
                <a:ea typeface="Times New Roman"/>
                <a:cs typeface="Arial"/>
              </a:rPr>
              <a:t>الأسرة</a:t>
            </a:r>
            <a:r>
              <a:rPr lang="ar-EG" sz="5100" b="1" dirty="0" err="1" smtClean="0">
                <a:latin typeface="Times New Roman"/>
                <a:ea typeface="Times New Roman"/>
                <a:cs typeface="Arial"/>
              </a:rPr>
              <a:t>.</a:t>
            </a:r>
            <a:endParaRPr lang="ar-EG" sz="5100" b="1" dirty="0" smtClean="0">
              <a:latin typeface="Times New Roman"/>
              <a:ea typeface="Times New Roman"/>
              <a:cs typeface="Arial"/>
            </a:endParaRPr>
          </a:p>
          <a:p>
            <a:pPr marL="914400" indent="-914400" algn="just">
              <a:buNone/>
            </a:pPr>
            <a:r>
              <a:rPr lang="ar-SA" sz="5100" b="1" dirty="0" smtClean="0">
                <a:latin typeface="Times New Roman"/>
                <a:ea typeface="Times New Roman"/>
                <a:cs typeface="Arial"/>
              </a:rPr>
              <a:t>2 ـ المدرسة</a:t>
            </a:r>
            <a:r>
              <a:rPr lang="ar-EG" sz="5100" b="1" dirty="0" err="1" smtClean="0">
                <a:latin typeface="Times New Roman"/>
                <a:ea typeface="Times New Roman"/>
                <a:cs typeface="Arial"/>
              </a:rPr>
              <a:t>.</a:t>
            </a:r>
            <a:endParaRPr lang="ar-EG" sz="5100" b="1" dirty="0" smtClean="0">
              <a:latin typeface="Times New Roman"/>
              <a:ea typeface="Times New Roman"/>
              <a:cs typeface="Arial"/>
            </a:endParaRPr>
          </a:p>
          <a:p>
            <a:pPr marL="914400" indent="-914400" algn="just">
              <a:buNone/>
            </a:pPr>
            <a:r>
              <a:rPr lang="ar-EG" sz="5100" b="1" dirty="0" smtClean="0">
                <a:latin typeface="Times New Roman"/>
                <a:ea typeface="Times New Roman"/>
                <a:cs typeface="Arial"/>
              </a:rPr>
              <a:t>3</a:t>
            </a:r>
            <a:r>
              <a:rPr lang="ar-SA" sz="5100" b="1" dirty="0" smtClean="0">
                <a:latin typeface="Times New Roman"/>
                <a:ea typeface="Times New Roman"/>
                <a:cs typeface="Arial"/>
              </a:rPr>
              <a:t> ـ الأقران</a:t>
            </a:r>
            <a:r>
              <a:rPr lang="ar-EG" sz="5100" b="1" dirty="0" err="1" smtClean="0">
                <a:latin typeface="Times New Roman"/>
                <a:ea typeface="Times New Roman"/>
                <a:cs typeface="Arial"/>
              </a:rPr>
              <a:t>.</a:t>
            </a:r>
            <a:r>
              <a:rPr lang="ar-SA" sz="5100" b="1" dirty="0" smtClean="0">
                <a:latin typeface="Times New Roman"/>
                <a:ea typeface="Times New Roman"/>
                <a:cs typeface="Arial"/>
              </a:rPr>
              <a:t>   </a:t>
            </a:r>
            <a:endParaRPr lang="en-US" sz="5100" b="1" dirty="0" smtClean="0">
              <a:latin typeface="Times New Roman"/>
              <a:ea typeface="Times New Roman"/>
            </a:endParaRPr>
          </a:p>
          <a:p>
            <a:pPr algn="just"/>
            <a:r>
              <a:rPr lang="ar-SA" sz="5100" b="1" dirty="0" smtClean="0">
                <a:latin typeface="Times New Roman"/>
                <a:ea typeface="Times New Roman"/>
                <a:cs typeface="Arial"/>
              </a:rPr>
              <a:t>وتساعد جماعة الرفاق المراهق على القيام بأدوار اجتماعية لا يتيسر له القيام بها خارج الجماعة، فهي تساعد الفرد على تحقيق أهم مطالب النمو الاجتماعي وهو الاستقلال والاعتماد على </a:t>
            </a:r>
            <a:r>
              <a:rPr lang="ar-SA" sz="5100" b="1" dirty="0" err="1" smtClean="0">
                <a:latin typeface="Times New Roman"/>
                <a:ea typeface="Times New Roman"/>
                <a:cs typeface="Arial"/>
              </a:rPr>
              <a:t>النفس </a:t>
            </a:r>
            <a:r>
              <a:rPr lang="ar-SA" sz="5100" b="1" dirty="0" smtClean="0">
                <a:latin typeface="Times New Roman"/>
                <a:ea typeface="Times New Roman"/>
                <a:cs typeface="Arial"/>
              </a:rPr>
              <a:t>، وتحمل المسئولية </a:t>
            </a:r>
            <a:r>
              <a:rPr lang="ar-SA" sz="5100" b="1" dirty="0" err="1" smtClean="0">
                <a:latin typeface="Times New Roman"/>
                <a:ea typeface="Times New Roman"/>
                <a:cs typeface="Arial"/>
              </a:rPr>
              <a:t>الاجتماعية .</a:t>
            </a:r>
            <a:r>
              <a:rPr lang="ar-SA" sz="5100" b="1" dirty="0" smtClean="0">
                <a:latin typeface="Times New Roman"/>
                <a:ea typeface="Times New Roman"/>
                <a:cs typeface="Arial"/>
              </a:rPr>
              <a:t> </a:t>
            </a:r>
            <a:endParaRPr lang="en-US" sz="5100" b="1" dirty="0" smtClean="0">
              <a:latin typeface="Times New Roman"/>
              <a:ea typeface="Times New Roman"/>
            </a:endParaRPr>
          </a:p>
          <a:p>
            <a:endParaRPr lang="ar-EG" dirty="0"/>
          </a:p>
        </p:txBody>
      </p:sp>
      <p:pic>
        <p:nvPicPr>
          <p:cNvPr id="4" name="صورة 3" descr="download (3).jpg"/>
          <p:cNvPicPr>
            <a:picLocks noChangeAspect="1"/>
          </p:cNvPicPr>
          <p:nvPr/>
        </p:nvPicPr>
        <p:blipFill>
          <a:blip r:embed="rId3"/>
          <a:stretch>
            <a:fillRect/>
          </a:stretch>
        </p:blipFill>
        <p:spPr>
          <a:xfrm>
            <a:off x="5286380" y="928670"/>
            <a:ext cx="3429024" cy="5500726"/>
          </a:xfrm>
          <a:prstGeom prst="rect">
            <a:avLst/>
          </a:prstGeom>
        </p:spPr>
      </p:pic>
    </p:spTree>
  </p:cSld>
  <p:clrMapOvr>
    <a:masterClrMapping/>
  </p:clrMapOvr>
  <p:transition spd="slow">
    <p:wheel spokes="3"/>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285728"/>
            <a:ext cx="4071966" cy="1143000"/>
          </a:xfrm>
        </p:spPr>
        <p:txBody>
          <a:bodyPr>
            <a:noAutofit/>
          </a:bodyPr>
          <a:lstStyle/>
          <a:p>
            <a:pPr algn="ctr"/>
            <a:r>
              <a:rPr lang="ar-SA" sz="3600" dirty="0" smtClean="0">
                <a:solidFill>
                  <a:srgbClr val="CC0000"/>
                </a:solidFill>
                <a:effectLst>
                  <a:outerShdw blurRad="38100" dist="38100" dir="2700000" algn="tl">
                    <a:srgbClr val="000000">
                      <a:alpha val="43137"/>
                    </a:srgbClr>
                  </a:outerShdw>
                </a:effectLst>
                <a:cs typeface="PT Bold Heading" pitchFamily="2" charset="-78"/>
              </a:rPr>
              <a:t>النمو الخلقي</a:t>
            </a:r>
            <a:r>
              <a:rPr lang="en-US" sz="3600" dirty="0" smtClean="0">
                <a:solidFill>
                  <a:srgbClr val="CC0000"/>
                </a:solidFill>
                <a:effectLst>
                  <a:outerShdw blurRad="38100" dist="38100" dir="2700000" algn="tl">
                    <a:srgbClr val="000000">
                      <a:alpha val="43137"/>
                    </a:srgbClr>
                  </a:outerShdw>
                </a:effectLst>
                <a:cs typeface="PT Bold Heading" pitchFamily="2" charset="-78"/>
              </a:rPr>
              <a:t/>
            </a:r>
            <a:br>
              <a:rPr lang="en-US" sz="3600" dirty="0" smtClean="0">
                <a:solidFill>
                  <a:srgbClr val="CC0000"/>
                </a:solidFill>
                <a:effectLst>
                  <a:outerShdw blurRad="38100" dist="38100" dir="2700000" algn="tl">
                    <a:srgbClr val="000000">
                      <a:alpha val="43137"/>
                    </a:srgbClr>
                  </a:outerShdw>
                </a:effectLst>
                <a:cs typeface="PT Bold Heading" pitchFamily="2" charset="-78"/>
              </a:rPr>
            </a:br>
            <a:endParaRPr lang="ar-EG" sz="3600" dirty="0">
              <a:solidFill>
                <a:srgbClr val="CC000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214282" y="928670"/>
            <a:ext cx="5286412" cy="5715040"/>
          </a:xfrm>
        </p:spPr>
        <p:txBody>
          <a:bodyPr>
            <a:normAutofit fontScale="92500" lnSpcReduction="10000"/>
          </a:bodyPr>
          <a:lstStyle/>
          <a:p>
            <a:pPr algn="just"/>
            <a:r>
              <a:rPr lang="ar-SA" sz="2800" b="1" dirty="0" smtClean="0"/>
              <a:t>ينتمي الفرد في هذه المرحلة إلى </a:t>
            </a:r>
            <a:r>
              <a:rPr lang="ar-SA" sz="2800" b="1" dirty="0" err="1" smtClean="0"/>
              <a:t>مرحلة </a:t>
            </a:r>
            <a:r>
              <a:rPr lang="ar-SA" sz="2800" b="1" dirty="0" smtClean="0"/>
              <a:t>” اتباع القواعد الأخلاقية </a:t>
            </a:r>
            <a:r>
              <a:rPr lang="ar-SA" sz="2800" b="1" dirty="0" err="1" smtClean="0"/>
              <a:t>العامة </a:t>
            </a:r>
            <a:r>
              <a:rPr lang="ar-SA" sz="2800" b="1" dirty="0" smtClean="0"/>
              <a:t>” حيث الصواب هو مسايرة القوانين، ويتحدد السلوك الأخلاقي بناء على ما يمليه الضمير وبما يتفق مع المبادئ الأخلاقية التي اختارها الشخص.</a:t>
            </a:r>
            <a:endParaRPr lang="en-US" sz="2800" b="1" dirty="0" smtClean="0"/>
          </a:p>
          <a:p>
            <a:pPr algn="just"/>
            <a:r>
              <a:rPr lang="ar-SA" sz="2800" b="1" dirty="0" smtClean="0"/>
              <a:t>ويكون المراهق في هذه </a:t>
            </a:r>
            <a:r>
              <a:rPr lang="ar-SA" sz="2800" b="1" dirty="0" err="1" smtClean="0"/>
              <a:t>المرحلة </a:t>
            </a:r>
            <a:r>
              <a:rPr lang="ar-SA" sz="2800" b="1" dirty="0" smtClean="0"/>
              <a:t>” مثل </a:t>
            </a:r>
            <a:r>
              <a:rPr lang="ar-SA" sz="2800" b="1" dirty="0" err="1" smtClean="0"/>
              <a:t>أعلى </a:t>
            </a:r>
            <a:r>
              <a:rPr lang="ar-SA" sz="2800" b="1" dirty="0" smtClean="0"/>
              <a:t>” وهذه المثل ما هي إلا تجميع لخبراته التي بدأت في مرحلة الطفولة، ثم تبلورت في مرحلة المراهقة.</a:t>
            </a:r>
            <a:endParaRPr lang="en-US" sz="2800" b="1" dirty="0" smtClean="0"/>
          </a:p>
          <a:p>
            <a:pPr algn="just"/>
            <a:r>
              <a:rPr lang="ar-SA" sz="2800" b="1" dirty="0" smtClean="0"/>
              <a:t>ويرتبط النمو الأخلاقي للمراهق بالنمو الديني، ويرتبط بالاتجاهات الدينية لأسرته ومجتمعه، فالأخلاق المستمدة من الدين هي التي تنظم سلوك الفرد والجماعة وتنمي الضمير الفردي لدى </a:t>
            </a:r>
            <a:r>
              <a:rPr lang="ar-SA" sz="2800" b="1" dirty="0" err="1" smtClean="0"/>
              <a:t>المراهق .</a:t>
            </a:r>
            <a:r>
              <a:rPr lang="ar-SA" sz="2800" b="1" dirty="0" smtClean="0"/>
              <a:t> </a:t>
            </a:r>
            <a:endParaRPr lang="en-US" sz="2800" b="1" dirty="0" smtClean="0"/>
          </a:p>
          <a:p>
            <a:endParaRPr lang="en-US" dirty="0" smtClean="0"/>
          </a:p>
          <a:p>
            <a:endParaRPr lang="ar-EG" dirty="0"/>
          </a:p>
        </p:txBody>
      </p:sp>
      <p:pic>
        <p:nvPicPr>
          <p:cNvPr id="4" name="صورة 3" descr="images (24).jpg"/>
          <p:cNvPicPr>
            <a:picLocks noChangeAspect="1"/>
          </p:cNvPicPr>
          <p:nvPr/>
        </p:nvPicPr>
        <p:blipFill>
          <a:blip r:embed="rId3"/>
          <a:stretch>
            <a:fillRect/>
          </a:stretch>
        </p:blipFill>
        <p:spPr>
          <a:xfrm>
            <a:off x="5500694" y="928670"/>
            <a:ext cx="3438533" cy="5572164"/>
          </a:xfrm>
          <a:prstGeom prst="rect">
            <a:avLst/>
          </a:prstGeom>
        </p:spPr>
      </p:pic>
    </p:spTree>
  </p:cSld>
  <p:clrMapOvr>
    <a:masterClrMapping/>
  </p:clrMapOvr>
  <p:transition spd="slow">
    <p:pull dir="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61030hlmjo.jpg"/>
          <p:cNvPicPr>
            <a:picLocks noChangeAspect="1"/>
          </p:cNvPicPr>
          <p:nvPr/>
        </p:nvPicPr>
        <p:blipFill>
          <a:blip r:embed="rId3"/>
          <a:stretch>
            <a:fillRect/>
          </a:stretch>
        </p:blipFill>
        <p:spPr>
          <a:xfrm>
            <a:off x="0" y="0"/>
            <a:ext cx="9144000" cy="6858000"/>
          </a:xfrm>
          <a:prstGeom prst="rect">
            <a:avLst/>
          </a:prstGeom>
        </p:spPr>
      </p:pic>
      <p:sp>
        <p:nvSpPr>
          <p:cNvPr id="2" name="مربع نص 1"/>
          <p:cNvSpPr txBox="1"/>
          <p:nvPr/>
        </p:nvSpPr>
        <p:spPr>
          <a:xfrm>
            <a:off x="1500166" y="500042"/>
            <a:ext cx="7143800" cy="1323439"/>
          </a:xfrm>
          <a:prstGeom prst="rect">
            <a:avLst/>
          </a:prstGeom>
          <a:noFill/>
        </p:spPr>
        <p:txBody>
          <a:bodyPr wrap="square" rtlCol="1">
            <a:spAutoFit/>
          </a:bodyPr>
          <a:lstStyle/>
          <a:p>
            <a:r>
              <a:rPr lang="ar-EG" sz="4000" dirty="0" smtClean="0">
                <a:solidFill>
                  <a:srgbClr val="7030A0"/>
                </a:solidFill>
                <a:effectLst>
                  <a:outerShdw blurRad="38100" dist="38100" dir="2700000" algn="tl">
                    <a:srgbClr val="000000">
                      <a:alpha val="43137"/>
                    </a:srgbClr>
                  </a:outerShdw>
                </a:effectLst>
                <a:cs typeface="PT Bold Heading" pitchFamily="2" charset="-78"/>
              </a:rPr>
              <a:t>وشكرا لحسن استماعكم </a:t>
            </a:r>
          </a:p>
          <a:p>
            <a:r>
              <a:rPr lang="ar-EG" sz="4000" dirty="0" smtClean="0">
                <a:solidFill>
                  <a:srgbClr val="7030A0"/>
                </a:solidFill>
                <a:effectLst>
                  <a:outerShdw blurRad="38100" dist="38100" dir="2700000" algn="tl">
                    <a:srgbClr val="000000">
                      <a:alpha val="43137"/>
                    </a:srgbClr>
                  </a:outerShdw>
                </a:effectLst>
                <a:cs typeface="PT Bold Heading" pitchFamily="2" charset="-78"/>
              </a:rPr>
              <a:t>والسلام عليكم ورحمة الله وبركاته</a:t>
            </a:r>
            <a:endParaRPr lang="ar-EG" sz="4000" dirty="0">
              <a:solidFill>
                <a:srgbClr val="7030A0"/>
              </a:solidFill>
              <a:effectLst>
                <a:outerShdw blurRad="38100" dist="38100" dir="2700000" algn="tl">
                  <a:srgbClr val="000000">
                    <a:alpha val="43137"/>
                  </a:srgbClr>
                </a:outerShdw>
              </a:effectLst>
              <a:cs typeface="PT Bold Heading" pitchFamily="2" charset="-78"/>
            </a:endParaRPr>
          </a:p>
        </p:txBody>
      </p:sp>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357166"/>
            <a:ext cx="7467600" cy="846158"/>
          </a:xfrm>
        </p:spPr>
        <p:txBody>
          <a:bodyPr/>
          <a:lstStyle/>
          <a:p>
            <a:pPr algn="ctr"/>
            <a:r>
              <a:rPr lang="ar-EG" sz="3200" dirty="0" smtClean="0">
                <a:solidFill>
                  <a:srgbClr val="C00000"/>
                </a:solidFill>
                <a:effectLst>
                  <a:outerShdw blurRad="38100" dist="38100" dir="2700000" algn="tl">
                    <a:srgbClr val="000000">
                      <a:alpha val="43137"/>
                    </a:srgbClr>
                  </a:outerShdw>
                </a:effectLst>
                <a:cs typeface="PT Bold Heading" pitchFamily="2" charset="-78"/>
              </a:rPr>
              <a:t>النمو العقلي 6 ـ 9</a:t>
            </a:r>
            <a:endParaRPr lang="ar-EG" sz="3200" dirty="0">
              <a:solidFill>
                <a:srgbClr val="C00000"/>
              </a:solidFill>
              <a:effectLst>
                <a:outerShdw blurRad="38100" dist="38100" dir="2700000" algn="tl">
                  <a:srgbClr val="000000">
                    <a:alpha val="43137"/>
                  </a:srgbClr>
                </a:outerShdw>
              </a:effectLst>
              <a:cs typeface="PT Bold Heading" pitchFamily="2" charset="-78"/>
            </a:endParaRPr>
          </a:p>
        </p:txBody>
      </p:sp>
      <p:sp>
        <p:nvSpPr>
          <p:cNvPr id="3" name="عنصر نائب للمحتوى 2"/>
          <p:cNvSpPr>
            <a:spLocks noGrp="1"/>
          </p:cNvSpPr>
          <p:nvPr>
            <p:ph sz="quarter" idx="1"/>
          </p:nvPr>
        </p:nvSpPr>
        <p:spPr>
          <a:xfrm>
            <a:off x="428596" y="1214422"/>
            <a:ext cx="8286808" cy="2571768"/>
          </a:xfrm>
        </p:spPr>
        <p:txBody>
          <a:bodyPr>
            <a:noAutofit/>
          </a:bodyPr>
          <a:lstStyle/>
          <a:p>
            <a:pPr algn="just"/>
            <a:r>
              <a:rPr lang="ar-EG" sz="2800" b="1" dirty="0" smtClean="0"/>
              <a:t>تسهم المدرسة بأنشطتها المختلفة في تنمية الجوانب العقلية للتلميذ</a:t>
            </a:r>
            <a:r>
              <a:rPr lang="ar-SA" sz="2800" b="1" dirty="0" smtClean="0"/>
              <a:t> ( من خلال تعلم القراءة والكتابة واكتساب المعلومات وطرق </a:t>
            </a:r>
            <a:r>
              <a:rPr lang="ar-SA" sz="2800" b="1" dirty="0" err="1" smtClean="0"/>
              <a:t>التفكير ).</a:t>
            </a:r>
            <a:r>
              <a:rPr lang="ar-SA" sz="2800" b="1" dirty="0" smtClean="0"/>
              <a:t> </a:t>
            </a:r>
            <a:endParaRPr lang="en-US" sz="2800" b="1" dirty="0" smtClean="0"/>
          </a:p>
          <a:p>
            <a:pPr algn="just"/>
            <a:r>
              <a:rPr lang="ar-EG" sz="2800" b="1" dirty="0" smtClean="0"/>
              <a:t>تنتمي إلى مرحلة العمليات المحسوسة </a:t>
            </a:r>
            <a:r>
              <a:rPr lang="ar-EG" sz="2800" b="1" dirty="0" err="1" smtClean="0"/>
              <a:t>عند </a:t>
            </a:r>
            <a:r>
              <a:rPr lang="ar-EG" sz="2800" b="1" dirty="0" smtClean="0"/>
              <a:t>” </a:t>
            </a:r>
            <a:r>
              <a:rPr lang="ar-EG" sz="2800" b="1" dirty="0" err="1" smtClean="0"/>
              <a:t>بياجية</a:t>
            </a:r>
            <a:r>
              <a:rPr lang="ar-EG" sz="2800" b="1" dirty="0" smtClean="0"/>
              <a:t> ” 7 ـ 11 سنة </a:t>
            </a:r>
            <a:r>
              <a:rPr lang="ar-SA" sz="2800" b="1" dirty="0" smtClean="0"/>
              <a:t>( يفكر التلميذ من خلال حواسه، ما</a:t>
            </a:r>
            <a:r>
              <a:rPr lang="ar-EG" sz="2800" b="1" dirty="0" smtClean="0"/>
              <a:t> </a:t>
            </a:r>
            <a:r>
              <a:rPr lang="ar-SA" sz="2800" b="1" dirty="0" smtClean="0"/>
              <a:t>يراه أو يسمعه </a:t>
            </a:r>
            <a:r>
              <a:rPr lang="ar-EG" sz="2800" b="1" dirty="0" smtClean="0"/>
              <a:t>يتناقص التمركز حول الذات ويحل محله التعاون مع الآخرين  يستطيع الطفل إدراك العلاقات البسيطة والمركبة بين الأشياء فيقوم بعمليات التصنيف والسلسلة بأكثر من </a:t>
            </a:r>
            <a:r>
              <a:rPr lang="ar-EG" sz="2800" b="1" dirty="0" err="1" smtClean="0"/>
              <a:t>طريقة .</a:t>
            </a:r>
            <a:endParaRPr lang="en-US" sz="2800" b="1" dirty="0" smtClean="0"/>
          </a:p>
        </p:txBody>
      </p:sp>
      <p:pic>
        <p:nvPicPr>
          <p:cNvPr id="4" name="صورة 3" descr="2015_5_8_19_2_7_347.jpg"/>
          <p:cNvPicPr>
            <a:picLocks noChangeAspect="1"/>
          </p:cNvPicPr>
          <p:nvPr/>
        </p:nvPicPr>
        <p:blipFill>
          <a:blip r:embed="rId3"/>
          <a:stretch>
            <a:fillRect/>
          </a:stretch>
        </p:blipFill>
        <p:spPr>
          <a:xfrm>
            <a:off x="714348" y="4214818"/>
            <a:ext cx="5072098" cy="2643182"/>
          </a:xfrm>
          <a:prstGeom prst="rect">
            <a:avLst/>
          </a:prstGeom>
          <a:ln>
            <a:noFill/>
          </a:ln>
          <a:effectLst>
            <a:softEdge rad="112500"/>
          </a:effectLst>
        </p:spPr>
      </p:pic>
    </p:spTree>
  </p:cSld>
  <p:clrMapOvr>
    <a:masterClrMapping/>
  </p:clrMapOvr>
  <p:transition spd="slow">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28596" y="500042"/>
            <a:ext cx="4143404" cy="5715040"/>
          </a:xfrm>
        </p:spPr>
        <p:txBody>
          <a:bodyPr>
            <a:normAutofit lnSpcReduction="10000"/>
          </a:bodyPr>
          <a:lstStyle/>
          <a:p>
            <a:pPr algn="just"/>
            <a:r>
              <a:rPr lang="ar-EG" sz="2800" b="1" dirty="0" smtClean="0"/>
              <a:t>يصعب على الطفل حتى سن السابعة أن يفكر تفكيرا مجردا مثل التفكير في </a:t>
            </a:r>
            <a:r>
              <a:rPr lang="ar-EG" sz="2800" b="1" dirty="0" err="1" smtClean="0"/>
              <a:t>معاني </a:t>
            </a:r>
            <a:r>
              <a:rPr lang="ar-EG" sz="2800" b="1" dirty="0" smtClean="0"/>
              <a:t>( الخير، </a:t>
            </a:r>
            <a:r>
              <a:rPr lang="ar-EG" sz="2800" b="1" dirty="0" err="1" smtClean="0"/>
              <a:t>الجمال </a:t>
            </a:r>
            <a:r>
              <a:rPr lang="ar-EG" sz="2800" b="1" dirty="0" smtClean="0"/>
              <a:t>، </a:t>
            </a:r>
            <a:r>
              <a:rPr lang="ar-EG" sz="2800" b="1" dirty="0" err="1" smtClean="0"/>
              <a:t>العدالة ...</a:t>
            </a:r>
            <a:r>
              <a:rPr lang="ar-EG" sz="2800" b="1" dirty="0" smtClean="0"/>
              <a:t> </a:t>
            </a:r>
            <a:r>
              <a:rPr lang="ar-EG" sz="2800" b="1" dirty="0" err="1" smtClean="0"/>
              <a:t>)</a:t>
            </a:r>
            <a:r>
              <a:rPr lang="ar-EG" sz="2800" b="1" dirty="0" smtClean="0"/>
              <a:t> </a:t>
            </a:r>
            <a:endParaRPr lang="en-US" sz="2800" b="1" dirty="0" smtClean="0"/>
          </a:p>
          <a:p>
            <a:pPr algn="just"/>
            <a:r>
              <a:rPr lang="ar-SA" sz="2800" b="1" dirty="0" smtClean="0"/>
              <a:t> </a:t>
            </a:r>
            <a:r>
              <a:rPr lang="ar-EG" sz="2800" b="1" dirty="0" smtClean="0"/>
              <a:t>يستطيع ترتيب الأشياء وفق نظام </a:t>
            </a:r>
            <a:r>
              <a:rPr lang="ar-EG" sz="2800" b="1" dirty="0" err="1" smtClean="0"/>
              <a:t>معين </a:t>
            </a:r>
            <a:r>
              <a:rPr lang="ar-EG" sz="2800" b="1" dirty="0" smtClean="0"/>
              <a:t>( من الأطول إلى </a:t>
            </a:r>
            <a:r>
              <a:rPr lang="ar-EG" sz="2800" b="1" dirty="0" err="1" smtClean="0"/>
              <a:t>الأقصر </a:t>
            </a:r>
            <a:r>
              <a:rPr lang="ar-EG" sz="2800" b="1" dirty="0" smtClean="0"/>
              <a:t>، أو من الأصغر إلى الأكبر.</a:t>
            </a:r>
            <a:endParaRPr lang="en-US" sz="2800" b="1" dirty="0" smtClean="0"/>
          </a:p>
          <a:p>
            <a:pPr algn="just"/>
            <a:r>
              <a:rPr lang="ar-EG" sz="2800" b="1" dirty="0" smtClean="0"/>
              <a:t>القدرة على التركيز والانتباه محدودة من حيث المدى </a:t>
            </a:r>
            <a:r>
              <a:rPr lang="ar-EG" sz="2800" b="1" dirty="0" err="1" smtClean="0"/>
              <a:t>والمدة .</a:t>
            </a:r>
            <a:endParaRPr lang="en-US" sz="2800" b="1" dirty="0" smtClean="0"/>
          </a:p>
          <a:p>
            <a:pPr algn="just"/>
            <a:r>
              <a:rPr lang="ar-EG" sz="2800" b="1" dirty="0" smtClean="0"/>
              <a:t>يبدأ خيال الطفل الاتجاه إلى الواقعية أكثر من المرحلة السابقة </a:t>
            </a:r>
          </a:p>
          <a:p>
            <a:endParaRPr lang="ar-EG" dirty="0"/>
          </a:p>
        </p:txBody>
      </p:sp>
      <p:pic>
        <p:nvPicPr>
          <p:cNvPr id="4" name="صورة 3" descr="depositphotos_12874622-stock-photo-cute-little-girl-reading-book.jpg"/>
          <p:cNvPicPr>
            <a:picLocks noChangeAspect="1"/>
          </p:cNvPicPr>
          <p:nvPr/>
        </p:nvPicPr>
        <p:blipFill>
          <a:blip r:embed="rId3"/>
          <a:stretch>
            <a:fillRect/>
          </a:stretch>
        </p:blipFill>
        <p:spPr>
          <a:xfrm>
            <a:off x="4786314" y="428604"/>
            <a:ext cx="4071934" cy="5929354"/>
          </a:xfrm>
          <a:prstGeom prst="rect">
            <a:avLst/>
          </a:prstGeom>
        </p:spPr>
      </p:pic>
    </p:spTree>
  </p:cSld>
  <p:clrMapOvr>
    <a:masterClrMapping/>
  </p:clrMapOvr>
  <p:transition spd="slow">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TotalTime>
  <Words>4570</Words>
  <Application>Microsoft Office PowerPoint</Application>
  <PresentationFormat>On-screen Show (4:3)</PresentationFormat>
  <Paragraphs>319</Paragraphs>
  <Slides>78</Slides>
  <Notes>78</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مشربية</vt:lpstr>
      <vt:lpstr>PowerPoint Presentation</vt:lpstr>
      <vt:lpstr>مرحلة الطفولة الوسطى </vt:lpstr>
      <vt:lpstr>مرحلة الطفولة المتوسطة 6 ـ 9 سنة </vt:lpstr>
      <vt:lpstr>النمو الجسمي والفسيولوجي  ( 6 ـ 9) </vt:lpstr>
      <vt:lpstr>PowerPoint Presentation</vt:lpstr>
      <vt:lpstr>العوامل المؤثرة في النمو الحركي </vt:lpstr>
      <vt:lpstr>PowerPoint Presentation</vt:lpstr>
      <vt:lpstr>النمو العقلي 6 ـ 9</vt:lpstr>
      <vt:lpstr>PowerPoint Presentation</vt:lpstr>
      <vt:lpstr>النمو اللغوي 6 ـ 9 </vt:lpstr>
      <vt:lpstr>النمو الانفعالي 6 ـ 9 </vt:lpstr>
      <vt:lpstr>PowerPoint Presentation</vt:lpstr>
      <vt:lpstr>النمو الاجتماعي 6 ـ 9 </vt:lpstr>
      <vt:lpstr>العوامل المؤثرة في النمو الاجتماعي: </vt:lpstr>
      <vt:lpstr>النمو الخلقي 6 ـ 9 </vt:lpstr>
      <vt:lpstr>مرحلة الطفولة المتأخرة</vt:lpstr>
      <vt:lpstr>النمو الجسمي والحسي من   9ـ 12</vt:lpstr>
      <vt:lpstr>PowerPoint Presentation</vt:lpstr>
      <vt:lpstr>النمو الحركي 9 ـ 12</vt:lpstr>
      <vt:lpstr>PowerPoint Presentation</vt:lpstr>
      <vt:lpstr>النمو العقلي 9 ـ 12 </vt:lpstr>
      <vt:lpstr>PowerPoint Presentation</vt:lpstr>
      <vt:lpstr>PowerPoint Presentation</vt:lpstr>
      <vt:lpstr>PowerPoint Presentation</vt:lpstr>
      <vt:lpstr>النمو الانفعالي 9 ـ 12 </vt:lpstr>
      <vt:lpstr>النمو الاجتماعي 9 ـ 12 </vt:lpstr>
      <vt:lpstr>PowerPoint Presentation</vt:lpstr>
      <vt:lpstr>النمو الخلقي 9 ـ 12 </vt:lpstr>
      <vt:lpstr>PowerPoint Presentation</vt:lpstr>
      <vt:lpstr>PowerPoint Presentation</vt:lpstr>
      <vt:lpstr>تفسيرات المراهقة : </vt:lpstr>
      <vt:lpstr>PowerPoint Presentation</vt:lpstr>
      <vt:lpstr>PowerPoint Presentation</vt:lpstr>
      <vt:lpstr>PowerPoint Presentation</vt:lpstr>
      <vt:lpstr>الفرق بين مصطلحي البلوغ والمراهقة </vt:lpstr>
      <vt:lpstr>PowerPoint Presentation</vt:lpstr>
      <vt:lpstr>1 – المراهقة المتكيفة </vt:lpstr>
      <vt:lpstr>2 – المراهقة الإنسحابية المنطوية. </vt:lpstr>
      <vt:lpstr>3 – المراهقة العدوانية المتمردة. </vt:lpstr>
      <vt:lpstr>4- المراهقة المنحرفة</vt:lpstr>
      <vt:lpstr>مرحلة المراهقة </vt:lpstr>
      <vt:lpstr>PowerPoint Presentation</vt:lpstr>
      <vt:lpstr>PowerPoint Presentation</vt:lpstr>
      <vt:lpstr>أهمية مرحلة المراهقة </vt:lpstr>
      <vt:lpstr>المراهقة المبكرة </vt:lpstr>
      <vt:lpstr>النمو الجسمي </vt:lpstr>
      <vt:lpstr>PowerPoint Presentation</vt:lpstr>
      <vt:lpstr>النمو الحركي </vt:lpstr>
      <vt:lpstr>PowerPoint Presentation</vt:lpstr>
      <vt:lpstr>النمو العقلي </vt:lpstr>
      <vt:lpstr>PowerPoint Presentation</vt:lpstr>
      <vt:lpstr>PowerPoint Presentation</vt:lpstr>
      <vt:lpstr>النمو الانفعالي </vt:lpstr>
      <vt:lpstr>PowerPoint Presentation</vt:lpstr>
      <vt:lpstr>النمو الاجتماعي </vt:lpstr>
      <vt:lpstr>ومن مظاهر النمو الاجتماعي في المراهقة المبكرة : </vt:lpstr>
      <vt:lpstr>النمو الخلقي </vt:lpstr>
      <vt:lpstr>PowerPoint Presentation</vt:lpstr>
      <vt:lpstr>دور المربين تجاه المراهقة المبكرة </vt:lpstr>
      <vt:lpstr>PowerPoint Presentation</vt:lpstr>
      <vt:lpstr>PowerPoint Presentation</vt:lpstr>
      <vt:lpstr>مرحلة المراهقة المتـأخرة </vt:lpstr>
      <vt:lpstr>النمو الجسمي والفسيولوجي </vt:lpstr>
      <vt:lpstr>PowerPoint Presentation</vt:lpstr>
      <vt:lpstr>PowerPoint Presentation</vt:lpstr>
      <vt:lpstr>النمو الحركي </vt:lpstr>
      <vt:lpstr>ومن أهم ملامح النمو الحركي في مرحلة المراهقة المتأخرة ما يلي : </vt:lpstr>
      <vt:lpstr>النمو العقلي </vt:lpstr>
      <vt:lpstr>PowerPoint Presentation</vt:lpstr>
      <vt:lpstr>PowerPoint Presentation</vt:lpstr>
      <vt:lpstr>PowerPoint Presentation</vt:lpstr>
      <vt:lpstr>النمو الانفعالي </vt:lpstr>
      <vt:lpstr>PowerPoint Presentation</vt:lpstr>
      <vt:lpstr>النمو الاجتماعي </vt:lpstr>
      <vt:lpstr>PowerPoint Presentation</vt:lpstr>
      <vt:lpstr>ومن أهم العوامل المؤثرة في النمو الاجتماعي للمراهقة المتأخرة  :</vt:lpstr>
      <vt:lpstr>النمو الخلقي </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مرحلة الطفولة الوسطى</dc:title>
  <dc:creator>PC2016</dc:creator>
  <cp:lastModifiedBy>ismail - [2010]</cp:lastModifiedBy>
  <cp:revision>293</cp:revision>
  <dcterms:created xsi:type="dcterms:W3CDTF">2018-07-30T18:06:47Z</dcterms:created>
  <dcterms:modified xsi:type="dcterms:W3CDTF">2020-04-07T23:09:18Z</dcterms:modified>
</cp:coreProperties>
</file>