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9"/>
  </p:notesMasterIdLst>
  <p:sldIdLst>
    <p:sldId id="313" r:id="rId2"/>
    <p:sldId id="312" r:id="rId3"/>
    <p:sldId id="31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10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5" r:id="rId35"/>
    <p:sldId id="286" r:id="rId36"/>
    <p:sldId id="294" r:id="rId37"/>
    <p:sldId id="287" r:id="rId38"/>
    <p:sldId id="288" r:id="rId39"/>
    <p:sldId id="289" r:id="rId40"/>
    <p:sldId id="290" r:id="rId41"/>
    <p:sldId id="291" r:id="rId42"/>
    <p:sldId id="292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293" r:id="rId53"/>
    <p:sldId id="305" r:id="rId54"/>
    <p:sldId id="306" r:id="rId55"/>
    <p:sldId id="307" r:id="rId56"/>
    <p:sldId id="308" r:id="rId57"/>
    <p:sldId id="30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618C94-8D5E-484C-976A-090B9DA0F5E7}" type="datetimeFigureOut">
              <a:rPr lang="ar-EG" smtClean="0"/>
              <a:t>10/06/1440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E753EB-4C43-4E11-BF92-8413554ECCC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242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53EB-4C43-4E11-BF92-8413554ECCCB}" type="slidenum">
              <a:rPr lang="ar-EG" smtClean="0"/>
              <a:t>36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391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58" y="914400"/>
            <a:ext cx="7268142" cy="5060760"/>
          </a:xfrm>
        </p:spPr>
      </p:pic>
    </p:spTree>
    <p:extLst>
      <p:ext uri="{BB962C8B-B14F-4D97-AF65-F5344CB8AC3E}">
        <p14:creationId xmlns:p14="http://schemas.microsoft.com/office/powerpoint/2010/main" val="5224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4400" b="1" dirty="0">
                <a:solidFill>
                  <a:srgbClr val="FF0000"/>
                </a:solidFill>
              </a:rPr>
              <a:t>Antibiotics</a:t>
            </a:r>
            <a:r>
              <a:rPr lang="en-US" dirty="0"/>
              <a:t>: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are </a:t>
            </a:r>
            <a:r>
              <a:rPr lang="en-US" dirty="0"/>
              <a:t>substances produced by one microbe that inhibits or kills</a:t>
            </a:r>
          </a:p>
          <a:p>
            <a:pPr marL="0" indent="0" algn="l">
              <a:buNone/>
            </a:pPr>
            <a:r>
              <a:rPr lang="en-US" dirty="0"/>
              <a:t>another microbe. Often the term is used more generally to include synthetic and</a:t>
            </a:r>
          </a:p>
          <a:p>
            <a:pPr marL="0" indent="0" algn="l">
              <a:buNone/>
            </a:pPr>
            <a:r>
              <a:rPr lang="en-US" dirty="0"/>
              <a:t>semi-synthetic antimicrobial agents.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653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Uses of Sterilization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1. Sterilization for surgical procedures: Gloves, aprons, surgical instruments,</a:t>
            </a:r>
          </a:p>
          <a:p>
            <a:pPr marL="0" indent="0" algn="l">
              <a:buNone/>
            </a:pPr>
            <a:r>
              <a:rPr lang="en-US" dirty="0"/>
              <a:t>syringes etc. are to be sterilized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2. Sterilization in microbiological works like preparation of culture media,</a:t>
            </a:r>
          </a:p>
          <a:p>
            <a:pPr marL="0" indent="0" algn="l">
              <a:buNone/>
            </a:pPr>
            <a:r>
              <a:rPr lang="en-US" dirty="0"/>
              <a:t>reagents and equipment where a sterile condition is to be maintained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170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Principles of Surgical </a:t>
            </a:r>
            <a:r>
              <a:rPr lang="en-US" sz="4800" b="1" dirty="0" smtClean="0">
                <a:solidFill>
                  <a:srgbClr val="FF0000"/>
                </a:solidFill>
              </a:rPr>
              <a:t>Asepsis</a:t>
            </a:r>
            <a:endParaRPr lang="ar-EG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1. All objects used in </a:t>
            </a:r>
            <a:r>
              <a:rPr lang="en-US" dirty="0" smtClean="0"/>
              <a:t>a sterile </a:t>
            </a:r>
            <a:r>
              <a:rPr lang="en-US" dirty="0"/>
              <a:t>field must be</a:t>
            </a:r>
          </a:p>
          <a:p>
            <a:pPr marL="0" indent="0" algn="l">
              <a:buNone/>
            </a:pPr>
            <a:r>
              <a:rPr lang="en-US" dirty="0" smtClean="0"/>
              <a:t>Sterile.</a:t>
            </a:r>
          </a:p>
          <a:p>
            <a:pPr marL="0" indent="0" algn="l">
              <a:buNone/>
            </a:pPr>
            <a:r>
              <a:rPr lang="en-US" dirty="0"/>
              <a:t>2.A sterile object </a:t>
            </a:r>
            <a:r>
              <a:rPr lang="en-US" dirty="0" smtClean="0"/>
              <a:t>becomes non-sterile </a:t>
            </a:r>
            <a:r>
              <a:rPr lang="en-US" dirty="0"/>
              <a:t>when </a:t>
            </a:r>
            <a:r>
              <a:rPr lang="en-US" dirty="0" smtClean="0"/>
              <a:t>touched by </a:t>
            </a:r>
            <a:r>
              <a:rPr lang="en-US" dirty="0"/>
              <a:t>a non-sterile object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/>
              <a:t>3. Sterile items that </a:t>
            </a:r>
            <a:r>
              <a:rPr lang="en-US" dirty="0" smtClean="0"/>
              <a:t>are below </a:t>
            </a:r>
            <a:r>
              <a:rPr lang="en-US" dirty="0"/>
              <a:t>the waist level, or</a:t>
            </a:r>
          </a:p>
          <a:p>
            <a:pPr marL="0" indent="0" algn="l">
              <a:buNone/>
            </a:pPr>
            <a:r>
              <a:rPr lang="en-US" dirty="0"/>
              <a:t>items held below </a:t>
            </a:r>
            <a:r>
              <a:rPr lang="en-US" dirty="0" smtClean="0"/>
              <a:t>waist level, are considered to be non-sterile</a:t>
            </a:r>
            <a:r>
              <a:rPr lang="en-US" dirty="0"/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740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 ...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4. Sterile fields </a:t>
            </a:r>
            <a:r>
              <a:rPr lang="en-US" dirty="0" smtClean="0"/>
              <a:t>must always </a:t>
            </a:r>
            <a:r>
              <a:rPr lang="en-US" dirty="0"/>
              <a:t>be kept in sight to</a:t>
            </a:r>
          </a:p>
          <a:p>
            <a:pPr marL="0" indent="0" algn="l">
              <a:buNone/>
            </a:pPr>
            <a:r>
              <a:rPr lang="en-US" dirty="0" smtClean="0"/>
              <a:t>be </a:t>
            </a:r>
            <a:r>
              <a:rPr lang="en-US" dirty="0"/>
              <a:t>considered sterile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/>
              <a:t>5. When opening </a:t>
            </a:r>
            <a:r>
              <a:rPr lang="en-US" dirty="0" smtClean="0"/>
              <a:t>sterile  equipment </a:t>
            </a:r>
            <a:r>
              <a:rPr lang="en-US" dirty="0"/>
              <a:t>and adding</a:t>
            </a:r>
          </a:p>
          <a:p>
            <a:pPr marL="0" indent="0" algn="l">
              <a:buNone/>
            </a:pPr>
            <a:r>
              <a:rPr lang="en-US" dirty="0"/>
              <a:t>supplies to a sterile </a:t>
            </a:r>
            <a:r>
              <a:rPr lang="en-US" dirty="0" smtClean="0"/>
              <a:t>field , take </a:t>
            </a:r>
            <a:r>
              <a:rPr lang="en-US" dirty="0"/>
              <a:t>care to avoid</a:t>
            </a:r>
          </a:p>
          <a:p>
            <a:pPr marL="0" indent="0" algn="l">
              <a:buNone/>
            </a:pPr>
            <a:r>
              <a:rPr lang="en-US" dirty="0"/>
              <a:t>contamination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/>
              <a:t>6. Any puncture, </a:t>
            </a:r>
            <a:r>
              <a:rPr lang="en-US" dirty="0" smtClean="0"/>
              <a:t>moisture , or </a:t>
            </a:r>
            <a:r>
              <a:rPr lang="en-US" dirty="0"/>
              <a:t>tear that passes </a:t>
            </a:r>
            <a:r>
              <a:rPr lang="en-US" dirty="0" smtClean="0"/>
              <a:t>through a sterile </a:t>
            </a:r>
            <a:r>
              <a:rPr lang="en-US" dirty="0"/>
              <a:t>barrier must be</a:t>
            </a:r>
          </a:p>
          <a:p>
            <a:pPr marL="0" indent="0" algn="l">
              <a:buNone/>
            </a:pPr>
            <a:r>
              <a:rPr lang="en-US" dirty="0"/>
              <a:t>considered contaminated.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829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</a:t>
            </a:r>
            <a:r>
              <a:rPr lang="en-US" dirty="0" smtClean="0"/>
              <a:t>..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7. Once a sterile field </a:t>
            </a:r>
            <a:r>
              <a:rPr lang="en-US" dirty="0" smtClean="0"/>
              <a:t>is set </a:t>
            </a:r>
            <a:r>
              <a:rPr lang="en-US" dirty="0"/>
              <a:t>up, the border of one</a:t>
            </a:r>
          </a:p>
          <a:p>
            <a:pPr marL="0" indent="0" algn="l">
              <a:buNone/>
            </a:pPr>
            <a:r>
              <a:rPr lang="en-US" dirty="0"/>
              <a:t>inch at the edge of </a:t>
            </a:r>
            <a:r>
              <a:rPr lang="en-US" dirty="0" smtClean="0"/>
              <a:t>the sterile </a:t>
            </a:r>
            <a:r>
              <a:rPr lang="en-US" dirty="0"/>
              <a:t>drape is </a:t>
            </a:r>
            <a:r>
              <a:rPr lang="en-US" dirty="0" smtClean="0"/>
              <a:t>considered non-sterile.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/>
              <a:t>8. If there is any </a:t>
            </a:r>
            <a:r>
              <a:rPr lang="en-US" dirty="0" smtClean="0"/>
              <a:t>doubt about </a:t>
            </a:r>
            <a:r>
              <a:rPr lang="en-US" dirty="0"/>
              <a:t>the sterility of an</a:t>
            </a:r>
          </a:p>
          <a:p>
            <a:pPr marL="0" indent="0" algn="l">
              <a:buNone/>
            </a:pPr>
            <a:r>
              <a:rPr lang="en-US" dirty="0"/>
              <a:t>object, it is </a:t>
            </a:r>
            <a:r>
              <a:rPr lang="en-US" dirty="0" smtClean="0"/>
              <a:t>considered non-sterile</a:t>
            </a:r>
            <a:r>
              <a:rPr lang="en-US" dirty="0"/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039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Con…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9. Sterile persons or </a:t>
            </a:r>
            <a:r>
              <a:rPr lang="en-US" dirty="0" smtClean="0"/>
              <a:t>sterile objects </a:t>
            </a:r>
            <a:r>
              <a:rPr lang="en-US" dirty="0"/>
              <a:t>may only </a:t>
            </a:r>
            <a:r>
              <a:rPr lang="en-US" dirty="0" smtClean="0"/>
              <a:t>contact sterile </a:t>
            </a:r>
            <a:r>
              <a:rPr lang="en-US" dirty="0"/>
              <a:t>areas; non-sterile</a:t>
            </a:r>
          </a:p>
          <a:p>
            <a:pPr marL="0" indent="0" algn="l">
              <a:buNone/>
            </a:pPr>
            <a:r>
              <a:rPr lang="en-US" dirty="0"/>
              <a:t>persons or items </a:t>
            </a:r>
            <a:r>
              <a:rPr lang="en-US" dirty="0" smtClean="0"/>
              <a:t>contact only </a:t>
            </a:r>
            <a:r>
              <a:rPr lang="en-US" dirty="0"/>
              <a:t>non-sterile areas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10. Movement around </a:t>
            </a:r>
            <a:r>
              <a:rPr lang="en-US" dirty="0" smtClean="0"/>
              <a:t>and in </a:t>
            </a:r>
            <a:r>
              <a:rPr lang="en-US" dirty="0"/>
              <a:t>the sterile field </a:t>
            </a:r>
            <a:r>
              <a:rPr lang="en-US" dirty="0" smtClean="0"/>
              <a:t>must not compromise  or contaminate the sterile</a:t>
            </a:r>
          </a:p>
          <a:p>
            <a:pPr marL="0" indent="0" algn="l">
              <a:buNone/>
            </a:pPr>
            <a:r>
              <a:rPr lang="en-US" dirty="0" smtClean="0"/>
              <a:t>field</a:t>
            </a:r>
            <a:r>
              <a:rPr lang="en-US" dirty="0"/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076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NewRomanPS-BoldMT"/>
              </a:rPr>
              <a:t>Factors affecting in selecting method of </a:t>
            </a:r>
            <a:r>
              <a:rPr lang="en-US" b="1" dirty="0" smtClean="0">
                <a:solidFill>
                  <a:srgbClr val="FF0000"/>
                </a:solidFill>
                <a:latin typeface="TimesNewRomanPS-BoldMT"/>
              </a:rPr>
              <a:t>sterilization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743199"/>
            <a:ext cx="6196405" cy="2979869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1- Nature and number of organisms.</a:t>
            </a:r>
          </a:p>
          <a:p>
            <a:pPr marL="0" indent="0" algn="l">
              <a:buNone/>
            </a:pPr>
            <a:r>
              <a:rPr lang="en-US" dirty="0"/>
              <a:t>2- Type of equipment.</a:t>
            </a:r>
          </a:p>
          <a:p>
            <a:pPr marL="0" indent="0" algn="l">
              <a:buNone/>
            </a:pPr>
            <a:r>
              <a:rPr lang="en-US" dirty="0"/>
              <a:t>3- Intended use of equipment.</a:t>
            </a:r>
          </a:p>
          <a:p>
            <a:pPr marL="0" indent="0" algn="l">
              <a:buNone/>
            </a:pPr>
            <a:r>
              <a:rPr lang="en-US" dirty="0"/>
              <a:t>4- Available method of sterilization.</a:t>
            </a:r>
          </a:p>
          <a:p>
            <a:pPr marL="0" indent="0" algn="l">
              <a:buNone/>
            </a:pPr>
            <a:r>
              <a:rPr lang="en-US" dirty="0"/>
              <a:t>5- Available time.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600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219200"/>
            <a:ext cx="6965245" cy="800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NewRomanPS-BoldMT"/>
              </a:rPr>
              <a:t>Nursing precaution for cleaning supplies and equipment before</a:t>
            </a:r>
            <a:br>
              <a:rPr lang="en-US" b="1" dirty="0">
                <a:solidFill>
                  <a:srgbClr val="FF0000"/>
                </a:solidFill>
                <a:latin typeface="TimesNewRomanPS-BoldMT"/>
              </a:rPr>
            </a:br>
            <a:r>
              <a:rPr lang="en-US" b="1" dirty="0">
                <a:solidFill>
                  <a:srgbClr val="FF0000"/>
                </a:solidFill>
                <a:latin typeface="TimesNewRomanPS-BoldMT"/>
              </a:rPr>
              <a:t>sterilization: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95600"/>
            <a:ext cx="7924800" cy="36877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1-Wear water proof gloves at time.</a:t>
            </a:r>
          </a:p>
          <a:p>
            <a:pPr algn="l"/>
            <a:r>
              <a:rPr lang="en-US" dirty="0"/>
              <a:t>2-Rinse the articles first with cold running water to remove organic material.</a:t>
            </a:r>
          </a:p>
          <a:p>
            <a:pPr algn="l"/>
            <a:r>
              <a:rPr lang="en-US" dirty="0"/>
              <a:t>3-Wash the articles after rinsing in warm water contains soap or detergent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4-Use brush with stiff bristles which facilitates removal of organisms.</a:t>
            </a:r>
          </a:p>
          <a:p>
            <a:pPr algn="l"/>
            <a:r>
              <a:rPr lang="en-US" dirty="0"/>
              <a:t>5- Rinse and dry the articles.</a:t>
            </a:r>
          </a:p>
          <a:p>
            <a:pPr algn="l"/>
            <a:r>
              <a:rPr lang="en-US" dirty="0"/>
              <a:t>6-Prepares the cleaned equipment for sterilization</a:t>
            </a:r>
          </a:p>
          <a:p>
            <a:pPr algn="l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771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NewRomanPS-BoldMT"/>
              </a:rPr>
              <a:t>Classification methods of sterilization and </a:t>
            </a:r>
            <a:r>
              <a:rPr lang="en-US" b="1" dirty="0" smtClean="0">
                <a:solidFill>
                  <a:srgbClr val="FF0000"/>
                </a:solidFill>
                <a:latin typeface="TimesNewRomanPS-BoldMT"/>
              </a:rPr>
              <a:t>disinfection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3763963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Physical </a:t>
            </a:r>
            <a:r>
              <a:rPr lang="en-US" dirty="0" smtClean="0"/>
              <a:t>Agents.</a:t>
            </a:r>
          </a:p>
          <a:p>
            <a:pPr algn="l">
              <a:buFont typeface="Wingdings" pitchFamily="2" charset="2"/>
              <a:buChar char="v"/>
            </a:pPr>
            <a:endParaRPr lang="en-US" dirty="0" smtClean="0"/>
          </a:p>
          <a:p>
            <a:pPr algn="l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Chemical Agents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endParaRPr lang="en-US" dirty="0" smtClean="0"/>
          </a:p>
          <a:p>
            <a:pPr algn="l">
              <a:buFont typeface="Wingdings" pitchFamily="2" charset="2"/>
              <a:buChar char="v"/>
            </a:pPr>
            <a:r>
              <a:rPr lang="en-US" dirty="0" smtClean="0"/>
              <a:t>Radiation.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8594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3047999"/>
            <a:ext cx="5471160" cy="2675069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prstClr val="black"/>
                </a:solidFill>
                <a:latin typeface="TimesNewRomanPS-BoldMT"/>
                <a:ea typeface="+mj-ea"/>
                <a:cs typeface="+mj-cs"/>
              </a:rPr>
              <a:t>Sterilization</a:t>
            </a:r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140371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45831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  <a:ea typeface="+mn-ea"/>
                <a:cs typeface="+mn-cs"/>
              </a:rPr>
              <a:t>Physical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  <a:ea typeface="+mn-ea"/>
                <a:cs typeface="+mn-cs"/>
              </a:rPr>
              <a:t>Agents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  <a:ea typeface="+mn-ea"/>
                <a:cs typeface="+mn-cs"/>
              </a:rPr>
              <a:t/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  <a:ea typeface="+mn-ea"/>
                <a:cs typeface="+mn-cs"/>
              </a:rPr>
            </a:br>
            <a:endParaRPr lang="ar-EG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latin typeface="TimesNewRomanPSMT"/>
              </a:rPr>
              <a:t>1</a:t>
            </a:r>
            <a:r>
              <a:rPr lang="en-US" dirty="0">
                <a:latin typeface="TimesNewRomanPSMT"/>
              </a:rPr>
              <a:t>. Heat or steam(autoclaving)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2. Boiling water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3. Radiation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4. Filtration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531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334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</a:rPr>
              <a:t>Physical Agents: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Sterilization by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heat </a:t>
            </a:r>
            <a:r>
              <a:rPr lang="en-US" b="1" dirty="0" smtClean="0">
                <a:latin typeface="TimesNewRomanPS-BoldMT"/>
              </a:rPr>
              <a:t>:</a:t>
            </a:r>
          </a:p>
          <a:p>
            <a:pPr marL="0" indent="0" algn="l">
              <a:buNone/>
            </a:pPr>
            <a:r>
              <a:rPr lang="en-US" dirty="0" smtClean="0">
                <a:latin typeface="TimesNewRomanPSMT"/>
              </a:rPr>
              <a:t>Heat </a:t>
            </a:r>
            <a:r>
              <a:rPr lang="en-US" dirty="0">
                <a:latin typeface="TimesNewRomanPSMT"/>
              </a:rPr>
              <a:t>is most effective and a rapid method of </a:t>
            </a:r>
            <a:r>
              <a:rPr lang="en-US" dirty="0" smtClean="0">
                <a:latin typeface="TimesNewRomanPSMT"/>
              </a:rPr>
              <a:t>sterilization and </a:t>
            </a:r>
            <a:r>
              <a:rPr lang="en-US" dirty="0">
                <a:latin typeface="TimesNewRomanPSMT"/>
              </a:rPr>
              <a:t>disinfection</a:t>
            </a:r>
            <a:r>
              <a:rPr lang="en-US" dirty="0" smtClean="0">
                <a:latin typeface="TimesNewRomanPSMT"/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latin typeface="TimesNewRomanPSMT"/>
              </a:rPr>
              <a:t> </a:t>
            </a:r>
            <a:r>
              <a:rPr lang="en-US" dirty="0">
                <a:latin typeface="TimesNewRomanPSMT"/>
              </a:rPr>
              <a:t>Excessive heat acts by coagulation of cell proteins. Less </a:t>
            </a:r>
            <a:r>
              <a:rPr lang="en-US" dirty="0" smtClean="0">
                <a:latin typeface="TimesNewRomanPSMT"/>
              </a:rPr>
              <a:t>heat interferes </a:t>
            </a:r>
            <a:r>
              <a:rPr lang="en-US" dirty="0">
                <a:latin typeface="TimesNewRomanPSMT"/>
              </a:rPr>
              <a:t>metabolic reactions.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7658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8" y="0"/>
            <a:ext cx="9168128" cy="6858000"/>
          </a:xfrm>
        </p:spPr>
      </p:pic>
    </p:spTree>
    <p:extLst>
      <p:ext uri="{BB962C8B-B14F-4D97-AF65-F5344CB8AC3E}">
        <p14:creationId xmlns:p14="http://schemas.microsoft.com/office/powerpoint/2010/main" val="41056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Sterilization occurs by heating above 100°C</a:t>
            </a:r>
          </a:p>
          <a:p>
            <a:pPr marL="0" indent="0" algn="l">
              <a:buNone/>
            </a:pPr>
            <a:r>
              <a:rPr lang="en-US" dirty="0"/>
              <a:t>which ensure lolling of bacterial spores. Sterilization by hot air in hot air oven</a:t>
            </a:r>
          </a:p>
          <a:p>
            <a:pPr marL="0" indent="0" algn="l">
              <a:buNone/>
            </a:pPr>
            <a:r>
              <a:rPr lang="en-US" dirty="0"/>
              <a:t>and sterilization by autoclaving are the two most common method used in the</a:t>
            </a:r>
          </a:p>
          <a:p>
            <a:pPr marL="0" indent="0" algn="l">
              <a:buNone/>
            </a:pPr>
            <a:r>
              <a:rPr lang="en-US" dirty="0"/>
              <a:t>laboratory.</a:t>
            </a:r>
          </a:p>
          <a:p>
            <a:pPr marL="0" indent="0" algn="l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141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077200" cy="1055031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  <a:ea typeface="+mn-ea"/>
                <a:cs typeface="+mn-cs"/>
              </a:rPr>
              <a:t>Types of Heat:</a:t>
            </a:r>
            <a:b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  <a:ea typeface="+mn-ea"/>
                <a:cs typeface="+mn-cs"/>
              </a:rPr>
            </a:br>
            <a:endParaRPr lang="ar-EG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514599"/>
            <a:ext cx="6196405" cy="3208469"/>
          </a:xfrm>
        </p:spPr>
        <p:txBody>
          <a:bodyPr/>
          <a:lstStyle/>
          <a:p>
            <a:pPr algn="l"/>
            <a:r>
              <a:rPr lang="en-US" dirty="0" smtClean="0">
                <a:latin typeface="TimesNewRomanPSMT"/>
              </a:rPr>
              <a:t>A</a:t>
            </a:r>
            <a:r>
              <a:rPr lang="en-US" dirty="0">
                <a:latin typeface="TimesNewRomanPSMT"/>
              </a:rPr>
              <a:t>. Sterilization by moist </a:t>
            </a:r>
            <a:r>
              <a:rPr lang="en-US" dirty="0" smtClean="0">
                <a:latin typeface="TimesNewRomanPSMT"/>
              </a:rPr>
              <a:t>heat</a:t>
            </a:r>
          </a:p>
          <a:p>
            <a:pPr marL="0" indent="0" algn="l">
              <a:buNone/>
            </a:pPr>
            <a:endParaRPr lang="en-US" dirty="0">
              <a:latin typeface="TimesNewRomanPSMT"/>
            </a:endParaRPr>
          </a:p>
          <a:p>
            <a:pPr algn="l"/>
            <a:r>
              <a:rPr lang="en-US" dirty="0">
                <a:latin typeface="TimesNewRomanPSMT"/>
              </a:rPr>
              <a:t>B. Sterilization by dry heat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483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23848"/>
            <a:ext cx="7848600" cy="4426115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A. Sterilization by moist heat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NewRomanPSMT"/>
              </a:rPr>
              <a:t>: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Moist heat acts by denaturation and coagulation of protein, breakage of DNA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strands, and loss of functional integrity of cell membrane.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370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88423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  <a:ea typeface="+mn-ea"/>
                <a:cs typeface="+mn-cs"/>
              </a:rPr>
              <a:t>(I). Sterilization at 100°C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  <a:ea typeface="+mn-ea"/>
                <a:cs typeface="+mn-cs"/>
              </a:rPr>
            </a:br>
            <a:endParaRPr lang="ar-EG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Boiling</a:t>
            </a:r>
            <a:r>
              <a:rPr lang="en-US" b="1" dirty="0" smtClean="0">
                <a:latin typeface="TimesNewRomanPS-BoldMT"/>
              </a:rPr>
              <a:t>:</a:t>
            </a:r>
          </a:p>
          <a:p>
            <a:pPr marL="0" indent="0" algn="l">
              <a:buNone/>
            </a:pPr>
            <a:r>
              <a:rPr lang="en-US" b="1" dirty="0" smtClean="0">
                <a:latin typeface="TimesNewRomanPS-BoldMT"/>
              </a:rPr>
              <a:t> </a:t>
            </a:r>
            <a:r>
              <a:rPr lang="en-US" dirty="0">
                <a:latin typeface="TimesNewRomanPSMT"/>
              </a:rPr>
              <a:t>Boiling at 100°C for 30 minutes is done in a water bath. </a:t>
            </a:r>
            <a:r>
              <a:rPr lang="en-US" dirty="0" smtClean="0">
                <a:latin typeface="TimesNewRomanPSMT"/>
              </a:rPr>
              <a:t>Syringes , rubber </a:t>
            </a:r>
            <a:r>
              <a:rPr lang="en-US" dirty="0">
                <a:latin typeface="TimesNewRomanPSMT"/>
              </a:rPr>
              <a:t>goods and surgical instruments may be sterilized by this method. </a:t>
            </a:r>
            <a:r>
              <a:rPr lang="en-US" dirty="0" smtClean="0">
                <a:latin typeface="TimesNewRomanPSMT"/>
              </a:rPr>
              <a:t>All bacteria </a:t>
            </a:r>
            <a:r>
              <a:rPr lang="en-US" dirty="0">
                <a:latin typeface="TimesNewRomanPSMT"/>
              </a:rPr>
              <a:t>and certain spores are killed. It leads </a:t>
            </a:r>
            <a:r>
              <a:rPr lang="en-US" dirty="0" smtClean="0">
                <a:latin typeface="TimesNewRomanPSMT"/>
              </a:rPr>
              <a:t>to disinfection</a:t>
            </a:r>
            <a:r>
              <a:rPr lang="en-US" dirty="0">
                <a:latin typeface="TimesNewRomanPSMT"/>
              </a:rPr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016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229600" cy="111283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b="1" dirty="0">
                <a:solidFill>
                  <a:srgbClr val="92D050"/>
                </a:solidFill>
                <a:latin typeface="TimesNewRomanPS-BoldMT"/>
                <a:ea typeface="+mn-ea"/>
                <a:cs typeface="+mn-cs"/>
              </a:rPr>
              <a:t>Important points for boiling</a:t>
            </a:r>
            <a:r>
              <a:rPr lang="en-US" sz="4000" dirty="0">
                <a:solidFill>
                  <a:srgbClr val="92D050"/>
                </a:solidFill>
                <a:latin typeface="TimesNewRomanPSMT"/>
                <a:ea typeface="+mn-ea"/>
                <a:cs typeface="+mn-cs"/>
              </a:rPr>
              <a:t>:</a:t>
            </a:r>
            <a:br>
              <a:rPr lang="en-US" sz="4000" dirty="0">
                <a:solidFill>
                  <a:srgbClr val="92D050"/>
                </a:solidFill>
                <a:latin typeface="TimesNewRomanPSMT"/>
                <a:ea typeface="+mn-ea"/>
                <a:cs typeface="+mn-cs"/>
              </a:rPr>
            </a:br>
            <a:endParaRPr lang="ar-EG" sz="54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latin typeface="TimesNewRomanPSMT"/>
              </a:rPr>
              <a:t>A- </a:t>
            </a:r>
            <a:r>
              <a:rPr lang="en-US" dirty="0">
                <a:latin typeface="TimesNewRomanPSMT"/>
              </a:rPr>
              <a:t>All instruments are opened before immersing them completely</a:t>
            </a:r>
            <a:r>
              <a:rPr lang="en-US" dirty="0" smtClean="0">
                <a:latin typeface="TimesNewRomanPSMT"/>
              </a:rPr>
              <a:t>.</a:t>
            </a:r>
          </a:p>
          <a:p>
            <a:pPr marL="0" indent="0" algn="l">
              <a:buNone/>
            </a:pPr>
            <a:endParaRPr lang="en-US" dirty="0" smtClean="0">
              <a:latin typeface="TimesNewRomanPSMT"/>
            </a:endParaRP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B- The time taken for boiling should commence after cold instruments have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been immersing and the water has started to boil again.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104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01000" cy="5135563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2. Steaming.</a:t>
            </a:r>
            <a:r>
              <a:rPr lang="en-US" b="1" dirty="0">
                <a:latin typeface="TimesNewRomanPS-BoldMT"/>
              </a:rPr>
              <a:t> </a:t>
            </a:r>
            <a:endParaRPr lang="en-US" b="1" dirty="0" smtClean="0">
              <a:latin typeface="TimesNewRomanPS-BoldMT"/>
            </a:endParaRPr>
          </a:p>
          <a:p>
            <a:pPr marL="0" indent="0" algn="l">
              <a:buNone/>
            </a:pPr>
            <a:r>
              <a:rPr lang="en-US" dirty="0" smtClean="0">
                <a:latin typeface="TimesNewRomanPSMT"/>
              </a:rPr>
              <a:t>Steam </a:t>
            </a:r>
            <a:r>
              <a:rPr lang="en-US" dirty="0">
                <a:latin typeface="TimesNewRomanPSMT"/>
              </a:rPr>
              <a:t>(100°C) is more effective than dry heat at the same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temperature as: (A) Bacteria are more susceptible to moist heat, (B) Steam has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more penetrating power, and (C) Steam has more sterilizing power as more heat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is given up during condensation.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87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924800" cy="6019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92D050"/>
                </a:solidFill>
                <a:latin typeface="TimesNewRomanPS-BoldMT"/>
              </a:rPr>
              <a:t>Steam Sterilizer. </a:t>
            </a:r>
            <a:r>
              <a:rPr lang="en-US" dirty="0">
                <a:latin typeface="TimesNewRomanPSMT"/>
              </a:rPr>
              <a:t>It works at 100°C under normal atmospheric pressure i.e.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without extra pressure. It is ideally suitable for sterilizing media which may be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damaged at a temperature higher </a:t>
            </a:r>
            <a:r>
              <a:rPr lang="en-US" dirty="0" smtClean="0">
                <a:latin typeface="TimesNewRomanPSMT"/>
              </a:rPr>
              <a:t>than100°C</a:t>
            </a:r>
            <a:r>
              <a:rPr lang="en-US" dirty="0">
                <a:latin typeface="TimesNewRomanPSMT"/>
              </a:rPr>
              <a:t>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It is a metallic vessel having 2 perforated diaphragms (Shelves), one above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boiling water, and the other about 4" above the floor. Water is boiled </a:t>
            </a:r>
            <a:r>
              <a:rPr lang="en-US" dirty="0" smtClean="0">
                <a:latin typeface="TimesNewRomanPSMT"/>
              </a:rPr>
              <a:t>by electricity</a:t>
            </a:r>
            <a:r>
              <a:rPr lang="en-US" dirty="0">
                <a:latin typeface="TimesNewRomanPSMT"/>
              </a:rPr>
              <a:t>, gas or stove. Steam passes up. There is a small opening on the roof </a:t>
            </a:r>
            <a:r>
              <a:rPr lang="en-US" dirty="0" smtClean="0">
                <a:latin typeface="TimesNewRomanPSMT"/>
              </a:rPr>
              <a:t>of the </a:t>
            </a:r>
            <a:r>
              <a:rPr lang="en-US" dirty="0">
                <a:latin typeface="TimesNewRomanPSMT"/>
              </a:rPr>
              <a:t>instrument for the escape of steam.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9942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0BD0D9"/>
              </a:buClr>
              <a:buSzPct val="95000"/>
              <a:buNone/>
            </a:pPr>
            <a:endParaRPr lang="en-US" sz="2000" b="1" i="1" dirty="0">
              <a:solidFill>
                <a:srgbClr val="FF000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en-US" sz="2000" b="1" i="1" dirty="0">
                <a:solidFill>
                  <a:srgbClr val="FF0000"/>
                </a:solidFill>
                <a:latin typeface="Constantia"/>
              </a:rPr>
              <a:t>Prepared by \ Shimaa Kebary </a:t>
            </a: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endParaRPr lang="en-US" sz="2000" b="1" i="1" dirty="0">
              <a:solidFill>
                <a:srgbClr val="FF000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b="1" i="1" dirty="0">
                <a:solidFill>
                  <a:srgbClr val="FF0000"/>
                </a:solidFill>
                <a:latin typeface="Constantia"/>
              </a:rPr>
              <a:t>Demonstrator  at Medical Surgical Department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648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772400" cy="5592763"/>
          </a:xfrm>
        </p:spPr>
      </p:pic>
    </p:spTree>
    <p:extLst>
      <p:ext uri="{BB962C8B-B14F-4D97-AF65-F5344CB8AC3E}">
        <p14:creationId xmlns:p14="http://schemas.microsoft.com/office/powerpoint/2010/main" val="34730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755117" cy="6283386"/>
          </a:xfrm>
        </p:spPr>
      </p:pic>
    </p:spTree>
    <p:extLst>
      <p:ext uri="{BB962C8B-B14F-4D97-AF65-F5344CB8AC3E}">
        <p14:creationId xmlns:p14="http://schemas.microsoft.com/office/powerpoint/2010/main" val="33235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latin typeface="TimesNewRomanPSMT"/>
              </a:rPr>
              <a:t>Sterilization is done by two methods </a:t>
            </a:r>
            <a:r>
              <a:rPr lang="en-US" dirty="0" smtClean="0">
                <a:latin typeface="TimesNewRomanPSMT"/>
              </a:rPr>
              <a:t>:</a:t>
            </a:r>
          </a:p>
          <a:p>
            <a:pPr marL="0" indent="0" algn="l">
              <a:buNone/>
            </a:pPr>
            <a:endParaRPr lang="en-US" dirty="0">
              <a:latin typeface="TimesNewRomanPSMT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(A) Single Exposure </a:t>
            </a:r>
            <a:r>
              <a:rPr lang="en-US" dirty="0">
                <a:latin typeface="TimesNewRomanPSMT"/>
              </a:rPr>
              <a:t>for 11/2 hours. It leads to disinfection.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(B)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Tyndallization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 </a:t>
            </a:r>
            <a:r>
              <a:rPr lang="en-US" dirty="0">
                <a:latin typeface="TimesNewRomanPSMT"/>
              </a:rPr>
              <a:t>(Fractional Sterilization). Heat labile media like those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containing sugar, milk, and gelatin can be sterilized by this method.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646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4856"/>
            <a:ext cx="8077200" cy="609074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latin typeface="TimesNewRomanPSMT"/>
              </a:rPr>
              <a:t>Steaming at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100°C is done in steam sterilizer for 20 minutes followed by incubation at 37°C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overnight. This procedure is repeated for another 2 successive days. That is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'steaming' is done for 3 successive days. Spores, if any, germinate to vegetative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bacteria during incubation and are destroyed during steaming on second and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third day. It leads to sterilization.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251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</a:rPr>
              <a:t>II. Sterilization above 100°C: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</a:rPr>
              <a:t>Autoclaving </a:t>
            </a:r>
          </a:p>
          <a:p>
            <a:pPr marL="0" indent="0" algn="l">
              <a:buNone/>
            </a:pPr>
            <a:r>
              <a:rPr lang="en-US" b="1" dirty="0">
                <a:latin typeface="TimesNewRomanPS-BoldMT"/>
              </a:rPr>
              <a:t>Autoclaving </a:t>
            </a:r>
            <a:r>
              <a:rPr lang="en-US" dirty="0">
                <a:latin typeface="TimesNewRomanPSMT"/>
              </a:rPr>
              <a:t>is one of the most common methods of sterilization</a:t>
            </a:r>
            <a:r>
              <a:rPr lang="en-US" dirty="0" smtClean="0">
                <a:latin typeface="TimesNewRomanPSMT"/>
              </a:rPr>
              <a:t>.</a:t>
            </a:r>
          </a:p>
          <a:p>
            <a:pPr marL="0" indent="0" algn="l">
              <a:buNone/>
            </a:pPr>
            <a:endParaRPr lang="ar-E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772400" cy="579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9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TimesNewRomanPS-BoldMT"/>
              </a:rPr>
              <a:t>Principle</a:t>
            </a:r>
            <a:endParaRPr lang="ar-E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>
                <a:latin typeface="TimesNewRomanPSMT"/>
              </a:rPr>
              <a:t>done by steam under </a:t>
            </a:r>
            <a:r>
              <a:rPr lang="en-US" dirty="0" smtClean="0">
                <a:latin typeface="TimesNewRomanPSMT"/>
              </a:rPr>
              <a:t>pressure .Steaming at </a:t>
            </a:r>
            <a:r>
              <a:rPr lang="en-US" dirty="0">
                <a:latin typeface="TimesNewRomanPSMT"/>
              </a:rPr>
              <a:t>temperature higher than 100°C is used in </a:t>
            </a:r>
            <a:r>
              <a:rPr lang="en-US" dirty="0" smtClean="0">
                <a:latin typeface="TimesNewRomanPSMT"/>
              </a:rPr>
              <a:t>autoclaving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latin typeface="TimesNewRomanPSMT"/>
              </a:rPr>
              <a:t>The temperature of boiling depends on the surrounding atmospheric pressure</a:t>
            </a:r>
            <a:r>
              <a:rPr lang="en-US" dirty="0" smtClean="0">
                <a:latin typeface="TimesNewRomanPSMT"/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err="1" smtClean="0">
                <a:latin typeface="TimesNewRomanPSMT"/>
              </a:rPr>
              <a:t>Ahigher</a:t>
            </a:r>
            <a:r>
              <a:rPr lang="en-US" dirty="0" smtClean="0">
                <a:latin typeface="TimesNewRomanPSMT"/>
              </a:rPr>
              <a:t> </a:t>
            </a:r>
            <a:r>
              <a:rPr lang="en-US" dirty="0">
                <a:latin typeface="TimesNewRomanPSMT"/>
              </a:rPr>
              <a:t>temperature of steaming is obtained by employing a higher pressure.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818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dirty="0">
                <a:latin typeface="TimesNewRomanPSMT"/>
              </a:rPr>
              <a:t>121°C temperatures is obtained. This is kept </a:t>
            </a:r>
            <a:r>
              <a:rPr lang="en-US" dirty="0" smtClean="0">
                <a:latin typeface="TimesNewRomanPSMT"/>
              </a:rPr>
              <a:t>for </a:t>
            </a:r>
            <a:r>
              <a:rPr lang="en-US" dirty="0">
                <a:latin typeface="TimesNewRomanPSMT"/>
              </a:rPr>
              <a:t>15 minutes </a:t>
            </a:r>
            <a:r>
              <a:rPr lang="en-US" dirty="0" smtClean="0">
                <a:latin typeface="TimesNewRomanPSMT"/>
              </a:rPr>
              <a:t>for sterilization </a:t>
            </a:r>
            <a:r>
              <a:rPr lang="en-US" dirty="0">
                <a:latin typeface="TimesNewRomanPSMT"/>
              </a:rPr>
              <a:t>to kill spores</a:t>
            </a:r>
            <a:r>
              <a:rPr lang="en-US" dirty="0" smtClean="0">
                <a:latin typeface="TimesNewRomanPSMT"/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endParaRPr lang="en-US" dirty="0" smtClean="0">
              <a:latin typeface="TimesNewRomanPSMT"/>
            </a:endParaRPr>
          </a:p>
          <a:p>
            <a:pPr algn="l">
              <a:buFont typeface="Wingdings" pitchFamily="2" charset="2"/>
              <a:buChar char="Ø"/>
            </a:pPr>
            <a:r>
              <a:rPr lang="en-US" dirty="0">
                <a:latin typeface="TimesNewRomanPSMT"/>
              </a:rPr>
              <a:t>It works like a pressure cooker</a:t>
            </a:r>
            <a:r>
              <a:rPr lang="en-US" dirty="0" smtClean="0">
                <a:latin typeface="TimesNewRomanPSMT"/>
              </a:rPr>
              <a:t>.</a:t>
            </a:r>
            <a:r>
              <a:rPr lang="en-US" dirty="0">
                <a:latin typeface="TimesNewRomanPSMT"/>
              </a:rPr>
              <a:t> </a:t>
            </a:r>
            <a:r>
              <a:rPr lang="en-US" dirty="0" smtClean="0">
                <a:latin typeface="TimesNewRomanPSMT"/>
              </a:rPr>
              <a:t>Sterilization </a:t>
            </a:r>
            <a:r>
              <a:rPr lang="en-US" dirty="0">
                <a:latin typeface="TimesNewRomanPSMT"/>
              </a:rPr>
              <a:t>holding time' is the time for which the entire load in the </a:t>
            </a:r>
            <a:r>
              <a:rPr lang="en-US" dirty="0" smtClean="0">
                <a:latin typeface="TimesNewRomanPSMT"/>
              </a:rPr>
              <a:t>autoclave requires </a:t>
            </a:r>
            <a:r>
              <a:rPr lang="en-US" dirty="0">
                <a:latin typeface="TimesNewRomanPSMT"/>
              </a:rPr>
              <a:t>to be exposed.</a:t>
            </a:r>
            <a:endParaRPr lang="en-US" dirty="0" smtClean="0">
              <a:latin typeface="TimesNewRomanPSMT"/>
            </a:endParaRPr>
          </a:p>
          <a:p>
            <a:pPr algn="l">
              <a:buFont typeface="Wingdings" pitchFamily="2" charset="2"/>
              <a:buChar char="Ø"/>
            </a:pPr>
            <a:endParaRPr lang="en-US" dirty="0" smtClean="0">
              <a:latin typeface="TimesNewRomanPSMT"/>
            </a:endParaRPr>
          </a:p>
          <a:p>
            <a:pPr algn="l">
              <a:buFont typeface="Wingdings" pitchFamily="2" charset="2"/>
              <a:buChar char="Ø"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4127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NewRomanPSMT"/>
                <a:ea typeface="+mn-ea"/>
                <a:cs typeface="+mn-cs"/>
              </a:rPr>
              <a:t>Autoclave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>
                <a:latin typeface="TimesNewRomanPSMT"/>
              </a:rPr>
              <a:t>is </a:t>
            </a:r>
            <a:r>
              <a:rPr lang="en-US" dirty="0">
                <a:latin typeface="TimesNewRomanPSMT"/>
              </a:rPr>
              <a:t>a metallic cylindrical vessel. On the lid, there are</a:t>
            </a:r>
            <a:r>
              <a:rPr lang="en-US" dirty="0" smtClean="0">
                <a:latin typeface="TimesNewRomanPSMT"/>
              </a:rPr>
              <a:t>:</a:t>
            </a:r>
          </a:p>
          <a:p>
            <a:pPr marL="0" indent="0" algn="l">
              <a:buNone/>
            </a:pPr>
            <a:r>
              <a:rPr lang="en-US" dirty="0" smtClean="0">
                <a:latin typeface="TimesNewRomanPSMT"/>
              </a:rPr>
              <a:t> </a:t>
            </a:r>
            <a:r>
              <a:rPr lang="en-US" dirty="0">
                <a:latin typeface="TimesNewRomanPSMT"/>
              </a:rPr>
              <a:t>(1) A gauge </a:t>
            </a:r>
            <a:r>
              <a:rPr lang="en-US" dirty="0" smtClean="0">
                <a:latin typeface="TimesNewRomanPSMT"/>
              </a:rPr>
              <a:t>for indicating </a:t>
            </a:r>
            <a:r>
              <a:rPr lang="en-US" dirty="0">
                <a:latin typeface="TimesNewRomanPSMT"/>
              </a:rPr>
              <a:t>the pressure, </a:t>
            </a:r>
            <a:endParaRPr lang="en-US" dirty="0" smtClean="0">
              <a:latin typeface="TimesNewRomanPSMT"/>
            </a:endParaRPr>
          </a:p>
          <a:p>
            <a:pPr marL="0" indent="0" algn="l">
              <a:buNone/>
            </a:pPr>
            <a:r>
              <a:rPr lang="en-US" dirty="0" smtClean="0">
                <a:latin typeface="TimesNewRomanPSMT"/>
              </a:rPr>
              <a:t>(</a:t>
            </a:r>
            <a:r>
              <a:rPr lang="en-US" dirty="0">
                <a:latin typeface="TimesNewRomanPSMT"/>
              </a:rPr>
              <a:t>2) A safety valve, which can be set to blow off at </a:t>
            </a:r>
            <a:r>
              <a:rPr lang="en-US" dirty="0" smtClean="0">
                <a:latin typeface="TimesNewRomanPSMT"/>
              </a:rPr>
              <a:t>any desired </a:t>
            </a:r>
            <a:r>
              <a:rPr lang="en-US" dirty="0">
                <a:latin typeface="TimesNewRomanPSMT"/>
              </a:rPr>
              <a:t>pressure, </a:t>
            </a:r>
            <a:endParaRPr lang="en-US" dirty="0" smtClean="0">
              <a:latin typeface="TimesNewRomanPSMT"/>
            </a:endParaRPr>
          </a:p>
          <a:p>
            <a:pPr marL="0" indent="0" algn="l">
              <a:buNone/>
            </a:pPr>
            <a:r>
              <a:rPr lang="en-US" dirty="0" smtClean="0">
                <a:latin typeface="TimesNewRomanPSMT"/>
              </a:rPr>
              <a:t>(</a:t>
            </a:r>
            <a:r>
              <a:rPr lang="en-US" dirty="0">
                <a:latin typeface="TimesNewRomanPSMT"/>
              </a:rPr>
              <a:t>3) A stopcock to release the pressure. It is provided with </a:t>
            </a:r>
            <a:r>
              <a:rPr lang="en-US" dirty="0" smtClean="0">
                <a:latin typeface="TimesNewRomanPSMT"/>
              </a:rPr>
              <a:t>a perforated </a:t>
            </a:r>
            <a:r>
              <a:rPr lang="en-US" dirty="0">
                <a:latin typeface="TimesNewRomanPSMT"/>
              </a:rPr>
              <a:t>diaphragm.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1940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TimesNewRomanPS-BoldMT"/>
              </a:rPr>
              <a:t>Checking of Autoclave for Efficiency.</a:t>
            </a:r>
            <a:endParaRPr lang="ar-E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dirty="0">
                <a:latin typeface="TimesNewRomanPS-BoldMT"/>
              </a:rPr>
              <a:t>Methods: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(i) Spores of Bacillus </a:t>
            </a:r>
            <a:r>
              <a:rPr lang="en-US" dirty="0" err="1">
                <a:latin typeface="TimesNewRomanPSMT"/>
              </a:rPr>
              <a:t>stearothermophilus</a:t>
            </a:r>
            <a:r>
              <a:rPr lang="en-US" dirty="0">
                <a:latin typeface="TimesNewRomanPSMT"/>
              </a:rPr>
              <a:t> are used. Spores withstand 121°C heat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for up to 12 min. Strips containing these bacteria are included with the material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being autoclaved. Strips are cultured between 50°C and 60°C for surviving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spores. If the spores are killed the autoclave is functioning properly.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(ii)Automatic Monitoring System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970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0000"/>
                </a:solidFill>
              </a:rPr>
              <a:t>Sterilization</a:t>
            </a:r>
            <a:r>
              <a:rPr lang="en-US" b="1" dirty="0"/>
              <a:t>: - </a:t>
            </a:r>
            <a:endParaRPr lang="en-US" b="1" dirty="0" smtClean="0"/>
          </a:p>
          <a:p>
            <a:pPr marL="0" indent="0" algn="l">
              <a:buNone/>
            </a:pPr>
            <a:r>
              <a:rPr lang="en-US" dirty="0" smtClean="0"/>
              <a:t>is </a:t>
            </a:r>
            <a:r>
              <a:rPr lang="en-US" dirty="0"/>
              <a:t>the complete destruction of all microorganisms, leaving form</a:t>
            </a:r>
          </a:p>
          <a:p>
            <a:pPr marL="0" indent="0" algn="l">
              <a:buNone/>
            </a:pPr>
            <a:r>
              <a:rPr lang="en-US" dirty="0"/>
              <a:t>of organisms, including spores. Sterilization can be achieved by physical,</a:t>
            </a:r>
          </a:p>
          <a:p>
            <a:pPr marL="0" indent="0" algn="l">
              <a:buNone/>
            </a:pPr>
            <a:r>
              <a:rPr lang="en-US" dirty="0"/>
              <a:t>chemical and physiochemical means. Chemicals used as sterilizing agents are</a:t>
            </a:r>
          </a:p>
          <a:p>
            <a:pPr marL="0" indent="0" algn="l">
              <a:buNone/>
            </a:pPr>
            <a:r>
              <a:rPr lang="en-US" dirty="0"/>
              <a:t>called </a:t>
            </a:r>
            <a:r>
              <a:rPr lang="en-US" dirty="0" err="1"/>
              <a:t>chemisterilants</a:t>
            </a:r>
            <a:r>
              <a:rPr lang="en-US" dirty="0"/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720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TimesNewRomanPS-BoldMT"/>
              </a:rPr>
              <a:t>Factors affect the time and temperature</a:t>
            </a:r>
            <a:endParaRPr lang="ar-E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924800" cy="41449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latin typeface="TimesNewRomanPSMT"/>
              </a:rPr>
              <a:t>1- Size of Autoclave.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2- Amount of load.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3- Type of material for sterilization.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3585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924800" cy="54403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C000"/>
                </a:solidFill>
                <a:latin typeface="TimesNewRomanPS-BoldMT"/>
              </a:rPr>
              <a:t>Time</a:t>
            </a:r>
            <a:r>
              <a:rPr lang="en-US" sz="2800" b="1" dirty="0" smtClean="0">
                <a:solidFill>
                  <a:srgbClr val="FFC000"/>
                </a:solidFill>
                <a:latin typeface="TimesNewRomanPS-BoldMT"/>
              </a:rPr>
              <a:t>:</a:t>
            </a:r>
          </a:p>
          <a:p>
            <a:pPr marL="0" indent="0" algn="l">
              <a:buNone/>
            </a:pPr>
            <a:r>
              <a:rPr lang="en-US" sz="2800" dirty="0" smtClean="0">
                <a:latin typeface="SymbolMT"/>
              </a:rPr>
              <a:t> </a:t>
            </a:r>
            <a:r>
              <a:rPr lang="en-US" sz="2800" dirty="0">
                <a:latin typeface="TimesNewRomanPSMT"/>
              </a:rPr>
              <a:t>143°C for minutes</a:t>
            </a:r>
          </a:p>
          <a:p>
            <a:pPr marL="0" indent="0" algn="l">
              <a:buNone/>
            </a:pPr>
            <a:r>
              <a:rPr lang="en-US" sz="2800" dirty="0" smtClean="0">
                <a:latin typeface="SymbolMT"/>
              </a:rPr>
              <a:t> </a:t>
            </a:r>
            <a:r>
              <a:rPr lang="en-US" sz="2800" dirty="0">
                <a:latin typeface="TimesNewRomanPSMT"/>
              </a:rPr>
              <a:t>121°C for 15 minutes</a:t>
            </a:r>
          </a:p>
          <a:p>
            <a:pPr marL="0" indent="0" algn="l">
              <a:buNone/>
            </a:pPr>
            <a:r>
              <a:rPr lang="en-US" sz="2800" dirty="0" smtClean="0">
                <a:latin typeface="SymbolMT"/>
              </a:rPr>
              <a:t> </a:t>
            </a:r>
            <a:r>
              <a:rPr lang="en-US" sz="2800" dirty="0">
                <a:latin typeface="TimesNewRomanPSMT"/>
              </a:rPr>
              <a:t>126°C for 10 minutes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FFC000"/>
                </a:solidFill>
                <a:latin typeface="TimesNewRomanPS-BoldMT"/>
              </a:rPr>
              <a:t>Advantages of autoclave containers:</a:t>
            </a:r>
          </a:p>
          <a:p>
            <a:pPr marL="0" indent="0" algn="l">
              <a:buNone/>
            </a:pPr>
            <a:r>
              <a:rPr lang="en-US" sz="2800" dirty="0">
                <a:latin typeface="TimesNewRomanPSMT"/>
              </a:rPr>
              <a:t>1- Allow steam to penetrate it to sterilize its contents.</a:t>
            </a:r>
          </a:p>
          <a:p>
            <a:pPr marL="0" indent="0" algn="l">
              <a:buNone/>
            </a:pPr>
            <a:r>
              <a:rPr lang="en-US" sz="2800" dirty="0">
                <a:latin typeface="TimesNewRomanPSMT"/>
              </a:rPr>
              <a:t>2- Afford adequate protection against bacterial </a:t>
            </a:r>
            <a:r>
              <a:rPr lang="en-US" sz="2800" dirty="0" smtClean="0">
                <a:latin typeface="TimesNewRomanPSMT"/>
              </a:rPr>
              <a:t>contamination</a:t>
            </a:r>
          </a:p>
          <a:p>
            <a:pPr marL="0" indent="0" algn="l">
              <a:buNone/>
            </a:pPr>
            <a:r>
              <a:rPr lang="en-US" sz="2800" dirty="0" smtClean="0">
                <a:latin typeface="TimesNewRomanPSMT"/>
              </a:rPr>
              <a:t>3- </a:t>
            </a:r>
            <a:r>
              <a:rPr lang="en-US" sz="2800" dirty="0">
                <a:latin typeface="TimesNewRomanPSMT"/>
              </a:rPr>
              <a:t>Be light to transport.</a:t>
            </a:r>
          </a:p>
          <a:p>
            <a:pPr marL="0" indent="0" algn="l">
              <a:buNone/>
            </a:pPr>
            <a:r>
              <a:rPr lang="en-US" sz="2800" dirty="0">
                <a:latin typeface="TimesNewRomanPSMT"/>
              </a:rPr>
              <a:t>4- Have a long shelf life and inexpensive</a:t>
            </a:r>
            <a:endParaRPr lang="en-US" sz="2800" dirty="0" smtClean="0">
              <a:latin typeface="TimesNewRomanPSMT"/>
            </a:endParaRPr>
          </a:p>
          <a:p>
            <a:pPr marL="0" indent="0" algn="l">
              <a:buNone/>
            </a:pP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5784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rgbClr val="FFC000"/>
                </a:solidFill>
                <a:latin typeface="TimesNewRomanPS-BoldMT"/>
              </a:rPr>
              <a:t>Types of equipment: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latin typeface="SymbolMT"/>
              </a:rPr>
              <a:t> </a:t>
            </a:r>
            <a:r>
              <a:rPr lang="en-US" dirty="0">
                <a:latin typeface="TimesNewRomanPSMT"/>
              </a:rPr>
              <a:t>Paper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latin typeface="SymbolMT"/>
              </a:rPr>
              <a:t> </a:t>
            </a:r>
            <a:r>
              <a:rPr lang="en-US" dirty="0">
                <a:latin typeface="TimesNewRomanPSMT"/>
              </a:rPr>
              <a:t>Metal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latin typeface="SymbolMT"/>
              </a:rPr>
              <a:t> </a:t>
            </a:r>
            <a:r>
              <a:rPr lang="en-US" dirty="0">
                <a:latin typeface="TimesNewRomanPSMT"/>
              </a:rPr>
              <a:t>Cotton clothes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latin typeface="SymbolMT"/>
              </a:rPr>
              <a:t> </a:t>
            </a:r>
            <a:r>
              <a:rPr lang="en-US" dirty="0">
                <a:latin typeface="TimesNewRomanPSMT"/>
              </a:rPr>
              <a:t>Linen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068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NewRomanPS-BoldMT"/>
              </a:rPr>
              <a:t>III. Sterilization below 100°C.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FFC000"/>
                </a:solidFill>
                <a:latin typeface="TimesNewRomanPS-BoldMT"/>
              </a:rPr>
              <a:t>1. Pasteurization</a:t>
            </a:r>
            <a:r>
              <a:rPr lang="en-US" dirty="0">
                <a:latin typeface="TimesNewRomanPSMT"/>
              </a:rPr>
              <a:t>. Pasteurization is heating of milk to </a:t>
            </a:r>
            <a:r>
              <a:rPr lang="en-US" dirty="0" smtClean="0">
                <a:latin typeface="TimesNewRomanPSMT"/>
              </a:rPr>
              <a:t>such </a:t>
            </a:r>
            <a:r>
              <a:rPr lang="en-US" dirty="0">
                <a:latin typeface="TimesNewRomanPSMT"/>
              </a:rPr>
              <a:t>temperature and for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such a period of time so as to kill pathogenic bacteria that may be present in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milk without changing colour, flavour and nutritive value of the </a:t>
            </a:r>
            <a:r>
              <a:rPr lang="en-US" dirty="0" smtClean="0">
                <a:latin typeface="TimesNewRomanPSMT"/>
              </a:rPr>
              <a:t>milk. Mycobacterium </a:t>
            </a:r>
            <a:r>
              <a:rPr lang="en-US" dirty="0">
                <a:latin typeface="TimesNewRomanPSMT"/>
              </a:rPr>
              <a:t>bovis, Salmonella species, Escherichia coli and Brucella species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may be present in milk. It does not sterilize the milk as many living organisms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including spores are not destroyed.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478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572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  <a:ea typeface="+mn-ea"/>
                <a:cs typeface="+mn-cs"/>
              </a:rPr>
              <a:t>Methods of Pasteurization:</a:t>
            </a:r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  <a:ea typeface="+mn-ea"/>
                <a:cs typeface="+mn-cs"/>
              </a:rPr>
            </a:br>
            <a:endParaRPr lang="ar-EG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9831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C000"/>
                </a:solidFill>
                <a:latin typeface="TimesNewRomanPSMT"/>
              </a:rPr>
              <a:t>(</a:t>
            </a:r>
            <a:r>
              <a:rPr lang="en-US" dirty="0">
                <a:solidFill>
                  <a:srgbClr val="FFC000"/>
                </a:solidFill>
                <a:latin typeface="TimesNewRomanPSMT"/>
              </a:rPr>
              <a:t>I) </a:t>
            </a:r>
            <a:r>
              <a:rPr lang="en-US" b="1" dirty="0">
                <a:solidFill>
                  <a:srgbClr val="FFC000"/>
                </a:solidFill>
                <a:latin typeface="TimesNewRomanPS-BoldMT"/>
              </a:rPr>
              <a:t>Flash </a:t>
            </a:r>
            <a:r>
              <a:rPr lang="en-US" b="1" dirty="0" err="1">
                <a:solidFill>
                  <a:srgbClr val="FFC000"/>
                </a:solidFill>
                <a:latin typeface="TimesNewRomanPS-BoldMT"/>
              </a:rPr>
              <a:t>Method</a:t>
            </a:r>
            <a:r>
              <a:rPr lang="en-US" b="1" dirty="0" err="1">
                <a:latin typeface="TimesNewRomanPS-BoldMT"/>
              </a:rPr>
              <a:t>.</a:t>
            </a:r>
            <a:r>
              <a:rPr lang="en-US" dirty="0" err="1">
                <a:latin typeface="TimesNewRomanPSMT"/>
              </a:rPr>
              <a:t>It</a:t>
            </a:r>
            <a:r>
              <a:rPr lang="en-US" dirty="0">
                <a:latin typeface="TimesNewRomanPSMT"/>
              </a:rPr>
              <a:t> is "high temperature- short time method". Heating is done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at 72°C for 15 seconds.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C000"/>
                </a:solidFill>
                <a:latin typeface="TimesNewRomanPSMT"/>
              </a:rPr>
              <a:t>(II) </a:t>
            </a:r>
            <a:r>
              <a:rPr lang="en-US" b="1" dirty="0">
                <a:solidFill>
                  <a:srgbClr val="FFC000"/>
                </a:solidFill>
                <a:latin typeface="TimesNewRomanPS-BoldMT"/>
              </a:rPr>
              <a:t>Holding Method</a:t>
            </a:r>
            <a:r>
              <a:rPr lang="en-US" b="1" dirty="0">
                <a:latin typeface="TimesNewRomanPS-BoldMT"/>
              </a:rPr>
              <a:t>. </a:t>
            </a:r>
            <a:r>
              <a:rPr lang="en-US" dirty="0">
                <a:latin typeface="TimesNewRomanPSMT"/>
              </a:rPr>
              <a:t>Heating is done between 63°C and 66°C for 30 minutes.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2. </a:t>
            </a:r>
            <a:r>
              <a:rPr lang="en-US" dirty="0" err="1">
                <a:latin typeface="TimesNewRomanPSMT"/>
              </a:rPr>
              <a:t>Inspissations</a:t>
            </a:r>
            <a:r>
              <a:rPr lang="en-US" dirty="0">
                <a:latin typeface="TimesNewRomanPSMT"/>
              </a:rPr>
              <a:t>. Is done between 75°C to 80°C, </a:t>
            </a:r>
            <a:r>
              <a:rPr lang="en-US" dirty="0" err="1">
                <a:latin typeface="TimesNewRomanPSMT"/>
              </a:rPr>
              <a:t>Inspissations</a:t>
            </a:r>
            <a:r>
              <a:rPr lang="en-US" dirty="0">
                <a:latin typeface="TimesNewRomanPSMT"/>
              </a:rPr>
              <a:t> means stiffening of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protein without coagulation as the temperature is below coagulation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temperature. Media containing serum or egg is sterilized by heating for 3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successive days. It is done in 'Serum </a:t>
            </a:r>
            <a:r>
              <a:rPr lang="en-US" dirty="0" err="1">
                <a:latin typeface="TimesNewRomanPSMT"/>
              </a:rPr>
              <a:t>Inspissator</a:t>
            </a:r>
            <a:r>
              <a:rPr lang="en-US" dirty="0">
                <a:latin typeface="TimesNewRomanPSMT"/>
              </a:rPr>
              <a:t>'.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643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  <a:ea typeface="+mn-ea"/>
                <a:cs typeface="+mn-cs"/>
              </a:rPr>
              <a:t>B. Sterilization by Dry Heat</a:t>
            </a:r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  <a:ea typeface="+mn-ea"/>
                <a:cs typeface="+mn-cs"/>
              </a:rPr>
            </a:br>
            <a:endParaRPr lang="ar-EG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  <a:latin typeface="TimesNewRomanPS-BoldMT"/>
              </a:rPr>
              <a:t>Mechanisms</a:t>
            </a:r>
            <a:r>
              <a:rPr lang="en-US" b="1" dirty="0">
                <a:latin typeface="TimesNewRomanPS-BoldMT"/>
              </a:rPr>
              <a:t>. </a:t>
            </a:r>
            <a:r>
              <a:rPr lang="en-US" dirty="0">
                <a:latin typeface="TimesNewRomanPSMT"/>
              </a:rPr>
              <a:t>(1) Protein denaturation, (2) Oxidative damage, (3) Toxic effect of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elevated electrolyte (in absence of water).Dry heat at 160°C (holding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temperature for one hour is required to kill the most resistant spores). The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articles remain dry. It is unsuitable for clothing which may be spoiled</a:t>
            </a:r>
            <a:r>
              <a:rPr lang="en-US" dirty="0" smtClean="0">
                <a:latin typeface="TimesNewRomanPSMT"/>
              </a:rPr>
              <a:t>.</a:t>
            </a:r>
            <a:endParaRPr lang="en-US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8137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924800" cy="5943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C000"/>
                </a:solidFill>
                <a:latin typeface="TimesNewRomanPSMT"/>
              </a:rPr>
              <a:t>1. </a:t>
            </a:r>
            <a:r>
              <a:rPr lang="en-US" b="1" dirty="0">
                <a:solidFill>
                  <a:srgbClr val="FFC000"/>
                </a:solidFill>
                <a:latin typeface="TimesNewRomanPS-BoldMT"/>
              </a:rPr>
              <a:t>Red Heat</a:t>
            </a:r>
            <a:r>
              <a:rPr lang="en-US" b="1" dirty="0">
                <a:latin typeface="TimesNewRomanPS-BoldMT"/>
              </a:rPr>
              <a:t>. </a:t>
            </a:r>
            <a:r>
              <a:rPr lang="en-US" dirty="0">
                <a:latin typeface="TimesNewRomanPSMT"/>
              </a:rPr>
              <a:t>Wire loops used in microbiology laboratory are sterilized </a:t>
            </a:r>
            <a:r>
              <a:rPr lang="en-US" dirty="0" smtClean="0">
                <a:latin typeface="TimesNewRomanPSMT"/>
              </a:rPr>
              <a:t>by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heating to 'red' in Bunsen burner or spirit lamp flame. Temperature is above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100°C. It leads to sterilization.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C000"/>
                </a:solidFill>
                <a:latin typeface="TimesNewRomanPSMT"/>
              </a:rPr>
              <a:t>2. Flaming. </a:t>
            </a:r>
            <a:r>
              <a:rPr lang="en-US" dirty="0">
                <a:latin typeface="TimesNewRomanPSMT"/>
              </a:rPr>
              <a:t>The article is passed through flame without allowing it to become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red hot, e.g. scalpel. Temperature is not high to cause sterilization.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C000"/>
                </a:solidFill>
                <a:latin typeface="TimesNewRomanPSMT"/>
              </a:rPr>
              <a:t>3. Sterilization by Hot </a:t>
            </a:r>
            <a:r>
              <a:rPr lang="en-US" b="1" dirty="0" err="1">
                <a:solidFill>
                  <a:srgbClr val="FFC000"/>
                </a:solidFill>
                <a:latin typeface="TimesNewRomanPSMT"/>
              </a:rPr>
              <a:t>AirOven</a:t>
            </a:r>
            <a:r>
              <a:rPr lang="en-US" b="1" dirty="0">
                <a:solidFill>
                  <a:srgbClr val="FFC000"/>
                </a:solidFill>
                <a:latin typeface="TimesNewRomanPSMT"/>
              </a:rPr>
              <a:t>.</a:t>
            </a:r>
            <a:endParaRPr lang="ar-EG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924800" cy="54403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MT"/>
              </a:rPr>
              <a:t>Sterilization by Hot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MT"/>
              </a:rPr>
              <a:t>Air Oven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MT"/>
              </a:rPr>
              <a:t>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Hot Air Oven (Sterilizer). It is one of the most common methods used for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sterilization. Glass wares, swab sticks, all-glass syringes, powder and oily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substances are sterilized in hot air oven. For sterilization, a temperature of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160°C is maintained (holding) for one hour. Spores are killed at this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temperature. It leads to sterilization.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76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701"/>
            <a:ext cx="8686801" cy="662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8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8001000" cy="62484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latin typeface="TimesNewRomanPSMT"/>
              </a:rPr>
              <a:t>Hot Air Oven is an apparatus with double metallic walls and a door. There is an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air space between these walls. The apparatus is heated by electricity or gas at </a:t>
            </a:r>
            <a:r>
              <a:rPr lang="en-US" dirty="0" smtClean="0">
                <a:latin typeface="TimesNewRomanPSMT"/>
              </a:rPr>
              <a:t>the bottom</a:t>
            </a:r>
            <a:r>
              <a:rPr lang="en-US" dirty="0">
                <a:latin typeface="TimesNewRomanPSMT"/>
              </a:rPr>
              <a:t>. On heating, the air at the bottom becomes hot and passes between the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two walls from below upwards, and then passes in the inner chamber through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the holes on me top of the apparatus. A thermostat is fitted to maintain a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constant temperature of 160°.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3443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0000"/>
                </a:solidFill>
              </a:rPr>
              <a:t>Sanitization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pPr marL="0" indent="0" algn="l">
              <a:buNone/>
            </a:pPr>
            <a:r>
              <a:rPr lang="en-US" b="1" dirty="0" smtClean="0"/>
              <a:t>is </a:t>
            </a:r>
            <a:r>
              <a:rPr lang="en-US" b="1" dirty="0"/>
              <a:t>the process of chemical or mechanical cleansing, applicable in</a:t>
            </a:r>
          </a:p>
          <a:p>
            <a:pPr marL="0" indent="0" algn="l">
              <a:buNone/>
            </a:pPr>
            <a:r>
              <a:rPr lang="en-US" b="1" dirty="0"/>
              <a:t>public health systems. Usually used by the food industry. It reduces microbes on</a:t>
            </a:r>
          </a:p>
          <a:p>
            <a:pPr marL="0" indent="0" algn="l">
              <a:buNone/>
            </a:pPr>
            <a:r>
              <a:rPr lang="en-US" b="1" dirty="0"/>
              <a:t>eating utensils to safe, acceptable levels for public health.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8045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096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4800" b="1" dirty="0" smtClean="0">
                <a:solidFill>
                  <a:srgbClr val="FFC000"/>
                </a:solidFill>
                <a:latin typeface="TimesNewRomanPS-BoldMT"/>
                <a:ea typeface="+mn-ea"/>
                <a:cs typeface="+mn-cs"/>
              </a:rPr>
              <a:t>Uses</a:t>
            </a:r>
            <a:r>
              <a:rPr lang="en-US" sz="4800" b="1" dirty="0">
                <a:solidFill>
                  <a:srgbClr val="FFC000"/>
                </a:solidFill>
                <a:latin typeface="TimesNewRomanPS-BoldMT"/>
                <a:ea typeface="+mn-ea"/>
                <a:cs typeface="+mn-cs"/>
              </a:rPr>
              <a:t/>
            </a:r>
            <a:br>
              <a:rPr lang="en-US" sz="4800" b="1" dirty="0">
                <a:solidFill>
                  <a:srgbClr val="FFC000"/>
                </a:solidFill>
                <a:latin typeface="TimesNewRomanPS-BoldMT"/>
                <a:ea typeface="+mn-ea"/>
                <a:cs typeface="+mn-cs"/>
              </a:rPr>
            </a:br>
            <a:endParaRPr lang="ar-EG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latin typeface="TimesNewRomanPSMT"/>
              </a:rPr>
              <a:t>Metal </a:t>
            </a:r>
            <a:r>
              <a:rPr lang="en-US" dirty="0">
                <a:latin typeface="TimesNewRomanPSMT"/>
              </a:rPr>
              <a:t>item.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latin typeface="SymbolMT"/>
              </a:rPr>
              <a:t> </a:t>
            </a:r>
            <a:r>
              <a:rPr lang="en-US" dirty="0">
                <a:latin typeface="TimesNewRomanPSMT"/>
              </a:rPr>
              <a:t>Glassware and all glass syringes.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latin typeface="TimesNewRomanPSMT"/>
              </a:rPr>
              <a:t>Powders</a:t>
            </a:r>
            <a:r>
              <a:rPr lang="en-US" dirty="0">
                <a:latin typeface="TimesNewRomanPSMT"/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latin typeface="SymbolMT"/>
              </a:rPr>
              <a:t> </a:t>
            </a:r>
            <a:r>
              <a:rPr lang="en-US" dirty="0">
                <a:latin typeface="TimesNewRomanPSMT"/>
              </a:rPr>
              <a:t>Metal cannel such as lumbar puncture needless and some of ophthalmic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latin typeface="TimesNewRomanPSMT"/>
              </a:rPr>
              <a:t>instruments but insufficient to destroy all microorganisms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531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TimesNewRomanPS-BoldMT"/>
                <a:ea typeface="+mn-ea"/>
                <a:cs typeface="+mn-cs"/>
              </a:rPr>
              <a:t>2-Chemical solutions.</a:t>
            </a:r>
            <a:br>
              <a:rPr lang="en-US" sz="3600" b="1" dirty="0">
                <a:solidFill>
                  <a:srgbClr val="FF0000"/>
                </a:solidFill>
                <a:latin typeface="TimesNewRomanPS-BoldMT"/>
                <a:ea typeface="+mn-ea"/>
                <a:cs typeface="+mn-cs"/>
              </a:rPr>
            </a:br>
            <a:endParaRPr lang="ar-EG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en-US" dirty="0" smtClean="0">
                <a:latin typeface="TimesNewRomanPSMT"/>
              </a:rPr>
              <a:t>In </a:t>
            </a:r>
            <a:r>
              <a:rPr lang="en-US" dirty="0">
                <a:latin typeface="TimesNewRomanPSMT"/>
              </a:rPr>
              <a:t>practice, certain methods are placed under </a:t>
            </a:r>
            <a:r>
              <a:rPr lang="en-US" dirty="0" smtClean="0">
                <a:latin typeface="TimesNewRomanPSMT"/>
              </a:rPr>
              <a:t>sterilization </a:t>
            </a:r>
            <a:r>
              <a:rPr lang="en-US" dirty="0">
                <a:latin typeface="TimesNewRomanPSMT"/>
              </a:rPr>
              <a:t>which in fact do </a:t>
            </a:r>
            <a:r>
              <a:rPr lang="en-US" dirty="0" smtClean="0">
                <a:latin typeface="TimesNewRomanPSMT"/>
              </a:rPr>
              <a:t>not</a:t>
            </a:r>
          </a:p>
          <a:p>
            <a:pPr algn="l">
              <a:buFont typeface="Wingdings" pitchFamily="2" charset="2"/>
              <a:buChar char="q"/>
            </a:pPr>
            <a:endParaRPr lang="en-US" dirty="0">
              <a:latin typeface="TimesNewRomanPSMT"/>
            </a:endParaRPr>
          </a:p>
          <a:p>
            <a:pPr algn="l">
              <a:buFont typeface="Wingdings" pitchFamily="2" charset="2"/>
              <a:buChar char="q"/>
            </a:pPr>
            <a:r>
              <a:rPr lang="en-US" dirty="0">
                <a:latin typeface="TimesNewRomanPSMT"/>
              </a:rPr>
              <a:t>fulfill the definition of sterilization such as boiling for 1/2 </a:t>
            </a:r>
            <a:r>
              <a:rPr lang="en-US" dirty="0" err="1">
                <a:latin typeface="TimesNewRomanPSMT"/>
              </a:rPr>
              <a:t>hr</a:t>
            </a:r>
            <a:r>
              <a:rPr lang="en-US" dirty="0">
                <a:latin typeface="TimesNewRomanPSMT"/>
              </a:rPr>
              <a:t> and pasteurization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which will not kill spores.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3706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924800" cy="5779322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</a:rPr>
              <a:t>1-Ethylene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</a:rPr>
              <a:t>oxide gas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</a:rPr>
              <a:t>:</a:t>
            </a:r>
          </a:p>
          <a:p>
            <a:pPr marL="0" indent="0" algn="l">
              <a:buNone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NewRomanPS-BoldMT"/>
            </a:endParaRPr>
          </a:p>
          <a:p>
            <a:pPr marL="0" indent="0" algn="l">
              <a:buNone/>
            </a:pPr>
            <a:r>
              <a:rPr lang="en-US" dirty="0" smtClean="0">
                <a:latin typeface="TimesNewRomanPSMT"/>
              </a:rPr>
              <a:t>they </a:t>
            </a:r>
            <a:r>
              <a:rPr lang="en-US" dirty="0">
                <a:latin typeface="TimesNewRomanPSMT"/>
              </a:rPr>
              <a:t>destroy microorganisms and spores by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interfering with metabolic process in cell. But they are toxic to humans.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Used for sterilization of sensitive equipment such as endoscopes when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combined with a chemical vapor.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6652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rgbClr val="92D050"/>
                </a:solidFill>
                <a:latin typeface="TimesNewRomanPS-BoldMT"/>
              </a:rPr>
              <a:t>Disadvantages of gas: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latin typeface="TimesNewRomanPSMT"/>
              </a:rPr>
              <a:t>It </a:t>
            </a:r>
            <a:r>
              <a:rPr lang="en-US" dirty="0">
                <a:latin typeface="TimesNewRomanPSMT"/>
              </a:rPr>
              <a:t>has a pungent smell.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latin typeface="TimesNewRomanPSMT"/>
              </a:rPr>
              <a:t>It </a:t>
            </a:r>
            <a:r>
              <a:rPr lang="en-US" dirty="0">
                <a:latin typeface="TimesNewRomanPSMT"/>
              </a:rPr>
              <a:t>is irritant to eye, skin and mucous membranes.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latin typeface="TimesNewRomanPSMT"/>
              </a:rPr>
              <a:t>It </a:t>
            </a:r>
            <a:r>
              <a:rPr lang="en-US" dirty="0">
                <a:latin typeface="TimesNewRomanPSMT"/>
              </a:rPr>
              <a:t>has poor properties of penetration and diffusion into fabrics </a:t>
            </a:r>
            <a:r>
              <a:rPr lang="en-US" dirty="0" smtClean="0">
                <a:latin typeface="TimesNewRomanPSMT"/>
              </a:rPr>
              <a:t>or narrow </a:t>
            </a:r>
            <a:r>
              <a:rPr lang="en-US" dirty="0">
                <a:latin typeface="TimesNewRomanPSMT"/>
              </a:rPr>
              <a:t>tubes such as catheter.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551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51338"/>
            <a:ext cx="7924800" cy="5274825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-BoldMT"/>
              </a:rPr>
              <a:t>2-Chemical solutions: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Used for instrument and equipment disinfections and for</a:t>
            </a:r>
          </a:p>
          <a:p>
            <a:pPr marL="0" indent="0" algn="l">
              <a:buNone/>
            </a:pPr>
            <a:r>
              <a:rPr lang="en-US" dirty="0" smtClean="0">
                <a:latin typeface="TimesNewRomanPSMT"/>
              </a:rPr>
              <a:t>Housekeeping disinfections </a:t>
            </a:r>
            <a:r>
              <a:rPr lang="en-US" dirty="0">
                <a:latin typeface="TimesNewRomanPSMT"/>
              </a:rPr>
              <a:t>(Chlorines, butadiene, and alcohol). But does not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destroy all spores and may cause corrosion on metal surfaces.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325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TimesNewRomanPS-BoldMT"/>
              </a:rPr>
              <a:t>Nursing precaution used </a:t>
            </a:r>
            <a:r>
              <a:rPr lang="en-US" b="1" dirty="0" smtClean="0">
                <a:solidFill>
                  <a:srgbClr val="92D050"/>
                </a:solidFill>
                <a:latin typeface="TimesNewRomanPS-BoldMT"/>
              </a:rPr>
              <a:t>for chemical solutions</a:t>
            </a:r>
            <a:endParaRPr lang="ar-E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ü"/>
            </a:pPr>
            <a:r>
              <a:rPr lang="en-US" dirty="0" smtClean="0">
                <a:latin typeface="TimesNewRomanPSMT"/>
              </a:rPr>
              <a:t>Never </a:t>
            </a:r>
            <a:r>
              <a:rPr lang="en-US" dirty="0">
                <a:latin typeface="TimesNewRomanPSMT"/>
              </a:rPr>
              <a:t>use chemical if more reliable methods are available.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smtClean="0">
                <a:latin typeface="TimesNewRomanPSMT"/>
              </a:rPr>
              <a:t>Cleanaing </a:t>
            </a:r>
            <a:r>
              <a:rPr lang="en-US" dirty="0">
                <a:latin typeface="TimesNewRomanPSMT"/>
              </a:rPr>
              <a:t>is the first and most important step in disinfections.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smtClean="0">
                <a:latin typeface="TimesNewRomanPSMT"/>
              </a:rPr>
              <a:t>Total </a:t>
            </a:r>
            <a:r>
              <a:rPr lang="en-US" dirty="0">
                <a:latin typeface="TimesNewRomanPSMT"/>
              </a:rPr>
              <a:t>surface contact is essential.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smtClean="0">
                <a:latin typeface="TimesNewRomanPSMT"/>
              </a:rPr>
              <a:t>Equipment </a:t>
            </a:r>
            <a:r>
              <a:rPr lang="en-US" dirty="0">
                <a:latin typeface="TimesNewRomanPSMT"/>
              </a:rPr>
              <a:t>has to be rinsed after immersion in chemical solution </a:t>
            </a:r>
            <a:r>
              <a:rPr lang="en-US" dirty="0" smtClean="0">
                <a:latin typeface="TimesNewRomanPSMT"/>
              </a:rPr>
              <a:t>by sterile </a:t>
            </a:r>
            <a:r>
              <a:rPr lang="en-US" dirty="0">
                <a:latin typeface="TimesNewRomanPSMT"/>
              </a:rPr>
              <a:t>water.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smtClean="0">
                <a:latin typeface="TimesNewRomanPSMT"/>
              </a:rPr>
              <a:t>Antiseptics </a:t>
            </a:r>
            <a:r>
              <a:rPr lang="en-US" dirty="0">
                <a:latin typeface="TimesNewRomanPSMT"/>
              </a:rPr>
              <a:t>may themselves become contaminated by incorrect use.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3486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latin typeface="TimesNewRomanPS-BoldMT"/>
                <a:ea typeface="+mn-ea"/>
                <a:cs typeface="+mn-cs"/>
              </a:rPr>
              <a:t>3-Radiation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>
              <a:latin typeface="TimesNewRomanPSMT"/>
            </a:endParaRP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Used for food, plastic and other sensitive items, object must be directly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exposed to ultraviolet radiation on all surfaces but poses risk to personnel.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(Gamma rays). Large dose of radiation is required to kill small virus.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900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64" y="76200"/>
            <a:ext cx="9195769" cy="6705600"/>
          </a:xfrm>
        </p:spPr>
      </p:pic>
    </p:spTree>
    <p:extLst>
      <p:ext uri="{BB962C8B-B14F-4D97-AF65-F5344CB8AC3E}">
        <p14:creationId xmlns:p14="http://schemas.microsoft.com/office/powerpoint/2010/main" val="23422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4000" dirty="0">
                <a:solidFill>
                  <a:srgbClr val="FF0000"/>
                </a:solidFill>
              </a:rPr>
              <a:t>Asepsis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</a:p>
          <a:p>
            <a:pPr marL="0" indent="0" algn="l">
              <a:buNone/>
            </a:pPr>
            <a:r>
              <a:rPr lang="en-US" dirty="0" smtClean="0"/>
              <a:t>is </a:t>
            </a:r>
            <a:r>
              <a:rPr lang="en-US" dirty="0"/>
              <a:t>the employment of techniques (such as usage of gloves, air filters,</a:t>
            </a:r>
          </a:p>
          <a:p>
            <a:pPr marL="0" indent="0" algn="l">
              <a:buNone/>
            </a:pPr>
            <a:r>
              <a:rPr lang="en-US" dirty="0"/>
              <a:t>U.V. rays </a:t>
            </a:r>
            <a:r>
              <a:rPr lang="en-US" dirty="0" err="1"/>
              <a:t>etc</a:t>
            </a:r>
            <a:r>
              <a:rPr lang="en-US" dirty="0"/>
              <a:t>) to achieve microbe-free environment.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977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0000"/>
                </a:solidFill>
              </a:rPr>
              <a:t>Antisepsis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is the use of chemicals (antiseptics) to make skin or mucus</a:t>
            </a:r>
          </a:p>
          <a:p>
            <a:pPr marL="0" indent="0" algn="l">
              <a:buNone/>
            </a:pPr>
            <a:r>
              <a:rPr lang="en-US" dirty="0"/>
              <a:t>membranes devoid of pathogenic microorganisms.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535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4000" b="1" dirty="0" err="1">
                <a:solidFill>
                  <a:srgbClr val="FF0000"/>
                </a:solidFill>
              </a:rPr>
              <a:t>Bacteriostasis</a:t>
            </a:r>
            <a:r>
              <a:rPr lang="en-US" b="1" dirty="0" smtClean="0"/>
              <a:t>:</a:t>
            </a:r>
          </a:p>
          <a:p>
            <a:pPr marL="0" indent="0" algn="l">
              <a:buNone/>
            </a:pPr>
            <a:r>
              <a:rPr lang="en-US" b="1" dirty="0" smtClean="0"/>
              <a:t> </a:t>
            </a:r>
            <a:r>
              <a:rPr lang="en-US" dirty="0"/>
              <a:t>is a condition where the multiplication of the bacteria is</a:t>
            </a:r>
          </a:p>
          <a:p>
            <a:pPr marL="0" indent="0" algn="l">
              <a:buNone/>
            </a:pPr>
            <a:r>
              <a:rPr lang="en-US" dirty="0"/>
              <a:t>inhibited without killing them.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713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0000"/>
                </a:solidFill>
              </a:rPr>
              <a:t>Bactericidal</a:t>
            </a:r>
            <a:r>
              <a:rPr lang="en-US" dirty="0"/>
              <a:t>: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is </a:t>
            </a:r>
            <a:r>
              <a:rPr lang="en-US" dirty="0"/>
              <a:t>that chemical that can kill or inactivate bacteria. Such chemicals</a:t>
            </a:r>
          </a:p>
          <a:p>
            <a:pPr marL="0" indent="0" algn="l">
              <a:buNone/>
            </a:pPr>
            <a:r>
              <a:rPr lang="en-US" dirty="0"/>
              <a:t>may be called variously depending on the spectrum of activity, such as</a:t>
            </a:r>
          </a:p>
          <a:p>
            <a:pPr marL="0" indent="0" algn="l">
              <a:buNone/>
            </a:pPr>
            <a:r>
              <a:rPr lang="pt-BR" dirty="0"/>
              <a:t>bactericidal, virucidal, fungicidal, microbicidal, sporicidal, tuberculocidal or</a:t>
            </a:r>
          </a:p>
          <a:p>
            <a:pPr marL="0" indent="0" algn="l">
              <a:buNone/>
            </a:pPr>
            <a:r>
              <a:rPr lang="en-US" dirty="0"/>
              <a:t>germicidal.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512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1880</TotalTime>
  <Words>2147</Words>
  <Application>Microsoft Office PowerPoint</Application>
  <PresentationFormat>On-screen Show (4:3)</PresentationFormat>
  <Paragraphs>244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Uses of Sterilization</vt:lpstr>
      <vt:lpstr>Principles of Surgical Asepsis</vt:lpstr>
      <vt:lpstr>Con ...</vt:lpstr>
      <vt:lpstr>Con..</vt:lpstr>
      <vt:lpstr>Con…</vt:lpstr>
      <vt:lpstr>Factors affecting in selecting method of sterilization</vt:lpstr>
      <vt:lpstr>Nursing precaution for cleaning supplies and equipment before sterilization:</vt:lpstr>
      <vt:lpstr>PowerPoint Presentation</vt:lpstr>
      <vt:lpstr>Classification methods of sterilization and disinfection</vt:lpstr>
      <vt:lpstr>Physical Agents </vt:lpstr>
      <vt:lpstr>PowerPoint Presentation</vt:lpstr>
      <vt:lpstr>PowerPoint Presentation</vt:lpstr>
      <vt:lpstr>PowerPoint Presentation</vt:lpstr>
      <vt:lpstr>Types of Heat: </vt:lpstr>
      <vt:lpstr>PowerPoint Presentation</vt:lpstr>
      <vt:lpstr>(I). Sterilization at 100°C </vt:lpstr>
      <vt:lpstr>Important points for boiling: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</vt:lpstr>
      <vt:lpstr>PowerPoint Presentation</vt:lpstr>
      <vt:lpstr>Autoclave</vt:lpstr>
      <vt:lpstr>Checking of Autoclave for Efficiency.</vt:lpstr>
      <vt:lpstr>Factors affect the time and temperature</vt:lpstr>
      <vt:lpstr>PowerPoint Presentation</vt:lpstr>
      <vt:lpstr>PowerPoint Presentation</vt:lpstr>
      <vt:lpstr>III. Sterilization below 100°C.</vt:lpstr>
      <vt:lpstr>Methods of Pasteurization: </vt:lpstr>
      <vt:lpstr>B. Sterilization by Dry Heat </vt:lpstr>
      <vt:lpstr>PowerPoint Presentation</vt:lpstr>
      <vt:lpstr>PowerPoint Presentation</vt:lpstr>
      <vt:lpstr>PowerPoint Presentation</vt:lpstr>
      <vt:lpstr>PowerPoint Presentation</vt:lpstr>
      <vt:lpstr>Uses </vt:lpstr>
      <vt:lpstr>2-Chemical solutions. </vt:lpstr>
      <vt:lpstr>PowerPoint Presentation</vt:lpstr>
      <vt:lpstr>PowerPoint Presentation</vt:lpstr>
      <vt:lpstr>PowerPoint Presentation</vt:lpstr>
      <vt:lpstr>Nursing precaution used for chemical solutions</vt:lpstr>
      <vt:lpstr>3-Radiation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Albostab</dc:creator>
  <cp:lastModifiedBy>Albostab</cp:lastModifiedBy>
  <cp:revision>112</cp:revision>
  <dcterms:created xsi:type="dcterms:W3CDTF">2006-08-16T00:00:00Z</dcterms:created>
  <dcterms:modified xsi:type="dcterms:W3CDTF">2019-02-15T18:18:15Z</dcterms:modified>
</cp:coreProperties>
</file>