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79"/>
  </p:notesMasterIdLst>
  <p:sldIdLst>
    <p:sldId id="256" r:id="rId3"/>
    <p:sldId id="260" r:id="rId4"/>
    <p:sldId id="259" r:id="rId5"/>
    <p:sldId id="275" r:id="rId6"/>
    <p:sldId id="261" r:id="rId7"/>
    <p:sldId id="276" r:id="rId8"/>
    <p:sldId id="289" r:id="rId9"/>
    <p:sldId id="262" r:id="rId10"/>
    <p:sldId id="277" r:id="rId11"/>
    <p:sldId id="278" r:id="rId12"/>
    <p:sldId id="279" r:id="rId13"/>
    <p:sldId id="280" r:id="rId14"/>
    <p:sldId id="263" r:id="rId15"/>
    <p:sldId id="281" r:id="rId16"/>
    <p:sldId id="282" r:id="rId17"/>
    <p:sldId id="264" r:id="rId18"/>
    <p:sldId id="286" r:id="rId19"/>
    <p:sldId id="283" r:id="rId20"/>
    <p:sldId id="284" r:id="rId21"/>
    <p:sldId id="285" r:id="rId22"/>
    <p:sldId id="265" r:id="rId23"/>
    <p:sldId id="287" r:id="rId24"/>
    <p:sldId id="288" r:id="rId25"/>
    <p:sldId id="267" r:id="rId26"/>
    <p:sldId id="290" r:id="rId27"/>
    <p:sldId id="269" r:id="rId28"/>
    <p:sldId id="270" r:id="rId29"/>
    <p:sldId id="291" r:id="rId30"/>
    <p:sldId id="292" r:id="rId31"/>
    <p:sldId id="271" r:id="rId32"/>
    <p:sldId id="293" r:id="rId33"/>
    <p:sldId id="294" r:id="rId34"/>
    <p:sldId id="272" r:id="rId35"/>
    <p:sldId id="295" r:id="rId36"/>
    <p:sldId id="273" r:id="rId37"/>
    <p:sldId id="296" r:id="rId38"/>
    <p:sldId id="274" r:id="rId39"/>
    <p:sldId id="297" r:id="rId40"/>
    <p:sldId id="298" r:id="rId41"/>
    <p:sldId id="299" r:id="rId42"/>
    <p:sldId id="300" r:id="rId43"/>
    <p:sldId id="301" r:id="rId44"/>
    <p:sldId id="302" r:id="rId45"/>
    <p:sldId id="305" r:id="rId46"/>
    <p:sldId id="307" r:id="rId47"/>
    <p:sldId id="308" r:id="rId48"/>
    <p:sldId id="309" r:id="rId49"/>
    <p:sldId id="310" r:id="rId50"/>
    <p:sldId id="311" r:id="rId51"/>
    <p:sldId id="312" r:id="rId52"/>
    <p:sldId id="313" r:id="rId53"/>
    <p:sldId id="314" r:id="rId54"/>
    <p:sldId id="315" r:id="rId55"/>
    <p:sldId id="316" r:id="rId56"/>
    <p:sldId id="317" r:id="rId57"/>
    <p:sldId id="318" r:id="rId58"/>
    <p:sldId id="319" r:id="rId59"/>
    <p:sldId id="320" r:id="rId60"/>
    <p:sldId id="321" r:id="rId61"/>
    <p:sldId id="322" r:id="rId62"/>
    <p:sldId id="323" r:id="rId63"/>
    <p:sldId id="324" r:id="rId64"/>
    <p:sldId id="325" r:id="rId65"/>
    <p:sldId id="326" r:id="rId66"/>
    <p:sldId id="327" r:id="rId67"/>
    <p:sldId id="328" r:id="rId68"/>
    <p:sldId id="329" r:id="rId69"/>
    <p:sldId id="330" r:id="rId70"/>
    <p:sldId id="331" r:id="rId71"/>
    <p:sldId id="332" r:id="rId72"/>
    <p:sldId id="333" r:id="rId73"/>
    <p:sldId id="334" r:id="rId74"/>
    <p:sldId id="335" r:id="rId75"/>
    <p:sldId id="336" r:id="rId76"/>
    <p:sldId id="337" r:id="rId77"/>
    <p:sldId id="338" r:id="rId78"/>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D9C2"/>
    <a:srgbClr val="CC00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385" autoAdjust="0"/>
    <p:restoredTop sz="94660"/>
  </p:normalViewPr>
  <p:slideViewPr>
    <p:cSldViewPr>
      <p:cViewPr varScale="1">
        <p:scale>
          <a:sx n="66" d="100"/>
          <a:sy n="66" d="100"/>
        </p:scale>
        <p:origin x="-636"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93DDCD42-8593-4602-B896-4D671DE4C8E7}" type="datetimeFigureOut">
              <a:rPr lang="ar-EG" smtClean="0"/>
              <a:pPr/>
              <a:t>19/11/1439</a:t>
            </a:fld>
            <a:endParaRPr lang="ar-EG"/>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EB5BB3D0-751E-4318-8012-DA4393A8F9CF}" type="slidenum">
              <a:rPr lang="ar-EG" smtClean="0"/>
              <a:pPr/>
              <a:t>‹#›</a:t>
            </a:fld>
            <a:endParaRPr lang="ar-EG"/>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EB5BB3D0-751E-4318-8012-DA4393A8F9CF}" type="slidenum">
              <a:rPr lang="ar-EG" smtClean="0"/>
              <a:pPr/>
              <a:t>1</a:t>
            </a:fld>
            <a:endParaRPr lang="ar-EG"/>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EB5BB3D0-751E-4318-8012-DA4393A8F9CF}" type="slidenum">
              <a:rPr lang="ar-EG" smtClean="0"/>
              <a:pPr/>
              <a:t>10</a:t>
            </a:fld>
            <a:endParaRPr lang="ar-EG"/>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EB5BB3D0-751E-4318-8012-DA4393A8F9CF}" type="slidenum">
              <a:rPr lang="ar-EG" smtClean="0"/>
              <a:pPr/>
              <a:t>11</a:t>
            </a:fld>
            <a:endParaRPr lang="ar-EG"/>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EB5BB3D0-751E-4318-8012-DA4393A8F9CF}" type="slidenum">
              <a:rPr lang="ar-EG" smtClean="0"/>
              <a:pPr/>
              <a:t>12</a:t>
            </a:fld>
            <a:endParaRPr lang="ar-EG"/>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EB5BB3D0-751E-4318-8012-DA4393A8F9CF}" type="slidenum">
              <a:rPr lang="ar-EG" smtClean="0"/>
              <a:pPr/>
              <a:t>13</a:t>
            </a:fld>
            <a:endParaRPr lang="ar-EG"/>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EB5BB3D0-751E-4318-8012-DA4393A8F9CF}" type="slidenum">
              <a:rPr lang="ar-EG" smtClean="0"/>
              <a:pPr/>
              <a:t>14</a:t>
            </a:fld>
            <a:endParaRPr lang="ar-EG"/>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EB5BB3D0-751E-4318-8012-DA4393A8F9CF}" type="slidenum">
              <a:rPr lang="ar-EG" smtClean="0"/>
              <a:pPr/>
              <a:t>15</a:t>
            </a:fld>
            <a:endParaRPr lang="ar-EG"/>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EB5BB3D0-751E-4318-8012-DA4393A8F9CF}" type="slidenum">
              <a:rPr lang="ar-EG" smtClean="0"/>
              <a:pPr/>
              <a:t>16</a:t>
            </a:fld>
            <a:endParaRPr lang="ar-EG"/>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EB5BB3D0-751E-4318-8012-DA4393A8F9CF}" type="slidenum">
              <a:rPr lang="ar-EG" smtClean="0"/>
              <a:pPr/>
              <a:t>17</a:t>
            </a:fld>
            <a:endParaRPr lang="ar-EG"/>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EB5BB3D0-751E-4318-8012-DA4393A8F9CF}" type="slidenum">
              <a:rPr lang="ar-EG" smtClean="0"/>
              <a:pPr/>
              <a:t>18</a:t>
            </a:fld>
            <a:endParaRPr lang="ar-EG"/>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EB5BB3D0-751E-4318-8012-DA4393A8F9CF}" type="slidenum">
              <a:rPr lang="ar-EG" smtClean="0"/>
              <a:pPr/>
              <a:t>19</a:t>
            </a:fld>
            <a:endParaRPr lang="ar-EG"/>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EB5BB3D0-751E-4318-8012-DA4393A8F9CF}" type="slidenum">
              <a:rPr lang="ar-EG" smtClean="0"/>
              <a:pPr/>
              <a:t>2</a:t>
            </a:fld>
            <a:endParaRPr lang="ar-EG"/>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EB5BB3D0-751E-4318-8012-DA4393A8F9CF}" type="slidenum">
              <a:rPr lang="ar-EG" smtClean="0"/>
              <a:pPr/>
              <a:t>20</a:t>
            </a:fld>
            <a:endParaRPr lang="ar-EG"/>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EB5BB3D0-751E-4318-8012-DA4393A8F9CF}" type="slidenum">
              <a:rPr lang="ar-EG" smtClean="0"/>
              <a:pPr/>
              <a:t>21</a:t>
            </a:fld>
            <a:endParaRPr lang="ar-EG"/>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EB5BB3D0-751E-4318-8012-DA4393A8F9CF}" type="slidenum">
              <a:rPr lang="ar-EG" smtClean="0"/>
              <a:pPr/>
              <a:t>22</a:t>
            </a:fld>
            <a:endParaRPr lang="ar-EG"/>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EB5BB3D0-751E-4318-8012-DA4393A8F9CF}" type="slidenum">
              <a:rPr lang="ar-EG" smtClean="0"/>
              <a:pPr/>
              <a:t>23</a:t>
            </a:fld>
            <a:endParaRPr lang="ar-EG"/>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EB5BB3D0-751E-4318-8012-DA4393A8F9CF}" type="slidenum">
              <a:rPr lang="ar-EG" smtClean="0"/>
              <a:pPr/>
              <a:t>24</a:t>
            </a:fld>
            <a:endParaRPr lang="ar-EG"/>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EB5BB3D0-751E-4318-8012-DA4393A8F9CF}" type="slidenum">
              <a:rPr lang="ar-EG" smtClean="0"/>
              <a:pPr/>
              <a:t>25</a:t>
            </a:fld>
            <a:endParaRPr lang="ar-EG"/>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EB5BB3D0-751E-4318-8012-DA4393A8F9CF}" type="slidenum">
              <a:rPr lang="ar-EG" smtClean="0"/>
              <a:pPr/>
              <a:t>26</a:t>
            </a:fld>
            <a:endParaRPr lang="ar-EG"/>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EB5BB3D0-751E-4318-8012-DA4393A8F9CF}" type="slidenum">
              <a:rPr lang="ar-EG" smtClean="0"/>
              <a:pPr/>
              <a:t>27</a:t>
            </a:fld>
            <a:endParaRPr lang="ar-EG"/>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EB5BB3D0-751E-4318-8012-DA4393A8F9CF}" type="slidenum">
              <a:rPr lang="ar-EG" smtClean="0"/>
              <a:pPr/>
              <a:t>28</a:t>
            </a:fld>
            <a:endParaRPr lang="ar-EG"/>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EB5BB3D0-751E-4318-8012-DA4393A8F9CF}" type="slidenum">
              <a:rPr lang="ar-EG" smtClean="0"/>
              <a:pPr/>
              <a:t>29</a:t>
            </a:fld>
            <a:endParaRPr lang="ar-EG"/>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EB5BB3D0-751E-4318-8012-DA4393A8F9CF}" type="slidenum">
              <a:rPr lang="ar-EG" smtClean="0"/>
              <a:pPr/>
              <a:t>3</a:t>
            </a:fld>
            <a:endParaRPr lang="ar-EG"/>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EB5BB3D0-751E-4318-8012-DA4393A8F9CF}" type="slidenum">
              <a:rPr lang="ar-EG" smtClean="0"/>
              <a:pPr/>
              <a:t>30</a:t>
            </a:fld>
            <a:endParaRPr lang="ar-EG"/>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EB5BB3D0-751E-4318-8012-DA4393A8F9CF}" type="slidenum">
              <a:rPr lang="ar-EG" smtClean="0"/>
              <a:pPr/>
              <a:t>31</a:t>
            </a:fld>
            <a:endParaRPr lang="ar-EG"/>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EB5BB3D0-751E-4318-8012-DA4393A8F9CF}" type="slidenum">
              <a:rPr lang="ar-EG" smtClean="0"/>
              <a:pPr/>
              <a:t>32</a:t>
            </a:fld>
            <a:endParaRPr lang="ar-EG"/>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EB5BB3D0-751E-4318-8012-DA4393A8F9CF}" type="slidenum">
              <a:rPr lang="ar-EG" smtClean="0"/>
              <a:pPr/>
              <a:t>33</a:t>
            </a:fld>
            <a:endParaRPr lang="ar-EG"/>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EB5BB3D0-751E-4318-8012-DA4393A8F9CF}" type="slidenum">
              <a:rPr lang="ar-EG" smtClean="0"/>
              <a:pPr/>
              <a:t>34</a:t>
            </a:fld>
            <a:endParaRPr lang="ar-EG"/>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EB5BB3D0-751E-4318-8012-DA4393A8F9CF}" type="slidenum">
              <a:rPr lang="ar-EG" smtClean="0"/>
              <a:pPr/>
              <a:t>35</a:t>
            </a:fld>
            <a:endParaRPr lang="ar-EG"/>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EB5BB3D0-751E-4318-8012-DA4393A8F9CF}" type="slidenum">
              <a:rPr lang="ar-EG" smtClean="0"/>
              <a:pPr/>
              <a:t>36</a:t>
            </a:fld>
            <a:endParaRPr lang="ar-EG"/>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EB5BB3D0-751E-4318-8012-DA4393A8F9CF}" type="slidenum">
              <a:rPr lang="ar-EG" smtClean="0"/>
              <a:pPr/>
              <a:t>37</a:t>
            </a:fld>
            <a:endParaRPr lang="ar-EG"/>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EB5BB3D0-751E-4318-8012-DA4393A8F9CF}" type="slidenum">
              <a:rPr lang="ar-EG" smtClean="0"/>
              <a:pPr/>
              <a:t>38</a:t>
            </a:fld>
            <a:endParaRPr lang="ar-EG"/>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EB5BB3D0-751E-4318-8012-DA4393A8F9CF}" type="slidenum">
              <a:rPr lang="ar-EG" smtClean="0"/>
              <a:pPr/>
              <a:t>39</a:t>
            </a:fld>
            <a:endParaRPr lang="ar-EG"/>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EB5BB3D0-751E-4318-8012-DA4393A8F9CF}" type="slidenum">
              <a:rPr lang="ar-EG" smtClean="0"/>
              <a:pPr/>
              <a:t>4</a:t>
            </a:fld>
            <a:endParaRPr lang="ar-EG"/>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EB5BB3D0-751E-4318-8012-DA4393A8F9CF}" type="slidenum">
              <a:rPr lang="ar-EG" smtClean="0"/>
              <a:pPr/>
              <a:t>40</a:t>
            </a:fld>
            <a:endParaRPr lang="ar-EG"/>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EB5BB3D0-751E-4318-8012-DA4393A8F9CF}" type="slidenum">
              <a:rPr lang="ar-EG" smtClean="0"/>
              <a:pPr/>
              <a:t>41</a:t>
            </a:fld>
            <a:endParaRPr lang="ar-EG"/>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EB5BB3D0-751E-4318-8012-DA4393A8F9CF}" type="slidenum">
              <a:rPr lang="ar-EG" smtClean="0"/>
              <a:pPr/>
              <a:t>42</a:t>
            </a:fld>
            <a:endParaRPr lang="ar-EG"/>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EB5BB3D0-751E-4318-8012-DA4393A8F9CF}" type="slidenum">
              <a:rPr lang="ar-EG" smtClean="0"/>
              <a:pPr/>
              <a:t>43</a:t>
            </a:fld>
            <a:endParaRPr lang="ar-EG"/>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dirty="0"/>
          </a:p>
        </p:txBody>
      </p:sp>
      <p:sp>
        <p:nvSpPr>
          <p:cNvPr id="4" name="عنصر نائب لرقم الشريحة 3"/>
          <p:cNvSpPr>
            <a:spLocks noGrp="1"/>
          </p:cNvSpPr>
          <p:nvPr>
            <p:ph type="sldNum" sz="quarter" idx="10"/>
          </p:nvPr>
        </p:nvSpPr>
        <p:spPr/>
        <p:txBody>
          <a:bodyPr/>
          <a:lstStyle/>
          <a:p>
            <a:fld id="{EB5BB3D0-751E-4318-8012-DA4393A8F9CF}" type="slidenum">
              <a:rPr lang="ar-EG" smtClean="0"/>
              <a:pPr/>
              <a:t>44</a:t>
            </a:fld>
            <a:endParaRPr lang="ar-EG"/>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EB5BB3D0-751E-4318-8012-DA4393A8F9CF}" type="slidenum">
              <a:rPr lang="ar-EG" smtClean="0"/>
              <a:pPr/>
              <a:t>45</a:t>
            </a:fld>
            <a:endParaRPr lang="ar-EG"/>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EB5BB3D0-751E-4318-8012-DA4393A8F9CF}" type="slidenum">
              <a:rPr lang="ar-EG" smtClean="0"/>
              <a:pPr/>
              <a:t>46</a:t>
            </a:fld>
            <a:endParaRPr lang="ar-EG"/>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EB5BB3D0-751E-4318-8012-DA4393A8F9CF}" type="slidenum">
              <a:rPr lang="ar-EG" smtClean="0"/>
              <a:pPr/>
              <a:t>47</a:t>
            </a:fld>
            <a:endParaRPr lang="ar-EG"/>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EB5BB3D0-751E-4318-8012-DA4393A8F9CF}" type="slidenum">
              <a:rPr lang="ar-EG" smtClean="0"/>
              <a:pPr/>
              <a:t>48</a:t>
            </a:fld>
            <a:endParaRPr lang="ar-EG"/>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EB5BB3D0-751E-4318-8012-DA4393A8F9CF}" type="slidenum">
              <a:rPr lang="ar-EG" smtClean="0"/>
              <a:pPr/>
              <a:t>49</a:t>
            </a:fld>
            <a:endParaRPr lang="ar-EG"/>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EB5BB3D0-751E-4318-8012-DA4393A8F9CF}" type="slidenum">
              <a:rPr lang="ar-EG" smtClean="0"/>
              <a:pPr/>
              <a:t>5</a:t>
            </a:fld>
            <a:endParaRPr lang="ar-EG"/>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EB5BB3D0-751E-4318-8012-DA4393A8F9CF}" type="slidenum">
              <a:rPr lang="ar-EG" smtClean="0"/>
              <a:pPr/>
              <a:t>50</a:t>
            </a:fld>
            <a:endParaRPr lang="ar-EG"/>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EB5BB3D0-751E-4318-8012-DA4393A8F9CF}" type="slidenum">
              <a:rPr lang="ar-EG" smtClean="0"/>
              <a:pPr/>
              <a:t>51</a:t>
            </a:fld>
            <a:endParaRPr lang="ar-EG"/>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EB5BB3D0-751E-4318-8012-DA4393A8F9CF}" type="slidenum">
              <a:rPr lang="ar-EG" smtClean="0"/>
              <a:pPr/>
              <a:t>52</a:t>
            </a:fld>
            <a:endParaRPr lang="ar-EG"/>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EB5BB3D0-751E-4318-8012-DA4393A8F9CF}" type="slidenum">
              <a:rPr lang="ar-EG" smtClean="0"/>
              <a:pPr/>
              <a:t>53</a:t>
            </a:fld>
            <a:endParaRPr lang="ar-EG"/>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EB5BB3D0-751E-4318-8012-DA4393A8F9CF}" type="slidenum">
              <a:rPr lang="ar-EG" smtClean="0"/>
              <a:pPr/>
              <a:t>54</a:t>
            </a:fld>
            <a:endParaRPr lang="ar-EG"/>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EB5BB3D0-751E-4318-8012-DA4393A8F9CF}" type="slidenum">
              <a:rPr lang="ar-EG" smtClean="0"/>
              <a:pPr/>
              <a:t>55</a:t>
            </a:fld>
            <a:endParaRPr lang="ar-EG"/>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EB5BB3D0-751E-4318-8012-DA4393A8F9CF}" type="slidenum">
              <a:rPr lang="ar-EG" smtClean="0"/>
              <a:pPr/>
              <a:t>56</a:t>
            </a:fld>
            <a:endParaRPr lang="ar-EG"/>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EB5BB3D0-751E-4318-8012-DA4393A8F9CF}" type="slidenum">
              <a:rPr lang="ar-EG" smtClean="0"/>
              <a:pPr/>
              <a:t>57</a:t>
            </a:fld>
            <a:endParaRPr lang="ar-EG"/>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EB5BB3D0-751E-4318-8012-DA4393A8F9CF}" type="slidenum">
              <a:rPr lang="ar-EG" smtClean="0"/>
              <a:pPr/>
              <a:t>58</a:t>
            </a:fld>
            <a:endParaRPr lang="ar-EG"/>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EB5BB3D0-751E-4318-8012-DA4393A8F9CF}" type="slidenum">
              <a:rPr lang="ar-EG" smtClean="0"/>
              <a:pPr/>
              <a:t>59</a:t>
            </a:fld>
            <a:endParaRPr lang="ar-EG"/>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EB5BB3D0-751E-4318-8012-DA4393A8F9CF}" type="slidenum">
              <a:rPr lang="ar-EG" smtClean="0"/>
              <a:pPr/>
              <a:t>6</a:t>
            </a:fld>
            <a:endParaRPr lang="ar-EG"/>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EB5BB3D0-751E-4318-8012-DA4393A8F9CF}" type="slidenum">
              <a:rPr lang="ar-EG" smtClean="0"/>
              <a:pPr/>
              <a:t>60</a:t>
            </a:fld>
            <a:endParaRPr lang="ar-EG"/>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EB5BB3D0-751E-4318-8012-DA4393A8F9CF}" type="slidenum">
              <a:rPr lang="ar-EG" smtClean="0"/>
              <a:pPr/>
              <a:t>61</a:t>
            </a:fld>
            <a:endParaRPr lang="ar-EG"/>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EB5BB3D0-751E-4318-8012-DA4393A8F9CF}" type="slidenum">
              <a:rPr lang="ar-EG" smtClean="0"/>
              <a:pPr/>
              <a:t>62</a:t>
            </a:fld>
            <a:endParaRPr lang="ar-EG"/>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EB5BB3D0-751E-4318-8012-DA4393A8F9CF}" type="slidenum">
              <a:rPr lang="ar-EG" smtClean="0"/>
              <a:pPr/>
              <a:t>63</a:t>
            </a:fld>
            <a:endParaRPr lang="ar-EG"/>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EB5BB3D0-751E-4318-8012-DA4393A8F9CF}" type="slidenum">
              <a:rPr lang="ar-EG" smtClean="0"/>
              <a:pPr/>
              <a:t>64</a:t>
            </a:fld>
            <a:endParaRPr lang="ar-EG"/>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EB5BB3D0-751E-4318-8012-DA4393A8F9CF}" type="slidenum">
              <a:rPr lang="ar-EG" smtClean="0"/>
              <a:pPr/>
              <a:t>65</a:t>
            </a:fld>
            <a:endParaRPr lang="ar-EG"/>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EB5BB3D0-751E-4318-8012-DA4393A8F9CF}" type="slidenum">
              <a:rPr lang="ar-EG" smtClean="0"/>
              <a:pPr/>
              <a:t>66</a:t>
            </a:fld>
            <a:endParaRPr lang="ar-EG"/>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EB5BB3D0-751E-4318-8012-DA4393A8F9CF}" type="slidenum">
              <a:rPr lang="ar-EG" smtClean="0"/>
              <a:pPr/>
              <a:t>67</a:t>
            </a:fld>
            <a:endParaRPr lang="ar-EG"/>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EB5BB3D0-751E-4318-8012-DA4393A8F9CF}" type="slidenum">
              <a:rPr lang="ar-EG" smtClean="0"/>
              <a:pPr/>
              <a:t>68</a:t>
            </a:fld>
            <a:endParaRPr lang="ar-EG"/>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EB5BB3D0-751E-4318-8012-DA4393A8F9CF}" type="slidenum">
              <a:rPr lang="ar-EG" smtClean="0"/>
              <a:pPr/>
              <a:t>69</a:t>
            </a:fld>
            <a:endParaRPr lang="ar-EG"/>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EB5BB3D0-751E-4318-8012-DA4393A8F9CF}" type="slidenum">
              <a:rPr lang="ar-EG" smtClean="0"/>
              <a:pPr/>
              <a:t>7</a:t>
            </a:fld>
            <a:endParaRPr lang="ar-EG"/>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EB5BB3D0-751E-4318-8012-DA4393A8F9CF}" type="slidenum">
              <a:rPr lang="ar-EG" smtClean="0"/>
              <a:pPr/>
              <a:t>70</a:t>
            </a:fld>
            <a:endParaRPr lang="ar-EG"/>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EB5BB3D0-751E-4318-8012-DA4393A8F9CF}" type="slidenum">
              <a:rPr lang="ar-EG" smtClean="0"/>
              <a:pPr/>
              <a:t>71</a:t>
            </a:fld>
            <a:endParaRPr lang="ar-EG"/>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EB5BB3D0-751E-4318-8012-DA4393A8F9CF}" type="slidenum">
              <a:rPr lang="ar-EG" smtClean="0"/>
              <a:pPr/>
              <a:t>72</a:t>
            </a:fld>
            <a:endParaRPr lang="ar-EG"/>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EB5BB3D0-751E-4318-8012-DA4393A8F9CF}" type="slidenum">
              <a:rPr lang="ar-EG" smtClean="0"/>
              <a:pPr/>
              <a:t>73</a:t>
            </a:fld>
            <a:endParaRPr lang="ar-EG"/>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EB5BB3D0-751E-4318-8012-DA4393A8F9CF}" type="slidenum">
              <a:rPr lang="ar-EG" smtClean="0"/>
              <a:pPr/>
              <a:t>74</a:t>
            </a:fld>
            <a:endParaRPr lang="ar-EG"/>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EB5BB3D0-751E-4318-8012-DA4393A8F9CF}" type="slidenum">
              <a:rPr lang="ar-EG" smtClean="0"/>
              <a:pPr/>
              <a:t>75</a:t>
            </a:fld>
            <a:endParaRPr lang="ar-EG"/>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EB5BB3D0-751E-4318-8012-DA4393A8F9CF}" type="slidenum">
              <a:rPr lang="ar-EG" smtClean="0"/>
              <a:pPr/>
              <a:t>76</a:t>
            </a:fld>
            <a:endParaRPr lang="ar-EG"/>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EB5BB3D0-751E-4318-8012-DA4393A8F9CF}" type="slidenum">
              <a:rPr lang="ar-EG" smtClean="0"/>
              <a:pPr/>
              <a:t>8</a:t>
            </a:fld>
            <a:endParaRPr lang="ar-EG"/>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EB5BB3D0-751E-4318-8012-DA4393A8F9CF}" type="slidenum">
              <a:rPr lang="ar-EG" smtClean="0"/>
              <a:pPr/>
              <a:t>9</a:t>
            </a:fld>
            <a:endParaRPr lang="ar-EG"/>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032416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DCCD61-643D-44A5-A450-3A42A50CBC1E}" type="datetimeFigureOut">
              <a:rPr lang="en-US" smtClean="0"/>
              <a:pPr/>
              <a:t>7/31/2018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xmlns="" val="96291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DCCD61-643D-44A5-A450-3A42A50CBC1E}" type="datetimeFigureOut">
              <a:rPr lang="en-US" smtClean="0"/>
              <a:pPr/>
              <a:t>7/31/2018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xmlns="" val="129688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DCCD61-643D-44A5-A450-3A42A50CBC1E}" type="datetimeFigureOut">
              <a:rPr lang="en-US" smtClean="0"/>
              <a:pPr/>
              <a:t>7/31/2018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xmlns="" val="29870350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DCCD61-643D-44A5-A450-3A42A50CBC1E}" type="datetimeFigureOut">
              <a:rPr lang="en-US" smtClean="0"/>
              <a:pPr/>
              <a:t>7/31/2018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xmlns="" val="1792374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DCCD61-643D-44A5-A450-3A42A50CBC1E}" type="datetimeFigureOut">
              <a:rPr lang="en-US" smtClean="0"/>
              <a:pPr/>
              <a:t>7/31/2018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xmlns="" val="3962857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6778"/>
            <a:ext cx="9144000" cy="1069514"/>
          </a:xfrm>
          <a:prstGeom prst="rect">
            <a:avLst/>
          </a:prstGeom>
        </p:spPr>
        <p:txBody>
          <a:bodyPr anchor="ctr"/>
          <a:lstStyle>
            <a:lvl1pPr>
              <a:defRPr b="1" baseline="0">
                <a:solidFill>
                  <a:schemeClr val="tx1">
                    <a:lumMod val="75000"/>
                    <a:lumOff val="25000"/>
                  </a:schemeClr>
                </a:solidFill>
                <a:latin typeface="Arial" pitchFamily="34" charset="0"/>
                <a:cs typeface="Arial" pitchFamily="34" charset="0"/>
              </a:defRPr>
            </a:lvl1pPr>
          </a:lstStyle>
          <a:p>
            <a:r>
              <a:rPr lang="en-US" altLang="ko-KR" dirty="0" smtClean="0"/>
              <a:t> Click to add title</a:t>
            </a:r>
            <a:endParaRPr lang="ko-KR" altLang="en-US" dirty="0"/>
          </a:p>
        </p:txBody>
      </p:sp>
      <p:sp>
        <p:nvSpPr>
          <p:cNvPr id="3" name="Content Placeholder 2"/>
          <p:cNvSpPr>
            <a:spLocks noGrp="1"/>
          </p:cNvSpPr>
          <p:nvPr>
            <p:ph idx="1"/>
          </p:nvPr>
        </p:nvSpPr>
        <p:spPr>
          <a:xfrm>
            <a:off x="457200" y="1600201"/>
            <a:ext cx="8229600" cy="460648"/>
          </a:xfrm>
          <a:prstGeom prst="rect">
            <a:avLst/>
          </a:prstGeom>
        </p:spPr>
        <p:txBody>
          <a:bodyPr anchor="ctr"/>
          <a:lstStyle>
            <a:lvl1pPr marL="0" indent="0">
              <a:buNone/>
              <a:defRPr sz="2000">
                <a:solidFill>
                  <a:schemeClr val="tx1">
                    <a:lumMod val="75000"/>
                    <a:lumOff val="25000"/>
                  </a:schemeClr>
                </a:solidFill>
              </a:defRPr>
            </a:lvl1pPr>
          </a:lstStyle>
          <a:p>
            <a:pPr lvl="0"/>
            <a:r>
              <a:rPr lang="en-US" altLang="ko-KR" dirty="0" smtClean="0"/>
              <a:t>Click to edit Master text styles</a:t>
            </a:r>
          </a:p>
        </p:txBody>
      </p:sp>
      <p:sp>
        <p:nvSpPr>
          <p:cNvPr id="4" name="Content Placeholder 2"/>
          <p:cNvSpPr>
            <a:spLocks noGrp="1"/>
          </p:cNvSpPr>
          <p:nvPr>
            <p:ph idx="10"/>
          </p:nvPr>
        </p:nvSpPr>
        <p:spPr>
          <a:xfrm>
            <a:off x="467544" y="2276872"/>
            <a:ext cx="8229600" cy="3600400"/>
          </a:xfrm>
          <a:prstGeom prst="rect">
            <a:avLst/>
          </a:prstGeom>
        </p:spPr>
        <p:txBody>
          <a:bodyPr lIns="396000" anchor="t"/>
          <a:lstStyle>
            <a:lvl1pPr marL="0" indent="0">
              <a:buNone/>
              <a:defRPr sz="1400">
                <a:solidFill>
                  <a:schemeClr val="tx1">
                    <a:lumMod val="75000"/>
                    <a:lumOff val="25000"/>
                  </a:schemeClr>
                </a:solidFill>
              </a:defRPr>
            </a:lvl1pPr>
          </a:lstStyle>
          <a:p>
            <a:pPr lvl="0"/>
            <a:r>
              <a:rPr lang="en-US" altLang="ko-KR" dirty="0" smtClean="0"/>
              <a:t>Click to edit Master text styles</a:t>
            </a:r>
          </a:p>
        </p:txBody>
      </p:sp>
    </p:spTree>
    <p:extLst>
      <p:ext uri="{BB962C8B-B14F-4D97-AF65-F5344CB8AC3E}">
        <p14:creationId xmlns:p14="http://schemas.microsoft.com/office/powerpoint/2010/main" xmlns="" val="3694015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51720" y="0"/>
            <a:ext cx="7092280" cy="1069514"/>
          </a:xfrm>
          <a:prstGeom prst="rect">
            <a:avLst/>
          </a:prstGeom>
        </p:spPr>
        <p:txBody>
          <a:bodyPr anchor="ctr"/>
          <a:lstStyle>
            <a:lvl1pPr>
              <a:defRPr b="1" baseline="0">
                <a:solidFill>
                  <a:schemeClr val="tx1">
                    <a:lumMod val="75000"/>
                    <a:lumOff val="25000"/>
                  </a:schemeClr>
                </a:solidFill>
                <a:latin typeface="Arial" pitchFamily="34" charset="0"/>
                <a:cs typeface="Arial" pitchFamily="34" charset="0"/>
              </a:defRPr>
            </a:lvl1pPr>
          </a:lstStyle>
          <a:p>
            <a:r>
              <a:rPr lang="en-US" altLang="ko-KR" dirty="0" smtClean="0"/>
              <a:t> Click to add title</a:t>
            </a:r>
            <a:endParaRPr lang="ko-KR" altLang="en-US" dirty="0"/>
          </a:p>
        </p:txBody>
      </p:sp>
      <p:sp>
        <p:nvSpPr>
          <p:cNvPr id="4" name="Content Placeholder 2"/>
          <p:cNvSpPr>
            <a:spLocks noGrp="1"/>
          </p:cNvSpPr>
          <p:nvPr>
            <p:ph idx="1"/>
          </p:nvPr>
        </p:nvSpPr>
        <p:spPr>
          <a:xfrm>
            <a:off x="2411760" y="1268760"/>
            <a:ext cx="6275040" cy="460648"/>
          </a:xfrm>
          <a:prstGeom prst="rect">
            <a:avLst/>
          </a:prstGeom>
        </p:spPr>
        <p:txBody>
          <a:bodyPr anchor="ctr"/>
          <a:lstStyle>
            <a:lvl1pPr marL="0" indent="0">
              <a:buNone/>
              <a:defRPr sz="2000">
                <a:solidFill>
                  <a:schemeClr val="tx1">
                    <a:lumMod val="75000"/>
                    <a:lumOff val="25000"/>
                  </a:schemeClr>
                </a:solidFill>
              </a:defRPr>
            </a:lvl1pPr>
          </a:lstStyle>
          <a:p>
            <a:pPr lvl="0"/>
            <a:r>
              <a:rPr lang="en-US" altLang="ko-KR" dirty="0" smtClean="0"/>
              <a:t>Click to edit Master text styles</a:t>
            </a:r>
          </a:p>
        </p:txBody>
      </p:sp>
      <p:sp>
        <p:nvSpPr>
          <p:cNvPr id="5" name="Content Placeholder 2"/>
          <p:cNvSpPr>
            <a:spLocks noGrp="1"/>
          </p:cNvSpPr>
          <p:nvPr>
            <p:ph idx="10"/>
          </p:nvPr>
        </p:nvSpPr>
        <p:spPr>
          <a:xfrm>
            <a:off x="2422104" y="1844824"/>
            <a:ext cx="6275040" cy="4147865"/>
          </a:xfrm>
          <a:prstGeom prst="rect">
            <a:avLst/>
          </a:prstGeom>
        </p:spPr>
        <p:txBody>
          <a:bodyPr lIns="396000" anchor="t"/>
          <a:lstStyle>
            <a:lvl1pPr marL="0" indent="0">
              <a:buNone/>
              <a:defRPr sz="1400">
                <a:solidFill>
                  <a:schemeClr val="tx1">
                    <a:lumMod val="75000"/>
                    <a:lumOff val="25000"/>
                  </a:schemeClr>
                </a:solidFill>
              </a:defRPr>
            </a:lvl1pPr>
          </a:lstStyle>
          <a:p>
            <a:pPr lvl="0"/>
            <a:r>
              <a:rPr lang="en-US" altLang="ko-KR" dirty="0" smtClean="0"/>
              <a:t>Click to edit Master text styles</a:t>
            </a:r>
          </a:p>
        </p:txBody>
      </p:sp>
    </p:spTree>
    <p:extLst>
      <p:ext uri="{BB962C8B-B14F-4D97-AF65-F5344CB8AC3E}">
        <p14:creationId xmlns:p14="http://schemas.microsoft.com/office/powerpoint/2010/main" xmlns="" val="2326818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DCCD61-643D-44A5-A450-3A42A50CBC1E}" type="datetimeFigureOut">
              <a:rPr lang="en-US" smtClean="0"/>
              <a:pPr/>
              <a:t>7/31/2018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xmlns="" val="1656086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DCCD61-643D-44A5-A450-3A42A50CBC1E}" type="datetimeFigureOut">
              <a:rPr lang="en-US" smtClean="0"/>
              <a:pPr/>
              <a:t>7/31/2018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xmlns="" val="924286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DCCD61-643D-44A5-A450-3A42A50CBC1E}" type="datetimeFigureOut">
              <a:rPr lang="en-US" smtClean="0"/>
              <a:pPr/>
              <a:t>7/31/2018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xmlns="" val="3277933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DCCD61-643D-44A5-A450-3A42A50CBC1E}" type="datetimeFigureOut">
              <a:rPr lang="en-US" smtClean="0"/>
              <a:pPr/>
              <a:t>7/31/2018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xmlns="" val="778790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DCCD61-643D-44A5-A450-3A42A50CBC1E}" type="datetimeFigureOut">
              <a:rPr lang="en-US" smtClean="0"/>
              <a:pPr/>
              <a:t>7/31/2018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xmlns="" val="2919811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DCCD61-643D-44A5-A450-3A42A50CBC1E}" type="datetimeFigureOut">
              <a:rPr lang="en-US" smtClean="0"/>
              <a:pPr/>
              <a:t>7/31/2018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xmlns="" val="18181198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373382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Lst>
  <p:txStyles>
    <p:titleStyle>
      <a:lvl1pPr algn="l" defTabSz="914400" rtl="0" eaLnBrk="1" latinLnBrk="1" hangingPunct="1">
        <a:spcBef>
          <a:spcPct val="0"/>
        </a:spcBef>
        <a:buNone/>
        <a:defRPr sz="4000" b="1" kern="1200">
          <a:solidFill>
            <a:schemeClr val="tx1"/>
          </a:solidFill>
          <a:latin typeface="Arial" pitchFamily="34" charset="0"/>
          <a:ea typeface="+mj-ea"/>
          <a:cs typeface="Arial" pitchFamily="34" charset="0"/>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DCCD61-643D-44A5-A450-3A42A50CBC1E}" type="datetimeFigureOut">
              <a:rPr lang="en-US" smtClean="0"/>
              <a:pPr/>
              <a:t>7/31/2018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2F0832-F084-422D-97D1-AF848F4F2C34}" type="slidenum">
              <a:rPr lang="en-US" smtClean="0"/>
              <a:pPr/>
              <a:t>‹#›</a:t>
            </a:fld>
            <a:endParaRPr lang="en-US"/>
          </a:p>
        </p:txBody>
      </p:sp>
    </p:spTree>
    <p:extLst>
      <p:ext uri="{BB962C8B-B14F-4D97-AF65-F5344CB8AC3E}">
        <p14:creationId xmlns:p14="http://schemas.microsoft.com/office/powerpoint/2010/main" xmlns="" val="328635735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image" Target="../media/image30.jpeg"/><Relationship Id="rId4" Type="http://schemas.openxmlformats.org/officeDocument/2006/relationships/image" Target="../media/image29.jpeg"/></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53.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68.xml"/><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75.xml"/><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3071802" y="571480"/>
            <a:ext cx="6643702" cy="923330"/>
          </a:xfrm>
          <a:prstGeom prst="rect">
            <a:avLst/>
          </a:prstGeom>
          <a:noFill/>
        </p:spPr>
        <p:txBody>
          <a:bodyPr wrap="square" lIns="91440" tIns="45720" rIns="91440" bIns="45720">
            <a:spAutoFit/>
          </a:bodyPr>
          <a:lstStyle/>
          <a:p>
            <a:pPr algn="ctr"/>
            <a:r>
              <a:rPr lang="ar-EG" sz="5400" b="0" cap="none" spc="0"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rPr>
              <a:t>بسم الله الرحمن الرحيم</a:t>
            </a:r>
            <a:endParaRPr lang="ar-SA" sz="5400" b="0" cap="none" spc="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endParaRPr>
          </a:p>
        </p:txBody>
      </p:sp>
      <p:sp>
        <p:nvSpPr>
          <p:cNvPr id="3" name="مربع نص 2"/>
          <p:cNvSpPr txBox="1"/>
          <p:nvPr/>
        </p:nvSpPr>
        <p:spPr>
          <a:xfrm>
            <a:off x="5072066" y="2214555"/>
            <a:ext cx="4071934" cy="4401205"/>
          </a:xfrm>
          <a:prstGeom prst="rect">
            <a:avLst/>
          </a:prstGeom>
          <a:noFill/>
        </p:spPr>
        <p:txBody>
          <a:bodyPr wrap="square" rtlCol="1">
            <a:spAutoFit/>
          </a:bodyPr>
          <a:lstStyle/>
          <a:p>
            <a:pPr algn="ctr"/>
            <a:endParaRPr lang="en-US" sz="2000" dirty="0" smtClean="0">
              <a:solidFill>
                <a:schemeClr val="bg1"/>
              </a:solidFill>
              <a:cs typeface="PT Bold Heading" pitchFamily="2" charset="-78"/>
            </a:endParaRPr>
          </a:p>
          <a:p>
            <a:pPr algn="ctr" rtl="1"/>
            <a:r>
              <a:rPr lang="ar-EG" sz="2800" dirty="0" smtClean="0">
                <a:solidFill>
                  <a:schemeClr val="bg1"/>
                </a:solidFill>
                <a:cs typeface="PT Bold Heading" pitchFamily="2" charset="-78"/>
              </a:rPr>
              <a:t>العرض من </a:t>
            </a:r>
          </a:p>
          <a:p>
            <a:pPr algn="ctr" rtl="1"/>
            <a:r>
              <a:rPr lang="ar-EG" sz="2800" dirty="0" smtClean="0">
                <a:solidFill>
                  <a:schemeClr val="bg1"/>
                </a:solidFill>
                <a:cs typeface="PT Bold Heading" pitchFamily="2" charset="-78"/>
              </a:rPr>
              <a:t>إعداد و </a:t>
            </a:r>
            <a:r>
              <a:rPr lang="ar-EG" sz="2800" dirty="0" err="1" smtClean="0">
                <a:solidFill>
                  <a:schemeClr val="bg1"/>
                </a:solidFill>
                <a:cs typeface="PT Bold Heading" pitchFamily="2" charset="-78"/>
              </a:rPr>
              <a:t>تقديم:</a:t>
            </a:r>
            <a:endParaRPr lang="ar-EG" sz="2800" dirty="0" smtClean="0">
              <a:solidFill>
                <a:schemeClr val="bg1"/>
              </a:solidFill>
              <a:cs typeface="PT Bold Heading" pitchFamily="2" charset="-78"/>
            </a:endParaRPr>
          </a:p>
          <a:p>
            <a:pPr algn="ctr"/>
            <a:endParaRPr lang="ar-EG" sz="3600" dirty="0" smtClean="0">
              <a:solidFill>
                <a:schemeClr val="accent4">
                  <a:lumMod val="20000"/>
                  <a:lumOff val="80000"/>
                </a:schemeClr>
              </a:solidFill>
              <a:cs typeface="PT Bold Heading" pitchFamily="2" charset="-78"/>
            </a:endParaRPr>
          </a:p>
          <a:p>
            <a:pPr algn="ctr"/>
            <a:r>
              <a:rPr lang="ar-EG" sz="4000" dirty="0" err="1" smtClean="0">
                <a:solidFill>
                  <a:schemeClr val="accent4">
                    <a:lumMod val="20000"/>
                    <a:lumOff val="80000"/>
                  </a:schemeClr>
                </a:solidFill>
                <a:cs typeface="PT Bold Heading" pitchFamily="2" charset="-78"/>
              </a:rPr>
              <a:t>د.</a:t>
            </a:r>
            <a:r>
              <a:rPr lang="ar-EG" sz="4000" dirty="0" smtClean="0">
                <a:solidFill>
                  <a:schemeClr val="accent4">
                    <a:lumMod val="20000"/>
                    <a:lumOff val="80000"/>
                  </a:schemeClr>
                </a:solidFill>
                <a:cs typeface="PT Bold Heading" pitchFamily="2" charset="-78"/>
              </a:rPr>
              <a:t> وفاء بكر هلال</a:t>
            </a:r>
          </a:p>
          <a:p>
            <a:pPr algn="ctr"/>
            <a:r>
              <a:rPr lang="ar-EG" sz="3600" dirty="0" smtClean="0">
                <a:solidFill>
                  <a:schemeClr val="accent2">
                    <a:lumMod val="40000"/>
                    <a:lumOff val="60000"/>
                  </a:schemeClr>
                </a:solidFill>
                <a:cs typeface="PT Bold Heading" pitchFamily="2" charset="-78"/>
              </a:rPr>
              <a:t>مدرس الصحة النفسية واستشاري الإرشاد </a:t>
            </a:r>
          </a:p>
          <a:p>
            <a:pPr algn="ctr"/>
            <a:r>
              <a:rPr lang="ar-EG" sz="3600" dirty="0" smtClean="0">
                <a:solidFill>
                  <a:schemeClr val="accent2">
                    <a:lumMod val="40000"/>
                    <a:lumOff val="60000"/>
                  </a:schemeClr>
                </a:solidFill>
                <a:cs typeface="PT Bold Heading" pitchFamily="2" charset="-78"/>
              </a:rPr>
              <a:t>النفسي</a:t>
            </a:r>
          </a:p>
          <a:p>
            <a:pPr algn="ctr"/>
            <a:endParaRPr lang="ar-EG" sz="2000" dirty="0"/>
          </a:p>
        </p:txBody>
      </p:sp>
    </p:spTree>
    <p:extLst>
      <p:ext uri="{BB962C8B-B14F-4D97-AF65-F5344CB8AC3E}">
        <p14:creationId xmlns:p14="http://schemas.microsoft.com/office/powerpoint/2010/main" xmlns="" val="1941221791"/>
      </p:ext>
    </p:extLst>
  </p:cSld>
  <p:clrMapOvr>
    <a:masterClrMapping/>
  </p:clrMapOvr>
  <p:transition spd="med">
    <p:whee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3"/>
          <p:cNvSpPr>
            <a:spLocks noGrp="1"/>
          </p:cNvSpPr>
          <p:nvPr>
            <p:ph idx="10"/>
          </p:nvPr>
        </p:nvSpPr>
        <p:spPr>
          <a:xfrm>
            <a:off x="2428860" y="285728"/>
            <a:ext cx="6275040" cy="2643182"/>
          </a:xfrm>
        </p:spPr>
        <p:txBody>
          <a:bodyPr/>
          <a:lstStyle/>
          <a:p>
            <a:pPr algn="ctr" rtl="1">
              <a:buFontTx/>
              <a:buChar char="-"/>
            </a:pPr>
            <a:r>
              <a:rPr lang="ar-EG" sz="2800" b="1" dirty="0" smtClean="0">
                <a:cs typeface="+mj-cs"/>
              </a:rPr>
              <a:t>من أهم مظاهر النمو </a:t>
            </a:r>
            <a:r>
              <a:rPr lang="ar-EG" sz="2800" b="1" dirty="0" err="1" smtClean="0">
                <a:cs typeface="+mj-cs"/>
              </a:rPr>
              <a:t>الحركي </a:t>
            </a:r>
            <a:r>
              <a:rPr lang="ar-EG" sz="2800" b="1" dirty="0" smtClean="0">
                <a:cs typeface="+mj-cs"/>
              </a:rPr>
              <a:t>(التعطش الجامح </a:t>
            </a:r>
          </a:p>
          <a:p>
            <a:pPr algn="ctr" rtl="1"/>
            <a:r>
              <a:rPr lang="ar-EG" sz="2800" b="1" dirty="0" smtClean="0">
                <a:cs typeface="+mj-cs"/>
              </a:rPr>
              <a:t>للحركة </a:t>
            </a:r>
            <a:r>
              <a:rPr lang="ar-EG" sz="2800" b="1" dirty="0" err="1" smtClean="0">
                <a:cs typeface="+mj-cs"/>
              </a:rPr>
              <a:t>والنشاط </a:t>
            </a:r>
            <a:r>
              <a:rPr lang="ar-EG" sz="2800" b="1" dirty="0" smtClean="0">
                <a:cs typeface="+mj-cs"/>
              </a:rPr>
              <a:t>) لان حركاته تتسم ببذل الجهد </a:t>
            </a:r>
          </a:p>
          <a:p>
            <a:pPr algn="ctr" rtl="1"/>
            <a:r>
              <a:rPr lang="ar-EG" sz="2800" b="1" dirty="0" smtClean="0">
                <a:cs typeface="+mj-cs"/>
              </a:rPr>
              <a:t>الكبير الزائد وإشراك عدد كبير من </a:t>
            </a:r>
          </a:p>
          <a:p>
            <a:pPr algn="ctr" rtl="1"/>
            <a:r>
              <a:rPr lang="ar-EG" sz="2800" b="1" dirty="0" err="1" smtClean="0">
                <a:cs typeface="+mj-cs"/>
              </a:rPr>
              <a:t>العضلات.</a:t>
            </a:r>
            <a:r>
              <a:rPr lang="ar-EG" sz="2800" b="1" dirty="0" smtClean="0">
                <a:cs typeface="+mj-cs"/>
              </a:rPr>
              <a:t> </a:t>
            </a:r>
            <a:endParaRPr lang="en-US" sz="2800" b="1" dirty="0" smtClean="0">
              <a:cs typeface="+mj-cs"/>
            </a:endParaRPr>
          </a:p>
          <a:p>
            <a:endParaRPr lang="ar-EG" dirty="0"/>
          </a:p>
        </p:txBody>
      </p:sp>
      <p:pic>
        <p:nvPicPr>
          <p:cNvPr id="5" name="صورة 4" descr="3dlat.net_08_17_56da_f533ae6c89801.jpg"/>
          <p:cNvPicPr>
            <a:picLocks noChangeAspect="1"/>
          </p:cNvPicPr>
          <p:nvPr/>
        </p:nvPicPr>
        <p:blipFill>
          <a:blip r:embed="rId3"/>
          <a:stretch>
            <a:fillRect/>
          </a:stretch>
        </p:blipFill>
        <p:spPr>
          <a:xfrm>
            <a:off x="2143108" y="3000372"/>
            <a:ext cx="6786610" cy="3857628"/>
          </a:xfrm>
          <a:prstGeom prst="rect">
            <a:avLst/>
          </a:prstGeom>
          <a:ln>
            <a:noFill/>
          </a:ln>
          <a:effectLst>
            <a:softEdge rad="112500"/>
          </a:effectLst>
        </p:spPr>
      </p:pic>
    </p:spTree>
  </p:cSld>
  <p:clrMapOvr>
    <a:masterClrMapping/>
  </p:clrMapOvr>
  <p:transition spd="slow">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3"/>
          <p:cNvSpPr>
            <a:spLocks noGrp="1"/>
          </p:cNvSpPr>
          <p:nvPr>
            <p:ph idx="10"/>
          </p:nvPr>
        </p:nvSpPr>
        <p:spPr>
          <a:xfrm>
            <a:off x="2500298" y="214290"/>
            <a:ext cx="6275040" cy="4147865"/>
          </a:xfrm>
        </p:spPr>
        <p:txBody>
          <a:bodyPr/>
          <a:lstStyle/>
          <a:p>
            <a:pPr algn="ctr" rtl="1"/>
            <a:r>
              <a:rPr lang="ar-EG" sz="3600" b="1" dirty="0" smtClean="0"/>
              <a:t>الطفل لا يمل ولا يكل فهو ينتقل من </a:t>
            </a:r>
          </a:p>
          <a:p>
            <a:pPr algn="ctr" rtl="1"/>
            <a:r>
              <a:rPr lang="ar-EG" sz="3600" b="1" dirty="0" smtClean="0"/>
              <a:t>نشاط إلى نشاط ولا يستمر في </a:t>
            </a:r>
          </a:p>
          <a:p>
            <a:pPr algn="ctr" rtl="1"/>
            <a:r>
              <a:rPr lang="ar-EG" sz="3600" b="1" dirty="0" smtClean="0"/>
              <a:t>النشاط الواحد فترة طويلة </a:t>
            </a:r>
            <a:endParaRPr lang="en-US" sz="3600" b="1" dirty="0" smtClean="0"/>
          </a:p>
          <a:p>
            <a:endParaRPr lang="ar-EG" dirty="0"/>
          </a:p>
        </p:txBody>
      </p:sp>
      <p:pic>
        <p:nvPicPr>
          <p:cNvPr id="6" name="صورة 5" descr="82.jpg"/>
          <p:cNvPicPr>
            <a:picLocks noChangeAspect="1"/>
          </p:cNvPicPr>
          <p:nvPr/>
        </p:nvPicPr>
        <p:blipFill>
          <a:blip r:embed="rId3"/>
          <a:stretch>
            <a:fillRect/>
          </a:stretch>
        </p:blipFill>
        <p:spPr>
          <a:xfrm>
            <a:off x="2428860" y="3143249"/>
            <a:ext cx="6215106" cy="3714752"/>
          </a:xfrm>
          <a:prstGeom prst="rect">
            <a:avLst/>
          </a:prstGeom>
          <a:ln>
            <a:noFill/>
          </a:ln>
          <a:effectLst>
            <a:softEdge rad="112500"/>
          </a:effectLst>
        </p:spPr>
      </p:pic>
    </p:spTree>
  </p:cSld>
  <p:clrMapOvr>
    <a:masterClrMapping/>
  </p:clrMapOvr>
  <p:transition spd="slow">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3"/>
          <p:cNvSpPr>
            <a:spLocks noGrp="1"/>
          </p:cNvSpPr>
          <p:nvPr>
            <p:ph idx="10"/>
          </p:nvPr>
        </p:nvSpPr>
        <p:spPr>
          <a:xfrm>
            <a:off x="2428860" y="1"/>
            <a:ext cx="6275040" cy="3429000"/>
          </a:xfrm>
        </p:spPr>
        <p:txBody>
          <a:bodyPr/>
          <a:lstStyle/>
          <a:p>
            <a:pPr algn="ctr" rtl="1">
              <a:buFontTx/>
              <a:buChar char="-"/>
            </a:pPr>
            <a:r>
              <a:rPr lang="ar-EG" sz="2800" b="1" dirty="0" smtClean="0"/>
              <a:t>تلعب خبرات النجاح والفشل دورا كبيرا في </a:t>
            </a:r>
          </a:p>
          <a:p>
            <a:pPr algn="ctr" rtl="1"/>
            <a:r>
              <a:rPr lang="ar-EG" sz="2800" b="1" dirty="0" smtClean="0"/>
              <a:t>اكتساب وتثبيت المهارات الحركية فهو يميل إلى  تكرار الحركات التي ينجح في أدائها وتولد في</a:t>
            </a:r>
          </a:p>
          <a:p>
            <a:pPr algn="ctr" rtl="1"/>
            <a:r>
              <a:rPr lang="ar-EG" sz="2800" b="1" dirty="0" smtClean="0"/>
              <a:t>نفسه السرور، ويبتعد عن تكرار الحركات التي </a:t>
            </a:r>
          </a:p>
          <a:p>
            <a:pPr algn="ctr" rtl="1"/>
            <a:r>
              <a:rPr lang="ar-EG" sz="2800" b="1" dirty="0" smtClean="0"/>
              <a:t>تولد لدية الشعور </a:t>
            </a:r>
            <a:r>
              <a:rPr lang="ar-EG" sz="2800" b="1" dirty="0" err="1" smtClean="0"/>
              <a:t>بالفشل.</a:t>
            </a:r>
            <a:r>
              <a:rPr lang="ar-EG" sz="2800" b="1" dirty="0" smtClean="0"/>
              <a:t> </a:t>
            </a:r>
            <a:endParaRPr lang="en-US" sz="2800" b="1" dirty="0" smtClean="0"/>
          </a:p>
          <a:p>
            <a:pPr algn="ctr" rtl="1"/>
            <a:r>
              <a:rPr lang="ar-EG" sz="2800" b="1" dirty="0" smtClean="0"/>
              <a:t>ويتكون لديه في هذه </a:t>
            </a:r>
            <a:r>
              <a:rPr lang="ar-EG" sz="2800" b="1" dirty="0" err="1" smtClean="0"/>
              <a:t>المرحلة </a:t>
            </a:r>
            <a:r>
              <a:rPr lang="ar-EG" sz="2800" b="1" dirty="0" smtClean="0"/>
              <a:t>" التذكر </a:t>
            </a:r>
            <a:r>
              <a:rPr lang="ar-EG" sz="2800" b="1" dirty="0" err="1" smtClean="0"/>
              <a:t>الحركي ".</a:t>
            </a:r>
            <a:endParaRPr lang="en-US" sz="2800" b="1" dirty="0" smtClean="0"/>
          </a:p>
          <a:p>
            <a:endParaRPr lang="ar-EG" sz="2400" dirty="0"/>
          </a:p>
        </p:txBody>
      </p:sp>
      <p:pic>
        <p:nvPicPr>
          <p:cNvPr id="6" name="صورة 5" descr="Children-in-the-pool-c-%E2%80%AB1%E2%80%AC.jpg"/>
          <p:cNvPicPr>
            <a:picLocks noChangeAspect="1"/>
          </p:cNvPicPr>
          <p:nvPr/>
        </p:nvPicPr>
        <p:blipFill>
          <a:blip r:embed="rId3"/>
          <a:stretch>
            <a:fillRect/>
          </a:stretch>
        </p:blipFill>
        <p:spPr>
          <a:xfrm>
            <a:off x="2214546" y="3500438"/>
            <a:ext cx="6643734" cy="3143272"/>
          </a:xfrm>
          <a:prstGeom prst="rect">
            <a:avLst/>
          </a:prstGeom>
          <a:ln>
            <a:noFill/>
          </a:ln>
          <a:effectLst>
            <a:softEdge rad="112500"/>
          </a:effectLst>
        </p:spPr>
      </p:pic>
    </p:spTree>
  </p:cSld>
  <p:clrMapOvr>
    <a:masterClrMapping/>
  </p:clrMapOvr>
  <p:transition spd="slow">
    <p:blinds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EG" dirty="0" smtClean="0">
                <a:solidFill>
                  <a:srgbClr val="CC0066"/>
                </a:solidFill>
                <a:effectLst>
                  <a:outerShdw blurRad="38100" dist="38100" dir="2700000" algn="tl">
                    <a:srgbClr val="000000">
                      <a:alpha val="43137"/>
                    </a:srgbClr>
                  </a:outerShdw>
                </a:effectLst>
              </a:rPr>
              <a:t>الألعاب السائدة لدى الطفل</a:t>
            </a:r>
            <a:endParaRPr lang="ar-EG" dirty="0">
              <a:solidFill>
                <a:srgbClr val="CC0066"/>
              </a:solidFill>
              <a:effectLst>
                <a:outerShdw blurRad="38100" dist="38100" dir="2700000" algn="tl">
                  <a:srgbClr val="000000">
                    <a:alpha val="43137"/>
                  </a:srgbClr>
                </a:outerShdw>
              </a:effectLst>
            </a:endParaRPr>
          </a:p>
        </p:txBody>
      </p:sp>
      <p:sp>
        <p:nvSpPr>
          <p:cNvPr id="4" name="عنصر نائب للمحتوى 3"/>
          <p:cNvSpPr>
            <a:spLocks noGrp="1"/>
          </p:cNvSpPr>
          <p:nvPr>
            <p:ph idx="10"/>
          </p:nvPr>
        </p:nvSpPr>
        <p:spPr>
          <a:xfrm>
            <a:off x="2143108" y="928670"/>
            <a:ext cx="6786610" cy="2500330"/>
          </a:xfrm>
        </p:spPr>
        <p:txBody>
          <a:bodyPr/>
          <a:lstStyle/>
          <a:p>
            <a:pPr algn="ctr" rtl="1"/>
            <a:r>
              <a:rPr lang="ar-EG" sz="2800" b="1" dirty="0" smtClean="0">
                <a:cs typeface="+mj-cs"/>
              </a:rPr>
              <a:t>اللعب هو النشاط السائد في هذه </a:t>
            </a:r>
            <a:r>
              <a:rPr lang="ar-EG" sz="2800" b="1" dirty="0" err="1" smtClean="0">
                <a:cs typeface="+mj-cs"/>
              </a:rPr>
              <a:t>المرحلة </a:t>
            </a:r>
            <a:r>
              <a:rPr lang="ar-EG" sz="2800" b="1" dirty="0" smtClean="0">
                <a:cs typeface="+mj-cs"/>
              </a:rPr>
              <a:t>, وظهرت </a:t>
            </a:r>
          </a:p>
          <a:p>
            <a:pPr algn="ctr" rtl="1"/>
            <a:r>
              <a:rPr lang="ar-EG" sz="2800" b="1" dirty="0" smtClean="0">
                <a:cs typeface="+mj-cs"/>
              </a:rPr>
              <a:t>نظريات متعددة تفسر ظاهرة اللعب لدى الأطفال منها:</a:t>
            </a:r>
            <a:endParaRPr lang="en-US" sz="2800" b="1" dirty="0" smtClean="0">
              <a:cs typeface="+mj-cs"/>
            </a:endParaRPr>
          </a:p>
          <a:p>
            <a:pPr algn="ctr" rtl="1"/>
            <a:r>
              <a:rPr lang="ar-EG" sz="2800" b="1" dirty="0" err="1" smtClean="0">
                <a:cs typeface="+mj-cs"/>
              </a:rPr>
              <a:t>نظرية </a:t>
            </a:r>
            <a:r>
              <a:rPr lang="ar-EG" sz="2800" b="1" dirty="0" smtClean="0">
                <a:cs typeface="+mj-cs"/>
              </a:rPr>
              <a:t>"</a:t>
            </a:r>
            <a:r>
              <a:rPr lang="ar-EG" sz="2800" b="1" dirty="0" err="1" smtClean="0">
                <a:cs typeface="+mj-cs"/>
              </a:rPr>
              <a:t>جروس" </a:t>
            </a:r>
            <a:r>
              <a:rPr lang="ar-EG" sz="2800" b="1" dirty="0" smtClean="0">
                <a:cs typeface="+mj-cs"/>
              </a:rPr>
              <a:t>: ترى ان اللعب هو إعداد للطفل</a:t>
            </a:r>
          </a:p>
          <a:p>
            <a:pPr algn="ctr" rtl="1"/>
            <a:r>
              <a:rPr lang="ar-EG" sz="2800" b="1" dirty="0" smtClean="0">
                <a:cs typeface="+mj-cs"/>
              </a:rPr>
              <a:t> للعمل الجاد في المستقبل وأن الغرائز هي مصدر اللعب عند </a:t>
            </a:r>
            <a:r>
              <a:rPr lang="ar-EG" sz="2800" b="1" dirty="0" err="1" smtClean="0">
                <a:cs typeface="+mj-cs"/>
              </a:rPr>
              <a:t>الأنسان</a:t>
            </a:r>
            <a:r>
              <a:rPr lang="ar-EG" sz="2800" b="1" dirty="0" smtClean="0">
                <a:cs typeface="+mj-cs"/>
              </a:rPr>
              <a:t> </a:t>
            </a:r>
            <a:r>
              <a:rPr lang="ar-EG" sz="2800" b="1" dirty="0" err="1" smtClean="0">
                <a:cs typeface="+mj-cs"/>
              </a:rPr>
              <a:t>والحيوانات.</a:t>
            </a:r>
            <a:r>
              <a:rPr lang="ar-EG" sz="2800" b="1" dirty="0" smtClean="0">
                <a:cs typeface="+mj-cs"/>
              </a:rPr>
              <a:t> </a:t>
            </a:r>
            <a:endParaRPr lang="en-US" sz="2800" b="1" dirty="0" smtClean="0">
              <a:cs typeface="+mj-cs"/>
            </a:endParaRPr>
          </a:p>
          <a:p>
            <a:endParaRPr lang="ar-EG" dirty="0"/>
          </a:p>
        </p:txBody>
      </p:sp>
      <p:pic>
        <p:nvPicPr>
          <p:cNvPr id="6" name="صورة 5" descr="3dlat.net_08_17_1426_92b5b02971505.jpg"/>
          <p:cNvPicPr>
            <a:picLocks noChangeAspect="1"/>
          </p:cNvPicPr>
          <p:nvPr/>
        </p:nvPicPr>
        <p:blipFill>
          <a:blip r:embed="rId3"/>
          <a:stretch>
            <a:fillRect/>
          </a:stretch>
        </p:blipFill>
        <p:spPr>
          <a:xfrm>
            <a:off x="2357422" y="3786190"/>
            <a:ext cx="6572296" cy="3071810"/>
          </a:xfrm>
          <a:prstGeom prst="rect">
            <a:avLst/>
          </a:prstGeom>
          <a:ln>
            <a:noFill/>
          </a:ln>
          <a:effectLst>
            <a:softEdge rad="112500"/>
          </a:effectLst>
        </p:spPr>
      </p:pic>
    </p:spTree>
  </p:cSld>
  <p:clrMapOvr>
    <a:masterClrMapping/>
  </p:clrMapOvr>
  <p:transition spd="slow">
    <p:cover dir="l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3"/>
          <p:cNvSpPr>
            <a:spLocks noGrp="1"/>
          </p:cNvSpPr>
          <p:nvPr>
            <p:ph idx="10"/>
          </p:nvPr>
        </p:nvSpPr>
        <p:spPr>
          <a:xfrm>
            <a:off x="2571736" y="214290"/>
            <a:ext cx="6275040" cy="4147865"/>
          </a:xfrm>
        </p:spPr>
        <p:txBody>
          <a:bodyPr/>
          <a:lstStyle/>
          <a:p>
            <a:pPr algn="ctr" rtl="1"/>
            <a:r>
              <a:rPr lang="ar-EG" sz="2800" b="1" dirty="0" err="1" smtClean="0"/>
              <a:t>نظرية </a:t>
            </a:r>
            <a:r>
              <a:rPr lang="ar-EG" sz="2800" b="1" dirty="0" smtClean="0"/>
              <a:t>"سبنسر": يرى أن اللعب هو تنفيس عن </a:t>
            </a:r>
          </a:p>
          <a:p>
            <a:pPr algn="ctr" rtl="1"/>
            <a:r>
              <a:rPr lang="ar-EG" sz="2800" b="1" dirty="0" smtClean="0"/>
              <a:t>الطاقة الزائدة لدى الطفل.</a:t>
            </a:r>
            <a:endParaRPr lang="en-US" sz="2800" b="1" dirty="0" smtClean="0"/>
          </a:p>
          <a:p>
            <a:pPr algn="ctr" rtl="1"/>
            <a:r>
              <a:rPr lang="ar-EG" sz="2800" b="1" dirty="0" err="1" smtClean="0"/>
              <a:t>نظرية "جوركي" </a:t>
            </a:r>
            <a:r>
              <a:rPr lang="ar-EG" sz="2800" b="1" dirty="0" smtClean="0"/>
              <a:t>: يرى أن اللعب هو وسيلة الطفل للتعرف على العالم المحيط  به.</a:t>
            </a:r>
            <a:endParaRPr lang="en-US" sz="2800" b="1" dirty="0" smtClean="0"/>
          </a:p>
          <a:p>
            <a:endParaRPr lang="ar-EG" sz="2400" dirty="0"/>
          </a:p>
        </p:txBody>
      </p:sp>
      <p:pic>
        <p:nvPicPr>
          <p:cNvPr id="5" name="صورة 4" descr="kinder-schwimmbad.jpg"/>
          <p:cNvPicPr>
            <a:picLocks noChangeAspect="1"/>
          </p:cNvPicPr>
          <p:nvPr/>
        </p:nvPicPr>
        <p:blipFill>
          <a:blip r:embed="rId3"/>
          <a:stretch>
            <a:fillRect/>
          </a:stretch>
        </p:blipFill>
        <p:spPr>
          <a:xfrm>
            <a:off x="2143108" y="2643182"/>
            <a:ext cx="7000892" cy="4214818"/>
          </a:xfrm>
          <a:prstGeom prst="rect">
            <a:avLst/>
          </a:prstGeom>
          <a:ln>
            <a:noFill/>
          </a:ln>
          <a:effectLst>
            <a:softEdge rad="112500"/>
          </a:effectLst>
        </p:spPr>
      </p:pic>
    </p:spTree>
  </p:cSld>
  <p:clrMapOvr>
    <a:masterClrMapping/>
  </p:clrMapOvr>
  <p:transition spd="slow">
    <p:comb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3"/>
          <p:cNvSpPr>
            <a:spLocks noGrp="1"/>
          </p:cNvSpPr>
          <p:nvPr>
            <p:ph idx="10"/>
          </p:nvPr>
        </p:nvSpPr>
        <p:spPr>
          <a:xfrm>
            <a:off x="2000232" y="285729"/>
            <a:ext cx="7143768" cy="2714644"/>
          </a:xfrm>
        </p:spPr>
        <p:txBody>
          <a:bodyPr/>
          <a:lstStyle/>
          <a:p>
            <a:pPr algn="ctr" rtl="1"/>
            <a:r>
              <a:rPr lang="ar-EG" sz="2800" b="1" dirty="0" smtClean="0"/>
              <a:t>ولا يمكن تفضيل أي من النظريات السابقة على </a:t>
            </a:r>
            <a:r>
              <a:rPr lang="ar-EG" sz="2800" b="1" dirty="0" err="1" smtClean="0"/>
              <a:t>الأخرى،</a:t>
            </a:r>
            <a:r>
              <a:rPr lang="ar-EG" sz="2800" b="1" dirty="0" smtClean="0"/>
              <a:t> </a:t>
            </a:r>
          </a:p>
          <a:p>
            <a:pPr algn="ctr" rtl="1"/>
            <a:r>
              <a:rPr lang="ar-EG" sz="2800" b="1" dirty="0" smtClean="0"/>
              <a:t>ويجب التأكيد على أن اللعب يحقق أهداف اجتماعية </a:t>
            </a:r>
          </a:p>
          <a:p>
            <a:pPr algn="ctr" rtl="1"/>
            <a:r>
              <a:rPr lang="ar-EG" sz="2800" b="1" dirty="0" smtClean="0"/>
              <a:t>وتربوية واجتماعية مهمة, فأول جماعة يرتبط </a:t>
            </a:r>
          </a:p>
          <a:p>
            <a:pPr algn="ctr" rtl="1"/>
            <a:r>
              <a:rPr lang="ar-EG" sz="2800" b="1" dirty="0" smtClean="0"/>
              <a:t>الطفل فيها بنظام وقواعد ومعايير الجماعة هي جماعة </a:t>
            </a:r>
          </a:p>
          <a:p>
            <a:pPr algn="ctr" rtl="1"/>
            <a:r>
              <a:rPr lang="ar-EG" sz="2800" b="1" dirty="0" err="1" smtClean="0"/>
              <a:t>اللعب.</a:t>
            </a:r>
            <a:r>
              <a:rPr lang="ar-EG" sz="2800" b="1" dirty="0" smtClean="0"/>
              <a:t> </a:t>
            </a:r>
            <a:endParaRPr lang="en-US" sz="2800" b="1" dirty="0" smtClean="0"/>
          </a:p>
          <a:p>
            <a:pPr algn="ctr" rtl="1"/>
            <a:r>
              <a:rPr lang="ar-EG" b="1" dirty="0" smtClean="0"/>
              <a:t> </a:t>
            </a:r>
            <a:endParaRPr lang="en-US" b="1" dirty="0" smtClean="0"/>
          </a:p>
          <a:p>
            <a:endParaRPr lang="ar-EG" dirty="0"/>
          </a:p>
        </p:txBody>
      </p:sp>
      <p:pic>
        <p:nvPicPr>
          <p:cNvPr id="6" name="صورة 5" descr="34936.jpg"/>
          <p:cNvPicPr>
            <a:picLocks noChangeAspect="1"/>
          </p:cNvPicPr>
          <p:nvPr/>
        </p:nvPicPr>
        <p:blipFill>
          <a:blip r:embed="rId3"/>
          <a:stretch>
            <a:fillRect/>
          </a:stretch>
        </p:blipFill>
        <p:spPr>
          <a:xfrm>
            <a:off x="2214546" y="3000372"/>
            <a:ext cx="6643734" cy="3857628"/>
          </a:xfrm>
          <a:prstGeom prst="rect">
            <a:avLst/>
          </a:prstGeom>
          <a:ln>
            <a:noFill/>
          </a:ln>
          <a:effectLst>
            <a:softEdge rad="112500"/>
          </a:effectLst>
        </p:spPr>
      </p:pic>
    </p:spTree>
  </p:cSld>
  <p:clrMapOvr>
    <a:masterClrMapping/>
  </p:clrMapOvr>
  <p:transition spd="slow">
    <p:randomBa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571472" y="571480"/>
            <a:ext cx="8072462"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tab pos="488950" algn="l"/>
              </a:tabLst>
            </a:pPr>
            <a:r>
              <a:rPr kumimoji="0" lang="ar-EG" sz="4800" i="0" u="none" strike="noStrike" cap="none" normalizeH="0" baseline="0" dirty="0" smtClean="0">
                <a:ln>
                  <a:noFill/>
                </a:ln>
                <a:solidFill>
                  <a:srgbClr val="CC0066"/>
                </a:solidFill>
                <a:effectLst>
                  <a:outerShdw blurRad="38100" dist="38100" dir="2700000" algn="tl">
                    <a:srgbClr val="000000">
                      <a:alpha val="43137"/>
                    </a:srgbClr>
                  </a:outerShdw>
                </a:effectLst>
                <a:latin typeface="Arial" pitchFamily="34" charset="0"/>
                <a:ea typeface="+mj-ea"/>
                <a:cs typeface="PT Bold Heading" pitchFamily="2" charset="-78"/>
              </a:rPr>
              <a:t>أنواع الألعاب الشائعة لدى الأطفال </a:t>
            </a:r>
            <a:endParaRPr kumimoji="0" lang="en-US" sz="4800" i="0" u="none" strike="noStrike" cap="none" normalizeH="0" baseline="0" dirty="0" smtClean="0">
              <a:ln>
                <a:noFill/>
              </a:ln>
              <a:solidFill>
                <a:srgbClr val="CC0066"/>
              </a:solidFill>
              <a:effectLst>
                <a:outerShdw blurRad="38100" dist="38100" dir="2700000" algn="tl">
                  <a:srgbClr val="000000">
                    <a:alpha val="43137"/>
                  </a:srgbClr>
                </a:outerShdw>
              </a:effectLst>
              <a:latin typeface="Arial" pitchFamily="34" charset="0"/>
              <a:cs typeface="PT Bold Heading" pitchFamily="2" charset="-78"/>
            </a:endParaRPr>
          </a:p>
        </p:txBody>
      </p:sp>
      <p:pic>
        <p:nvPicPr>
          <p:cNvPr id="5" name="صورة 4" descr="مهارات-2.jpg"/>
          <p:cNvPicPr>
            <a:picLocks noChangeAspect="1"/>
          </p:cNvPicPr>
          <p:nvPr/>
        </p:nvPicPr>
        <p:blipFill>
          <a:blip r:embed="rId3"/>
          <a:stretch>
            <a:fillRect/>
          </a:stretch>
        </p:blipFill>
        <p:spPr>
          <a:xfrm>
            <a:off x="857224" y="1714488"/>
            <a:ext cx="7572428" cy="5143512"/>
          </a:xfrm>
          <a:prstGeom prst="rect">
            <a:avLst/>
          </a:prstGeom>
          <a:ln>
            <a:noFill/>
          </a:ln>
          <a:effectLst>
            <a:softEdge rad="112500"/>
          </a:effec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9">
                                            <p:txEl>
                                              <p:pRg st="0" end="0"/>
                                            </p:txEl>
                                          </p:spTgt>
                                        </p:tgtEl>
                                        <p:attrNameLst>
                                          <p:attrName>style.visibility</p:attrName>
                                        </p:attrNameLst>
                                      </p:cBhvr>
                                      <p:to>
                                        <p:strVal val="visible"/>
                                      </p:to>
                                    </p:set>
                                    <p:anim calcmode="lin" valueType="num">
                                      <p:cBhvr additive="base">
                                        <p:cTn id="7" dur="500" fill="hold"/>
                                        <p:tgtEl>
                                          <p:spTgt spid="204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286248" y="285728"/>
            <a:ext cx="4857752" cy="5693866"/>
          </a:xfrm>
          <a:prstGeom prst="rect">
            <a:avLst/>
          </a:prstGeom>
        </p:spPr>
        <p:txBody>
          <a:bodyPr wrap="square">
            <a:spAutoFit/>
          </a:bodyPr>
          <a:lstStyle/>
          <a:p>
            <a:pPr lvl="0" algn="ctr" rtl="1" eaLnBrk="0" fontAlgn="base" latinLnBrk="0" hangingPunct="0">
              <a:spcBef>
                <a:spcPct val="0"/>
              </a:spcBef>
              <a:spcAft>
                <a:spcPct val="0"/>
              </a:spcAft>
              <a:tabLst>
                <a:tab pos="488950" algn="l"/>
              </a:tabLst>
            </a:pPr>
            <a:r>
              <a:rPr lang="ar-EG" sz="4400" dirty="0" smtClean="0">
                <a:solidFill>
                  <a:schemeClr val="accent1">
                    <a:lumMod val="75000"/>
                  </a:schemeClr>
                </a:solidFill>
                <a:latin typeface="PT Simple Bold "/>
                <a:cs typeface="PT Bold Heading" pitchFamily="2" charset="-78"/>
              </a:rPr>
              <a:t>الألعاب </a:t>
            </a:r>
            <a:r>
              <a:rPr lang="ar-EG" sz="4400" dirty="0" err="1" smtClean="0">
                <a:solidFill>
                  <a:schemeClr val="accent1">
                    <a:lumMod val="75000"/>
                  </a:schemeClr>
                </a:solidFill>
                <a:latin typeface="PT Simple Bold "/>
                <a:cs typeface="PT Bold Heading" pitchFamily="2" charset="-78"/>
              </a:rPr>
              <a:t>الحركية:</a:t>
            </a:r>
            <a:endParaRPr lang="ar-EG" sz="4400" dirty="0" smtClean="0">
              <a:solidFill>
                <a:schemeClr val="accent1">
                  <a:lumMod val="75000"/>
                </a:schemeClr>
              </a:solidFill>
              <a:latin typeface="PT Simple Bold "/>
              <a:cs typeface="PT Bold Heading" pitchFamily="2" charset="-78"/>
            </a:endParaRPr>
          </a:p>
          <a:p>
            <a:pPr lvl="0" algn="ctr" rtl="1" eaLnBrk="0" fontAlgn="base" latinLnBrk="0" hangingPunct="0">
              <a:spcBef>
                <a:spcPct val="0"/>
              </a:spcBef>
              <a:spcAft>
                <a:spcPct val="0"/>
              </a:spcAft>
              <a:tabLst>
                <a:tab pos="488950" algn="l"/>
              </a:tabLst>
            </a:pPr>
            <a:r>
              <a:rPr lang="ar-EG" sz="3200" dirty="0" smtClean="0">
                <a:latin typeface="PT Simple Bold "/>
                <a:cs typeface="PT Bold Heading" pitchFamily="2" charset="-78"/>
              </a:rPr>
              <a:t> </a:t>
            </a:r>
            <a:r>
              <a:rPr lang="ar-EG" sz="3600" b="1" dirty="0" smtClean="0">
                <a:latin typeface="Arial" pitchFamily="34" charset="0"/>
                <a:cs typeface="Arial" pitchFamily="34" charset="0"/>
              </a:rPr>
              <a:t>تؤدى في صورة نشاط حركي بدني مثل تقليد حركات الأشياء وألعاب الجري، </a:t>
            </a:r>
            <a:r>
              <a:rPr lang="ar-EG" sz="3600" b="1" dirty="0" err="1" smtClean="0">
                <a:latin typeface="Arial" pitchFamily="34" charset="0"/>
                <a:cs typeface="Arial" pitchFamily="34" charset="0"/>
              </a:rPr>
              <a:t>وأستخدام</a:t>
            </a:r>
            <a:r>
              <a:rPr lang="ar-EG" sz="3600" b="1" dirty="0" smtClean="0">
                <a:latin typeface="Arial" pitchFamily="34" charset="0"/>
                <a:cs typeface="Arial" pitchFamily="34" charset="0"/>
              </a:rPr>
              <a:t> الأدوات من النواحي المحببة للأطفال, وتسهم في تنمية النواحي البدنية وصفات نفسية واجتماعية مثل التعاون والمنافسة </a:t>
            </a:r>
            <a:r>
              <a:rPr lang="ar-EG" sz="3600" b="1" dirty="0" err="1" smtClean="0">
                <a:latin typeface="Arial" pitchFamily="34" charset="0"/>
                <a:cs typeface="Arial" pitchFamily="34" charset="0"/>
              </a:rPr>
              <a:t>والقيادة.</a:t>
            </a:r>
            <a:r>
              <a:rPr lang="ar-EG" sz="3600" b="1" dirty="0" smtClean="0">
                <a:latin typeface="Arial" pitchFamily="34" charset="0"/>
                <a:cs typeface="Arial" pitchFamily="34" charset="0"/>
              </a:rPr>
              <a:t> </a:t>
            </a:r>
            <a:endParaRPr lang="en-US" sz="3600" b="1" dirty="0" smtClean="0">
              <a:latin typeface="Arial" pitchFamily="34" charset="0"/>
              <a:cs typeface="Arial" pitchFamily="34" charset="0"/>
            </a:endParaRPr>
          </a:p>
          <a:p>
            <a:pPr lvl="0" algn="ctr" rtl="1" eaLnBrk="0" fontAlgn="base" latinLnBrk="0" hangingPunct="0">
              <a:spcBef>
                <a:spcPct val="0"/>
              </a:spcBef>
              <a:spcAft>
                <a:spcPct val="0"/>
              </a:spcAft>
              <a:tabLst>
                <a:tab pos="488950" algn="l"/>
              </a:tabLst>
            </a:pPr>
            <a:endParaRPr lang="ar-EG" sz="3200" b="1" dirty="0" smtClean="0">
              <a:latin typeface="Arial" pitchFamily="34" charset="0"/>
              <a:cs typeface="Arial" pitchFamily="34" charset="0"/>
            </a:endParaRPr>
          </a:p>
        </p:txBody>
      </p:sp>
      <p:pic>
        <p:nvPicPr>
          <p:cNvPr id="3" name="صورة 2" descr="533e79ad81b07f571f988cc4b4270f95.jpg"/>
          <p:cNvPicPr>
            <a:picLocks noChangeAspect="1"/>
          </p:cNvPicPr>
          <p:nvPr/>
        </p:nvPicPr>
        <p:blipFill>
          <a:blip r:embed="rId3"/>
          <a:stretch>
            <a:fillRect/>
          </a:stretch>
        </p:blipFill>
        <p:spPr>
          <a:xfrm>
            <a:off x="0" y="0"/>
            <a:ext cx="4143372" cy="6858000"/>
          </a:xfrm>
          <a:prstGeom prst="rect">
            <a:avLst/>
          </a:prstGeom>
        </p:spPr>
      </p:pic>
    </p:spTree>
  </p:cSld>
  <p:clrMapOvr>
    <a:masterClrMapping/>
  </p:clrMapOvr>
  <p:transition spd="slow">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429124" y="0"/>
            <a:ext cx="4714876" cy="5693866"/>
          </a:xfrm>
          <a:prstGeom prst="rect">
            <a:avLst/>
          </a:prstGeom>
        </p:spPr>
        <p:txBody>
          <a:bodyPr wrap="square">
            <a:spAutoFit/>
          </a:bodyPr>
          <a:lstStyle/>
          <a:p>
            <a:pPr lvl="0" algn="ctr" rtl="1" eaLnBrk="0" fontAlgn="base" latinLnBrk="0" hangingPunct="0">
              <a:spcBef>
                <a:spcPct val="0"/>
              </a:spcBef>
              <a:spcAft>
                <a:spcPct val="0"/>
              </a:spcAft>
              <a:tabLst>
                <a:tab pos="488950" algn="l"/>
              </a:tabLst>
            </a:pPr>
            <a:r>
              <a:rPr lang="ar-EG" sz="4000" dirty="0" smtClean="0">
                <a:solidFill>
                  <a:schemeClr val="accent1">
                    <a:lumMod val="75000"/>
                  </a:schemeClr>
                </a:solidFill>
                <a:latin typeface="Arial" pitchFamily="34" charset="0"/>
                <a:cs typeface="PT Bold Heading" pitchFamily="2" charset="-78"/>
              </a:rPr>
              <a:t>الألعاب </a:t>
            </a:r>
            <a:r>
              <a:rPr lang="ar-EG" sz="4000" dirty="0" err="1" smtClean="0">
                <a:solidFill>
                  <a:schemeClr val="accent1">
                    <a:lumMod val="75000"/>
                  </a:schemeClr>
                </a:solidFill>
                <a:latin typeface="Arial" pitchFamily="34" charset="0"/>
                <a:cs typeface="PT Bold Heading" pitchFamily="2" charset="-78"/>
              </a:rPr>
              <a:t>التمثيلية:</a:t>
            </a:r>
            <a:endParaRPr lang="ar-EG" sz="4000" dirty="0" smtClean="0">
              <a:solidFill>
                <a:schemeClr val="accent1">
                  <a:lumMod val="75000"/>
                </a:schemeClr>
              </a:solidFill>
              <a:latin typeface="Arial" pitchFamily="34" charset="0"/>
              <a:cs typeface="PT Bold Heading" pitchFamily="2" charset="-78"/>
            </a:endParaRPr>
          </a:p>
          <a:p>
            <a:pPr lvl="0" algn="ctr" rtl="1" eaLnBrk="0" fontAlgn="base" latinLnBrk="0" hangingPunct="0">
              <a:spcBef>
                <a:spcPct val="0"/>
              </a:spcBef>
              <a:spcAft>
                <a:spcPct val="0"/>
              </a:spcAft>
              <a:tabLst>
                <a:tab pos="488950" algn="l"/>
              </a:tabLst>
            </a:pPr>
            <a:r>
              <a:rPr lang="ar-EG" sz="3600" dirty="0" smtClean="0">
                <a:latin typeface="Arial" pitchFamily="34" charset="0"/>
                <a:cs typeface="PT Bold Heading" pitchFamily="2" charset="-78"/>
              </a:rPr>
              <a:t> </a:t>
            </a:r>
            <a:r>
              <a:rPr lang="ar-EG" sz="3600" b="1" dirty="0" smtClean="0">
                <a:latin typeface="Arial" pitchFamily="34" charset="0"/>
                <a:cs typeface="Arial" pitchFamily="34" charset="0"/>
              </a:rPr>
              <a:t>ويطلق عليها لعب الأدوار, مثل تقليد الطفلة لدور الام، أو الطفل لدور الأب أو المدرس, كما يقوم بتقليد حركات الأشياء مثل حركة القطار أو الجمل, كما يدخل في هذا النوع من الألعاب تقليد الأدوار الكرتونية التلفزيونية المحببة إلى نفوس </a:t>
            </a:r>
            <a:r>
              <a:rPr lang="ar-EG" sz="3600" b="1" dirty="0" err="1" smtClean="0">
                <a:latin typeface="Arial" pitchFamily="34" charset="0"/>
                <a:cs typeface="Arial" pitchFamily="34" charset="0"/>
              </a:rPr>
              <a:t>الأطفال.</a:t>
            </a:r>
            <a:r>
              <a:rPr lang="ar-EG" sz="3600" b="1" dirty="0" smtClean="0">
                <a:latin typeface="Arial" pitchFamily="34" charset="0"/>
                <a:cs typeface="Arial" pitchFamily="34" charset="0"/>
              </a:rPr>
              <a:t> </a:t>
            </a:r>
            <a:endParaRPr lang="en-US" sz="3600" b="1" dirty="0" smtClean="0">
              <a:latin typeface="Arial" pitchFamily="34" charset="0"/>
              <a:cs typeface="Arial" pitchFamily="34" charset="0"/>
            </a:endParaRPr>
          </a:p>
        </p:txBody>
      </p:sp>
      <p:pic>
        <p:nvPicPr>
          <p:cNvPr id="6" name="صورة 5" descr="work-at-home-mom-1024x1024.jpg"/>
          <p:cNvPicPr>
            <a:picLocks noChangeAspect="1"/>
          </p:cNvPicPr>
          <p:nvPr/>
        </p:nvPicPr>
        <p:blipFill>
          <a:blip r:embed="rId3"/>
          <a:stretch>
            <a:fillRect/>
          </a:stretch>
        </p:blipFill>
        <p:spPr>
          <a:xfrm>
            <a:off x="0" y="0"/>
            <a:ext cx="4125536" cy="6858000"/>
          </a:xfrm>
          <a:prstGeom prst="rect">
            <a:avLst/>
          </a:prstGeom>
          <a:ln>
            <a:noFill/>
          </a:ln>
          <a:effectLst>
            <a:softEdge rad="112500"/>
          </a:effectLst>
        </p:spPr>
      </p:pic>
    </p:spTree>
  </p:cSld>
  <p:clrMapOvr>
    <a:masterClrMapping/>
  </p:clrMapOvr>
  <p:transition spd="slow">
    <p:wheel spokes="8"/>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572000" y="0"/>
            <a:ext cx="4572000" cy="5755422"/>
          </a:xfrm>
          <a:prstGeom prst="rect">
            <a:avLst/>
          </a:prstGeom>
        </p:spPr>
        <p:txBody>
          <a:bodyPr>
            <a:spAutoFit/>
          </a:bodyPr>
          <a:lstStyle/>
          <a:p>
            <a:pPr lvl="0" algn="ctr" rtl="1" eaLnBrk="0" fontAlgn="base" latinLnBrk="0" hangingPunct="0">
              <a:spcBef>
                <a:spcPct val="0"/>
              </a:spcBef>
              <a:spcAft>
                <a:spcPct val="0"/>
              </a:spcAft>
              <a:tabLst>
                <a:tab pos="488950" algn="l"/>
              </a:tabLst>
            </a:pPr>
            <a:r>
              <a:rPr lang="ar-EG" sz="4400" dirty="0" smtClean="0">
                <a:solidFill>
                  <a:schemeClr val="accent1">
                    <a:lumMod val="75000"/>
                  </a:schemeClr>
                </a:solidFill>
                <a:latin typeface="Arial" pitchFamily="34" charset="0"/>
                <a:cs typeface="PT Bold Heading" pitchFamily="2" charset="-78"/>
              </a:rPr>
              <a:t>الألعاب </a:t>
            </a:r>
            <a:r>
              <a:rPr lang="ar-EG" sz="4400" dirty="0" err="1" smtClean="0">
                <a:solidFill>
                  <a:schemeClr val="accent1">
                    <a:lumMod val="75000"/>
                  </a:schemeClr>
                </a:solidFill>
                <a:latin typeface="Arial" pitchFamily="34" charset="0"/>
                <a:cs typeface="PT Bold Heading" pitchFamily="2" charset="-78"/>
              </a:rPr>
              <a:t>الثقافية:</a:t>
            </a:r>
            <a:endParaRPr lang="ar-EG" sz="4400" dirty="0" smtClean="0">
              <a:solidFill>
                <a:schemeClr val="accent1">
                  <a:lumMod val="75000"/>
                </a:schemeClr>
              </a:solidFill>
              <a:latin typeface="Arial" pitchFamily="34" charset="0"/>
              <a:cs typeface="PT Bold Heading" pitchFamily="2" charset="-78"/>
            </a:endParaRPr>
          </a:p>
          <a:p>
            <a:pPr lvl="0" algn="ctr" rtl="1" eaLnBrk="0" fontAlgn="base" latinLnBrk="0" hangingPunct="0">
              <a:spcBef>
                <a:spcPct val="0"/>
              </a:spcBef>
              <a:spcAft>
                <a:spcPct val="0"/>
              </a:spcAft>
              <a:tabLst>
                <a:tab pos="488950" algn="l"/>
              </a:tabLst>
            </a:pPr>
            <a:r>
              <a:rPr lang="ar-EG" sz="3600" dirty="0" smtClean="0">
                <a:latin typeface="Arial" pitchFamily="34" charset="0"/>
                <a:cs typeface="PT Bold Heading" pitchFamily="2" charset="-78"/>
              </a:rPr>
              <a:t> </a:t>
            </a:r>
            <a:r>
              <a:rPr lang="ar-EG" sz="3600" b="1" dirty="0" smtClean="0">
                <a:latin typeface="Arial" pitchFamily="34" charset="0"/>
                <a:cs typeface="Arial" pitchFamily="34" charset="0"/>
              </a:rPr>
              <a:t>وهي الألعاب التي تهدف إلى إثراء معارف ومعلومات الأطفال، كما تهدف إلى تطوير العمليات النفسية والعقلية كالتفكير والتركيز والانتباه والملاحظة، ومن أمثلة هذه الالعاب، تكوين الأشكال, وألعاب الكومبيوتر والصلصال.</a:t>
            </a:r>
            <a:endParaRPr lang="en-US" sz="3600" b="1" dirty="0" smtClean="0">
              <a:latin typeface="Arial" pitchFamily="34" charset="0"/>
              <a:cs typeface="Arial" pitchFamily="34" charset="0"/>
            </a:endParaRPr>
          </a:p>
        </p:txBody>
      </p:sp>
      <p:pic>
        <p:nvPicPr>
          <p:cNvPr id="3" name="صورة 2" descr="3089056-976307512.jpg"/>
          <p:cNvPicPr>
            <a:picLocks noChangeAspect="1"/>
          </p:cNvPicPr>
          <p:nvPr/>
        </p:nvPicPr>
        <p:blipFill>
          <a:blip r:embed="rId3"/>
          <a:stretch>
            <a:fillRect/>
          </a:stretch>
        </p:blipFill>
        <p:spPr>
          <a:xfrm>
            <a:off x="0" y="0"/>
            <a:ext cx="4572000" cy="6858000"/>
          </a:xfrm>
          <a:prstGeom prst="rect">
            <a:avLst/>
          </a:prstGeom>
          <a:ln>
            <a:noFill/>
          </a:ln>
          <a:effectLst>
            <a:softEdge rad="112500"/>
          </a:effectLst>
        </p:spPr>
      </p:pic>
    </p:spTree>
  </p:cSld>
  <p:clrMapOvr>
    <a:masterClrMapping/>
  </p:clrMapOvr>
  <p:transition spd="slow">
    <p:spli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714348" y="285728"/>
            <a:ext cx="7772400" cy="1470025"/>
          </a:xfrm>
        </p:spPr>
        <p:txBody>
          <a:bodyPr/>
          <a:lstStyle/>
          <a:p>
            <a:r>
              <a:rPr lang="ar-EG" dirty="0" smtClean="0">
                <a:solidFill>
                  <a:srgbClr val="002060"/>
                </a:solidFill>
                <a:effectLst>
                  <a:outerShdw blurRad="38100" dist="38100" dir="2700000" algn="tl">
                    <a:srgbClr val="000000">
                      <a:alpha val="43137"/>
                    </a:srgbClr>
                  </a:outerShdw>
                </a:effectLst>
                <a:cs typeface="PT Bold Heading" pitchFamily="2" charset="-78"/>
              </a:rPr>
              <a:t>خصائص النمو </a:t>
            </a:r>
            <a:endParaRPr lang="ar-EG" dirty="0">
              <a:solidFill>
                <a:srgbClr val="002060"/>
              </a:solidFill>
              <a:effectLst>
                <a:outerShdw blurRad="38100" dist="38100" dir="2700000" algn="tl">
                  <a:srgbClr val="000000">
                    <a:alpha val="43137"/>
                  </a:srgbClr>
                </a:outerShdw>
              </a:effectLst>
              <a:cs typeface="PT Bold Heading" pitchFamily="2" charset="-78"/>
            </a:endParaRPr>
          </a:p>
        </p:txBody>
      </p:sp>
      <p:sp>
        <p:nvSpPr>
          <p:cNvPr id="3" name="عنوان فرعي 2"/>
          <p:cNvSpPr>
            <a:spLocks noGrp="1"/>
          </p:cNvSpPr>
          <p:nvPr>
            <p:ph type="subTitle" idx="1"/>
          </p:nvPr>
        </p:nvSpPr>
        <p:spPr>
          <a:xfrm>
            <a:off x="1500166" y="1500174"/>
            <a:ext cx="6400800" cy="1752600"/>
          </a:xfrm>
        </p:spPr>
        <p:txBody>
          <a:bodyPr>
            <a:normAutofit/>
          </a:bodyPr>
          <a:lstStyle/>
          <a:p>
            <a:r>
              <a:rPr lang="ar-EG" sz="4800" dirty="0" smtClean="0">
                <a:solidFill>
                  <a:srgbClr val="CC0066"/>
                </a:solidFill>
                <a:effectLst>
                  <a:outerShdw blurRad="38100" dist="38100" dir="2700000" algn="tl">
                    <a:srgbClr val="000000">
                      <a:alpha val="43137"/>
                    </a:srgbClr>
                  </a:outerShdw>
                </a:effectLst>
                <a:cs typeface="PT Bold Heading" pitchFamily="2" charset="-78"/>
              </a:rPr>
              <a:t>مرحلة الطفولة المبكرة</a:t>
            </a:r>
            <a:endParaRPr lang="ar-EG" sz="4800" dirty="0">
              <a:solidFill>
                <a:srgbClr val="CC0066"/>
              </a:solidFill>
              <a:effectLst>
                <a:outerShdw blurRad="38100" dist="38100" dir="2700000" algn="tl">
                  <a:srgbClr val="000000">
                    <a:alpha val="43137"/>
                  </a:srgbClr>
                </a:outerShdw>
              </a:effectLst>
              <a:cs typeface="PT Bold Heading" pitchFamily="2" charset="-78"/>
            </a:endParaRPr>
          </a:p>
        </p:txBody>
      </p:sp>
      <p:pic>
        <p:nvPicPr>
          <p:cNvPr id="4" name="صورة 3" descr="o-NURSERY-570.jpg"/>
          <p:cNvPicPr>
            <a:picLocks noChangeAspect="1"/>
          </p:cNvPicPr>
          <p:nvPr/>
        </p:nvPicPr>
        <p:blipFill>
          <a:blip r:embed="rId3"/>
          <a:stretch>
            <a:fillRect/>
          </a:stretch>
        </p:blipFill>
        <p:spPr>
          <a:xfrm>
            <a:off x="0" y="2714644"/>
            <a:ext cx="9144000" cy="4214818"/>
          </a:xfrm>
          <a:prstGeom prst="rect">
            <a:avLst/>
          </a:prstGeom>
        </p:spPr>
      </p:pic>
    </p:spTree>
  </p:cSld>
  <p:clrMapOvr>
    <a:masterClrMapping/>
  </p:clrMapOvr>
  <p:transition spd="slow">
    <p:check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572000" y="0"/>
            <a:ext cx="4572000" cy="5632311"/>
          </a:xfrm>
          <a:prstGeom prst="rect">
            <a:avLst/>
          </a:prstGeom>
        </p:spPr>
        <p:txBody>
          <a:bodyPr>
            <a:spAutoFit/>
          </a:bodyPr>
          <a:lstStyle/>
          <a:p>
            <a:pPr lvl="0" algn="ctr" rtl="1" eaLnBrk="0" fontAlgn="base" latinLnBrk="0" hangingPunct="0">
              <a:spcBef>
                <a:spcPct val="0"/>
              </a:spcBef>
              <a:spcAft>
                <a:spcPct val="0"/>
              </a:spcAft>
              <a:tabLst>
                <a:tab pos="488950" algn="l"/>
              </a:tabLst>
            </a:pPr>
            <a:r>
              <a:rPr lang="ar-EG" sz="4000" b="1" dirty="0" smtClean="0">
                <a:latin typeface="Arial" pitchFamily="34" charset="0"/>
                <a:cs typeface="Arial" pitchFamily="34" charset="0"/>
              </a:rPr>
              <a:t>وعلى الرغم من أن الرسم واستخدام الألوان من الألعاب المحببة لطفل هذه المرحلة إلا أنه لا يتقنها بشكل كامل بسبب عدم اكتمال النضج اللازم لذلك, إلا انها مهمة في تربية التمييز البصري واللوني لدى </a:t>
            </a:r>
            <a:r>
              <a:rPr lang="ar-EG" sz="4000" b="1" dirty="0" err="1" smtClean="0">
                <a:latin typeface="Arial" pitchFamily="34" charset="0"/>
                <a:cs typeface="Arial" pitchFamily="34" charset="0"/>
              </a:rPr>
              <a:t>الاطفال.</a:t>
            </a:r>
            <a:r>
              <a:rPr lang="ar-EG" sz="4000" b="1" dirty="0" smtClean="0">
                <a:latin typeface="Arial" pitchFamily="34" charset="0"/>
                <a:cs typeface="Arial" pitchFamily="34" charset="0"/>
              </a:rPr>
              <a:t> </a:t>
            </a:r>
          </a:p>
        </p:txBody>
      </p:sp>
      <p:pic>
        <p:nvPicPr>
          <p:cNvPr id="3" name="صورة 2" descr="0045-Kinder-malen-mit-Erzieherin-im-Kindergarten.jpg"/>
          <p:cNvPicPr>
            <a:picLocks noChangeAspect="1"/>
          </p:cNvPicPr>
          <p:nvPr/>
        </p:nvPicPr>
        <p:blipFill>
          <a:blip r:embed="rId3"/>
          <a:stretch>
            <a:fillRect/>
          </a:stretch>
        </p:blipFill>
        <p:spPr>
          <a:xfrm>
            <a:off x="0" y="0"/>
            <a:ext cx="4500562" cy="6858000"/>
          </a:xfrm>
          <a:prstGeom prst="rect">
            <a:avLst/>
          </a:prstGeom>
          <a:ln>
            <a:noFill/>
          </a:ln>
          <a:effectLst>
            <a:softEdge rad="112500"/>
          </a:effectLst>
        </p:spPr>
      </p:pic>
    </p:spTree>
  </p:cSld>
  <p:clrMapOvr>
    <a:masterClrMapping/>
  </p:clrMapOvr>
  <p:transition spd="slow">
    <p:pull dir="l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1071538" y="785794"/>
            <a:ext cx="6643702" cy="1754326"/>
          </a:xfrm>
          <a:prstGeom prst="rect">
            <a:avLst/>
          </a:prstGeom>
        </p:spPr>
        <p:txBody>
          <a:bodyPr wrap="square">
            <a:spAutoFit/>
          </a:bodyPr>
          <a:lstStyle/>
          <a:p>
            <a:pPr lvl="0" algn="ctr" rtl="1" fontAlgn="base" latinLnBrk="0">
              <a:spcBef>
                <a:spcPct val="0"/>
              </a:spcBef>
              <a:spcAft>
                <a:spcPct val="0"/>
              </a:spcAft>
              <a:tabLst>
                <a:tab pos="488950" algn="l"/>
              </a:tabLst>
            </a:pPr>
            <a:r>
              <a:rPr lang="ar-EG" sz="5400" dirty="0" smtClean="0">
                <a:solidFill>
                  <a:srgbClr val="CC0066"/>
                </a:solidFill>
                <a:effectLst>
                  <a:outerShdw blurRad="38100" dist="38100" dir="2700000" algn="tl">
                    <a:srgbClr val="000000">
                      <a:alpha val="43137"/>
                    </a:srgbClr>
                  </a:outerShdw>
                </a:effectLst>
                <a:latin typeface="Arial" pitchFamily="34" charset="0"/>
                <a:cs typeface="PT Bold Heading" pitchFamily="2" charset="-78"/>
              </a:rPr>
              <a:t>العوامل</a:t>
            </a:r>
            <a:r>
              <a:rPr lang="ar-EG" sz="5400" b="1" dirty="0" smtClean="0">
                <a:solidFill>
                  <a:srgbClr val="CC0066"/>
                </a:solidFill>
                <a:effectLst>
                  <a:outerShdw blurRad="38100" dist="38100" dir="2700000" algn="tl">
                    <a:srgbClr val="000000">
                      <a:alpha val="43137"/>
                    </a:srgbClr>
                  </a:outerShdw>
                </a:effectLst>
                <a:latin typeface="Arial" pitchFamily="34" charset="0"/>
                <a:cs typeface="PT Bold Heading" pitchFamily="2" charset="-78"/>
              </a:rPr>
              <a:t> المؤثرة في النمو الحركي </a:t>
            </a:r>
            <a:endParaRPr lang="en-US" sz="5400" b="1" dirty="0" smtClean="0">
              <a:solidFill>
                <a:srgbClr val="CC0066"/>
              </a:solidFill>
              <a:effectLst>
                <a:outerShdw blurRad="38100" dist="38100" dir="2700000" algn="tl">
                  <a:srgbClr val="000000">
                    <a:alpha val="43137"/>
                  </a:srgbClr>
                </a:outerShdw>
              </a:effectLst>
              <a:latin typeface="Arial" pitchFamily="34" charset="0"/>
              <a:cs typeface="PT Bold Heading" pitchFamily="2" charset="-78"/>
            </a:endParaRPr>
          </a:p>
        </p:txBody>
      </p:sp>
      <p:pic>
        <p:nvPicPr>
          <p:cNvPr id="4" name="صورة 3" descr="ZaoH5C1EKHTwVJBs46Jj496151914.jpg"/>
          <p:cNvPicPr>
            <a:picLocks noChangeAspect="1"/>
          </p:cNvPicPr>
          <p:nvPr/>
        </p:nvPicPr>
        <p:blipFill>
          <a:blip r:embed="rId3"/>
          <a:stretch>
            <a:fillRect/>
          </a:stretch>
        </p:blipFill>
        <p:spPr>
          <a:xfrm>
            <a:off x="0" y="3071810"/>
            <a:ext cx="9144000" cy="3786190"/>
          </a:xfrm>
          <a:prstGeom prst="rect">
            <a:avLst/>
          </a:prstGeom>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3"/>
          <p:cNvSpPr>
            <a:spLocks noGrp="1"/>
          </p:cNvSpPr>
          <p:nvPr>
            <p:ph idx="10"/>
          </p:nvPr>
        </p:nvSpPr>
        <p:spPr>
          <a:xfrm>
            <a:off x="2214546" y="357166"/>
            <a:ext cx="6411160" cy="2357454"/>
          </a:xfrm>
        </p:spPr>
        <p:txBody>
          <a:bodyPr/>
          <a:lstStyle/>
          <a:p>
            <a:pPr lvl="0" algn="ctr" rtl="1" eaLnBrk="0" fontAlgn="base" latinLnBrk="0" hangingPunct="0">
              <a:spcBef>
                <a:spcPct val="0"/>
              </a:spcBef>
              <a:spcAft>
                <a:spcPct val="0"/>
              </a:spcAft>
              <a:tabLst>
                <a:tab pos="488950" algn="l"/>
              </a:tabLst>
            </a:pPr>
            <a:r>
              <a:rPr lang="ar-EG" sz="3200" b="1" dirty="0" smtClean="0">
                <a:solidFill>
                  <a:prstClr val="black"/>
                </a:solidFill>
                <a:latin typeface="Arial" pitchFamily="34" charset="0"/>
                <a:cs typeface="Arial" pitchFamily="34" charset="0"/>
              </a:rPr>
              <a:t>1- الحالة الصحية </a:t>
            </a:r>
            <a:r>
              <a:rPr lang="ar-EG" sz="3200" b="1" dirty="0" err="1" smtClean="0">
                <a:solidFill>
                  <a:prstClr val="black"/>
                </a:solidFill>
                <a:latin typeface="Arial" pitchFamily="34" charset="0"/>
                <a:cs typeface="Arial" pitchFamily="34" charset="0"/>
              </a:rPr>
              <a:t>للطفل.</a:t>
            </a:r>
            <a:r>
              <a:rPr lang="ar-EG" sz="3200" b="1" dirty="0" smtClean="0">
                <a:solidFill>
                  <a:prstClr val="black"/>
                </a:solidFill>
                <a:latin typeface="Arial" pitchFamily="34" charset="0"/>
                <a:cs typeface="Arial" pitchFamily="34" charset="0"/>
              </a:rPr>
              <a:t> </a:t>
            </a:r>
            <a:endParaRPr lang="en-US" sz="3200" b="1" dirty="0" smtClean="0">
              <a:solidFill>
                <a:prstClr val="black"/>
              </a:solidFill>
              <a:latin typeface="Arial" pitchFamily="34" charset="0"/>
              <a:cs typeface="Arial" pitchFamily="34" charset="0"/>
            </a:endParaRPr>
          </a:p>
          <a:p>
            <a:pPr lvl="0" algn="ctr" rtl="1" eaLnBrk="0" fontAlgn="base" latinLnBrk="0" hangingPunct="0">
              <a:spcBef>
                <a:spcPct val="0"/>
              </a:spcBef>
              <a:spcAft>
                <a:spcPct val="0"/>
              </a:spcAft>
              <a:tabLst>
                <a:tab pos="488950" algn="l"/>
              </a:tabLst>
            </a:pPr>
            <a:r>
              <a:rPr lang="ar-EG" sz="3200" b="1" dirty="0" smtClean="0">
                <a:solidFill>
                  <a:prstClr val="black"/>
                </a:solidFill>
                <a:latin typeface="Arial" pitchFamily="34" charset="0"/>
                <a:cs typeface="Arial" pitchFamily="34" charset="0"/>
              </a:rPr>
              <a:t>2-  مستوى الذكاء يلاحظ أن الأطفال المتأخرين في نموهم الحركي متأخرين أيضا في نمو ذكائهم.</a:t>
            </a:r>
            <a:endParaRPr lang="en-US" sz="3200" b="1" dirty="0" smtClean="0">
              <a:solidFill>
                <a:prstClr val="black"/>
              </a:solidFill>
              <a:latin typeface="Arial" pitchFamily="34" charset="0"/>
              <a:cs typeface="Arial" pitchFamily="34" charset="0"/>
            </a:endParaRPr>
          </a:p>
          <a:p>
            <a:pPr lvl="0" algn="ctr" rtl="1" eaLnBrk="0" fontAlgn="base" latinLnBrk="0" hangingPunct="0">
              <a:spcBef>
                <a:spcPct val="0"/>
              </a:spcBef>
              <a:spcAft>
                <a:spcPct val="0"/>
              </a:spcAft>
              <a:tabLst>
                <a:tab pos="488950" algn="l"/>
              </a:tabLst>
            </a:pPr>
            <a:endParaRPr lang="en-US" sz="3200" b="1" dirty="0" smtClean="0">
              <a:solidFill>
                <a:prstClr val="black"/>
              </a:solidFill>
              <a:latin typeface="Arial" pitchFamily="34" charset="0"/>
              <a:cs typeface="Arial" pitchFamily="34" charset="0"/>
            </a:endParaRPr>
          </a:p>
          <a:p>
            <a:endParaRPr lang="ar-EG" sz="3200" dirty="0"/>
          </a:p>
        </p:txBody>
      </p:sp>
      <p:pic>
        <p:nvPicPr>
          <p:cNvPr id="5" name="صورة 4" descr="5188086-999076585.jpg"/>
          <p:cNvPicPr>
            <a:picLocks noChangeAspect="1"/>
          </p:cNvPicPr>
          <p:nvPr/>
        </p:nvPicPr>
        <p:blipFill>
          <a:blip r:embed="rId3"/>
          <a:stretch>
            <a:fillRect/>
          </a:stretch>
        </p:blipFill>
        <p:spPr>
          <a:xfrm>
            <a:off x="2571736" y="2714620"/>
            <a:ext cx="6153150" cy="3810000"/>
          </a:xfrm>
          <a:prstGeom prst="rect">
            <a:avLst/>
          </a:prstGeom>
        </p:spPr>
      </p:pic>
    </p:spTree>
  </p:cSld>
  <p:clrMapOvr>
    <a:masterClrMapping/>
  </p:clrMapOvr>
  <p:transition spd="slow">
    <p:wheel spokes="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descr="2-non-sei-capac_1458249157.jpg"/>
          <p:cNvPicPr>
            <a:picLocks noChangeAspect="1"/>
          </p:cNvPicPr>
          <p:nvPr/>
        </p:nvPicPr>
        <p:blipFill>
          <a:blip r:embed="rId3"/>
          <a:stretch>
            <a:fillRect/>
          </a:stretch>
        </p:blipFill>
        <p:spPr>
          <a:xfrm>
            <a:off x="2285984" y="3571876"/>
            <a:ext cx="6667500" cy="3286124"/>
          </a:xfrm>
          <a:prstGeom prst="rect">
            <a:avLst/>
          </a:prstGeom>
        </p:spPr>
      </p:pic>
      <p:sp>
        <p:nvSpPr>
          <p:cNvPr id="4" name="عنصر نائب للمحتوى 3"/>
          <p:cNvSpPr>
            <a:spLocks noGrp="1"/>
          </p:cNvSpPr>
          <p:nvPr>
            <p:ph idx="10"/>
          </p:nvPr>
        </p:nvSpPr>
        <p:spPr>
          <a:xfrm>
            <a:off x="2571736" y="214291"/>
            <a:ext cx="6275040" cy="3286148"/>
          </a:xfrm>
        </p:spPr>
        <p:txBody>
          <a:bodyPr/>
          <a:lstStyle/>
          <a:p>
            <a:pPr algn="ctr" rtl="1"/>
            <a:r>
              <a:rPr lang="ar-EG" sz="3200" b="1" dirty="0" smtClean="0">
                <a:solidFill>
                  <a:prstClr val="black"/>
                </a:solidFill>
                <a:latin typeface="Arial" pitchFamily="34" charset="0"/>
                <a:cs typeface="Arial" pitchFamily="34" charset="0"/>
              </a:rPr>
              <a:t>3- يتأثر النمو الحركي بعمليات التعلم </a:t>
            </a:r>
          </a:p>
          <a:p>
            <a:pPr algn="ctr" rtl="1"/>
            <a:r>
              <a:rPr lang="ar-EG" sz="3200" b="1" dirty="0" smtClean="0">
                <a:solidFill>
                  <a:prstClr val="black"/>
                </a:solidFill>
                <a:latin typeface="Arial" pitchFamily="34" charset="0"/>
                <a:cs typeface="Arial" pitchFamily="34" charset="0"/>
              </a:rPr>
              <a:t>والتدريب وتشجيع الوالدين على اكتساب </a:t>
            </a:r>
          </a:p>
          <a:p>
            <a:pPr algn="ctr" rtl="1"/>
            <a:r>
              <a:rPr lang="ar-EG" sz="3200" b="1" dirty="0" smtClean="0">
                <a:solidFill>
                  <a:prstClr val="black"/>
                </a:solidFill>
                <a:latin typeface="Arial" pitchFamily="34" charset="0"/>
                <a:cs typeface="Arial" pitchFamily="34" charset="0"/>
              </a:rPr>
              <a:t>المهارات الحركية, مع التأكيد على مناسبة </a:t>
            </a:r>
          </a:p>
          <a:p>
            <a:pPr algn="ctr" rtl="1"/>
            <a:r>
              <a:rPr lang="ar-EG" sz="3200" b="1" dirty="0" smtClean="0">
                <a:solidFill>
                  <a:prstClr val="black"/>
                </a:solidFill>
                <a:latin typeface="Arial" pitchFamily="34" charset="0"/>
                <a:cs typeface="Arial" pitchFamily="34" charset="0"/>
              </a:rPr>
              <a:t>أساليب التعليم والتدريب ومستوى المهارة </a:t>
            </a:r>
          </a:p>
          <a:p>
            <a:pPr algn="ctr" rtl="1"/>
            <a:r>
              <a:rPr lang="ar-EG" sz="3200" b="1" dirty="0" smtClean="0">
                <a:solidFill>
                  <a:prstClr val="black"/>
                </a:solidFill>
                <a:latin typeface="Arial" pitchFamily="34" charset="0"/>
                <a:cs typeface="Arial" pitchFamily="34" charset="0"/>
              </a:rPr>
              <a:t>الحركية لمستوى نضج الطفل</a:t>
            </a:r>
            <a:r>
              <a:rPr lang="ar-EG" b="1" dirty="0" smtClean="0">
                <a:solidFill>
                  <a:prstClr val="black"/>
                </a:solidFill>
                <a:latin typeface="Arial" pitchFamily="34" charset="0"/>
                <a:cs typeface="Arial" pitchFamily="34" charset="0"/>
              </a:rPr>
              <a:t>.</a:t>
            </a:r>
            <a:endParaRPr lang="ar-EG" dirty="0"/>
          </a:p>
        </p:txBody>
      </p:sp>
    </p:spTree>
  </p:cSld>
  <p:clrMapOvr>
    <a:masterClrMapping/>
  </p:clrMapOvr>
  <p:transition spd="slow">
    <p:wedg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EG" b="0" dirty="0" smtClean="0">
                <a:solidFill>
                  <a:srgbClr val="CC0066"/>
                </a:solidFill>
                <a:effectLst>
                  <a:outerShdw blurRad="38100" dist="38100" dir="2700000" algn="tl">
                    <a:srgbClr val="000000">
                      <a:alpha val="43137"/>
                    </a:srgbClr>
                  </a:outerShdw>
                </a:effectLst>
                <a:cs typeface="PT Bold Heading" pitchFamily="2" charset="-78"/>
              </a:rPr>
              <a:t>النمو العقلي المعرفي</a:t>
            </a:r>
            <a:r>
              <a:rPr lang="ar-EG" dirty="0" smtClean="0">
                <a:solidFill>
                  <a:srgbClr val="CC0066"/>
                </a:solidFill>
              </a:rPr>
              <a:t> </a:t>
            </a:r>
            <a:endParaRPr lang="ar-EG" dirty="0">
              <a:solidFill>
                <a:srgbClr val="CC0066"/>
              </a:solidFill>
            </a:endParaRPr>
          </a:p>
        </p:txBody>
      </p:sp>
      <p:sp>
        <p:nvSpPr>
          <p:cNvPr id="4" name="عنصر نائب للمحتوى 3"/>
          <p:cNvSpPr>
            <a:spLocks noGrp="1"/>
          </p:cNvSpPr>
          <p:nvPr>
            <p:ph idx="10"/>
          </p:nvPr>
        </p:nvSpPr>
        <p:spPr>
          <a:xfrm>
            <a:off x="2422104" y="1000109"/>
            <a:ext cx="6436176" cy="2214578"/>
          </a:xfrm>
        </p:spPr>
        <p:txBody>
          <a:bodyPr/>
          <a:lstStyle/>
          <a:p>
            <a:pPr algn="ctr" rtl="1"/>
            <a:r>
              <a:rPr lang="ar-EG" sz="2800" b="1" dirty="0" smtClean="0"/>
              <a:t>يطلق </a:t>
            </a:r>
            <a:r>
              <a:rPr lang="ar-EG" sz="2800" b="1" dirty="0" err="1" smtClean="0"/>
              <a:t>بياجية</a:t>
            </a:r>
            <a:r>
              <a:rPr lang="ar-EG" sz="2800" b="1" dirty="0" smtClean="0"/>
              <a:t> على هذه </a:t>
            </a:r>
            <a:r>
              <a:rPr lang="ar-EG" sz="2800" b="1" dirty="0" err="1" smtClean="0"/>
              <a:t>المرحلة </a:t>
            </a:r>
            <a:r>
              <a:rPr lang="ar-EG" sz="2800" b="1" dirty="0" smtClean="0"/>
              <a:t>" </a:t>
            </a:r>
            <a:r>
              <a:rPr lang="ar-EG" sz="2800" b="1" dirty="0" smtClean="0">
                <a:solidFill>
                  <a:srgbClr val="CC0066"/>
                </a:solidFill>
                <a:effectLst>
                  <a:outerShdw blurRad="38100" dist="38100" dir="2700000" algn="tl">
                    <a:srgbClr val="000000">
                      <a:alpha val="43137"/>
                    </a:srgbClr>
                  </a:outerShdw>
                </a:effectLst>
              </a:rPr>
              <a:t>مرحلة ما قبل </a:t>
            </a:r>
          </a:p>
          <a:p>
            <a:pPr algn="ctr" rtl="1"/>
            <a:r>
              <a:rPr lang="ar-EG" sz="2800" b="1" dirty="0" err="1" smtClean="0">
                <a:solidFill>
                  <a:srgbClr val="CC0066"/>
                </a:solidFill>
                <a:effectLst>
                  <a:outerShdw blurRad="38100" dist="38100" dir="2700000" algn="tl">
                    <a:srgbClr val="000000">
                      <a:alpha val="43137"/>
                    </a:srgbClr>
                  </a:outerShdw>
                </a:effectLst>
              </a:rPr>
              <a:t>العمليات </a:t>
            </a:r>
            <a:r>
              <a:rPr lang="ar-EG" sz="2800" b="1" dirty="0" smtClean="0"/>
              <a:t>" وتستمر من الثانية وحتى </a:t>
            </a:r>
            <a:r>
              <a:rPr lang="ar-EG" sz="2800" b="1" dirty="0" err="1" smtClean="0"/>
              <a:t>السابعة ,</a:t>
            </a:r>
            <a:r>
              <a:rPr lang="ar-EG" sz="2800" b="1" dirty="0" smtClean="0"/>
              <a:t> </a:t>
            </a:r>
          </a:p>
          <a:p>
            <a:pPr algn="ctr" rtl="1"/>
            <a:r>
              <a:rPr lang="ar-EG" sz="2800" b="1" dirty="0" smtClean="0"/>
              <a:t>ويقسمها إلى مرحلتين </a:t>
            </a:r>
            <a:r>
              <a:rPr lang="ar-EG" sz="2800" b="1" dirty="0" err="1" smtClean="0"/>
              <a:t>هما :</a:t>
            </a:r>
            <a:r>
              <a:rPr lang="ar-EG" sz="2800" b="1" dirty="0" smtClean="0"/>
              <a:t> </a:t>
            </a:r>
            <a:endParaRPr lang="en-US" sz="2800" b="1" dirty="0" smtClean="0"/>
          </a:p>
          <a:p>
            <a:endParaRPr lang="ar-EG" dirty="0"/>
          </a:p>
        </p:txBody>
      </p:sp>
      <p:pic>
        <p:nvPicPr>
          <p:cNvPr id="5" name="صورة 4" descr="2412571-1169957981.jpg"/>
          <p:cNvPicPr>
            <a:picLocks noChangeAspect="1"/>
          </p:cNvPicPr>
          <p:nvPr/>
        </p:nvPicPr>
        <p:blipFill>
          <a:blip r:embed="rId3"/>
          <a:stretch>
            <a:fillRect/>
          </a:stretch>
        </p:blipFill>
        <p:spPr>
          <a:xfrm>
            <a:off x="2071670" y="3286124"/>
            <a:ext cx="7072330" cy="3571877"/>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3"/>
          <p:cNvSpPr>
            <a:spLocks noGrp="1"/>
          </p:cNvSpPr>
          <p:nvPr>
            <p:ph idx="10"/>
          </p:nvPr>
        </p:nvSpPr>
        <p:spPr>
          <a:xfrm>
            <a:off x="2571736" y="357167"/>
            <a:ext cx="6275040" cy="3143272"/>
          </a:xfrm>
        </p:spPr>
        <p:txBody>
          <a:bodyPr/>
          <a:lstStyle/>
          <a:p>
            <a:pPr algn="ctr" rtl="1"/>
            <a:r>
              <a:rPr lang="ar-EG" sz="2400" b="1" dirty="0" smtClean="0">
                <a:solidFill>
                  <a:srgbClr val="C00000"/>
                </a:solidFill>
                <a:effectLst>
                  <a:outerShdw blurRad="38100" dist="38100" dir="2700000" algn="tl">
                    <a:srgbClr val="000000">
                      <a:alpha val="43137"/>
                    </a:srgbClr>
                  </a:outerShdw>
                </a:effectLst>
              </a:rPr>
              <a:t>1- مرحلة </a:t>
            </a:r>
            <a:r>
              <a:rPr lang="ar-EG" sz="2400" b="1" dirty="0" err="1" smtClean="0">
                <a:solidFill>
                  <a:srgbClr val="C00000"/>
                </a:solidFill>
                <a:effectLst>
                  <a:outerShdw blurRad="38100" dist="38100" dir="2700000" algn="tl">
                    <a:srgbClr val="000000">
                      <a:alpha val="43137"/>
                    </a:srgbClr>
                  </a:outerShdw>
                </a:effectLst>
              </a:rPr>
              <a:t>ماقبل</a:t>
            </a:r>
            <a:r>
              <a:rPr lang="ar-EG" sz="2400" b="1" dirty="0" smtClean="0">
                <a:solidFill>
                  <a:srgbClr val="C00000"/>
                </a:solidFill>
                <a:effectLst>
                  <a:outerShdw blurRad="38100" dist="38100" dir="2700000" algn="tl">
                    <a:srgbClr val="000000">
                      <a:alpha val="43137"/>
                    </a:srgbClr>
                  </a:outerShdw>
                </a:effectLst>
              </a:rPr>
              <a:t> المفاهيم  من </a:t>
            </a:r>
            <a:r>
              <a:rPr lang="ar-EG" sz="2400" b="1" dirty="0" err="1" smtClean="0">
                <a:solidFill>
                  <a:srgbClr val="C00000"/>
                </a:solidFill>
                <a:effectLst>
                  <a:outerShdw blurRad="38100" dist="38100" dir="2700000" algn="tl">
                    <a:srgbClr val="000000">
                      <a:alpha val="43137"/>
                    </a:srgbClr>
                  </a:outerShdw>
                </a:effectLst>
              </a:rPr>
              <a:t>2 </a:t>
            </a:r>
            <a:r>
              <a:rPr lang="ar-EG" sz="2400" b="1" dirty="0" smtClean="0">
                <a:solidFill>
                  <a:srgbClr val="C00000"/>
                </a:solidFill>
                <a:effectLst>
                  <a:outerShdw blurRad="38100" dist="38100" dir="2700000" algn="tl">
                    <a:srgbClr val="000000">
                      <a:alpha val="43137"/>
                    </a:srgbClr>
                  </a:outerShdw>
                </a:effectLst>
              </a:rPr>
              <a:t>– 4 </a:t>
            </a:r>
            <a:r>
              <a:rPr lang="ar-EG" sz="2400" b="1" dirty="0" err="1" smtClean="0">
                <a:solidFill>
                  <a:srgbClr val="C00000"/>
                </a:solidFill>
                <a:effectLst>
                  <a:outerShdw blurRad="38100" dist="38100" dir="2700000" algn="tl">
                    <a:srgbClr val="000000">
                      <a:alpha val="43137"/>
                    </a:srgbClr>
                  </a:outerShdw>
                </a:effectLst>
              </a:rPr>
              <a:t>سنوات .</a:t>
            </a:r>
            <a:r>
              <a:rPr lang="ar-EG" sz="2400" b="1" dirty="0" smtClean="0">
                <a:solidFill>
                  <a:srgbClr val="C00000"/>
                </a:solidFill>
                <a:effectLst>
                  <a:outerShdw blurRad="38100" dist="38100" dir="2700000" algn="tl">
                    <a:srgbClr val="000000">
                      <a:alpha val="43137"/>
                    </a:srgbClr>
                  </a:outerShdw>
                </a:effectLst>
              </a:rPr>
              <a:t> </a:t>
            </a:r>
            <a:endParaRPr lang="en-US" sz="2400" b="1" dirty="0" smtClean="0">
              <a:solidFill>
                <a:srgbClr val="C00000"/>
              </a:solidFill>
              <a:effectLst>
                <a:outerShdw blurRad="38100" dist="38100" dir="2700000" algn="tl">
                  <a:srgbClr val="000000">
                    <a:alpha val="43137"/>
                  </a:srgbClr>
                </a:outerShdw>
              </a:effectLst>
            </a:endParaRPr>
          </a:p>
          <a:p>
            <a:pPr algn="ctr" rtl="1"/>
            <a:r>
              <a:rPr lang="ar-EG" sz="2400" b="1" dirty="0" smtClean="0">
                <a:solidFill>
                  <a:schemeClr val="tx1"/>
                </a:solidFill>
              </a:rPr>
              <a:t>يستجيب طفل هذه المرحلة للأشياء على أساس معنى المثير, ويستخدم الأشياء على أساس معناها، مثل الولد يلعب </a:t>
            </a:r>
          </a:p>
          <a:p>
            <a:pPr algn="ctr" rtl="1"/>
            <a:r>
              <a:rPr lang="ar-EG" sz="2400" b="1" dirty="0" smtClean="0">
                <a:solidFill>
                  <a:schemeClr val="tx1"/>
                </a:solidFill>
              </a:rPr>
              <a:t>بالعصا على أنها بندقية, والبنت تلعب بدميتها على أنها </a:t>
            </a:r>
          </a:p>
          <a:p>
            <a:pPr algn="ctr" rtl="1"/>
            <a:r>
              <a:rPr lang="ar-EG" sz="2400" b="1" dirty="0" smtClean="0">
                <a:solidFill>
                  <a:schemeClr val="tx1"/>
                </a:solidFill>
              </a:rPr>
              <a:t>طفلة, ويكون الطفل متمركز حول ذاته </a:t>
            </a:r>
          </a:p>
          <a:p>
            <a:pPr algn="ctr" rtl="1"/>
            <a:r>
              <a:rPr lang="ar-EG" sz="2400" b="1" dirty="0" smtClean="0">
                <a:solidFill>
                  <a:schemeClr val="tx1"/>
                </a:solidFill>
              </a:rPr>
              <a:t>يدرك الأشياء من وجهة نظره هو, ويعجز عن إدراك وجهة نظر </a:t>
            </a:r>
            <a:r>
              <a:rPr lang="ar-EG" sz="2400" b="1" dirty="0" err="1" smtClean="0">
                <a:solidFill>
                  <a:schemeClr val="tx1"/>
                </a:solidFill>
              </a:rPr>
              <a:t>الآخرين.</a:t>
            </a:r>
            <a:r>
              <a:rPr lang="ar-EG" sz="2400" b="1" dirty="0" smtClean="0">
                <a:solidFill>
                  <a:schemeClr val="tx1"/>
                </a:solidFill>
              </a:rPr>
              <a:t> </a:t>
            </a:r>
            <a:endParaRPr lang="en-US" sz="2400" b="1" dirty="0" smtClean="0">
              <a:solidFill>
                <a:schemeClr val="tx1"/>
              </a:solidFill>
            </a:endParaRPr>
          </a:p>
          <a:p>
            <a:endParaRPr lang="ar-EG" sz="2400" dirty="0"/>
          </a:p>
        </p:txBody>
      </p:sp>
      <p:pic>
        <p:nvPicPr>
          <p:cNvPr id="5" name="صورة 4" descr="201602250927186.jpg"/>
          <p:cNvPicPr>
            <a:picLocks noChangeAspect="1"/>
          </p:cNvPicPr>
          <p:nvPr/>
        </p:nvPicPr>
        <p:blipFill>
          <a:blip r:embed="rId3"/>
          <a:stretch>
            <a:fillRect/>
          </a:stretch>
        </p:blipFill>
        <p:spPr>
          <a:xfrm>
            <a:off x="2857488" y="3762375"/>
            <a:ext cx="5581650" cy="3095625"/>
          </a:xfrm>
          <a:prstGeom prst="rect">
            <a:avLst/>
          </a:prstGeom>
        </p:spPr>
      </p:pic>
    </p:spTree>
  </p:cSld>
  <p:clrMapOvr>
    <a:masterClrMapping/>
  </p:clrMapOvr>
  <p:transition spd="slow">
    <p:cover dir="l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صورة 5" descr="201208-omag-quiz-half-empty-glass-949x534.jpg"/>
          <p:cNvPicPr>
            <a:picLocks noChangeAspect="1"/>
          </p:cNvPicPr>
          <p:nvPr/>
        </p:nvPicPr>
        <p:blipFill>
          <a:blip r:embed="rId3" cstate="print"/>
          <a:stretch>
            <a:fillRect/>
          </a:stretch>
        </p:blipFill>
        <p:spPr>
          <a:xfrm>
            <a:off x="285720" y="4929198"/>
            <a:ext cx="1571636" cy="642942"/>
          </a:xfrm>
          <a:prstGeom prst="rect">
            <a:avLst/>
          </a:prstGeom>
        </p:spPr>
      </p:pic>
      <p:pic>
        <p:nvPicPr>
          <p:cNvPr id="5" name="صورة 4" descr="201208-omag-quiz-half-empty-glass-949x534.jpg"/>
          <p:cNvPicPr>
            <a:picLocks noChangeAspect="1"/>
          </p:cNvPicPr>
          <p:nvPr/>
        </p:nvPicPr>
        <p:blipFill>
          <a:blip r:embed="rId4" cstate="print"/>
          <a:stretch>
            <a:fillRect/>
          </a:stretch>
        </p:blipFill>
        <p:spPr>
          <a:xfrm>
            <a:off x="285720" y="2214554"/>
            <a:ext cx="785818" cy="1285884"/>
          </a:xfrm>
          <a:prstGeom prst="rect">
            <a:avLst/>
          </a:prstGeom>
        </p:spPr>
      </p:pic>
      <p:pic>
        <p:nvPicPr>
          <p:cNvPr id="4" name="صورة 3" descr="201208-omag-quiz-half-empty-glass-949x534.jpg"/>
          <p:cNvPicPr>
            <a:picLocks noChangeAspect="1"/>
          </p:cNvPicPr>
          <p:nvPr/>
        </p:nvPicPr>
        <p:blipFill>
          <a:blip r:embed="rId5" cstate="print"/>
          <a:stretch>
            <a:fillRect/>
          </a:stretch>
        </p:blipFill>
        <p:spPr>
          <a:xfrm>
            <a:off x="928662" y="2214554"/>
            <a:ext cx="785818" cy="1285884"/>
          </a:xfrm>
          <a:prstGeom prst="rect">
            <a:avLst/>
          </a:prstGeom>
        </p:spPr>
      </p:pic>
      <p:sp>
        <p:nvSpPr>
          <p:cNvPr id="2" name="عنوان 1"/>
          <p:cNvSpPr>
            <a:spLocks noGrp="1"/>
          </p:cNvSpPr>
          <p:nvPr>
            <p:ph type="title"/>
          </p:nvPr>
        </p:nvSpPr>
        <p:spPr/>
        <p:txBody>
          <a:bodyPr>
            <a:normAutofit fontScale="90000"/>
          </a:bodyPr>
          <a:lstStyle/>
          <a:p>
            <a:r>
              <a:rPr lang="ar-EG" dirty="0" smtClean="0">
                <a:solidFill>
                  <a:srgbClr val="CC0066"/>
                </a:solidFill>
                <a:effectLst>
                  <a:outerShdw blurRad="38100" dist="38100" dir="2700000" algn="tl">
                    <a:srgbClr val="000000">
                      <a:alpha val="43137"/>
                    </a:srgbClr>
                  </a:outerShdw>
                </a:effectLst>
                <a:cs typeface="PT Bold Heading" pitchFamily="2" charset="-78"/>
              </a:rPr>
              <a:t>2-مرحلة </a:t>
            </a:r>
            <a:r>
              <a:rPr lang="ar-EG" dirty="0" smtClean="0">
                <a:solidFill>
                  <a:srgbClr val="CC0066"/>
                </a:solidFill>
                <a:effectLst>
                  <a:outerShdw blurRad="38100" dist="38100" dir="2700000" algn="tl">
                    <a:srgbClr val="000000">
                      <a:alpha val="43137"/>
                    </a:srgbClr>
                  </a:outerShdw>
                </a:effectLst>
                <a:cs typeface="PT Bold Heading" pitchFamily="2" charset="-78"/>
              </a:rPr>
              <a:t>التفكير الحدسي من </a:t>
            </a:r>
            <a:r>
              <a:rPr lang="ar-EG" dirty="0" err="1" smtClean="0">
                <a:solidFill>
                  <a:srgbClr val="CC0066"/>
                </a:solidFill>
                <a:effectLst>
                  <a:outerShdw blurRad="38100" dist="38100" dir="2700000" algn="tl">
                    <a:srgbClr val="000000">
                      <a:alpha val="43137"/>
                    </a:srgbClr>
                  </a:outerShdw>
                </a:effectLst>
                <a:cs typeface="PT Bold Heading" pitchFamily="2" charset="-78"/>
              </a:rPr>
              <a:t>4 </a:t>
            </a:r>
            <a:r>
              <a:rPr lang="ar-EG" dirty="0" smtClean="0">
                <a:solidFill>
                  <a:srgbClr val="CC0066"/>
                </a:solidFill>
                <a:effectLst>
                  <a:outerShdw blurRad="38100" dist="38100" dir="2700000" algn="tl">
                    <a:srgbClr val="000000">
                      <a:alpha val="43137"/>
                    </a:srgbClr>
                  </a:outerShdw>
                </a:effectLst>
                <a:cs typeface="PT Bold Heading" pitchFamily="2" charset="-78"/>
              </a:rPr>
              <a:t>– 7 سنوات</a:t>
            </a:r>
            <a:endParaRPr lang="ar-EG" dirty="0">
              <a:solidFill>
                <a:srgbClr val="CC0066"/>
              </a:solidFill>
              <a:effectLst>
                <a:outerShdw blurRad="38100" dist="38100" dir="2700000" algn="tl">
                  <a:srgbClr val="000000">
                    <a:alpha val="43137"/>
                  </a:srgbClr>
                </a:outerShdw>
              </a:effectLst>
              <a:cs typeface="PT Bold Heading" pitchFamily="2" charset="-78"/>
            </a:endParaRPr>
          </a:p>
        </p:txBody>
      </p:sp>
      <p:sp>
        <p:nvSpPr>
          <p:cNvPr id="3" name="عنصر نائب للمحتوى 2"/>
          <p:cNvSpPr>
            <a:spLocks noGrp="1"/>
          </p:cNvSpPr>
          <p:nvPr>
            <p:ph idx="1"/>
          </p:nvPr>
        </p:nvSpPr>
        <p:spPr>
          <a:xfrm>
            <a:off x="1357290" y="1285860"/>
            <a:ext cx="7586690" cy="4911741"/>
          </a:xfrm>
        </p:spPr>
        <p:txBody>
          <a:bodyPr>
            <a:noAutofit/>
          </a:bodyPr>
          <a:lstStyle/>
          <a:p>
            <a:pPr algn="r" rtl="1">
              <a:buNone/>
            </a:pPr>
            <a:r>
              <a:rPr lang="ar-EG" sz="2400" b="1" dirty="0" smtClean="0">
                <a:cs typeface="+mj-cs"/>
              </a:rPr>
              <a:t>يظل الطفل متمركزا حول </a:t>
            </a:r>
            <a:r>
              <a:rPr lang="ar-EG" sz="2400" b="1" dirty="0" err="1" smtClean="0">
                <a:cs typeface="+mj-cs"/>
              </a:rPr>
              <a:t>ذاته </a:t>
            </a:r>
            <a:r>
              <a:rPr lang="ar-EG" sz="2400" b="1" dirty="0" smtClean="0">
                <a:cs typeface="+mj-cs"/>
              </a:rPr>
              <a:t>, ويكون إدراكه للأشياء كما </a:t>
            </a:r>
            <a:r>
              <a:rPr lang="ar-EG" sz="2400" b="1" dirty="0" err="1" smtClean="0">
                <a:cs typeface="+mj-cs"/>
              </a:rPr>
              <a:t>يبصرها.</a:t>
            </a:r>
            <a:r>
              <a:rPr lang="ar-EG" sz="2400" b="1" dirty="0" smtClean="0">
                <a:cs typeface="+mj-cs"/>
              </a:rPr>
              <a:t> </a:t>
            </a:r>
          </a:p>
          <a:p>
            <a:pPr algn="r" rtl="1">
              <a:buNone/>
            </a:pPr>
            <a:r>
              <a:rPr lang="ar-EG" sz="2400" b="1" dirty="0" smtClean="0">
                <a:cs typeface="+mj-cs"/>
              </a:rPr>
              <a:t>مثال </a:t>
            </a:r>
            <a:r>
              <a:rPr lang="ar-EG" sz="2400" b="1" dirty="0" err="1" smtClean="0">
                <a:cs typeface="+mj-cs"/>
              </a:rPr>
              <a:t>تجربة </a:t>
            </a:r>
            <a:r>
              <a:rPr lang="ar-EG" sz="2400" b="1" dirty="0" smtClean="0">
                <a:cs typeface="+mj-cs"/>
              </a:rPr>
              <a:t>" </a:t>
            </a:r>
            <a:r>
              <a:rPr lang="ar-EG" sz="2400" b="1" dirty="0" err="1" smtClean="0">
                <a:cs typeface="+mj-cs"/>
              </a:rPr>
              <a:t>بياجية</a:t>
            </a:r>
            <a:r>
              <a:rPr lang="ar-EG" sz="2400" b="1" dirty="0" smtClean="0">
                <a:cs typeface="+mj-cs"/>
              </a:rPr>
              <a:t> </a:t>
            </a:r>
            <a:r>
              <a:rPr lang="ar-EG" sz="2400" b="1" dirty="0" err="1" smtClean="0">
                <a:cs typeface="+mj-cs"/>
              </a:rPr>
              <a:t>"</a:t>
            </a:r>
            <a:r>
              <a:rPr lang="ar-EG" sz="2400" b="1" dirty="0" smtClean="0">
                <a:cs typeface="+mj-cs"/>
              </a:rPr>
              <a:t> </a:t>
            </a:r>
            <a:endParaRPr lang="en-US" sz="2400" b="1" dirty="0" smtClean="0">
              <a:cs typeface="+mj-cs"/>
            </a:endParaRPr>
          </a:p>
          <a:p>
            <a:pPr algn="r" rtl="1">
              <a:buNone/>
            </a:pPr>
            <a:r>
              <a:rPr lang="ar-EG" sz="2400" b="1" dirty="0" smtClean="0">
                <a:cs typeface="+mj-cs"/>
              </a:rPr>
              <a:t>قدم لطفل في سن الرابعة </a:t>
            </a:r>
            <a:r>
              <a:rPr lang="ar-EG" sz="2400" b="1" dirty="0" err="1" smtClean="0">
                <a:cs typeface="+mj-cs"/>
              </a:rPr>
              <a:t>وعائين</a:t>
            </a:r>
            <a:r>
              <a:rPr lang="ar-EG" sz="2400" b="1" dirty="0" smtClean="0">
                <a:cs typeface="+mj-cs"/>
              </a:rPr>
              <a:t> اسطوانيتين متماثلين في الشكل </a:t>
            </a:r>
            <a:r>
              <a:rPr lang="ar-EG" sz="2400" b="1" dirty="0" err="1" smtClean="0">
                <a:cs typeface="+mj-cs"/>
              </a:rPr>
              <a:t>والحجم:</a:t>
            </a:r>
            <a:r>
              <a:rPr lang="ar-EG" sz="2400" b="1" dirty="0" smtClean="0">
                <a:cs typeface="+mj-cs"/>
              </a:rPr>
              <a:t> </a:t>
            </a:r>
            <a:endParaRPr lang="en-US" sz="2400" b="1" dirty="0" smtClean="0">
              <a:cs typeface="+mj-cs"/>
            </a:endParaRPr>
          </a:p>
          <a:p>
            <a:pPr algn="r" rtl="1">
              <a:buNone/>
            </a:pPr>
            <a:r>
              <a:rPr lang="ar-EG" sz="2400" b="1" dirty="0" smtClean="0">
                <a:cs typeface="+mj-cs"/>
              </a:rPr>
              <a:t>(أ، ب) وكلاهما ممتلئ إلى منتصفه </a:t>
            </a:r>
            <a:r>
              <a:rPr lang="ar-EG" sz="2400" b="1" dirty="0" err="1" smtClean="0">
                <a:cs typeface="+mj-cs"/>
              </a:rPr>
              <a:t>بالماء.</a:t>
            </a:r>
            <a:r>
              <a:rPr lang="ar-EG" sz="2400" b="1" dirty="0" smtClean="0">
                <a:cs typeface="+mj-cs"/>
              </a:rPr>
              <a:t> </a:t>
            </a:r>
            <a:endParaRPr lang="en-US" sz="2400" b="1" dirty="0" smtClean="0">
              <a:cs typeface="+mj-cs"/>
            </a:endParaRPr>
          </a:p>
          <a:p>
            <a:pPr algn="r" rtl="1">
              <a:buNone/>
            </a:pPr>
            <a:r>
              <a:rPr lang="ar-EG" sz="2400" b="1" dirty="0" smtClean="0">
                <a:cs typeface="+mj-cs"/>
              </a:rPr>
              <a:t> لاحظ الطفل أن </a:t>
            </a:r>
            <a:r>
              <a:rPr lang="ar-EG" sz="2400" b="1" dirty="0" err="1" smtClean="0">
                <a:cs typeface="+mj-cs"/>
              </a:rPr>
              <a:t>الوعائين</a:t>
            </a:r>
            <a:r>
              <a:rPr lang="ar-EG" sz="2400" b="1" dirty="0" smtClean="0">
                <a:cs typeface="+mj-cs"/>
              </a:rPr>
              <a:t> يحتويان على نفس الكمية من </a:t>
            </a:r>
            <a:r>
              <a:rPr lang="ar-EG" sz="2400" b="1" dirty="0" err="1" smtClean="0">
                <a:cs typeface="+mj-cs"/>
              </a:rPr>
              <a:t>الماء .</a:t>
            </a:r>
            <a:r>
              <a:rPr lang="ar-EG" sz="2400" b="1" dirty="0" smtClean="0">
                <a:cs typeface="+mj-cs"/>
              </a:rPr>
              <a:t> </a:t>
            </a:r>
            <a:endParaRPr lang="en-US" sz="2400" b="1" dirty="0" smtClean="0">
              <a:cs typeface="+mj-cs"/>
            </a:endParaRPr>
          </a:p>
          <a:p>
            <a:pPr algn="r" rtl="1">
              <a:buNone/>
            </a:pPr>
            <a:r>
              <a:rPr lang="ar-EG" sz="2400" b="1" dirty="0" smtClean="0">
                <a:cs typeface="+mj-cs"/>
              </a:rPr>
              <a:t> وضع أمام الطفل محتوى </a:t>
            </a:r>
            <a:r>
              <a:rPr lang="ar-EG" sz="2400" b="1" dirty="0" err="1" smtClean="0">
                <a:cs typeface="+mj-cs"/>
              </a:rPr>
              <a:t>الوعاء </a:t>
            </a:r>
            <a:r>
              <a:rPr lang="ar-EG" sz="2400" b="1" dirty="0" smtClean="0">
                <a:cs typeface="+mj-cs"/>
              </a:rPr>
              <a:t>(ج) في وعاء ثالث قصير وأوسع </a:t>
            </a:r>
            <a:r>
              <a:rPr lang="ar-EG" sz="2400" b="1" dirty="0" err="1" smtClean="0">
                <a:cs typeface="+mj-cs"/>
              </a:rPr>
              <a:t>قطر </a:t>
            </a:r>
            <a:r>
              <a:rPr lang="ar-EG" sz="2400" b="1" dirty="0" smtClean="0">
                <a:cs typeface="+mj-cs"/>
              </a:rPr>
              <a:t>(ج</a:t>
            </a:r>
            <a:r>
              <a:rPr lang="ar-EG" sz="2400" b="1" dirty="0" err="1" smtClean="0">
                <a:cs typeface="+mj-cs"/>
              </a:rPr>
              <a:t>)</a:t>
            </a:r>
            <a:endParaRPr lang="en-US" sz="2400" b="1" dirty="0" smtClean="0">
              <a:cs typeface="+mj-cs"/>
            </a:endParaRPr>
          </a:p>
          <a:p>
            <a:pPr algn="r" rtl="1">
              <a:buNone/>
            </a:pPr>
            <a:r>
              <a:rPr lang="ar-EG" sz="2400" b="1" dirty="0" smtClean="0">
                <a:cs typeface="+mj-cs"/>
              </a:rPr>
              <a:t> </a:t>
            </a:r>
          </a:p>
          <a:p>
            <a:pPr algn="r" rtl="1">
              <a:buNone/>
            </a:pPr>
            <a:r>
              <a:rPr lang="ar-EG" sz="2400" b="1" dirty="0" smtClean="0">
                <a:cs typeface="+mj-cs"/>
              </a:rPr>
              <a:t>عندما سأل الطفل أي </a:t>
            </a:r>
            <a:r>
              <a:rPr lang="ar-EG" sz="2400" b="1" dirty="0" err="1" smtClean="0">
                <a:cs typeface="+mj-cs"/>
              </a:rPr>
              <a:t>الوعائين</a:t>
            </a:r>
            <a:r>
              <a:rPr lang="ar-EG" sz="2400" b="1" dirty="0" smtClean="0">
                <a:cs typeface="+mj-cs"/>
              </a:rPr>
              <a:t> (ب) </a:t>
            </a:r>
            <a:r>
              <a:rPr lang="ar-EG" sz="2400" b="1" dirty="0" err="1" smtClean="0">
                <a:cs typeface="+mj-cs"/>
              </a:rPr>
              <a:t>أم  </a:t>
            </a:r>
            <a:r>
              <a:rPr lang="ar-EG" sz="2400" b="1" dirty="0" smtClean="0">
                <a:cs typeface="+mj-cs"/>
              </a:rPr>
              <a:t>(ج)  يحتوي على كمية أكبر من </a:t>
            </a:r>
            <a:r>
              <a:rPr lang="ar-EG" sz="2400" b="1" dirty="0" err="1" smtClean="0">
                <a:cs typeface="+mj-cs"/>
              </a:rPr>
              <a:t>السائل ؟</a:t>
            </a:r>
            <a:r>
              <a:rPr lang="ar-EG" sz="2400" b="1" dirty="0" smtClean="0">
                <a:cs typeface="+mj-cs"/>
              </a:rPr>
              <a:t> </a:t>
            </a:r>
            <a:endParaRPr lang="en-US" sz="2400" b="1" dirty="0" smtClean="0">
              <a:cs typeface="+mj-cs"/>
            </a:endParaRPr>
          </a:p>
          <a:p>
            <a:pPr algn="r" rtl="1">
              <a:buNone/>
            </a:pPr>
            <a:r>
              <a:rPr lang="ar-EG" sz="2400" b="1" dirty="0" smtClean="0">
                <a:cs typeface="+mj-cs"/>
              </a:rPr>
              <a:t>أجاب طفل الرابعة </a:t>
            </a:r>
            <a:r>
              <a:rPr lang="ar-EG" sz="2400" b="1" dirty="0" err="1" smtClean="0">
                <a:cs typeface="+mj-cs"/>
              </a:rPr>
              <a:t>الوعاء </a:t>
            </a:r>
            <a:r>
              <a:rPr lang="ar-EG" sz="2400" b="1" dirty="0" smtClean="0">
                <a:cs typeface="+mj-cs"/>
              </a:rPr>
              <a:t>(ج</a:t>
            </a:r>
            <a:r>
              <a:rPr lang="ar-EG" sz="2400" b="1" dirty="0" err="1" smtClean="0">
                <a:cs typeface="+mj-cs"/>
              </a:rPr>
              <a:t>)</a:t>
            </a:r>
            <a:endParaRPr lang="en-US" sz="2400" b="1" dirty="0" smtClean="0">
              <a:cs typeface="+mj-cs"/>
            </a:endParaRPr>
          </a:p>
          <a:p>
            <a:pPr algn="r">
              <a:buNone/>
            </a:pPr>
            <a:endParaRPr lang="ar-EG" sz="2000" b="1" dirty="0">
              <a:cs typeface="+mj-cs"/>
            </a:endParaRPr>
          </a:p>
        </p:txBody>
      </p:sp>
    </p:spTree>
  </p:cSld>
  <p:clrMapOvr>
    <a:masterClrMapping/>
  </p:clrMapOvr>
  <p:transition spd="slow">
    <p:cover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EG" dirty="0" smtClean="0">
                <a:solidFill>
                  <a:srgbClr val="CC0066"/>
                </a:solidFill>
                <a:effectLst>
                  <a:outerShdw blurRad="38100" dist="38100" dir="2700000" algn="tl">
                    <a:srgbClr val="000000">
                      <a:alpha val="43137"/>
                    </a:srgbClr>
                  </a:outerShdw>
                </a:effectLst>
              </a:rPr>
              <a:t>النمو اللغوي </a:t>
            </a:r>
            <a:endParaRPr lang="ar-EG" dirty="0">
              <a:solidFill>
                <a:srgbClr val="CC0066"/>
              </a:solidFill>
              <a:effectLst>
                <a:outerShdw blurRad="38100" dist="38100" dir="2700000" algn="tl">
                  <a:srgbClr val="000000">
                    <a:alpha val="43137"/>
                  </a:srgbClr>
                </a:outerShdw>
              </a:effectLst>
            </a:endParaRPr>
          </a:p>
        </p:txBody>
      </p:sp>
      <p:sp>
        <p:nvSpPr>
          <p:cNvPr id="4" name="عنصر نائب للمحتوى 3"/>
          <p:cNvSpPr>
            <a:spLocks noGrp="1"/>
          </p:cNvSpPr>
          <p:nvPr>
            <p:ph idx="10"/>
          </p:nvPr>
        </p:nvSpPr>
        <p:spPr>
          <a:xfrm>
            <a:off x="2143108" y="928671"/>
            <a:ext cx="7000892" cy="2000263"/>
          </a:xfrm>
        </p:spPr>
        <p:txBody>
          <a:bodyPr/>
          <a:lstStyle/>
          <a:p>
            <a:pPr algn="ctr" rtl="1"/>
            <a:r>
              <a:rPr lang="ar-EG" sz="3200" b="1" dirty="0" smtClean="0"/>
              <a:t>ينطق الطفل كلماته الأولى مابين الشهر العاشر</a:t>
            </a:r>
          </a:p>
          <a:p>
            <a:pPr algn="ctr" rtl="1"/>
            <a:r>
              <a:rPr lang="ar-EG" sz="3200" b="1" dirty="0" smtClean="0"/>
              <a:t> والخامس عشر ويحفظ الكلمات التي تمثل الأشياء </a:t>
            </a:r>
          </a:p>
          <a:p>
            <a:pPr algn="ctr" rtl="1"/>
            <a:r>
              <a:rPr lang="ar-EG" sz="3200" b="1" dirty="0" smtClean="0"/>
              <a:t>التي يتعامل </a:t>
            </a:r>
            <a:r>
              <a:rPr lang="ar-EG" sz="3200" b="1" dirty="0" err="1" smtClean="0"/>
              <a:t>معها .</a:t>
            </a:r>
            <a:r>
              <a:rPr lang="ar-EG" sz="3200" b="1" dirty="0" smtClean="0"/>
              <a:t> </a:t>
            </a:r>
            <a:endParaRPr lang="en-US" sz="3200" b="1" dirty="0" smtClean="0"/>
          </a:p>
          <a:p>
            <a:pPr algn="ctr" rtl="1"/>
            <a:endParaRPr lang="en-US" sz="2400" b="1" dirty="0" smtClean="0"/>
          </a:p>
          <a:p>
            <a:pPr algn="ctr"/>
            <a:endParaRPr lang="ar-EG" sz="2000" b="1" dirty="0"/>
          </a:p>
        </p:txBody>
      </p:sp>
      <p:pic>
        <p:nvPicPr>
          <p:cNvPr id="7" name="صورة 6" descr="3(1).jpg"/>
          <p:cNvPicPr>
            <a:picLocks noChangeAspect="1"/>
          </p:cNvPicPr>
          <p:nvPr/>
        </p:nvPicPr>
        <p:blipFill>
          <a:blip r:embed="rId3"/>
          <a:stretch>
            <a:fillRect/>
          </a:stretch>
        </p:blipFill>
        <p:spPr>
          <a:xfrm>
            <a:off x="2071670" y="3071810"/>
            <a:ext cx="7072330" cy="3786190"/>
          </a:xfrm>
          <a:prstGeom prst="rect">
            <a:avLst/>
          </a:prstGeom>
        </p:spPr>
      </p:pic>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descr="تنمية.jpg"/>
          <p:cNvPicPr>
            <a:picLocks noChangeAspect="1"/>
          </p:cNvPicPr>
          <p:nvPr/>
        </p:nvPicPr>
        <p:blipFill>
          <a:blip r:embed="rId3"/>
          <a:stretch>
            <a:fillRect/>
          </a:stretch>
        </p:blipFill>
        <p:spPr>
          <a:xfrm>
            <a:off x="2071670" y="2786058"/>
            <a:ext cx="7072330" cy="4071942"/>
          </a:xfrm>
          <a:prstGeom prst="rect">
            <a:avLst/>
          </a:prstGeom>
        </p:spPr>
      </p:pic>
      <p:sp>
        <p:nvSpPr>
          <p:cNvPr id="4" name="عنصر نائب للمحتوى 3"/>
          <p:cNvSpPr>
            <a:spLocks noGrp="1"/>
          </p:cNvSpPr>
          <p:nvPr>
            <p:ph idx="10"/>
          </p:nvPr>
        </p:nvSpPr>
        <p:spPr>
          <a:xfrm>
            <a:off x="2571736" y="1"/>
            <a:ext cx="6275040" cy="2571744"/>
          </a:xfrm>
        </p:spPr>
        <p:txBody>
          <a:bodyPr/>
          <a:lstStyle/>
          <a:p>
            <a:pPr algn="ctr" rtl="1"/>
            <a:r>
              <a:rPr lang="ar-EG" sz="3200" b="1" dirty="0" smtClean="0"/>
              <a:t>يحقق طفرة كبيرة في عدد الكلمات التي </a:t>
            </a:r>
          </a:p>
          <a:p>
            <a:pPr algn="ctr" rtl="1"/>
            <a:r>
              <a:rPr lang="ar-EG" sz="3200" b="1" dirty="0" smtClean="0"/>
              <a:t>ينطقها في منتصف السنة </a:t>
            </a:r>
            <a:r>
              <a:rPr lang="ar-EG" sz="3200" b="1" dirty="0" err="1" smtClean="0"/>
              <a:t>الثانية.</a:t>
            </a:r>
            <a:r>
              <a:rPr lang="ar-EG" sz="3200" b="1" dirty="0" smtClean="0"/>
              <a:t> في سن </a:t>
            </a:r>
          </a:p>
          <a:p>
            <a:pPr algn="ctr" rtl="1"/>
            <a:r>
              <a:rPr lang="ar-EG" sz="3200" b="1" dirty="0" smtClean="0"/>
              <a:t>الثانية يستخدم جملة من كلمتين, ويزداد عدد </a:t>
            </a:r>
          </a:p>
          <a:p>
            <a:pPr algn="ctr" rtl="1"/>
            <a:r>
              <a:rPr lang="ar-EG" sz="3200" b="1" dirty="0" smtClean="0"/>
              <a:t>الكلمات في الجملة كلما تقدم </a:t>
            </a:r>
            <a:r>
              <a:rPr lang="ar-EG" sz="3200" b="1" dirty="0" err="1" smtClean="0"/>
              <a:t>العمر.</a:t>
            </a:r>
            <a:r>
              <a:rPr lang="ar-EG" sz="3200" b="1" dirty="0" smtClean="0"/>
              <a:t> </a:t>
            </a:r>
          </a:p>
        </p:txBody>
      </p:sp>
    </p:spTree>
  </p:cSld>
  <p:clrMapOvr>
    <a:masterClrMapping/>
  </p:clrMapOvr>
  <p:transition spd="slow">
    <p:cover dir="l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3"/>
          <p:cNvSpPr>
            <a:spLocks noGrp="1"/>
          </p:cNvSpPr>
          <p:nvPr>
            <p:ph idx="10"/>
          </p:nvPr>
        </p:nvSpPr>
        <p:spPr>
          <a:xfrm>
            <a:off x="2500298" y="1"/>
            <a:ext cx="6275040" cy="2214554"/>
          </a:xfrm>
        </p:spPr>
        <p:txBody>
          <a:bodyPr/>
          <a:lstStyle/>
          <a:p>
            <a:pPr algn="ctr" rtl="1"/>
            <a:r>
              <a:rPr lang="ar-EG" sz="3600" b="1" dirty="0" smtClean="0"/>
              <a:t>في بداية المرحلة تظهر بعض عيوب </a:t>
            </a:r>
          </a:p>
          <a:p>
            <a:pPr algn="ctr" rtl="1"/>
            <a:r>
              <a:rPr lang="ar-EG" sz="3600" b="1" dirty="0" smtClean="0"/>
              <a:t>النطق مثل عيوب الإبدال أو اللجلجة أو </a:t>
            </a:r>
          </a:p>
          <a:p>
            <a:pPr algn="ctr" rtl="1"/>
            <a:r>
              <a:rPr lang="ar-EG" sz="3600" b="1" dirty="0" smtClean="0"/>
              <a:t>التهتهة وتزول مع نهاية المرحلة.</a:t>
            </a:r>
            <a:endParaRPr lang="ar-EG" sz="3600" dirty="0" smtClean="0"/>
          </a:p>
          <a:p>
            <a:endParaRPr lang="ar-EG" sz="3200" dirty="0"/>
          </a:p>
        </p:txBody>
      </p:sp>
      <p:pic>
        <p:nvPicPr>
          <p:cNvPr id="5" name="صورة 4" descr="171031084734454.jpg"/>
          <p:cNvPicPr>
            <a:picLocks noChangeAspect="1"/>
          </p:cNvPicPr>
          <p:nvPr/>
        </p:nvPicPr>
        <p:blipFill>
          <a:blip r:embed="rId3"/>
          <a:stretch>
            <a:fillRect/>
          </a:stretch>
        </p:blipFill>
        <p:spPr>
          <a:xfrm>
            <a:off x="2143108" y="2786058"/>
            <a:ext cx="7000892" cy="4071942"/>
          </a:xfrm>
          <a:prstGeom prst="rect">
            <a:avLst/>
          </a:prstGeom>
        </p:spPr>
      </p:pic>
    </p:spTree>
  </p:cSld>
  <p:clrMapOvr>
    <a:masterClrMapping/>
  </p:clrMapOvr>
  <p:transition spd="slow">
    <p:wheel spokes="8"/>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51720" y="142852"/>
            <a:ext cx="7092280" cy="1069514"/>
          </a:xfrm>
          <a:solidFill>
            <a:schemeClr val="bg1"/>
          </a:solidFill>
          <a:ln>
            <a:solidFill>
              <a:schemeClr val="bg1"/>
            </a:solidFill>
          </a:ln>
        </p:spPr>
        <p:txBody>
          <a:bodyPr/>
          <a:lstStyle/>
          <a:p>
            <a:pPr algn="ctr" rtl="1"/>
            <a:r>
              <a:rPr lang="ar-EG" sz="3600" b="0" dirty="0" smtClean="0">
                <a:solidFill>
                  <a:srgbClr val="CC0066"/>
                </a:solidFill>
                <a:effectLst>
                  <a:outerShdw blurRad="38100" dist="38100" dir="2700000" algn="tl">
                    <a:srgbClr val="000000">
                      <a:alpha val="43137"/>
                    </a:srgbClr>
                  </a:outerShdw>
                </a:effectLst>
                <a:cs typeface="PT Bold Heading" pitchFamily="2" charset="-78"/>
              </a:rPr>
              <a:t>مرحلة الطفولة المبكرة من </a:t>
            </a:r>
            <a:r>
              <a:rPr lang="ar-EG" sz="3600" b="0" dirty="0" err="1" smtClean="0">
                <a:solidFill>
                  <a:srgbClr val="CC0066"/>
                </a:solidFill>
                <a:effectLst>
                  <a:outerShdw blurRad="38100" dist="38100" dir="2700000" algn="tl">
                    <a:srgbClr val="000000">
                      <a:alpha val="43137"/>
                    </a:srgbClr>
                  </a:outerShdw>
                </a:effectLst>
                <a:cs typeface="PT Bold Heading" pitchFamily="2" charset="-78"/>
              </a:rPr>
              <a:t>3 </a:t>
            </a:r>
            <a:r>
              <a:rPr lang="ar-EG" sz="3600" b="0" dirty="0" smtClean="0">
                <a:solidFill>
                  <a:srgbClr val="CC0066"/>
                </a:solidFill>
                <a:effectLst>
                  <a:outerShdw blurRad="38100" dist="38100" dir="2700000" algn="tl">
                    <a:srgbClr val="000000">
                      <a:alpha val="43137"/>
                    </a:srgbClr>
                  </a:outerShdw>
                </a:effectLst>
                <a:cs typeface="PT Bold Heading" pitchFamily="2" charset="-78"/>
              </a:rPr>
              <a:t>– 6 سنوات</a:t>
            </a:r>
            <a:endParaRPr lang="ko-KR" altLang="en-US" sz="3600" b="0" dirty="0">
              <a:solidFill>
                <a:srgbClr val="CC0066"/>
              </a:solidFill>
              <a:cs typeface="PT Bold Heading" pitchFamily="2" charset="-78"/>
            </a:endParaRPr>
          </a:p>
        </p:txBody>
      </p:sp>
      <p:sp>
        <p:nvSpPr>
          <p:cNvPr id="13" name="Content Placeholder 12"/>
          <p:cNvSpPr>
            <a:spLocks noGrp="1"/>
          </p:cNvSpPr>
          <p:nvPr>
            <p:ph idx="10"/>
          </p:nvPr>
        </p:nvSpPr>
        <p:spPr>
          <a:xfrm>
            <a:off x="2285984" y="1214422"/>
            <a:ext cx="6500858" cy="2143139"/>
          </a:xfrm>
        </p:spPr>
        <p:txBody>
          <a:bodyPr/>
          <a:lstStyle/>
          <a:p>
            <a:pPr algn="ctr" rtl="1">
              <a:buFont typeface="Arial" pitchFamily="34" charset="0"/>
              <a:buChar char="•"/>
            </a:pPr>
            <a:r>
              <a:rPr lang="ar-EG" sz="3200" b="1" dirty="0" smtClean="0"/>
              <a:t>تعتبر من المراحل المهمة في حياة </a:t>
            </a:r>
            <a:r>
              <a:rPr lang="ar-EG" sz="3200" b="1" dirty="0" err="1" smtClean="0"/>
              <a:t>الأنسان</a:t>
            </a:r>
            <a:r>
              <a:rPr lang="ar-EG" sz="3200" b="1" dirty="0" smtClean="0"/>
              <a:t>, حيث يبدأ الطفل في التعرف على البيئة </a:t>
            </a:r>
          </a:p>
          <a:p>
            <a:pPr algn="ctr" rtl="1"/>
            <a:r>
              <a:rPr lang="ar-EG" sz="3200" b="1" dirty="0" smtClean="0"/>
              <a:t>الخارجية ويكتسب النضج والعادات </a:t>
            </a:r>
          </a:p>
          <a:p>
            <a:pPr algn="ctr" rtl="1"/>
            <a:r>
              <a:rPr lang="ar-EG" sz="3200" b="1" dirty="0" smtClean="0"/>
              <a:t>والتقاليد </a:t>
            </a:r>
            <a:r>
              <a:rPr lang="ar-EG" sz="3200" b="1" dirty="0" err="1" smtClean="0"/>
              <a:t>الأجتماعية.</a:t>
            </a:r>
            <a:endParaRPr lang="ar-EG" sz="3200" b="1" dirty="0" smtClean="0"/>
          </a:p>
          <a:p>
            <a:pPr algn="r" rtl="1"/>
            <a:r>
              <a:rPr lang="en-US" sz="2800" dirty="0" smtClean="0">
                <a:cs typeface="PT Simple Bold Ruled" pitchFamily="2" charset="-78"/>
              </a:rPr>
              <a:t/>
            </a:r>
            <a:br>
              <a:rPr lang="en-US" sz="2800" dirty="0" smtClean="0">
                <a:cs typeface="PT Simple Bold Ruled" pitchFamily="2" charset="-78"/>
              </a:rPr>
            </a:br>
            <a:r>
              <a:rPr lang="en-US" dirty="0" smtClean="0">
                <a:cs typeface="PT Simple Bold Ruled" pitchFamily="2" charset="-78"/>
              </a:rPr>
              <a:t/>
            </a:r>
            <a:br>
              <a:rPr lang="en-US" dirty="0" smtClean="0">
                <a:cs typeface="PT Simple Bold Ruled" pitchFamily="2" charset="-78"/>
              </a:rPr>
            </a:br>
            <a:endParaRPr lang="ko-KR" altLang="en-US" dirty="0">
              <a:latin typeface="Arial" pitchFamily="34" charset="0"/>
              <a:cs typeface="Arial" pitchFamily="34" charset="0"/>
            </a:endParaRPr>
          </a:p>
        </p:txBody>
      </p:sp>
      <p:pic>
        <p:nvPicPr>
          <p:cNvPr id="6" name="صورة 5" descr="Dental-Tips-For-Children-And-Adults.jpg"/>
          <p:cNvPicPr>
            <a:picLocks noChangeAspect="1"/>
          </p:cNvPicPr>
          <p:nvPr/>
        </p:nvPicPr>
        <p:blipFill>
          <a:blip r:embed="rId3"/>
          <a:stretch>
            <a:fillRect/>
          </a:stretch>
        </p:blipFill>
        <p:spPr>
          <a:xfrm>
            <a:off x="2071670" y="3714752"/>
            <a:ext cx="7072330" cy="3143248"/>
          </a:xfrm>
          <a:prstGeom prst="rect">
            <a:avLst/>
          </a:prstGeom>
        </p:spPr>
      </p:pic>
    </p:spTree>
    <p:extLst>
      <p:ext uri="{BB962C8B-B14F-4D97-AF65-F5344CB8AC3E}">
        <p14:creationId xmlns:p14="http://schemas.microsoft.com/office/powerpoint/2010/main" xmlns="" val="365967430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2000"/>
                                        <p:tgtEl>
                                          <p:spTgt spid="1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animEffect transition="in" filter="fade">
                                      <p:cBhvr>
                                        <p:cTn id="15" dur="2000"/>
                                        <p:tgtEl>
                                          <p:spTgt spid="1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xEl>
                                              <p:pRg st="2" end="2"/>
                                            </p:txEl>
                                          </p:spTgt>
                                        </p:tgtEl>
                                        <p:attrNameLst>
                                          <p:attrName>style.visibility</p:attrName>
                                        </p:attrNameLst>
                                      </p:cBhvr>
                                      <p:to>
                                        <p:strVal val="visible"/>
                                      </p:to>
                                    </p:set>
                                    <p:animEffect transition="in" filter="fade">
                                      <p:cBhvr>
                                        <p:cTn id="18" dur="2000"/>
                                        <p:tgtEl>
                                          <p:spTgt spid="13">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xEl>
                                              <p:pRg st="3" end="3"/>
                                            </p:txEl>
                                          </p:spTgt>
                                        </p:tgtEl>
                                        <p:attrNameLst>
                                          <p:attrName>style.visibility</p:attrName>
                                        </p:attrNameLst>
                                      </p:cBhvr>
                                      <p:to>
                                        <p:strVal val="visible"/>
                                      </p:to>
                                    </p:set>
                                    <p:animEffect transition="in" filter="fade">
                                      <p:cBhvr>
                                        <p:cTn id="21" dur="20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build="allAtOnce"/>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EG" b="0" dirty="0" smtClean="0">
                <a:solidFill>
                  <a:srgbClr val="CC0066"/>
                </a:solidFill>
                <a:effectLst>
                  <a:outerShdw blurRad="38100" dist="38100" dir="2700000" algn="tl">
                    <a:srgbClr val="000000">
                      <a:alpha val="43137"/>
                    </a:srgbClr>
                  </a:outerShdw>
                </a:effectLst>
                <a:cs typeface="PT Bold Heading" pitchFamily="2" charset="-78"/>
              </a:rPr>
              <a:t>النمو </a:t>
            </a:r>
            <a:r>
              <a:rPr lang="ar-EG" b="0" dirty="0" err="1" smtClean="0">
                <a:solidFill>
                  <a:srgbClr val="CC0066"/>
                </a:solidFill>
                <a:effectLst>
                  <a:outerShdw blurRad="38100" dist="38100" dir="2700000" algn="tl">
                    <a:srgbClr val="000000">
                      <a:alpha val="43137"/>
                    </a:srgbClr>
                  </a:outerShdw>
                </a:effectLst>
                <a:cs typeface="PT Bold Heading" pitchFamily="2" charset="-78"/>
              </a:rPr>
              <a:t>الأنفعالي</a:t>
            </a:r>
            <a:r>
              <a:rPr lang="ar-EG" b="0" dirty="0" smtClean="0">
                <a:solidFill>
                  <a:srgbClr val="CC0066"/>
                </a:solidFill>
                <a:effectLst>
                  <a:outerShdw blurRad="38100" dist="38100" dir="2700000" algn="tl">
                    <a:srgbClr val="000000">
                      <a:alpha val="43137"/>
                    </a:srgbClr>
                  </a:outerShdw>
                </a:effectLst>
                <a:cs typeface="PT Bold Heading" pitchFamily="2" charset="-78"/>
              </a:rPr>
              <a:t> </a:t>
            </a:r>
            <a:endParaRPr lang="ar-EG" b="0" dirty="0">
              <a:solidFill>
                <a:srgbClr val="CC0066"/>
              </a:solidFill>
              <a:effectLst>
                <a:outerShdw blurRad="38100" dist="38100" dir="2700000" algn="tl">
                  <a:srgbClr val="000000">
                    <a:alpha val="43137"/>
                  </a:srgbClr>
                </a:outerShdw>
              </a:effectLst>
              <a:cs typeface="PT Bold Heading" pitchFamily="2" charset="-78"/>
            </a:endParaRPr>
          </a:p>
        </p:txBody>
      </p:sp>
      <p:sp>
        <p:nvSpPr>
          <p:cNvPr id="4" name="عنصر نائب للمحتوى 3"/>
          <p:cNvSpPr>
            <a:spLocks noGrp="1"/>
          </p:cNvSpPr>
          <p:nvPr>
            <p:ph idx="10"/>
          </p:nvPr>
        </p:nvSpPr>
        <p:spPr>
          <a:xfrm>
            <a:off x="2071670" y="1000108"/>
            <a:ext cx="7072330" cy="1785950"/>
          </a:xfrm>
        </p:spPr>
        <p:txBody>
          <a:bodyPr/>
          <a:lstStyle/>
          <a:p>
            <a:pPr algn="ctr" rtl="1"/>
            <a:r>
              <a:rPr lang="ar-EG" sz="3200" b="1" dirty="0" smtClean="0"/>
              <a:t>تتحدد المواقف التي تستثير انفعالات الطفل خلال </a:t>
            </a:r>
          </a:p>
          <a:p>
            <a:pPr algn="ctr" rtl="1"/>
            <a:r>
              <a:rPr lang="ar-EG" sz="3200" b="1" dirty="0" smtClean="0"/>
              <a:t>الخمس سنوات الأولى من عمره والأسرة هي التي تحدد ما يحبه الطفل أو يخاف منه أو </a:t>
            </a:r>
            <a:r>
              <a:rPr lang="ar-EG" sz="3200" b="1" dirty="0" err="1" smtClean="0"/>
              <a:t>يكرهه.</a:t>
            </a:r>
            <a:r>
              <a:rPr lang="ar-EG" sz="3200" b="1" dirty="0" smtClean="0"/>
              <a:t> </a:t>
            </a:r>
            <a:endParaRPr lang="en-US" sz="3200" b="1" dirty="0" smtClean="0"/>
          </a:p>
          <a:p>
            <a:pPr algn="ctr"/>
            <a:endParaRPr lang="ar-EG" sz="3200" b="1" dirty="0"/>
          </a:p>
        </p:txBody>
      </p:sp>
      <p:pic>
        <p:nvPicPr>
          <p:cNvPr id="5" name="صورة 4" descr="2E1525E8-02D6-4E8F-90D97E23E4AA621C.jpg"/>
          <p:cNvPicPr>
            <a:picLocks noChangeAspect="1"/>
          </p:cNvPicPr>
          <p:nvPr/>
        </p:nvPicPr>
        <p:blipFill>
          <a:blip r:embed="rId3"/>
          <a:stretch>
            <a:fillRect/>
          </a:stretch>
        </p:blipFill>
        <p:spPr>
          <a:xfrm>
            <a:off x="2000232" y="3143248"/>
            <a:ext cx="7143768" cy="3714752"/>
          </a:xfrm>
          <a:prstGeom prst="rect">
            <a:avLst/>
          </a:prstGeom>
        </p:spPr>
      </p:pic>
    </p:spTree>
  </p:cSld>
  <p:clrMapOvr>
    <a:masterClrMapping/>
  </p:clrMapOvr>
  <p:transition spd="slow">
    <p:circl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3"/>
          <p:cNvSpPr>
            <a:spLocks noGrp="1"/>
          </p:cNvSpPr>
          <p:nvPr>
            <p:ph idx="10"/>
          </p:nvPr>
        </p:nvSpPr>
        <p:spPr>
          <a:xfrm>
            <a:off x="2571736" y="214291"/>
            <a:ext cx="6275040" cy="3000396"/>
          </a:xfrm>
        </p:spPr>
        <p:txBody>
          <a:bodyPr/>
          <a:lstStyle/>
          <a:p>
            <a:pPr algn="ctr" rtl="1"/>
            <a:r>
              <a:rPr lang="ar-EG" sz="2800" b="1" dirty="0" err="1" smtClean="0">
                <a:solidFill>
                  <a:schemeClr val="tx1"/>
                </a:solidFill>
              </a:rPr>
              <a:t>يطلق </a:t>
            </a:r>
            <a:r>
              <a:rPr lang="ar-EG" sz="2800" b="1" dirty="0" smtClean="0">
                <a:solidFill>
                  <a:schemeClr val="tx1"/>
                </a:solidFill>
              </a:rPr>
              <a:t>" </a:t>
            </a:r>
            <a:r>
              <a:rPr lang="ar-EG" sz="2800" b="1" dirty="0" err="1" smtClean="0">
                <a:solidFill>
                  <a:schemeClr val="tx1"/>
                </a:solidFill>
              </a:rPr>
              <a:t>أريكسون</a:t>
            </a:r>
            <a:r>
              <a:rPr lang="ar-EG" sz="2800" b="1" dirty="0" smtClean="0">
                <a:solidFill>
                  <a:schemeClr val="tx1"/>
                </a:solidFill>
              </a:rPr>
              <a:t> " على هذه المرحلة من </a:t>
            </a:r>
          </a:p>
          <a:p>
            <a:pPr algn="ctr" rtl="1"/>
            <a:r>
              <a:rPr lang="ar-EG" sz="2800" b="1" dirty="0" smtClean="0">
                <a:solidFill>
                  <a:schemeClr val="tx1"/>
                </a:solidFill>
              </a:rPr>
              <a:t>الناحية </a:t>
            </a:r>
            <a:r>
              <a:rPr lang="ar-EG" sz="2800" b="1" dirty="0" err="1" smtClean="0">
                <a:solidFill>
                  <a:schemeClr val="tx1"/>
                </a:solidFill>
              </a:rPr>
              <a:t>الأنفعاليه</a:t>
            </a:r>
            <a:r>
              <a:rPr lang="ar-EG" sz="2800" b="1" dirty="0" smtClean="0">
                <a:solidFill>
                  <a:schemeClr val="tx1"/>
                </a:solidFill>
              </a:rPr>
              <a:t> مرحلة</a:t>
            </a:r>
          </a:p>
          <a:p>
            <a:pPr algn="ctr" rtl="1"/>
            <a:r>
              <a:rPr lang="ar-EG" sz="2800" b="1" dirty="0" smtClean="0">
                <a:solidFill>
                  <a:schemeClr val="tx1"/>
                </a:solidFill>
              </a:rPr>
              <a:t> " المبادأة ضد </a:t>
            </a:r>
            <a:r>
              <a:rPr lang="ar-EG" sz="2800" b="1" dirty="0" err="1" smtClean="0">
                <a:solidFill>
                  <a:schemeClr val="tx1"/>
                </a:solidFill>
              </a:rPr>
              <a:t>الذنب "</a:t>
            </a:r>
            <a:r>
              <a:rPr lang="ar-EG" sz="2800" b="1" dirty="0" smtClean="0">
                <a:solidFill>
                  <a:schemeClr val="tx1"/>
                </a:solidFill>
              </a:rPr>
              <a:t> </a:t>
            </a:r>
          </a:p>
          <a:p>
            <a:pPr algn="ctr" rtl="1"/>
            <a:r>
              <a:rPr lang="ar-EG" sz="2800" b="1" dirty="0" smtClean="0">
                <a:solidFill>
                  <a:schemeClr val="tx1"/>
                </a:solidFill>
              </a:rPr>
              <a:t>فالطفل يواجه صراعا بين رغبته في اللعب </a:t>
            </a:r>
          </a:p>
          <a:p>
            <a:pPr algn="ctr" rtl="1"/>
            <a:r>
              <a:rPr lang="ar-EG" sz="2800" b="1" dirty="0" smtClean="0">
                <a:solidFill>
                  <a:schemeClr val="tx1"/>
                </a:solidFill>
              </a:rPr>
              <a:t>والحركة والنشاط والاقتراب مما </a:t>
            </a:r>
            <a:r>
              <a:rPr lang="ar-EG" sz="2800" b="1" dirty="0" err="1" smtClean="0">
                <a:solidFill>
                  <a:schemeClr val="tx1"/>
                </a:solidFill>
              </a:rPr>
              <a:t>يرغب،</a:t>
            </a:r>
            <a:r>
              <a:rPr lang="ar-EG" sz="2800" b="1" dirty="0" smtClean="0">
                <a:solidFill>
                  <a:schemeClr val="tx1"/>
                </a:solidFill>
              </a:rPr>
              <a:t>  </a:t>
            </a:r>
          </a:p>
          <a:p>
            <a:pPr algn="ctr" rtl="1"/>
            <a:r>
              <a:rPr lang="ar-EG" sz="2800" b="1" dirty="0" smtClean="0">
                <a:solidFill>
                  <a:schemeClr val="tx1"/>
                </a:solidFill>
              </a:rPr>
              <a:t>وبين رغبة الوالدين في الكف </a:t>
            </a:r>
          </a:p>
          <a:p>
            <a:pPr algn="ctr" rtl="1"/>
            <a:r>
              <a:rPr lang="ar-EG" sz="2800" b="1" dirty="0" smtClean="0">
                <a:solidFill>
                  <a:schemeClr val="tx1"/>
                </a:solidFill>
              </a:rPr>
              <a:t>عن اللعب </a:t>
            </a:r>
            <a:r>
              <a:rPr lang="ar-EG" sz="2800" b="1" dirty="0" err="1" smtClean="0">
                <a:solidFill>
                  <a:schemeClr val="tx1"/>
                </a:solidFill>
              </a:rPr>
              <a:t>والنشاط.</a:t>
            </a:r>
            <a:r>
              <a:rPr lang="ar-EG" sz="2800" b="1" dirty="0" smtClean="0">
                <a:solidFill>
                  <a:schemeClr val="tx1"/>
                </a:solidFill>
              </a:rPr>
              <a:t> </a:t>
            </a:r>
          </a:p>
          <a:p>
            <a:endParaRPr lang="ar-EG" sz="2800" dirty="0"/>
          </a:p>
        </p:txBody>
      </p:sp>
      <p:pic>
        <p:nvPicPr>
          <p:cNvPr id="5" name="صورة 4" descr="images (4).jpg"/>
          <p:cNvPicPr>
            <a:picLocks noChangeAspect="1"/>
          </p:cNvPicPr>
          <p:nvPr/>
        </p:nvPicPr>
        <p:blipFill>
          <a:blip r:embed="rId3"/>
          <a:stretch>
            <a:fillRect/>
          </a:stretch>
        </p:blipFill>
        <p:spPr>
          <a:xfrm>
            <a:off x="2214546" y="4000504"/>
            <a:ext cx="6715172" cy="2857497"/>
          </a:xfrm>
          <a:prstGeom prst="rect">
            <a:avLst/>
          </a:prstGeom>
        </p:spPr>
      </p:pic>
    </p:spTree>
  </p:cSld>
  <p:clrMapOvr>
    <a:masterClrMapping/>
  </p:clrMapOvr>
  <p:transition spd="slow">
    <p:blinds dir="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descr="Ways to Enhance Cognitive _tcm1273-60287.jpg"/>
          <p:cNvPicPr>
            <a:picLocks noChangeAspect="1"/>
          </p:cNvPicPr>
          <p:nvPr/>
        </p:nvPicPr>
        <p:blipFill>
          <a:blip r:embed="rId3"/>
          <a:stretch>
            <a:fillRect/>
          </a:stretch>
        </p:blipFill>
        <p:spPr>
          <a:xfrm>
            <a:off x="2071670" y="3058224"/>
            <a:ext cx="7072330" cy="3799776"/>
          </a:xfrm>
          <a:prstGeom prst="rect">
            <a:avLst/>
          </a:prstGeom>
          <a:ln>
            <a:noFill/>
          </a:ln>
          <a:effectLst>
            <a:softEdge rad="112500"/>
          </a:effectLst>
        </p:spPr>
      </p:pic>
      <p:sp>
        <p:nvSpPr>
          <p:cNvPr id="4" name="عنصر نائب للمحتوى 3"/>
          <p:cNvSpPr>
            <a:spLocks noGrp="1"/>
          </p:cNvSpPr>
          <p:nvPr>
            <p:ph idx="10"/>
          </p:nvPr>
        </p:nvSpPr>
        <p:spPr>
          <a:xfrm>
            <a:off x="2571736" y="1"/>
            <a:ext cx="6275040" cy="2857496"/>
          </a:xfrm>
        </p:spPr>
        <p:txBody>
          <a:bodyPr/>
          <a:lstStyle/>
          <a:p>
            <a:pPr algn="ctr" rtl="1"/>
            <a:r>
              <a:rPr lang="ar-EG" sz="2800" b="1" dirty="0" smtClean="0">
                <a:solidFill>
                  <a:schemeClr val="tx1"/>
                </a:solidFill>
              </a:rPr>
              <a:t>فإذا أعطي للطفل الوقت الكافي للعب والحركة </a:t>
            </a:r>
          </a:p>
          <a:p>
            <a:pPr algn="ctr" rtl="1"/>
            <a:r>
              <a:rPr lang="ar-EG" sz="2800" b="1" dirty="0" smtClean="0">
                <a:solidFill>
                  <a:schemeClr val="tx1"/>
                </a:solidFill>
              </a:rPr>
              <a:t>والقيام بالنشاط والإجابة على </a:t>
            </a:r>
          </a:p>
          <a:p>
            <a:pPr algn="ctr" rtl="1"/>
            <a:r>
              <a:rPr lang="ar-EG" sz="2800" b="1" dirty="0" smtClean="0">
                <a:solidFill>
                  <a:schemeClr val="tx1"/>
                </a:solidFill>
              </a:rPr>
              <a:t>أسئلته تنمي المبادأة عنده أما إذا منع من اللعب</a:t>
            </a:r>
          </a:p>
          <a:p>
            <a:pPr algn="ctr" rtl="1"/>
            <a:r>
              <a:rPr lang="ar-EG" sz="2800" b="1" dirty="0" smtClean="0">
                <a:solidFill>
                  <a:schemeClr val="tx1"/>
                </a:solidFill>
              </a:rPr>
              <a:t> والنشاط وعدم الإجابة على </a:t>
            </a:r>
          </a:p>
          <a:p>
            <a:pPr algn="ctr" rtl="1"/>
            <a:r>
              <a:rPr lang="ar-EG" sz="2800" b="1" dirty="0" smtClean="0">
                <a:solidFill>
                  <a:schemeClr val="tx1"/>
                </a:solidFill>
              </a:rPr>
              <a:t>أسئلته يؤدي إلى الشعور بالذنب </a:t>
            </a:r>
            <a:endParaRPr lang="en-US" sz="2800" b="1" dirty="0" smtClean="0">
              <a:solidFill>
                <a:schemeClr val="tx1"/>
              </a:solidFill>
            </a:endParaRPr>
          </a:p>
          <a:p>
            <a:endParaRPr lang="ar-EG" sz="2800" dirty="0"/>
          </a:p>
        </p:txBody>
      </p:sp>
    </p:spTree>
  </p:cSld>
  <p:clrMapOvr>
    <a:masterClrMapping/>
  </p:clrMapOvr>
  <p:transition spd="slow">
    <p:wheel spokes="2"/>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051720" y="571480"/>
            <a:ext cx="7092280" cy="1069514"/>
          </a:xfrm>
        </p:spPr>
        <p:txBody>
          <a:bodyPr/>
          <a:lstStyle/>
          <a:p>
            <a:pPr algn="ctr"/>
            <a:r>
              <a:rPr lang="ar-EG" sz="3600" b="0" dirty="0" smtClean="0">
                <a:solidFill>
                  <a:srgbClr val="CC0066"/>
                </a:solidFill>
                <a:effectLst>
                  <a:outerShdw blurRad="38100" dist="38100" dir="2700000" algn="tl">
                    <a:srgbClr val="000000">
                      <a:alpha val="43137"/>
                    </a:srgbClr>
                  </a:outerShdw>
                </a:effectLst>
                <a:cs typeface="PT Bold Heading" pitchFamily="2" charset="-78"/>
              </a:rPr>
              <a:t>أسباب زيادة مخاوف الطفل في هذه المرحلة</a:t>
            </a:r>
            <a:r>
              <a:rPr lang="ar-EG" sz="3600" dirty="0" smtClean="0">
                <a:solidFill>
                  <a:srgbClr val="CC0066"/>
                </a:solidFill>
                <a:effectLst>
                  <a:outerShdw blurRad="38100" dist="38100" dir="2700000" algn="tl">
                    <a:srgbClr val="000000">
                      <a:alpha val="43137"/>
                    </a:srgbClr>
                  </a:outerShdw>
                </a:effectLst>
              </a:rPr>
              <a:t> </a:t>
            </a:r>
            <a:r>
              <a:rPr lang="en-US" dirty="0" smtClean="0"/>
              <a:t/>
            </a:r>
            <a:br>
              <a:rPr lang="en-US" dirty="0" smtClean="0"/>
            </a:br>
            <a:endParaRPr lang="ar-EG" dirty="0"/>
          </a:p>
        </p:txBody>
      </p:sp>
      <p:sp>
        <p:nvSpPr>
          <p:cNvPr id="4" name="عنصر نائب للمحتوى 3"/>
          <p:cNvSpPr>
            <a:spLocks noGrp="1"/>
          </p:cNvSpPr>
          <p:nvPr>
            <p:ph idx="10"/>
          </p:nvPr>
        </p:nvSpPr>
        <p:spPr>
          <a:xfrm>
            <a:off x="2000232" y="928670"/>
            <a:ext cx="7143768" cy="4147865"/>
          </a:xfrm>
        </p:spPr>
        <p:txBody>
          <a:bodyPr/>
          <a:lstStyle/>
          <a:p>
            <a:pPr algn="ctr" rtl="1"/>
            <a:r>
              <a:rPr lang="ar-EG" sz="2400" b="1" dirty="0" err="1" smtClean="0"/>
              <a:t>1 </a:t>
            </a:r>
            <a:r>
              <a:rPr lang="ar-EG" sz="2400" b="1" dirty="0" smtClean="0"/>
              <a:t>– </a:t>
            </a:r>
            <a:r>
              <a:rPr lang="ar-EG" sz="3200" b="1" dirty="0" smtClean="0"/>
              <a:t>نمو إدراك الطفل للأشياء التي قد تسبب </a:t>
            </a:r>
            <a:r>
              <a:rPr lang="ar-EG" sz="3200" b="1" smtClean="0"/>
              <a:t>له </a:t>
            </a:r>
          </a:p>
          <a:p>
            <a:pPr algn="ctr" rtl="1"/>
            <a:r>
              <a:rPr lang="ar-EG" sz="3200" b="1" smtClean="0"/>
              <a:t>ضررا </a:t>
            </a:r>
            <a:r>
              <a:rPr lang="ar-EG" sz="3200" b="1" dirty="0" smtClean="0"/>
              <a:t>مثل السيارات في الشارع أو بعض الحشرات أو </a:t>
            </a:r>
            <a:r>
              <a:rPr lang="ar-EG" sz="3200" b="1" dirty="0" err="1" smtClean="0"/>
              <a:t>الحيوانات.</a:t>
            </a:r>
            <a:r>
              <a:rPr lang="ar-EG" sz="3200" b="1" dirty="0" smtClean="0"/>
              <a:t> </a:t>
            </a:r>
            <a:endParaRPr lang="en-US" sz="3200" b="1" dirty="0" smtClean="0"/>
          </a:p>
          <a:p>
            <a:pPr algn="ctr" rtl="1"/>
            <a:r>
              <a:rPr lang="ar-EG" sz="3200" b="1" dirty="0" err="1" smtClean="0"/>
              <a:t>2 </a:t>
            </a:r>
            <a:r>
              <a:rPr lang="ar-EG" sz="3200" b="1" dirty="0" smtClean="0"/>
              <a:t>– الاقتران الشرطي: مثل الخوف بسبب ألم حدث له، القطط، النار</a:t>
            </a:r>
            <a:endParaRPr lang="en-US" sz="3200" b="1" dirty="0" smtClean="0"/>
          </a:p>
        </p:txBody>
      </p:sp>
      <p:pic>
        <p:nvPicPr>
          <p:cNvPr id="6" name="صورة 5" descr="newsitem_news_1612_570.jpg"/>
          <p:cNvPicPr>
            <a:picLocks noChangeAspect="1"/>
          </p:cNvPicPr>
          <p:nvPr/>
        </p:nvPicPr>
        <p:blipFill>
          <a:blip r:embed="rId3"/>
          <a:stretch>
            <a:fillRect/>
          </a:stretch>
        </p:blipFill>
        <p:spPr>
          <a:xfrm>
            <a:off x="2000232" y="3857628"/>
            <a:ext cx="7143768" cy="3000372"/>
          </a:xfrm>
          <a:prstGeom prst="rect">
            <a:avLst/>
          </a:prstGeom>
          <a:ln>
            <a:noFill/>
          </a:ln>
          <a:effectLst>
            <a:softEdge rad="112500"/>
          </a:effectLst>
        </p:spPr>
      </p:pic>
    </p:spTree>
  </p:cSld>
  <p:clrMapOvr>
    <a:masterClrMapping/>
  </p:clrMapOvr>
  <p:transition spd="slow">
    <p:split orient="vert" dir="in"/>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صورة 5" descr="show.jpg"/>
          <p:cNvPicPr>
            <a:picLocks noChangeAspect="1"/>
          </p:cNvPicPr>
          <p:nvPr/>
        </p:nvPicPr>
        <p:blipFill>
          <a:blip r:embed="rId3"/>
          <a:stretch>
            <a:fillRect/>
          </a:stretch>
        </p:blipFill>
        <p:spPr>
          <a:xfrm>
            <a:off x="2714612" y="3857628"/>
            <a:ext cx="5715040" cy="3000372"/>
          </a:xfrm>
          <a:prstGeom prst="rect">
            <a:avLst/>
          </a:prstGeom>
          <a:ln>
            <a:noFill/>
          </a:ln>
          <a:effectLst>
            <a:softEdge rad="112500"/>
          </a:effectLst>
        </p:spPr>
      </p:pic>
      <p:sp>
        <p:nvSpPr>
          <p:cNvPr id="4" name="عنصر نائب للمحتوى 3"/>
          <p:cNvSpPr>
            <a:spLocks noGrp="1"/>
          </p:cNvSpPr>
          <p:nvPr>
            <p:ph idx="10"/>
          </p:nvPr>
        </p:nvSpPr>
        <p:spPr>
          <a:xfrm>
            <a:off x="2571736" y="0"/>
            <a:ext cx="6275040" cy="4147865"/>
          </a:xfrm>
        </p:spPr>
        <p:txBody>
          <a:bodyPr/>
          <a:lstStyle/>
          <a:p>
            <a:pPr algn="ctr" rtl="1"/>
            <a:r>
              <a:rPr lang="ar-EG" sz="2800" b="1" dirty="0" smtClean="0">
                <a:solidFill>
                  <a:schemeClr val="tx1"/>
                </a:solidFill>
              </a:rPr>
              <a:t>تقليد الكبار: يقلد أمه أو أخوته عندما يظهرون </a:t>
            </a:r>
          </a:p>
          <a:p>
            <a:pPr algn="ctr" rtl="1"/>
            <a:r>
              <a:rPr lang="ar-EG" sz="2800" b="1" dirty="0" smtClean="0">
                <a:solidFill>
                  <a:schemeClr val="tx1"/>
                </a:solidFill>
              </a:rPr>
              <a:t>مشاعر الخوف من مثيرات </a:t>
            </a:r>
            <a:r>
              <a:rPr lang="ar-EG" sz="2800" b="1" dirty="0" err="1" smtClean="0">
                <a:solidFill>
                  <a:schemeClr val="tx1"/>
                </a:solidFill>
              </a:rPr>
              <a:t>معينه.</a:t>
            </a:r>
            <a:r>
              <a:rPr lang="ar-EG" sz="2800" b="1" dirty="0" smtClean="0">
                <a:solidFill>
                  <a:schemeClr val="tx1"/>
                </a:solidFill>
              </a:rPr>
              <a:t> </a:t>
            </a:r>
            <a:endParaRPr lang="en-US" sz="2800" b="1" dirty="0" smtClean="0">
              <a:solidFill>
                <a:schemeClr val="tx1"/>
              </a:solidFill>
            </a:endParaRPr>
          </a:p>
          <a:p>
            <a:pPr algn="ctr" rtl="1"/>
            <a:r>
              <a:rPr lang="ar-EG" sz="2800" b="1" dirty="0" smtClean="0">
                <a:solidFill>
                  <a:schemeClr val="tx1"/>
                </a:solidFill>
              </a:rPr>
              <a:t>وتظهر في هذه المرحلة </a:t>
            </a:r>
            <a:r>
              <a:rPr lang="ar-EG" sz="2800" b="1" dirty="0" err="1" smtClean="0">
                <a:solidFill>
                  <a:schemeClr val="tx1"/>
                </a:solidFill>
              </a:rPr>
              <a:t>انفعال </a:t>
            </a:r>
            <a:r>
              <a:rPr lang="ar-EG" sz="2800" b="1" dirty="0" smtClean="0">
                <a:solidFill>
                  <a:schemeClr val="tx1"/>
                </a:solidFill>
              </a:rPr>
              <a:t>" </a:t>
            </a:r>
            <a:r>
              <a:rPr lang="ar-EG" sz="2800" b="1" dirty="0" err="1" smtClean="0">
                <a:solidFill>
                  <a:schemeClr val="tx1"/>
                </a:solidFill>
              </a:rPr>
              <a:t>الغيرة </a:t>
            </a:r>
            <a:r>
              <a:rPr lang="ar-EG" sz="2800" b="1" dirty="0" smtClean="0">
                <a:solidFill>
                  <a:schemeClr val="tx1"/>
                </a:solidFill>
              </a:rPr>
              <a:t>" التي </a:t>
            </a:r>
          </a:p>
          <a:p>
            <a:pPr algn="ctr" rtl="1"/>
            <a:r>
              <a:rPr lang="ar-EG" sz="2800" b="1" dirty="0" smtClean="0">
                <a:solidFill>
                  <a:schemeClr val="tx1"/>
                </a:solidFill>
              </a:rPr>
              <a:t>تسبب قيام الطفل بسلوك عدواني ضد الأصغر منه، أو الارتداد فيقوم بحركات أصغر </a:t>
            </a:r>
          </a:p>
          <a:p>
            <a:pPr algn="ctr" rtl="1"/>
            <a:r>
              <a:rPr lang="ar-EG" sz="2800" b="1" dirty="0" smtClean="0">
                <a:solidFill>
                  <a:schemeClr val="tx1"/>
                </a:solidFill>
              </a:rPr>
              <a:t>من سنه مثل الكلام الطفلي، او التبول </a:t>
            </a:r>
            <a:r>
              <a:rPr lang="ar-EG" sz="2800" b="1" dirty="0" err="1" smtClean="0">
                <a:solidFill>
                  <a:schemeClr val="tx1"/>
                </a:solidFill>
              </a:rPr>
              <a:t>اللا</a:t>
            </a:r>
            <a:r>
              <a:rPr lang="ar-EG" sz="2800" b="1" dirty="0" smtClean="0">
                <a:solidFill>
                  <a:schemeClr val="tx1"/>
                </a:solidFill>
              </a:rPr>
              <a:t> إرادي </a:t>
            </a:r>
          </a:p>
          <a:p>
            <a:pPr algn="ctr" rtl="1"/>
            <a:r>
              <a:rPr lang="ar-EG" sz="2800" b="1" dirty="0" smtClean="0">
                <a:solidFill>
                  <a:schemeClr val="tx1"/>
                </a:solidFill>
              </a:rPr>
              <a:t> الصراخ لأسباب </a:t>
            </a:r>
            <a:r>
              <a:rPr lang="ar-EG" sz="2800" b="1" dirty="0" err="1" smtClean="0">
                <a:solidFill>
                  <a:schemeClr val="tx1"/>
                </a:solidFill>
              </a:rPr>
              <a:t>تافهه.</a:t>
            </a:r>
            <a:endParaRPr lang="en-US" sz="2800" b="1" dirty="0" smtClean="0">
              <a:solidFill>
                <a:schemeClr val="tx1"/>
              </a:solidFill>
            </a:endParaRPr>
          </a:p>
          <a:p>
            <a:endParaRPr lang="ar-EG" sz="2800" dirty="0"/>
          </a:p>
        </p:txBody>
      </p:sp>
    </p:spTree>
  </p:cSld>
  <p:clrMapOvr>
    <a:masterClrMapping/>
  </p:clrMapOvr>
  <p:transition spd="slow">
    <p:wheel spokes="8"/>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صورة 5" descr="111.jpg"/>
          <p:cNvPicPr>
            <a:picLocks noChangeAspect="1"/>
          </p:cNvPicPr>
          <p:nvPr/>
        </p:nvPicPr>
        <p:blipFill>
          <a:blip r:embed="rId3"/>
          <a:stretch>
            <a:fillRect/>
          </a:stretch>
        </p:blipFill>
        <p:spPr>
          <a:xfrm>
            <a:off x="2071670" y="3071810"/>
            <a:ext cx="6786578" cy="3786190"/>
          </a:xfrm>
          <a:prstGeom prst="rect">
            <a:avLst/>
          </a:prstGeom>
        </p:spPr>
      </p:pic>
      <p:sp>
        <p:nvSpPr>
          <p:cNvPr id="2" name="عنوان 1"/>
          <p:cNvSpPr>
            <a:spLocks noGrp="1"/>
          </p:cNvSpPr>
          <p:nvPr>
            <p:ph type="title"/>
          </p:nvPr>
        </p:nvSpPr>
        <p:spPr/>
        <p:txBody>
          <a:bodyPr/>
          <a:lstStyle/>
          <a:p>
            <a:pPr algn="ctr"/>
            <a:r>
              <a:rPr lang="ar-EG" b="0" dirty="0" smtClean="0">
                <a:solidFill>
                  <a:srgbClr val="CC0066"/>
                </a:solidFill>
                <a:effectLst>
                  <a:outerShdw blurRad="38100" dist="38100" dir="2700000" algn="tl">
                    <a:srgbClr val="000000">
                      <a:alpha val="43137"/>
                    </a:srgbClr>
                  </a:outerShdw>
                </a:effectLst>
                <a:cs typeface="PT Bold Heading" pitchFamily="2" charset="-78"/>
              </a:rPr>
              <a:t>النمو الاجتماعي </a:t>
            </a:r>
            <a:endParaRPr lang="ar-EG" b="0" dirty="0">
              <a:solidFill>
                <a:srgbClr val="CC0066"/>
              </a:solidFill>
              <a:effectLst>
                <a:outerShdw blurRad="38100" dist="38100" dir="2700000" algn="tl">
                  <a:srgbClr val="000000">
                    <a:alpha val="43137"/>
                  </a:srgbClr>
                </a:outerShdw>
              </a:effectLst>
              <a:cs typeface="PT Bold Heading" pitchFamily="2" charset="-78"/>
            </a:endParaRPr>
          </a:p>
        </p:txBody>
      </p:sp>
      <p:sp>
        <p:nvSpPr>
          <p:cNvPr id="4" name="عنصر نائب للمحتوى 3"/>
          <p:cNvSpPr>
            <a:spLocks noGrp="1"/>
          </p:cNvSpPr>
          <p:nvPr>
            <p:ph idx="10"/>
          </p:nvPr>
        </p:nvSpPr>
        <p:spPr>
          <a:xfrm>
            <a:off x="2143108" y="785794"/>
            <a:ext cx="6715172" cy="6072206"/>
          </a:xfrm>
        </p:spPr>
        <p:txBody>
          <a:bodyPr/>
          <a:lstStyle/>
          <a:p>
            <a:pPr algn="ctr" rtl="1">
              <a:buFontTx/>
              <a:buChar char="-"/>
            </a:pPr>
            <a:r>
              <a:rPr lang="ar-EG" sz="2800" b="1" dirty="0" smtClean="0"/>
              <a:t>تلعب الأسرة دورا هاما في عمليات التنشئة </a:t>
            </a:r>
          </a:p>
          <a:p>
            <a:pPr algn="ctr" rtl="1"/>
            <a:r>
              <a:rPr lang="ar-EG" sz="2800" b="1" dirty="0" err="1" smtClean="0"/>
              <a:t>الأجتماعية</a:t>
            </a:r>
            <a:r>
              <a:rPr lang="ar-EG" sz="2800" b="1" dirty="0" smtClean="0"/>
              <a:t> والنفسية </a:t>
            </a:r>
            <a:r>
              <a:rPr lang="ar-EG" sz="2800" b="1" dirty="0" err="1" smtClean="0"/>
              <a:t>للطفل.</a:t>
            </a:r>
            <a:r>
              <a:rPr lang="ar-EG" sz="2800" b="1" dirty="0" smtClean="0"/>
              <a:t> </a:t>
            </a:r>
            <a:endParaRPr lang="en-US" sz="2800" b="1" dirty="0" smtClean="0"/>
          </a:p>
          <a:p>
            <a:pPr algn="ctr" rtl="1">
              <a:buFontTx/>
              <a:buChar char="-"/>
            </a:pPr>
            <a:r>
              <a:rPr lang="ar-EG" sz="2800" b="1" dirty="0" smtClean="0"/>
              <a:t>الاهتمام والتدليل الزائد يجعل الطفل أكثر اعتمادية </a:t>
            </a:r>
          </a:p>
          <a:p>
            <a:pPr algn="ctr" rtl="1"/>
            <a:r>
              <a:rPr lang="ar-EG" sz="2800" b="1" dirty="0" smtClean="0"/>
              <a:t>على الغير في حل مشكلاته حتى لو كانت </a:t>
            </a:r>
            <a:r>
              <a:rPr lang="ar-EG" sz="2800" b="1" dirty="0" err="1" smtClean="0"/>
              <a:t>بسيطة.</a:t>
            </a:r>
            <a:r>
              <a:rPr lang="ar-EG" sz="2800" b="1" dirty="0" smtClean="0"/>
              <a:t> </a:t>
            </a:r>
            <a:endParaRPr lang="en-US" sz="2800" b="1" dirty="0" smtClean="0"/>
          </a:p>
          <a:p>
            <a:pPr algn="ctr"/>
            <a:endParaRPr lang="ar-EG" sz="2000" b="1" dirty="0"/>
          </a:p>
        </p:txBody>
      </p:sp>
    </p:spTree>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down)">
                                      <p:cBhvr>
                                        <p:cTn id="15" dur="500"/>
                                        <p:tgtEl>
                                          <p:spTgt spid="4">
                                            <p:txEl>
                                              <p:pRg st="2" end="2"/>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wipe(down)">
                                      <p:cBhvr>
                                        <p:cTn id="18"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572000" y="0"/>
            <a:ext cx="4572000" cy="6494085"/>
          </a:xfrm>
          <a:prstGeom prst="rect">
            <a:avLst/>
          </a:prstGeom>
        </p:spPr>
        <p:txBody>
          <a:bodyPr wrap="square">
            <a:spAutoFit/>
          </a:bodyPr>
          <a:lstStyle/>
          <a:p>
            <a:pPr algn="ctr" rtl="1">
              <a:buFontTx/>
              <a:buChar char="-"/>
            </a:pPr>
            <a:r>
              <a:rPr lang="ar-EG" sz="3200" b="1" dirty="0" smtClean="0"/>
              <a:t>عدم الاهتمام والإهمال الشديد </a:t>
            </a:r>
          </a:p>
          <a:p>
            <a:pPr algn="ctr" rtl="1"/>
            <a:r>
              <a:rPr lang="ar-EG" sz="3200" b="1" dirty="0" smtClean="0"/>
              <a:t>للطفل يفقده الثقة في نفسه وفي</a:t>
            </a:r>
          </a:p>
          <a:p>
            <a:pPr algn="ctr" rtl="1"/>
            <a:r>
              <a:rPr lang="ar-EG" sz="3200" b="1" dirty="0" smtClean="0"/>
              <a:t>الآخرين ويتخذ العدوان وسيله </a:t>
            </a:r>
          </a:p>
          <a:p>
            <a:pPr algn="ctr" rtl="1"/>
            <a:r>
              <a:rPr lang="ar-EG" sz="3200" b="1" dirty="0" smtClean="0"/>
              <a:t>للتعبير عن </a:t>
            </a:r>
            <a:r>
              <a:rPr lang="ar-EG" sz="3200" b="1" dirty="0" err="1" smtClean="0"/>
              <a:t>ذاته.</a:t>
            </a:r>
            <a:r>
              <a:rPr lang="ar-EG" sz="3200" b="1" dirty="0" smtClean="0"/>
              <a:t> </a:t>
            </a:r>
          </a:p>
          <a:p>
            <a:pPr algn="ctr" rtl="1"/>
            <a:r>
              <a:rPr lang="ar-EG" sz="3200" b="1" dirty="0" smtClean="0"/>
              <a:t>يتعلم الطفل المعايير الاجتماعية ويضحي ببعض رغباته من أجل </a:t>
            </a:r>
          </a:p>
          <a:p>
            <a:pPr algn="ctr" rtl="1"/>
            <a:r>
              <a:rPr lang="ar-EG" sz="3200" b="1" dirty="0" smtClean="0"/>
              <a:t>الحصول </a:t>
            </a:r>
          </a:p>
          <a:p>
            <a:pPr algn="ctr" rtl="1"/>
            <a:r>
              <a:rPr lang="ar-EG" sz="3200" b="1" dirty="0" smtClean="0"/>
              <a:t>على رضا الوالدين وبذلك تنمو </a:t>
            </a:r>
          </a:p>
          <a:p>
            <a:pPr algn="ctr" rtl="1"/>
            <a:r>
              <a:rPr lang="ar-EG" sz="3200" b="1" dirty="0" smtClean="0"/>
              <a:t>عمليات الضبط </a:t>
            </a:r>
            <a:r>
              <a:rPr lang="ar-EG" sz="3200" b="1" dirty="0" err="1" smtClean="0"/>
              <a:t>الداخلي.</a:t>
            </a:r>
            <a:r>
              <a:rPr lang="ar-EG" sz="3200" b="1" dirty="0" smtClean="0"/>
              <a:t> </a:t>
            </a:r>
            <a:endParaRPr lang="en-US" sz="3200" b="1" dirty="0" smtClean="0"/>
          </a:p>
          <a:p>
            <a:pPr algn="ctr" rtl="1"/>
            <a:r>
              <a:rPr lang="ar-EG" sz="3200" b="1" dirty="0" smtClean="0"/>
              <a:t>يرحب الطفل باللعب </a:t>
            </a:r>
          </a:p>
          <a:p>
            <a:pPr algn="ctr" rtl="1"/>
            <a:r>
              <a:rPr lang="ar-EG" sz="3200" b="1" dirty="0" smtClean="0"/>
              <a:t>في مجموعات من </a:t>
            </a:r>
            <a:r>
              <a:rPr lang="ar-EG" sz="3200" b="1" dirty="0" err="1" smtClean="0"/>
              <a:t>3 </a:t>
            </a:r>
            <a:r>
              <a:rPr lang="ar-EG" sz="3200" b="1" dirty="0" smtClean="0"/>
              <a:t>– </a:t>
            </a:r>
            <a:r>
              <a:rPr lang="ar-EG" sz="3200" b="1" dirty="0" err="1" smtClean="0"/>
              <a:t>4أطفال</a:t>
            </a:r>
            <a:r>
              <a:rPr lang="ar-EG" sz="3200" b="1" dirty="0" smtClean="0"/>
              <a:t>، ولكن سرعان </a:t>
            </a:r>
          </a:p>
          <a:p>
            <a:pPr algn="ctr" rtl="1"/>
            <a:r>
              <a:rPr lang="ar-EG" sz="3200" b="1" dirty="0" smtClean="0"/>
              <a:t>ما تتفكك الجماعة لأتفه </a:t>
            </a:r>
            <a:r>
              <a:rPr lang="ar-EG" sz="3200" b="1" dirty="0" err="1" smtClean="0"/>
              <a:t>الأسباب.</a:t>
            </a:r>
            <a:r>
              <a:rPr lang="ar-EG" sz="3200" b="1" dirty="0" smtClean="0"/>
              <a:t> </a:t>
            </a:r>
            <a:endParaRPr lang="en-US" sz="3200" b="1" dirty="0" smtClean="0"/>
          </a:p>
        </p:txBody>
      </p:sp>
      <p:pic>
        <p:nvPicPr>
          <p:cNvPr id="3" name="صورة 2" descr="صور-اطفال-يلعبون-2.jpg"/>
          <p:cNvPicPr>
            <a:picLocks noChangeAspect="1"/>
          </p:cNvPicPr>
          <p:nvPr/>
        </p:nvPicPr>
        <p:blipFill>
          <a:blip r:embed="rId3"/>
          <a:stretch>
            <a:fillRect/>
          </a:stretch>
        </p:blipFill>
        <p:spPr>
          <a:xfrm>
            <a:off x="-1" y="0"/>
            <a:ext cx="4357687" cy="68580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strips dir="l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EG" dirty="0" smtClean="0">
                <a:solidFill>
                  <a:srgbClr val="CC0066"/>
                </a:solidFill>
                <a:effectLst>
                  <a:outerShdw blurRad="38100" dist="38100" dir="2700000" algn="tl">
                    <a:srgbClr val="000000">
                      <a:alpha val="43137"/>
                    </a:srgbClr>
                  </a:outerShdw>
                </a:effectLst>
              </a:rPr>
              <a:t>ا</a:t>
            </a:r>
            <a:r>
              <a:rPr lang="ar-EG" b="0" dirty="0" smtClean="0">
                <a:solidFill>
                  <a:srgbClr val="CC0066"/>
                </a:solidFill>
                <a:effectLst>
                  <a:outerShdw blurRad="38100" dist="38100" dir="2700000" algn="tl">
                    <a:srgbClr val="000000">
                      <a:alpha val="43137"/>
                    </a:srgbClr>
                  </a:outerShdw>
                </a:effectLst>
                <a:cs typeface="PT Bold Heading" pitchFamily="2" charset="-78"/>
              </a:rPr>
              <a:t>لنمو الخلقي</a:t>
            </a:r>
            <a:r>
              <a:rPr lang="ar-EG" dirty="0" smtClean="0">
                <a:solidFill>
                  <a:srgbClr val="CC0066"/>
                </a:solidFill>
                <a:effectLst>
                  <a:outerShdw blurRad="38100" dist="38100" dir="2700000" algn="tl">
                    <a:srgbClr val="000000">
                      <a:alpha val="43137"/>
                    </a:srgbClr>
                  </a:outerShdw>
                </a:effectLst>
              </a:rPr>
              <a:t> </a:t>
            </a:r>
            <a:endParaRPr lang="ar-EG" dirty="0">
              <a:solidFill>
                <a:srgbClr val="CC0066"/>
              </a:solidFill>
              <a:effectLst>
                <a:outerShdw blurRad="38100" dist="38100" dir="2700000" algn="tl">
                  <a:srgbClr val="000000">
                    <a:alpha val="43137"/>
                  </a:srgbClr>
                </a:outerShdw>
              </a:effectLst>
            </a:endParaRPr>
          </a:p>
        </p:txBody>
      </p:sp>
      <p:sp>
        <p:nvSpPr>
          <p:cNvPr id="4" name="عنصر نائب للمحتوى 3"/>
          <p:cNvSpPr>
            <a:spLocks noGrp="1"/>
          </p:cNvSpPr>
          <p:nvPr>
            <p:ph idx="10"/>
          </p:nvPr>
        </p:nvSpPr>
        <p:spPr>
          <a:xfrm>
            <a:off x="2428860" y="857232"/>
            <a:ext cx="6275040" cy="2714644"/>
          </a:xfrm>
        </p:spPr>
        <p:txBody>
          <a:bodyPr/>
          <a:lstStyle/>
          <a:p>
            <a:pPr algn="ctr" rtl="1"/>
            <a:r>
              <a:rPr lang="ar-EG" sz="3200" b="1" dirty="0" smtClean="0">
                <a:solidFill>
                  <a:schemeClr val="accent5">
                    <a:lumMod val="75000"/>
                  </a:schemeClr>
                </a:solidFill>
                <a:cs typeface="+mj-cs"/>
              </a:rPr>
              <a:t>الخلق مركب اجتماعي مكتسب, وتعتمد على </a:t>
            </a:r>
          </a:p>
          <a:p>
            <a:pPr algn="ctr" rtl="1"/>
            <a:r>
              <a:rPr lang="ar-EG" sz="3200" b="1" dirty="0" err="1" smtClean="0">
                <a:solidFill>
                  <a:schemeClr val="accent5">
                    <a:lumMod val="75000"/>
                  </a:schemeClr>
                </a:solidFill>
                <a:cs typeface="+mj-cs"/>
              </a:rPr>
              <a:t>عمليتين.</a:t>
            </a:r>
            <a:r>
              <a:rPr lang="ar-EG" sz="3200" b="1" dirty="0" smtClean="0">
                <a:solidFill>
                  <a:schemeClr val="accent5">
                    <a:lumMod val="75000"/>
                  </a:schemeClr>
                </a:solidFill>
                <a:cs typeface="+mj-cs"/>
              </a:rPr>
              <a:t> </a:t>
            </a:r>
            <a:endParaRPr lang="en-US" sz="3200" b="1" dirty="0" smtClean="0">
              <a:solidFill>
                <a:schemeClr val="accent5">
                  <a:lumMod val="75000"/>
                </a:schemeClr>
              </a:solidFill>
              <a:cs typeface="+mj-cs"/>
            </a:endParaRPr>
          </a:p>
          <a:p>
            <a:pPr algn="ctr" rtl="1"/>
            <a:r>
              <a:rPr lang="ar-EG" sz="3200" b="1" dirty="0" err="1" smtClean="0">
                <a:cs typeface="+mj-cs"/>
              </a:rPr>
              <a:t>1</a:t>
            </a:r>
            <a:r>
              <a:rPr lang="ar-EG" sz="3200" b="1" dirty="0" err="1" smtClean="0">
                <a:solidFill>
                  <a:schemeClr val="tx1"/>
                </a:solidFill>
                <a:cs typeface="+mj-cs"/>
              </a:rPr>
              <a:t> </a:t>
            </a:r>
            <a:r>
              <a:rPr lang="ar-EG" sz="3200" b="1" dirty="0" smtClean="0">
                <a:solidFill>
                  <a:schemeClr val="tx1"/>
                </a:solidFill>
                <a:cs typeface="+mj-cs"/>
              </a:rPr>
              <a:t>- اكتساب المعلومات, وتنمية القدرة على </a:t>
            </a:r>
          </a:p>
          <a:p>
            <a:pPr algn="ctr" rtl="1"/>
            <a:r>
              <a:rPr lang="ar-EG" sz="3200" b="1" dirty="0" smtClean="0">
                <a:solidFill>
                  <a:schemeClr val="tx1"/>
                </a:solidFill>
                <a:cs typeface="+mj-cs"/>
              </a:rPr>
              <a:t>اتخاذ </a:t>
            </a:r>
            <a:r>
              <a:rPr lang="ar-EG" sz="3200" b="1" dirty="0" err="1" smtClean="0">
                <a:solidFill>
                  <a:schemeClr val="tx1"/>
                </a:solidFill>
                <a:cs typeface="+mj-cs"/>
              </a:rPr>
              <a:t>القرارات.</a:t>
            </a:r>
            <a:r>
              <a:rPr lang="ar-EG" sz="3200" b="1" dirty="0" smtClean="0">
                <a:solidFill>
                  <a:schemeClr val="tx1"/>
                </a:solidFill>
                <a:cs typeface="+mj-cs"/>
              </a:rPr>
              <a:t> </a:t>
            </a:r>
            <a:endParaRPr lang="en-US" sz="3200" b="1" dirty="0" smtClean="0">
              <a:solidFill>
                <a:schemeClr val="tx1"/>
              </a:solidFill>
              <a:cs typeface="+mj-cs"/>
            </a:endParaRPr>
          </a:p>
          <a:p>
            <a:pPr algn="ctr" rtl="1"/>
            <a:endParaRPr lang="en-US" sz="2800" b="1" dirty="0" smtClean="0">
              <a:cs typeface="+mj-cs"/>
            </a:endParaRPr>
          </a:p>
          <a:p>
            <a:pPr algn="ctr"/>
            <a:endParaRPr lang="ar-EG" sz="2000" b="1" dirty="0">
              <a:cs typeface="+mj-cs"/>
            </a:endParaRPr>
          </a:p>
        </p:txBody>
      </p:sp>
      <p:pic>
        <p:nvPicPr>
          <p:cNvPr id="5" name="صورة 4" descr="images.jpg"/>
          <p:cNvPicPr>
            <a:picLocks noChangeAspect="1"/>
          </p:cNvPicPr>
          <p:nvPr/>
        </p:nvPicPr>
        <p:blipFill>
          <a:blip r:embed="rId3"/>
          <a:stretch>
            <a:fillRect/>
          </a:stretch>
        </p:blipFill>
        <p:spPr>
          <a:xfrm>
            <a:off x="2000232" y="3786190"/>
            <a:ext cx="7143768" cy="30718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2000"/>
                                        <p:tgtEl>
                                          <p:spTgt spid="4">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descr="kids-fighting.jpg"/>
          <p:cNvPicPr>
            <a:picLocks noChangeAspect="1"/>
          </p:cNvPicPr>
          <p:nvPr/>
        </p:nvPicPr>
        <p:blipFill>
          <a:blip r:embed="rId3"/>
          <a:stretch>
            <a:fillRect/>
          </a:stretch>
        </p:blipFill>
        <p:spPr>
          <a:xfrm>
            <a:off x="2357422" y="3357562"/>
            <a:ext cx="6500858" cy="3500438"/>
          </a:xfrm>
          <a:prstGeom prst="rect">
            <a:avLst/>
          </a:prstGeom>
        </p:spPr>
      </p:pic>
      <p:sp>
        <p:nvSpPr>
          <p:cNvPr id="4" name="عنصر نائب للمحتوى 3"/>
          <p:cNvSpPr>
            <a:spLocks noGrp="1"/>
          </p:cNvSpPr>
          <p:nvPr>
            <p:ph idx="10"/>
          </p:nvPr>
        </p:nvSpPr>
        <p:spPr>
          <a:xfrm>
            <a:off x="2143108" y="0"/>
            <a:ext cx="6275040" cy="4147865"/>
          </a:xfrm>
        </p:spPr>
        <p:txBody>
          <a:bodyPr/>
          <a:lstStyle/>
          <a:p>
            <a:pPr algn="ctr" rtl="1"/>
            <a:r>
              <a:rPr lang="ar-EG" sz="3200" b="1" dirty="0" smtClean="0">
                <a:solidFill>
                  <a:schemeClr val="tx1"/>
                </a:solidFill>
              </a:rPr>
              <a:t>2-تحويل هذه القرارات إلى </a:t>
            </a:r>
            <a:r>
              <a:rPr lang="ar-EG" sz="3200" b="1" dirty="0" err="1" smtClean="0">
                <a:solidFill>
                  <a:schemeClr val="tx1"/>
                </a:solidFill>
              </a:rPr>
              <a:t>افعال.</a:t>
            </a:r>
            <a:r>
              <a:rPr lang="ar-EG" sz="3200" b="1" dirty="0" smtClean="0">
                <a:solidFill>
                  <a:schemeClr val="tx1"/>
                </a:solidFill>
              </a:rPr>
              <a:t> </a:t>
            </a:r>
            <a:endParaRPr lang="en-US" sz="3200" b="1" dirty="0" smtClean="0">
              <a:solidFill>
                <a:schemeClr val="tx1"/>
              </a:solidFill>
            </a:endParaRPr>
          </a:p>
          <a:p>
            <a:pPr algn="ctr" rtl="1"/>
            <a:r>
              <a:rPr lang="ar-EG" sz="3200" b="1" dirty="0" smtClean="0">
                <a:solidFill>
                  <a:schemeClr val="tx1"/>
                </a:solidFill>
              </a:rPr>
              <a:t>ويقوم أطفال هذه المرحلة ببعض أنماط </a:t>
            </a:r>
          </a:p>
          <a:p>
            <a:pPr algn="ctr" rtl="1"/>
            <a:r>
              <a:rPr lang="ar-EG" sz="3200" b="1" dirty="0" smtClean="0">
                <a:solidFill>
                  <a:schemeClr val="tx1"/>
                </a:solidFill>
              </a:rPr>
              <a:t>السلوك التي لا تساير السلوك الأخلاقي </a:t>
            </a:r>
          </a:p>
          <a:p>
            <a:pPr algn="ctr" rtl="1"/>
            <a:r>
              <a:rPr lang="ar-EG" sz="3200" b="1" dirty="0" smtClean="0">
                <a:solidFill>
                  <a:schemeClr val="tx1"/>
                </a:solidFill>
              </a:rPr>
              <a:t>بسبب رغبة الطفل في لفت أنظار </a:t>
            </a:r>
            <a:r>
              <a:rPr lang="ar-EG" sz="3200" b="1" dirty="0" err="1" smtClean="0">
                <a:solidFill>
                  <a:schemeClr val="tx1"/>
                </a:solidFill>
              </a:rPr>
              <a:t>الأخرين</a:t>
            </a:r>
            <a:r>
              <a:rPr lang="ar-EG" sz="3200" b="1" dirty="0" smtClean="0">
                <a:solidFill>
                  <a:schemeClr val="tx1"/>
                </a:solidFill>
              </a:rPr>
              <a:t> </a:t>
            </a:r>
          </a:p>
          <a:p>
            <a:pPr algn="ctr" rtl="1"/>
            <a:r>
              <a:rPr lang="ar-EG" sz="3200" b="1" dirty="0" smtClean="0">
                <a:solidFill>
                  <a:schemeClr val="tx1"/>
                </a:solidFill>
              </a:rPr>
              <a:t>إلى جانب جهله بمعايير السلوك </a:t>
            </a:r>
            <a:r>
              <a:rPr lang="ar-EG" sz="3200" b="1" dirty="0" err="1" smtClean="0">
                <a:solidFill>
                  <a:schemeClr val="tx1"/>
                </a:solidFill>
              </a:rPr>
              <a:t>الأخلاقي .</a:t>
            </a:r>
            <a:endParaRPr lang="en-US" sz="3200" b="1" dirty="0" smtClean="0">
              <a:solidFill>
                <a:schemeClr val="tx1"/>
              </a:solidFill>
            </a:endParaRPr>
          </a:p>
          <a:p>
            <a:pPr algn="ctr" rtl="1"/>
            <a:endParaRPr lang="ar-EG" sz="3200" b="1" dirty="0" smtClean="0"/>
          </a:p>
          <a:p>
            <a:endParaRPr lang="ar-EG" dirty="0"/>
          </a:p>
        </p:txBody>
      </p:sp>
    </p:spTree>
  </p:cSld>
  <p:clrMapOvr>
    <a:masterClrMapping/>
  </p:clrMapOvr>
  <p:transition spd="slow">
    <p:checker dir="ver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5000596" y="1571612"/>
            <a:ext cx="4143404" cy="2585323"/>
          </a:xfrm>
          <a:prstGeom prst="rect">
            <a:avLst/>
          </a:prstGeom>
          <a:noFill/>
        </p:spPr>
        <p:txBody>
          <a:bodyPr wrap="square" rtlCol="1">
            <a:spAutoFit/>
          </a:bodyPr>
          <a:lstStyle/>
          <a:p>
            <a:pPr algn="ctr" rtl="1"/>
            <a:r>
              <a:rPr lang="ar-EG" sz="5400" dirty="0" smtClean="0">
                <a:solidFill>
                  <a:srgbClr val="FFFF00"/>
                </a:solidFill>
                <a:cs typeface="PT Bold Heading" pitchFamily="2" charset="-78"/>
              </a:rPr>
              <a:t>المشكلات </a:t>
            </a:r>
          </a:p>
          <a:p>
            <a:pPr algn="ctr" rtl="1"/>
            <a:r>
              <a:rPr lang="ar-EG" sz="5400" dirty="0" smtClean="0">
                <a:solidFill>
                  <a:srgbClr val="FFFF00"/>
                </a:solidFill>
                <a:cs typeface="PT Bold Heading" pitchFamily="2" charset="-78"/>
              </a:rPr>
              <a:t>النفسية في </a:t>
            </a:r>
          </a:p>
          <a:p>
            <a:pPr algn="ctr" rtl="1"/>
            <a:r>
              <a:rPr lang="ar-EG" sz="5400" dirty="0" smtClean="0">
                <a:solidFill>
                  <a:srgbClr val="FFFF00"/>
                </a:solidFill>
                <a:cs typeface="PT Bold Heading" pitchFamily="2" charset="-78"/>
              </a:rPr>
              <a:t>مرحلة الطفولة</a:t>
            </a:r>
            <a:endParaRPr lang="ar-EG" sz="5400" dirty="0">
              <a:solidFill>
                <a:srgbClr val="FFFF00"/>
              </a:solidFill>
              <a:cs typeface="PT Bold Heading" pitchFamily="2" charset="-78"/>
            </a:endParaRP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2000"/>
                                        <p:tgtEl>
                                          <p:spTgt spid="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3"/>
          <p:cNvSpPr>
            <a:spLocks noGrp="1"/>
          </p:cNvSpPr>
          <p:nvPr>
            <p:ph idx="10"/>
          </p:nvPr>
        </p:nvSpPr>
        <p:spPr>
          <a:xfrm>
            <a:off x="2071670" y="214291"/>
            <a:ext cx="7072330" cy="2714644"/>
          </a:xfrm>
        </p:spPr>
        <p:txBody>
          <a:bodyPr/>
          <a:lstStyle/>
          <a:p>
            <a:pPr algn="ctr" rtl="1">
              <a:buFont typeface="Arial" pitchFamily="34" charset="0"/>
              <a:buChar char="•"/>
            </a:pPr>
            <a:r>
              <a:rPr lang="ar-EG" sz="3200" b="1" dirty="0" smtClean="0"/>
              <a:t>يلتحق في هذه المرحلة بدور الحضانة ورياض </a:t>
            </a:r>
          </a:p>
          <a:p>
            <a:pPr algn="ctr" rtl="1"/>
            <a:r>
              <a:rPr lang="ar-EG" sz="3200" b="1" dirty="0" smtClean="0"/>
              <a:t>الأطفال مما يساعد في اتساع دائرة العلاقات </a:t>
            </a:r>
          </a:p>
          <a:p>
            <a:pPr algn="ctr" rtl="1"/>
            <a:r>
              <a:rPr lang="ar-EG" sz="3200" b="1" dirty="0" smtClean="0"/>
              <a:t>الاجتماعية, وتخفيف </a:t>
            </a:r>
            <a:r>
              <a:rPr lang="ar-EG" sz="3200" b="1" dirty="0" err="1" smtClean="0"/>
              <a:t>حدة</a:t>
            </a:r>
            <a:r>
              <a:rPr lang="ar-EG" sz="3200" b="1" dirty="0" smtClean="0"/>
              <a:t> الانفعالات وزيادة </a:t>
            </a:r>
          </a:p>
          <a:p>
            <a:pPr algn="ctr" rtl="1"/>
            <a:r>
              <a:rPr lang="ar-EG" sz="3200" b="1" dirty="0" smtClean="0"/>
              <a:t>محصوله اللغوي وقدراته </a:t>
            </a:r>
            <a:r>
              <a:rPr lang="ar-EG" sz="3200" b="1" dirty="0" err="1" smtClean="0"/>
              <a:t>الحركية.</a:t>
            </a:r>
            <a:r>
              <a:rPr lang="ar-EG" sz="3200" b="1" dirty="0" smtClean="0"/>
              <a:t> </a:t>
            </a:r>
            <a:endParaRPr lang="en-US" sz="3200" b="1" dirty="0" smtClean="0"/>
          </a:p>
          <a:p>
            <a:pPr algn="ctr"/>
            <a:endParaRPr lang="ar-EG" sz="2800" dirty="0"/>
          </a:p>
        </p:txBody>
      </p:sp>
      <p:pic>
        <p:nvPicPr>
          <p:cNvPr id="5" name="صورة 4" descr="image.jpg"/>
          <p:cNvPicPr>
            <a:picLocks noChangeAspect="1"/>
          </p:cNvPicPr>
          <p:nvPr/>
        </p:nvPicPr>
        <p:blipFill>
          <a:blip r:embed="rId3"/>
          <a:stretch>
            <a:fillRect/>
          </a:stretch>
        </p:blipFill>
        <p:spPr>
          <a:xfrm>
            <a:off x="2000232" y="3214686"/>
            <a:ext cx="7143768" cy="3643314"/>
          </a:xfrm>
          <a:prstGeom prst="rect">
            <a:avLst/>
          </a:prstGeom>
          <a:ln>
            <a:noFill/>
          </a:ln>
          <a:effectLst>
            <a:softEdge rad="112500"/>
          </a:effectLst>
        </p:spPr>
      </p:pic>
    </p:spTree>
  </p:cSld>
  <p:clrMapOvr>
    <a:masterClrMapping/>
  </p:clrMapOvr>
  <p:transition spd="slow">
    <p:zoom dir="in"/>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0"/>
            <a:ext cx="8229600" cy="1143000"/>
          </a:xfrm>
        </p:spPr>
        <p:txBody>
          <a:bodyPr/>
          <a:lstStyle/>
          <a:p>
            <a:pPr algn="ctr"/>
            <a:r>
              <a:rPr lang="ar-SA" b="0" dirty="0" smtClean="0">
                <a:solidFill>
                  <a:srgbClr val="CC0066"/>
                </a:solidFill>
                <a:effectLst>
                  <a:outerShdw blurRad="38100" dist="38100" dir="2700000" algn="tl">
                    <a:srgbClr val="000000">
                      <a:alpha val="43137"/>
                    </a:srgbClr>
                  </a:outerShdw>
                </a:effectLst>
                <a:cs typeface="PT Bold Heading" pitchFamily="2" charset="-78"/>
              </a:rPr>
              <a:t>مشكلات نفسية في مراحل الطفولة</a:t>
            </a:r>
            <a:endParaRPr lang="ar-EG" b="0" dirty="0">
              <a:solidFill>
                <a:srgbClr val="CC0066"/>
              </a:solidFill>
              <a:effectLst>
                <a:outerShdw blurRad="38100" dist="38100" dir="2700000" algn="tl">
                  <a:srgbClr val="000000">
                    <a:alpha val="43137"/>
                  </a:srgbClr>
                </a:outerShdw>
              </a:effectLst>
              <a:cs typeface="PT Bold Heading" pitchFamily="2" charset="-78"/>
            </a:endParaRPr>
          </a:p>
        </p:txBody>
      </p:sp>
      <p:sp>
        <p:nvSpPr>
          <p:cNvPr id="4" name="عنصر نائب للمحتوى 3"/>
          <p:cNvSpPr>
            <a:spLocks noGrp="1"/>
          </p:cNvSpPr>
          <p:nvPr>
            <p:ph idx="4294967295"/>
          </p:nvPr>
        </p:nvSpPr>
        <p:spPr>
          <a:xfrm>
            <a:off x="4071934" y="1357292"/>
            <a:ext cx="5072066" cy="5500708"/>
          </a:xfrm>
        </p:spPr>
        <p:txBody>
          <a:bodyPr>
            <a:normAutofit fontScale="70000" lnSpcReduction="20000"/>
          </a:bodyPr>
          <a:lstStyle/>
          <a:p>
            <a:pPr algn="ctr" rtl="1">
              <a:buNone/>
            </a:pPr>
            <a:r>
              <a:rPr lang="ar-SA" sz="2800" dirty="0" smtClean="0">
                <a:solidFill>
                  <a:schemeClr val="tx1"/>
                </a:solidFill>
              </a:rPr>
              <a:t> </a:t>
            </a:r>
            <a:r>
              <a:rPr lang="ar-SA" sz="4500" b="1" dirty="0" smtClean="0">
                <a:solidFill>
                  <a:schemeClr val="tx1"/>
                </a:solidFill>
              </a:rPr>
              <a:t>تعتبر مراحل الطفولة من أهم المراحل في حياة الإنسان، ففي هذه المراحل تنمو قدرات </a:t>
            </a:r>
            <a:r>
              <a:rPr lang="ar-SA" sz="4500" b="1" dirty="0" err="1" smtClean="0">
                <a:solidFill>
                  <a:schemeClr val="tx1"/>
                </a:solidFill>
              </a:rPr>
              <a:t>الطفل </a:t>
            </a:r>
            <a:r>
              <a:rPr lang="ar-SA" sz="4500" b="1" dirty="0" smtClean="0">
                <a:solidFill>
                  <a:schemeClr val="tx1"/>
                </a:solidFill>
              </a:rPr>
              <a:t>، وتتفتح مواهبه، ويكون قابل بشكل كبير للتأثر </a:t>
            </a:r>
            <a:endParaRPr lang="ar-EG" sz="4500" b="1" dirty="0" smtClean="0">
              <a:solidFill>
                <a:schemeClr val="tx1"/>
              </a:solidFill>
            </a:endParaRPr>
          </a:p>
          <a:p>
            <a:pPr algn="ctr" rtl="1">
              <a:buNone/>
            </a:pPr>
            <a:r>
              <a:rPr lang="ar-SA" sz="4500" b="1" dirty="0" smtClean="0">
                <a:solidFill>
                  <a:schemeClr val="tx1"/>
                </a:solidFill>
              </a:rPr>
              <a:t>والتوجيه </a:t>
            </a:r>
            <a:r>
              <a:rPr lang="ar-SA" sz="4500" b="1" dirty="0" err="1" smtClean="0">
                <a:solidFill>
                  <a:schemeClr val="tx1"/>
                </a:solidFill>
              </a:rPr>
              <a:t>والتشكيل </a:t>
            </a:r>
            <a:r>
              <a:rPr lang="ar-SA" sz="4500" b="1" dirty="0" smtClean="0">
                <a:solidFill>
                  <a:schemeClr val="tx1"/>
                </a:solidFill>
              </a:rPr>
              <a:t>، وتتخلل مراحل الطفولة بعض مشكلات النمو العادي، وبعض المشكلات </a:t>
            </a:r>
            <a:endParaRPr lang="ar-EG" sz="4500" b="1" dirty="0" smtClean="0">
              <a:solidFill>
                <a:schemeClr val="tx1"/>
              </a:solidFill>
            </a:endParaRPr>
          </a:p>
          <a:p>
            <a:pPr algn="ctr" rtl="1">
              <a:buNone/>
            </a:pPr>
            <a:r>
              <a:rPr lang="ar-SA" sz="4500" b="1" dirty="0" smtClean="0">
                <a:solidFill>
                  <a:schemeClr val="tx1"/>
                </a:solidFill>
              </a:rPr>
              <a:t>والاضطرابات </a:t>
            </a:r>
            <a:r>
              <a:rPr lang="ar-SA" sz="4500" b="1" dirty="0" err="1" smtClean="0">
                <a:solidFill>
                  <a:schemeClr val="tx1"/>
                </a:solidFill>
              </a:rPr>
              <a:t>المتطرفة،</a:t>
            </a:r>
            <a:r>
              <a:rPr lang="ar-SA" sz="4500" b="1" dirty="0" smtClean="0">
                <a:solidFill>
                  <a:schemeClr val="tx1"/>
                </a:solidFill>
              </a:rPr>
              <a:t> </a:t>
            </a:r>
            <a:endParaRPr lang="ar-EG" sz="4500" b="1" dirty="0" smtClean="0">
              <a:solidFill>
                <a:schemeClr val="tx1"/>
              </a:solidFill>
            </a:endParaRPr>
          </a:p>
          <a:p>
            <a:pPr algn="ctr" rtl="1">
              <a:buNone/>
            </a:pPr>
            <a:r>
              <a:rPr lang="ar-SA" sz="4500" b="1" dirty="0" smtClean="0">
                <a:solidFill>
                  <a:schemeClr val="tx1"/>
                </a:solidFill>
              </a:rPr>
              <a:t>وتحول هذه المشكلات دون استغلال طاقة الأطفال واستثمار استعداداتهم وقدراتهم بشكل إيجابي وبناء</a:t>
            </a:r>
            <a:r>
              <a:rPr lang="en-US" sz="4500" b="1" dirty="0" smtClean="0">
                <a:solidFill>
                  <a:schemeClr val="tx1"/>
                </a:solidFill>
              </a:rPr>
              <a:t> .</a:t>
            </a:r>
          </a:p>
          <a:p>
            <a:pPr algn="r"/>
            <a:endParaRPr lang="ar-EG" sz="2800" dirty="0">
              <a:solidFill>
                <a:schemeClr val="tx1"/>
              </a:solidFill>
            </a:endParaRPr>
          </a:p>
        </p:txBody>
      </p:sp>
      <p:pic>
        <p:nvPicPr>
          <p:cNvPr id="5" name="صورة 4" descr="bnatsoft.com1397343414551.jpg"/>
          <p:cNvPicPr>
            <a:picLocks noChangeAspect="1"/>
          </p:cNvPicPr>
          <p:nvPr/>
        </p:nvPicPr>
        <p:blipFill>
          <a:blip r:embed="rId3"/>
          <a:stretch>
            <a:fillRect/>
          </a:stretch>
        </p:blipFill>
        <p:spPr>
          <a:xfrm>
            <a:off x="141133" y="1142984"/>
            <a:ext cx="3716487" cy="5643578"/>
          </a:xfrm>
          <a:prstGeom prst="rect">
            <a:avLst/>
          </a:prstGeom>
          <a:ln>
            <a:noFill/>
          </a:ln>
          <a:effectLst>
            <a:softEdge rad="112500"/>
          </a:effectLst>
        </p:spPr>
      </p:pic>
    </p:spTree>
  </p:cSld>
  <p:clrMapOvr>
    <a:masterClrMapping/>
  </p:clrMapOvr>
  <p:transition spd="slow">
    <p:newsflash/>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3"/>
          <p:cNvSpPr>
            <a:spLocks noGrp="1"/>
          </p:cNvSpPr>
          <p:nvPr>
            <p:ph idx="10"/>
          </p:nvPr>
        </p:nvSpPr>
        <p:spPr>
          <a:xfrm>
            <a:off x="2071670" y="0"/>
            <a:ext cx="7072330" cy="4147865"/>
          </a:xfrm>
        </p:spPr>
        <p:txBody>
          <a:bodyPr/>
          <a:lstStyle/>
          <a:p>
            <a:pPr algn="ctr" rtl="1"/>
            <a:r>
              <a:rPr lang="ar-SA" sz="2800" b="1" dirty="0" smtClean="0"/>
              <a:t>وقد يعاني الطفل العادي من بعض المشكلات النفسية في حياته اليومية لا تصل إلى درجة المرض </a:t>
            </a:r>
            <a:r>
              <a:rPr lang="ar-SA" sz="2800" b="1" dirty="0" err="1" smtClean="0"/>
              <a:t>النفسي </a:t>
            </a:r>
            <a:r>
              <a:rPr lang="ar-SA" sz="2800" b="1" dirty="0" smtClean="0"/>
              <a:t>، لذا </a:t>
            </a:r>
            <a:endParaRPr lang="en-US" sz="2800" b="1" dirty="0" smtClean="0"/>
          </a:p>
          <a:p>
            <a:pPr algn="ctr" rtl="1"/>
            <a:r>
              <a:rPr lang="ar-SA" sz="2800" b="1" dirty="0" smtClean="0"/>
              <a:t>يجب الاهتمام بسرعة حل وعلاج هذه المشكلات قبل أن </a:t>
            </a:r>
            <a:endParaRPr lang="en-US" sz="2800" b="1" dirty="0" smtClean="0"/>
          </a:p>
          <a:p>
            <a:pPr algn="ctr" rtl="1"/>
            <a:r>
              <a:rPr lang="ar-SA" sz="2800" b="1" dirty="0" smtClean="0"/>
              <a:t>يستفحل أمرها وتتطور وتحول دون النمو النفسي السوي ودون تحقيق الصحة النفسية</a:t>
            </a:r>
            <a:r>
              <a:rPr lang="en-US" sz="2800" b="1" dirty="0" smtClean="0"/>
              <a:t> .</a:t>
            </a:r>
          </a:p>
          <a:p>
            <a:pPr algn="ctr"/>
            <a:endParaRPr lang="ar-EG" sz="2800" b="1" dirty="0"/>
          </a:p>
        </p:txBody>
      </p:sp>
      <p:pic>
        <p:nvPicPr>
          <p:cNvPr id="5" name="صورة 4" descr="images (5).jpg"/>
          <p:cNvPicPr>
            <a:picLocks noChangeAspect="1"/>
          </p:cNvPicPr>
          <p:nvPr/>
        </p:nvPicPr>
        <p:blipFill>
          <a:blip r:embed="rId3"/>
          <a:stretch>
            <a:fillRect/>
          </a:stretch>
        </p:blipFill>
        <p:spPr>
          <a:xfrm>
            <a:off x="2071669" y="2643182"/>
            <a:ext cx="6786611" cy="4214818"/>
          </a:xfrm>
          <a:prstGeom prst="rect">
            <a:avLst/>
          </a:prstGeom>
          <a:ln>
            <a:noFill/>
          </a:ln>
          <a:effectLst>
            <a:softEdge rad="112500"/>
          </a:effectLst>
        </p:spPr>
      </p:pic>
    </p:spTree>
  </p:cSld>
  <p:clrMapOvr>
    <a:masterClrMapping/>
  </p:clrMapOvr>
  <p:transition spd="slow">
    <p:wheel spokes="8"/>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descr="saude-mental-pode-ser-afetada-pela-ansiedade.jpg"/>
          <p:cNvPicPr>
            <a:picLocks noChangeAspect="1"/>
          </p:cNvPicPr>
          <p:nvPr/>
        </p:nvPicPr>
        <p:blipFill>
          <a:blip r:embed="rId3"/>
          <a:stretch>
            <a:fillRect/>
          </a:stretch>
        </p:blipFill>
        <p:spPr>
          <a:xfrm>
            <a:off x="2071670" y="2357430"/>
            <a:ext cx="7072330" cy="4500570"/>
          </a:xfrm>
          <a:prstGeom prst="rect">
            <a:avLst/>
          </a:prstGeom>
        </p:spPr>
      </p:pic>
      <p:sp>
        <p:nvSpPr>
          <p:cNvPr id="4" name="عنصر نائب للمحتوى 3"/>
          <p:cNvSpPr>
            <a:spLocks noGrp="1"/>
          </p:cNvSpPr>
          <p:nvPr>
            <p:ph idx="10"/>
          </p:nvPr>
        </p:nvSpPr>
        <p:spPr>
          <a:xfrm>
            <a:off x="2357422" y="285728"/>
            <a:ext cx="6275040" cy="4147865"/>
          </a:xfrm>
        </p:spPr>
        <p:txBody>
          <a:bodyPr/>
          <a:lstStyle/>
          <a:p>
            <a:pPr algn="ctr" rtl="1"/>
            <a:r>
              <a:rPr lang="ar-SA" sz="3600" dirty="0" smtClean="0">
                <a:solidFill>
                  <a:srgbClr val="0070C0"/>
                </a:solidFill>
                <a:effectLst>
                  <a:outerShdw blurRad="38100" dist="38100" dir="2700000" algn="tl">
                    <a:srgbClr val="000000">
                      <a:alpha val="43137"/>
                    </a:srgbClr>
                  </a:outerShdw>
                </a:effectLst>
                <a:cs typeface="PT Bold Heading" pitchFamily="2" charset="-78"/>
              </a:rPr>
              <a:t>وفيما يلي أمثلة للمشكلات </a:t>
            </a:r>
            <a:endParaRPr lang="ar-EG" sz="3600" dirty="0" smtClean="0">
              <a:solidFill>
                <a:srgbClr val="0070C0"/>
              </a:solidFill>
              <a:effectLst>
                <a:outerShdw blurRad="38100" dist="38100" dir="2700000" algn="tl">
                  <a:srgbClr val="000000">
                    <a:alpha val="43137"/>
                  </a:srgbClr>
                </a:outerShdw>
              </a:effectLst>
              <a:cs typeface="PT Bold Heading" pitchFamily="2" charset="-78"/>
            </a:endParaRPr>
          </a:p>
          <a:p>
            <a:pPr algn="ctr" rtl="1"/>
            <a:r>
              <a:rPr lang="ar-SA" sz="3600" dirty="0" smtClean="0">
                <a:solidFill>
                  <a:srgbClr val="0070C0"/>
                </a:solidFill>
                <a:effectLst>
                  <a:outerShdw blurRad="38100" dist="38100" dir="2700000" algn="tl">
                    <a:srgbClr val="000000">
                      <a:alpha val="43137"/>
                    </a:srgbClr>
                  </a:outerShdw>
                </a:effectLst>
                <a:cs typeface="PT Bold Heading" pitchFamily="2" charset="-78"/>
              </a:rPr>
              <a:t>النفسية التي قد يتعرض لها </a:t>
            </a:r>
            <a:endParaRPr lang="ar-EG" sz="3600" dirty="0" smtClean="0">
              <a:solidFill>
                <a:srgbClr val="0070C0"/>
              </a:solidFill>
              <a:effectLst>
                <a:outerShdw blurRad="38100" dist="38100" dir="2700000" algn="tl">
                  <a:srgbClr val="000000">
                    <a:alpha val="43137"/>
                  </a:srgbClr>
                </a:outerShdw>
              </a:effectLst>
              <a:cs typeface="PT Bold Heading" pitchFamily="2" charset="-78"/>
            </a:endParaRPr>
          </a:p>
          <a:p>
            <a:pPr algn="ctr" rtl="1"/>
            <a:r>
              <a:rPr lang="ar-SA" sz="3600" dirty="0" smtClean="0">
                <a:solidFill>
                  <a:srgbClr val="0070C0"/>
                </a:solidFill>
                <a:effectLst>
                  <a:outerShdw blurRad="38100" dist="38100" dir="2700000" algn="tl">
                    <a:srgbClr val="000000">
                      <a:alpha val="43137"/>
                    </a:srgbClr>
                  </a:outerShdw>
                </a:effectLst>
                <a:cs typeface="PT Bold Heading" pitchFamily="2" charset="-78"/>
              </a:rPr>
              <a:t>الطفل، أسبابها، و أساليب علاجها</a:t>
            </a:r>
            <a:r>
              <a:rPr lang="en-US" sz="3600" dirty="0" smtClean="0">
                <a:solidFill>
                  <a:srgbClr val="0070C0"/>
                </a:solidFill>
                <a:effectLst>
                  <a:outerShdw blurRad="38100" dist="38100" dir="2700000" algn="tl">
                    <a:srgbClr val="000000">
                      <a:alpha val="43137"/>
                    </a:srgbClr>
                  </a:outerShdw>
                </a:effectLst>
                <a:cs typeface="PT Bold Heading" pitchFamily="2" charset="-78"/>
              </a:rPr>
              <a:t> .</a:t>
            </a:r>
          </a:p>
          <a:p>
            <a:pPr algn="ctr" rtl="1"/>
            <a:r>
              <a:rPr lang="ar-SA" sz="3600" dirty="0" smtClean="0">
                <a:solidFill>
                  <a:srgbClr val="0070C0"/>
                </a:solidFill>
                <a:effectLst>
                  <a:outerShdw blurRad="38100" dist="38100" dir="2700000" algn="tl">
                    <a:srgbClr val="000000">
                      <a:alpha val="43137"/>
                    </a:srgbClr>
                  </a:outerShdw>
                </a:effectLst>
                <a:cs typeface="PT Bold Heading" pitchFamily="2" charset="-78"/>
              </a:rPr>
              <a:t> </a:t>
            </a:r>
            <a:endParaRPr lang="en-US" sz="3600" dirty="0" smtClean="0">
              <a:solidFill>
                <a:srgbClr val="0070C0"/>
              </a:solidFill>
              <a:effectLst>
                <a:outerShdw blurRad="38100" dist="38100" dir="2700000" algn="tl">
                  <a:srgbClr val="000000">
                    <a:alpha val="43137"/>
                  </a:srgbClr>
                </a:outerShdw>
              </a:effectLst>
              <a:cs typeface="PT Bold Heading" pitchFamily="2" charset="-78"/>
            </a:endParaRPr>
          </a:p>
          <a:p>
            <a:endParaRPr lang="ar-EG" dirty="0"/>
          </a:p>
        </p:txBody>
      </p:sp>
    </p:spTree>
  </p:cSld>
  <p:clrMapOvr>
    <a:masterClrMapping/>
  </p:clrMapOvr>
  <p:transition spd="slow">
    <p:spli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3"/>
          <p:cNvSpPr>
            <a:spLocks noGrp="1"/>
          </p:cNvSpPr>
          <p:nvPr>
            <p:ph idx="4294967295"/>
          </p:nvPr>
        </p:nvSpPr>
        <p:spPr>
          <a:xfrm>
            <a:off x="4143372" y="214313"/>
            <a:ext cx="5000628" cy="5786455"/>
          </a:xfrm>
        </p:spPr>
        <p:txBody>
          <a:bodyPr>
            <a:normAutofit/>
          </a:bodyPr>
          <a:lstStyle/>
          <a:p>
            <a:pPr algn="ctr" rtl="1"/>
            <a:r>
              <a:rPr lang="ar-SA" sz="3200" dirty="0" smtClean="0">
                <a:solidFill>
                  <a:srgbClr val="C00000"/>
                </a:solidFill>
                <a:effectLst>
                  <a:outerShdw blurRad="38100" dist="38100" dir="2700000" algn="tl">
                    <a:srgbClr val="000000">
                      <a:alpha val="43137"/>
                    </a:srgbClr>
                  </a:outerShdw>
                </a:effectLst>
                <a:cs typeface="PT Bold Heading" pitchFamily="2" charset="-78"/>
              </a:rPr>
              <a:t>مشكلة الخوف</a:t>
            </a:r>
            <a:endParaRPr lang="en-US" sz="3200" dirty="0" smtClean="0">
              <a:solidFill>
                <a:srgbClr val="C00000"/>
              </a:solidFill>
              <a:effectLst>
                <a:outerShdw blurRad="38100" dist="38100" dir="2700000" algn="tl">
                  <a:srgbClr val="000000">
                    <a:alpha val="43137"/>
                  </a:srgbClr>
                </a:outerShdw>
              </a:effectLst>
              <a:cs typeface="PT Bold Heading" pitchFamily="2" charset="-78"/>
            </a:endParaRPr>
          </a:p>
          <a:p>
            <a:pPr algn="ctr" rtl="1"/>
            <a:r>
              <a:rPr lang="ar-SA" sz="3200" dirty="0" smtClean="0">
                <a:solidFill>
                  <a:srgbClr val="7030A0"/>
                </a:solidFill>
                <a:effectLst>
                  <a:outerShdw blurRad="38100" dist="38100" dir="2700000" algn="tl">
                    <a:srgbClr val="000000">
                      <a:alpha val="43137"/>
                    </a:srgbClr>
                  </a:outerShdw>
                </a:effectLst>
                <a:cs typeface="PT Bold Heading" pitchFamily="2" charset="-78"/>
              </a:rPr>
              <a:t>مفهوم الخوف العادي والخوف المرضي</a:t>
            </a:r>
            <a:endParaRPr lang="en-US" sz="3200" dirty="0" smtClean="0">
              <a:solidFill>
                <a:srgbClr val="7030A0"/>
              </a:solidFill>
              <a:effectLst>
                <a:outerShdw blurRad="38100" dist="38100" dir="2700000" algn="tl">
                  <a:srgbClr val="000000">
                    <a:alpha val="43137"/>
                  </a:srgbClr>
                </a:outerShdw>
              </a:effectLst>
              <a:cs typeface="PT Bold Heading" pitchFamily="2" charset="-78"/>
            </a:endParaRPr>
          </a:p>
          <a:p>
            <a:pPr algn="ctr" rtl="1"/>
            <a:r>
              <a:rPr lang="ar-SA" sz="3200" b="1" dirty="0" smtClean="0"/>
              <a:t>الخوف </a:t>
            </a:r>
            <a:r>
              <a:rPr lang="ar-SA" sz="3200" b="1" dirty="0" err="1" smtClean="0"/>
              <a:t>هو : </a:t>
            </a:r>
            <a:r>
              <a:rPr lang="ar-SA" sz="3200" b="1" dirty="0" smtClean="0"/>
              <a:t>” عبارة عن انفعال دافعي يتضمن حالة من التوتر التي تدفع الشخص </a:t>
            </a:r>
            <a:endParaRPr lang="ar-EG" sz="3200" b="1" dirty="0" smtClean="0"/>
          </a:p>
          <a:p>
            <a:pPr algn="ctr" rtl="1">
              <a:buNone/>
            </a:pPr>
            <a:r>
              <a:rPr lang="ar-SA" sz="3200" b="1" dirty="0" smtClean="0"/>
              <a:t>الخائف إلى الهروب من الموقف الذي أدي إلى استثارة مخاوفه حتى يزول التوتر</a:t>
            </a:r>
            <a:r>
              <a:rPr lang="en-US" sz="3200" b="1" dirty="0" smtClean="0"/>
              <a:t> ” .</a:t>
            </a:r>
          </a:p>
          <a:p>
            <a:pPr algn="ctr"/>
            <a:endParaRPr lang="ar-EG" sz="3200" dirty="0"/>
          </a:p>
        </p:txBody>
      </p:sp>
      <p:pic>
        <p:nvPicPr>
          <p:cNvPr id="5" name="صورة 4" descr="714.jpg"/>
          <p:cNvPicPr>
            <a:picLocks noChangeAspect="1"/>
          </p:cNvPicPr>
          <p:nvPr/>
        </p:nvPicPr>
        <p:blipFill>
          <a:blip r:embed="rId3"/>
          <a:stretch>
            <a:fillRect/>
          </a:stretch>
        </p:blipFill>
        <p:spPr>
          <a:xfrm>
            <a:off x="214282" y="285728"/>
            <a:ext cx="3963240" cy="6286544"/>
          </a:xfrm>
          <a:prstGeom prst="rect">
            <a:avLst/>
          </a:prstGeom>
        </p:spPr>
      </p:pic>
    </p:spTree>
  </p:cSld>
  <p:clrMapOvr>
    <a:masterClrMapping/>
  </p:clrMapOvr>
  <p:transition spd="slow">
    <p:circl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1"/>
          <p:cNvSpPr>
            <a:spLocks noGrp="1"/>
          </p:cNvSpPr>
          <p:nvPr>
            <p:ph idx="1"/>
          </p:nvPr>
        </p:nvSpPr>
        <p:spPr>
          <a:xfrm>
            <a:off x="4386258" y="357166"/>
            <a:ext cx="4757742" cy="5554683"/>
          </a:xfrm>
        </p:spPr>
        <p:txBody>
          <a:bodyPr>
            <a:normAutofit lnSpcReduction="10000"/>
          </a:bodyPr>
          <a:lstStyle/>
          <a:p>
            <a:pPr algn="ctr" rtl="1">
              <a:buNone/>
            </a:pPr>
            <a:r>
              <a:rPr lang="ar-SA" sz="3600" dirty="0" smtClean="0">
                <a:solidFill>
                  <a:srgbClr val="7030A0"/>
                </a:solidFill>
                <a:effectLst>
                  <a:outerShdw blurRad="38100" dist="38100" dir="2700000" algn="tl">
                    <a:srgbClr val="000000">
                      <a:alpha val="43137"/>
                    </a:srgbClr>
                  </a:outerShdw>
                </a:effectLst>
                <a:cs typeface="PT Bold Heading" pitchFamily="2" charset="-78"/>
              </a:rPr>
              <a:t>أما الخوف المرضي </a:t>
            </a:r>
            <a:r>
              <a:rPr lang="ar-SA" sz="3600" dirty="0" err="1" smtClean="0">
                <a:solidFill>
                  <a:srgbClr val="7030A0"/>
                </a:solidFill>
                <a:effectLst>
                  <a:outerShdw blurRad="38100" dist="38100" dir="2700000" algn="tl">
                    <a:srgbClr val="000000">
                      <a:alpha val="43137"/>
                    </a:srgbClr>
                  </a:outerShdw>
                </a:effectLst>
                <a:cs typeface="PT Bold Heading" pitchFamily="2" charset="-78"/>
              </a:rPr>
              <a:t>فهو </a:t>
            </a:r>
            <a:r>
              <a:rPr lang="ar-SA" sz="3600" dirty="0" err="1" smtClean="0"/>
              <a:t>"</a:t>
            </a:r>
            <a:r>
              <a:rPr lang="ar-SA" sz="3600" dirty="0" smtClean="0"/>
              <a:t> </a:t>
            </a:r>
            <a:endParaRPr lang="en-US" sz="3600" dirty="0" smtClean="0"/>
          </a:p>
          <a:p>
            <a:pPr algn="ctr" rtl="1">
              <a:buNone/>
            </a:pPr>
            <a:r>
              <a:rPr lang="ar-SA" sz="3600" b="1" dirty="0" smtClean="0"/>
              <a:t>خوف مبالغ فيه من موضوع أو موقف معين لا يمثل في حد ذاته مصدرا للخطر، وهو خوف غير منطقي وغير معقول، فهو يختلف عن الخوف الذي يشعر به الإنسان حينما يخاف من أشياء أو مواقف تشكل خطرا بالفعل</a:t>
            </a:r>
            <a:r>
              <a:rPr lang="en-US" sz="3600" b="1" dirty="0" smtClean="0"/>
              <a:t> ”.</a:t>
            </a:r>
          </a:p>
          <a:p>
            <a:endParaRPr lang="ar-EG" dirty="0"/>
          </a:p>
        </p:txBody>
      </p:sp>
      <p:pic>
        <p:nvPicPr>
          <p:cNvPr id="6" name="صورة 5" descr="image001.png"/>
          <p:cNvPicPr>
            <a:picLocks noChangeAspect="1"/>
          </p:cNvPicPr>
          <p:nvPr/>
        </p:nvPicPr>
        <p:blipFill>
          <a:blip r:embed="rId3"/>
          <a:srcRect l="6343" t="6410" r="12464" b="8974"/>
          <a:stretch>
            <a:fillRect/>
          </a:stretch>
        </p:blipFill>
        <p:spPr>
          <a:xfrm>
            <a:off x="0" y="285728"/>
            <a:ext cx="4357686" cy="6143668"/>
          </a:xfrm>
          <a:prstGeom prst="rect">
            <a:avLst/>
          </a:prstGeom>
          <a:ln>
            <a:noFill/>
          </a:ln>
          <a:effectLst>
            <a:softEdge rad="112500"/>
          </a:effectLst>
        </p:spPr>
      </p:pic>
    </p:spTree>
  </p:cSld>
  <p:clrMapOvr>
    <a:masterClrMapping/>
  </p:clrMapOvr>
  <p:transition spd="slow">
    <p:diamon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3"/>
          <p:cNvSpPr>
            <a:spLocks noGrp="1"/>
          </p:cNvSpPr>
          <p:nvPr>
            <p:ph idx="4294967295"/>
          </p:nvPr>
        </p:nvSpPr>
        <p:spPr>
          <a:xfrm>
            <a:off x="3929058" y="285750"/>
            <a:ext cx="5214942" cy="6215084"/>
          </a:xfrm>
        </p:spPr>
        <p:txBody>
          <a:bodyPr>
            <a:normAutofit/>
          </a:bodyPr>
          <a:lstStyle/>
          <a:p>
            <a:pPr algn="ctr" rtl="1">
              <a:buNone/>
            </a:pPr>
            <a:r>
              <a:rPr lang="ar-SA" sz="2800" b="1" dirty="0" smtClean="0"/>
              <a:t>ومما سبق يتضح أن الفرق بين الخوف </a:t>
            </a:r>
            <a:r>
              <a:rPr lang="ar-SA" sz="2800" b="1" dirty="0" err="1" smtClean="0"/>
              <a:t>العادي </a:t>
            </a:r>
            <a:r>
              <a:rPr lang="ar-SA" sz="2800" b="1" dirty="0" smtClean="0"/>
              <a:t>، والخوف المرضي هو فرق في درجة وجود الخوف </a:t>
            </a:r>
            <a:endParaRPr lang="ar-EG" sz="2800" b="1" dirty="0" smtClean="0"/>
          </a:p>
          <a:p>
            <a:pPr algn="ctr" rtl="1">
              <a:buNone/>
            </a:pPr>
            <a:r>
              <a:rPr lang="ar-SA" sz="2800" b="1" dirty="0" smtClean="0"/>
              <a:t>( تزداد الدرجة بشكل كبير في المخاوف </a:t>
            </a:r>
            <a:r>
              <a:rPr lang="ar-SA" sz="2800" b="1" dirty="0" err="1" smtClean="0"/>
              <a:t>المرضي )</a:t>
            </a:r>
            <a:r>
              <a:rPr lang="ar-SA" sz="2800" b="1" dirty="0" smtClean="0"/>
              <a:t> </a:t>
            </a:r>
            <a:endParaRPr lang="ar-EG" sz="2800" b="1" dirty="0" smtClean="0"/>
          </a:p>
          <a:p>
            <a:pPr algn="ctr" rtl="1">
              <a:buNone/>
            </a:pPr>
            <a:r>
              <a:rPr lang="ar-SA" sz="2800" b="1" dirty="0" smtClean="0"/>
              <a:t>موجود عند جميع التلاميذ لكن بدرجات بسيطة أو </a:t>
            </a:r>
            <a:r>
              <a:rPr lang="ar-SA" sz="2800" b="1" dirty="0" err="1" smtClean="0"/>
              <a:t>عادية </a:t>
            </a:r>
            <a:r>
              <a:rPr lang="ar-SA" sz="2800" b="1" dirty="0" smtClean="0"/>
              <a:t>، وعندما تزداد شدة المخاوف بحيث تصبح </a:t>
            </a:r>
            <a:endParaRPr lang="ar-EG" sz="2800" b="1" dirty="0" smtClean="0"/>
          </a:p>
          <a:p>
            <a:pPr algn="ctr" rtl="1">
              <a:buNone/>
            </a:pPr>
            <a:r>
              <a:rPr lang="ar-SA" sz="2800" b="1" dirty="0" smtClean="0"/>
              <a:t>شاذة عن الطبيعي أو المألوف يطلق عليها في هذه </a:t>
            </a:r>
            <a:r>
              <a:rPr lang="ar-SA" sz="2800" b="1" dirty="0" err="1" smtClean="0"/>
              <a:t>الحالة </a:t>
            </a:r>
            <a:r>
              <a:rPr lang="ar-SA" sz="2800" b="1" dirty="0" smtClean="0"/>
              <a:t>( مخاوف </a:t>
            </a:r>
            <a:r>
              <a:rPr lang="ar-SA" sz="2800" b="1" dirty="0" err="1" smtClean="0"/>
              <a:t>مرضية )</a:t>
            </a:r>
            <a:endParaRPr lang="en-US" sz="2800" b="1" dirty="0" smtClean="0"/>
          </a:p>
          <a:p>
            <a:pPr algn="ctr" rtl="1">
              <a:buNone/>
            </a:pPr>
            <a:endParaRPr lang="ar-EG" dirty="0"/>
          </a:p>
        </p:txBody>
      </p:sp>
      <p:pic>
        <p:nvPicPr>
          <p:cNvPr id="5" name="صورة 4" descr="842-1-or-1457987554.jpg"/>
          <p:cNvPicPr>
            <a:picLocks noChangeAspect="1"/>
          </p:cNvPicPr>
          <p:nvPr/>
        </p:nvPicPr>
        <p:blipFill>
          <a:blip r:embed="rId3"/>
          <a:stretch>
            <a:fillRect/>
          </a:stretch>
        </p:blipFill>
        <p:spPr>
          <a:xfrm>
            <a:off x="0" y="0"/>
            <a:ext cx="3714744" cy="6858000"/>
          </a:xfrm>
          <a:prstGeom prst="rect">
            <a:avLst/>
          </a:prstGeom>
          <a:ln>
            <a:noFill/>
          </a:ln>
          <a:effectLst>
            <a:softEdge rad="112500"/>
          </a:effectLst>
        </p:spPr>
      </p:pic>
    </p:spTree>
  </p:cSld>
  <p:clrMapOvr>
    <a:masterClrMapping/>
  </p:clrMapOvr>
  <p:transition spd="slow">
    <p:pull dir="l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smtClean="0"/>
              <a:t> </a:t>
            </a:r>
            <a:r>
              <a:rPr lang="ar-SA" sz="3600" b="0" dirty="0" smtClean="0">
                <a:solidFill>
                  <a:srgbClr val="0070C0"/>
                </a:solidFill>
                <a:cs typeface="PT Bold Heading" pitchFamily="2" charset="-78"/>
              </a:rPr>
              <a:t>ومن أهم أسباب الخوف المرضي ما يلي</a:t>
            </a:r>
            <a:r>
              <a:rPr lang="en-US" sz="3600" b="0" dirty="0" smtClean="0">
                <a:solidFill>
                  <a:srgbClr val="0070C0"/>
                </a:solidFill>
                <a:cs typeface="PT Bold Heading" pitchFamily="2" charset="-78"/>
              </a:rPr>
              <a:t> </a:t>
            </a:r>
            <a:endParaRPr lang="ar-EG" sz="3600" b="0" dirty="0">
              <a:solidFill>
                <a:srgbClr val="0070C0"/>
              </a:solidFill>
              <a:cs typeface="PT Bold Heading" pitchFamily="2" charset="-78"/>
            </a:endParaRPr>
          </a:p>
        </p:txBody>
      </p:sp>
      <p:sp>
        <p:nvSpPr>
          <p:cNvPr id="4" name="عنصر نائب للمحتوى 3"/>
          <p:cNvSpPr>
            <a:spLocks noGrp="1"/>
          </p:cNvSpPr>
          <p:nvPr>
            <p:ph idx="10"/>
          </p:nvPr>
        </p:nvSpPr>
        <p:spPr>
          <a:xfrm>
            <a:off x="2422104" y="1071547"/>
            <a:ext cx="6275040" cy="3000396"/>
          </a:xfrm>
        </p:spPr>
        <p:txBody>
          <a:bodyPr/>
          <a:lstStyle/>
          <a:p>
            <a:pPr algn="ctr" rtl="1"/>
            <a:r>
              <a:rPr lang="ar-SA" sz="2800" b="1" dirty="0" smtClean="0">
                <a:solidFill>
                  <a:schemeClr val="tx1"/>
                </a:solidFill>
              </a:rPr>
              <a:t>أ ـ وجود مواقف أو مثيرات أو أشياء غريبة أو </a:t>
            </a:r>
            <a:endParaRPr lang="ar-EG" sz="2800" b="1" dirty="0" smtClean="0">
              <a:solidFill>
                <a:schemeClr val="tx1"/>
              </a:solidFill>
            </a:endParaRPr>
          </a:p>
          <a:p>
            <a:pPr algn="ctr" rtl="1"/>
            <a:r>
              <a:rPr lang="ar-SA" sz="2800" b="1" dirty="0" smtClean="0">
                <a:solidFill>
                  <a:schemeClr val="tx1"/>
                </a:solidFill>
              </a:rPr>
              <a:t>منفرة تحدث أثرا نفسيا لدى الطفل فيخاف </a:t>
            </a:r>
            <a:r>
              <a:rPr lang="ar-SA" sz="2800" b="1" dirty="0" err="1" smtClean="0">
                <a:solidFill>
                  <a:schemeClr val="tx1"/>
                </a:solidFill>
              </a:rPr>
              <a:t>منها،</a:t>
            </a:r>
            <a:r>
              <a:rPr lang="ar-SA" sz="2800" b="1" dirty="0" smtClean="0">
                <a:solidFill>
                  <a:schemeClr val="tx1"/>
                </a:solidFill>
              </a:rPr>
              <a:t> </a:t>
            </a:r>
            <a:endParaRPr lang="ar-EG" sz="2800" b="1" dirty="0" smtClean="0">
              <a:solidFill>
                <a:schemeClr val="tx1"/>
              </a:solidFill>
            </a:endParaRPr>
          </a:p>
          <a:p>
            <a:pPr algn="ctr" rtl="1"/>
            <a:r>
              <a:rPr lang="ar-SA" sz="2800" b="1" dirty="0" smtClean="0">
                <a:solidFill>
                  <a:schemeClr val="tx1"/>
                </a:solidFill>
              </a:rPr>
              <a:t>خاصة إذا ما تكررت عملية المرور بتلك الخبرات</a:t>
            </a:r>
            <a:r>
              <a:rPr lang="en-US" sz="2800" b="1" dirty="0" smtClean="0">
                <a:solidFill>
                  <a:schemeClr val="tx1"/>
                </a:solidFill>
              </a:rPr>
              <a:t> .</a:t>
            </a:r>
          </a:p>
          <a:p>
            <a:pPr algn="ctr" rtl="1"/>
            <a:r>
              <a:rPr lang="ar-SA" sz="2800" b="1" dirty="0" smtClean="0">
                <a:solidFill>
                  <a:schemeClr val="tx1"/>
                </a:solidFill>
              </a:rPr>
              <a:t>ب ـ ما يرتبط في ذهن الطفل من مخاوف حول </a:t>
            </a:r>
            <a:endParaRPr lang="ar-EG" sz="2800" b="1" dirty="0" smtClean="0">
              <a:solidFill>
                <a:schemeClr val="tx1"/>
              </a:solidFill>
            </a:endParaRPr>
          </a:p>
          <a:p>
            <a:pPr algn="ctr" rtl="1"/>
            <a:r>
              <a:rPr lang="ar-SA" sz="2800" b="1" dirty="0" smtClean="0">
                <a:solidFill>
                  <a:schemeClr val="tx1"/>
                </a:solidFill>
              </a:rPr>
              <a:t>أشياء أو موضوعات نتيجة تخويف الطفل من </a:t>
            </a:r>
            <a:endParaRPr lang="ar-EG" sz="2800" b="1" dirty="0" smtClean="0">
              <a:solidFill>
                <a:schemeClr val="tx1"/>
              </a:solidFill>
            </a:endParaRPr>
          </a:p>
          <a:p>
            <a:pPr algn="ctr" rtl="1"/>
            <a:r>
              <a:rPr lang="ar-SA" sz="2800" b="1" dirty="0" smtClean="0">
                <a:solidFill>
                  <a:schemeClr val="tx1"/>
                </a:solidFill>
              </a:rPr>
              <a:t>بعض الأشياء أو الأشخاص</a:t>
            </a:r>
            <a:r>
              <a:rPr lang="en-US" sz="2800" b="1" dirty="0" smtClean="0">
                <a:solidFill>
                  <a:schemeClr val="tx1"/>
                </a:solidFill>
              </a:rPr>
              <a:t> </a:t>
            </a:r>
            <a:r>
              <a:rPr lang="en-US" b="1" dirty="0" smtClean="0">
                <a:solidFill>
                  <a:schemeClr val="tx1"/>
                </a:solidFill>
              </a:rPr>
              <a:t>.</a:t>
            </a:r>
          </a:p>
          <a:p>
            <a:pPr rtl="1"/>
            <a:r>
              <a:rPr lang="ar-SA" b="1" dirty="0" smtClean="0"/>
              <a:t> </a:t>
            </a:r>
            <a:endParaRPr lang="en-US" b="1" dirty="0" smtClean="0"/>
          </a:p>
          <a:p>
            <a:endParaRPr lang="ar-EG" dirty="0"/>
          </a:p>
        </p:txBody>
      </p:sp>
      <p:pic>
        <p:nvPicPr>
          <p:cNvPr id="5" name="صورة 4" descr="baby_2.jpg"/>
          <p:cNvPicPr>
            <a:picLocks noChangeAspect="1"/>
          </p:cNvPicPr>
          <p:nvPr/>
        </p:nvPicPr>
        <p:blipFill>
          <a:blip r:embed="rId3"/>
          <a:stretch>
            <a:fillRect/>
          </a:stretch>
        </p:blipFill>
        <p:spPr>
          <a:xfrm>
            <a:off x="3428992" y="4524375"/>
            <a:ext cx="4000528" cy="2333625"/>
          </a:xfrm>
          <a:prstGeom prst="rect">
            <a:avLst/>
          </a:prstGeom>
        </p:spPr>
      </p:pic>
    </p:spTree>
  </p:cSld>
  <p:clrMapOvr>
    <a:masterClrMapping/>
  </p:clrMapOvr>
  <p:transition spd="slow">
    <p:split orient="ver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descr="afraid-of-monsters.jpg"/>
          <p:cNvPicPr>
            <a:picLocks noChangeAspect="1"/>
          </p:cNvPicPr>
          <p:nvPr/>
        </p:nvPicPr>
        <p:blipFill>
          <a:blip r:embed="rId3"/>
          <a:stretch>
            <a:fillRect/>
          </a:stretch>
        </p:blipFill>
        <p:spPr>
          <a:xfrm>
            <a:off x="2000232" y="3500438"/>
            <a:ext cx="7143768" cy="3357562"/>
          </a:xfrm>
          <a:prstGeom prst="rect">
            <a:avLst/>
          </a:prstGeom>
        </p:spPr>
      </p:pic>
      <p:sp>
        <p:nvSpPr>
          <p:cNvPr id="4" name="عنصر نائب للمحتوى 3"/>
          <p:cNvSpPr>
            <a:spLocks noGrp="1"/>
          </p:cNvSpPr>
          <p:nvPr>
            <p:ph idx="10"/>
          </p:nvPr>
        </p:nvSpPr>
        <p:spPr>
          <a:xfrm>
            <a:off x="2000232" y="285729"/>
            <a:ext cx="7143768" cy="3214710"/>
          </a:xfrm>
        </p:spPr>
        <p:txBody>
          <a:bodyPr/>
          <a:lstStyle/>
          <a:p>
            <a:pPr algn="ctr" rtl="1"/>
            <a:r>
              <a:rPr lang="ar-EG" sz="2400" b="1" dirty="0" err="1" smtClean="0"/>
              <a:t>ج </a:t>
            </a:r>
            <a:r>
              <a:rPr lang="ar-EG" sz="2400" b="1" dirty="0" err="1" smtClean="0">
                <a:solidFill>
                  <a:schemeClr val="tx1"/>
                </a:solidFill>
              </a:rPr>
              <a:t>-</a:t>
            </a:r>
            <a:r>
              <a:rPr lang="ar-SA" sz="2400" b="1" dirty="0" smtClean="0">
                <a:solidFill>
                  <a:schemeClr val="tx1"/>
                </a:solidFill>
              </a:rPr>
              <a:t>المعاملة الوالدية غير السوية التي تعتمد على الاستخدام المستمر والمبالغ فيه للعقاب والقسوة وعدم تعويد الطفل الاعتماد على ذاته </a:t>
            </a:r>
            <a:endParaRPr lang="ar-EG" sz="2400" b="1" dirty="0" smtClean="0">
              <a:solidFill>
                <a:schemeClr val="tx1"/>
              </a:solidFill>
            </a:endParaRPr>
          </a:p>
          <a:p>
            <a:pPr algn="ctr" rtl="1"/>
            <a:r>
              <a:rPr lang="ar-SA" sz="2400" b="1" dirty="0" smtClean="0">
                <a:solidFill>
                  <a:schemeClr val="tx1"/>
                </a:solidFill>
              </a:rPr>
              <a:t>أو الثقة في نفسه</a:t>
            </a:r>
            <a:r>
              <a:rPr lang="en-US" sz="2400" b="1" dirty="0" smtClean="0">
                <a:solidFill>
                  <a:schemeClr val="tx1"/>
                </a:solidFill>
              </a:rPr>
              <a:t> .</a:t>
            </a:r>
          </a:p>
          <a:p>
            <a:pPr algn="ctr" rtl="1"/>
            <a:r>
              <a:rPr lang="ar-SA" sz="2400" b="1" dirty="0" smtClean="0">
                <a:solidFill>
                  <a:schemeClr val="tx1"/>
                </a:solidFill>
              </a:rPr>
              <a:t>د ـ سوء معاملة المعلمين للطفل واستخدام العقاب كإستراتيجية في </a:t>
            </a:r>
            <a:endParaRPr lang="ar-EG" sz="2400" b="1" dirty="0" smtClean="0">
              <a:solidFill>
                <a:schemeClr val="tx1"/>
              </a:solidFill>
            </a:endParaRPr>
          </a:p>
          <a:p>
            <a:pPr algn="ctr" rtl="1"/>
            <a:r>
              <a:rPr lang="ar-SA" sz="2400" b="1" dirty="0" smtClean="0">
                <a:solidFill>
                  <a:schemeClr val="tx1"/>
                </a:solidFill>
              </a:rPr>
              <a:t>التدريس، ويساعد على ذلك تخويف الآباء للطفل بالمعلم كأداة عقاب وتسلط وتخويف وتهديد</a:t>
            </a:r>
            <a:r>
              <a:rPr lang="en-US" sz="2400" b="1" dirty="0" smtClean="0">
                <a:solidFill>
                  <a:schemeClr val="tx1"/>
                </a:solidFill>
              </a:rPr>
              <a:t> .</a:t>
            </a:r>
          </a:p>
          <a:p>
            <a:pPr algn="ctr" rtl="1"/>
            <a:r>
              <a:rPr lang="ar-SA" sz="2400" b="1" dirty="0" smtClean="0">
                <a:solidFill>
                  <a:schemeClr val="tx1"/>
                </a:solidFill>
              </a:rPr>
              <a:t>هـ ـ عدم قدرة الطفل على تكوين صداقات مع أقرانه في الفصل</a:t>
            </a:r>
            <a:r>
              <a:rPr lang="en-US" sz="2400" b="1" dirty="0" smtClean="0">
                <a:solidFill>
                  <a:schemeClr val="tx1"/>
                </a:solidFill>
              </a:rPr>
              <a:t> </a:t>
            </a:r>
            <a:r>
              <a:rPr lang="en-US" sz="2400" b="1" dirty="0" smtClean="0"/>
              <a:t>.</a:t>
            </a:r>
          </a:p>
          <a:p>
            <a:pPr algn="ctr"/>
            <a:endParaRPr lang="ar-EG" sz="2400" b="1" dirty="0"/>
          </a:p>
        </p:txBody>
      </p:sp>
    </p:spTree>
  </p:cSld>
  <p:clrMapOvr>
    <a:masterClrMapping/>
  </p:clrMapOvr>
  <p:transition spd="slow">
    <p:strips dir="l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b="0" dirty="0" smtClean="0">
                <a:solidFill>
                  <a:srgbClr val="0070C0"/>
                </a:solidFill>
                <a:effectLst>
                  <a:outerShdw blurRad="38100" dist="38100" dir="2700000" algn="tl">
                    <a:srgbClr val="000000">
                      <a:alpha val="43137"/>
                    </a:srgbClr>
                  </a:outerShdw>
                </a:effectLst>
                <a:cs typeface="PT Bold Heading" pitchFamily="2" charset="-78"/>
              </a:rPr>
              <a:t>الخوف المرضي من المدرسة</a:t>
            </a:r>
            <a:endParaRPr lang="ar-EG" b="0" dirty="0">
              <a:solidFill>
                <a:srgbClr val="0070C0"/>
              </a:solidFill>
              <a:effectLst>
                <a:outerShdw blurRad="38100" dist="38100" dir="2700000" algn="tl">
                  <a:srgbClr val="000000">
                    <a:alpha val="43137"/>
                  </a:srgbClr>
                </a:outerShdw>
              </a:effectLst>
              <a:cs typeface="PT Bold Heading" pitchFamily="2" charset="-78"/>
            </a:endParaRPr>
          </a:p>
        </p:txBody>
      </p:sp>
      <p:sp>
        <p:nvSpPr>
          <p:cNvPr id="4" name="عنصر نائب للمحتوى 3"/>
          <p:cNvSpPr>
            <a:spLocks noGrp="1"/>
          </p:cNvSpPr>
          <p:nvPr>
            <p:ph idx="10"/>
          </p:nvPr>
        </p:nvSpPr>
        <p:spPr>
          <a:xfrm>
            <a:off x="2214546" y="1071546"/>
            <a:ext cx="6275040" cy="4147865"/>
          </a:xfrm>
        </p:spPr>
        <p:txBody>
          <a:bodyPr/>
          <a:lstStyle/>
          <a:p>
            <a:pPr algn="ctr" rtl="1"/>
            <a:r>
              <a:rPr lang="ar-SA" sz="3200" b="1" dirty="0" smtClean="0">
                <a:solidFill>
                  <a:schemeClr val="tx1"/>
                </a:solidFill>
              </a:rPr>
              <a:t> يعتبر الخوف من المدرسة من أمثلة </a:t>
            </a:r>
            <a:endParaRPr lang="ar-EG" sz="3200" b="1" dirty="0" smtClean="0">
              <a:solidFill>
                <a:schemeClr val="tx1"/>
              </a:solidFill>
            </a:endParaRPr>
          </a:p>
          <a:p>
            <a:pPr algn="ctr" rtl="1"/>
            <a:r>
              <a:rPr lang="ar-SA" sz="3200" b="1" dirty="0" smtClean="0">
                <a:solidFill>
                  <a:schemeClr val="tx1"/>
                </a:solidFill>
              </a:rPr>
              <a:t>المخاوف المرضية الشائعة بين تلاميذ </a:t>
            </a:r>
            <a:endParaRPr lang="ar-EG" sz="3200" b="1" dirty="0" smtClean="0">
              <a:solidFill>
                <a:schemeClr val="tx1"/>
              </a:solidFill>
            </a:endParaRPr>
          </a:p>
          <a:p>
            <a:pPr algn="ctr" rtl="1"/>
            <a:r>
              <a:rPr lang="ar-SA" sz="3200" b="1" dirty="0" smtClean="0">
                <a:solidFill>
                  <a:schemeClr val="tx1"/>
                </a:solidFill>
              </a:rPr>
              <a:t>المدارس، ويقصد به الخوف الشاذ من </a:t>
            </a:r>
            <a:endParaRPr lang="ar-EG" sz="3200" b="1" dirty="0" smtClean="0">
              <a:solidFill>
                <a:schemeClr val="tx1"/>
              </a:solidFill>
            </a:endParaRPr>
          </a:p>
          <a:p>
            <a:pPr algn="ctr" rtl="1"/>
            <a:r>
              <a:rPr lang="ar-SA" sz="3200" b="1" dirty="0" smtClean="0">
                <a:solidFill>
                  <a:schemeClr val="tx1"/>
                </a:solidFill>
              </a:rPr>
              <a:t>المدرسة مع الرغبة في عدم ذهاب الطفل </a:t>
            </a:r>
            <a:endParaRPr lang="ar-EG" sz="3200" b="1" dirty="0" smtClean="0">
              <a:solidFill>
                <a:schemeClr val="tx1"/>
              </a:solidFill>
            </a:endParaRPr>
          </a:p>
          <a:p>
            <a:pPr algn="ctr" rtl="1"/>
            <a:r>
              <a:rPr lang="ar-SA" sz="3200" b="1" dirty="0" smtClean="0">
                <a:solidFill>
                  <a:schemeClr val="tx1"/>
                </a:solidFill>
              </a:rPr>
              <a:t>إليها</a:t>
            </a:r>
            <a:r>
              <a:rPr lang="en-US" sz="3200" b="1" dirty="0" smtClean="0">
                <a:solidFill>
                  <a:schemeClr val="tx1"/>
                </a:solidFill>
              </a:rPr>
              <a:t> .</a:t>
            </a:r>
          </a:p>
          <a:p>
            <a:pPr algn="ctr" rtl="1"/>
            <a:endParaRPr lang="ar-EG" dirty="0"/>
          </a:p>
        </p:txBody>
      </p:sp>
      <p:pic>
        <p:nvPicPr>
          <p:cNvPr id="5" name="صورة 4" descr="علاج الخوف عند الاطفال الرضع 2.jpg"/>
          <p:cNvPicPr>
            <a:picLocks noChangeAspect="1"/>
          </p:cNvPicPr>
          <p:nvPr/>
        </p:nvPicPr>
        <p:blipFill>
          <a:blip r:embed="rId3"/>
          <a:stretch>
            <a:fillRect/>
          </a:stretch>
        </p:blipFill>
        <p:spPr>
          <a:xfrm>
            <a:off x="3714744" y="4143380"/>
            <a:ext cx="3357586" cy="2433631"/>
          </a:xfrm>
          <a:prstGeom prst="rect">
            <a:avLst/>
          </a:prstGeom>
        </p:spPr>
      </p:pic>
    </p:spTree>
  </p:cSld>
  <p:clrMapOvr>
    <a:masterClrMapping/>
  </p:clrMapOvr>
  <p:transition spd="slow">
    <p:wheel spokes="3"/>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rtl="1"/>
            <a:r>
              <a:rPr lang="ar-SA" sz="3200" b="0" dirty="0" smtClean="0">
                <a:solidFill>
                  <a:srgbClr val="0070C0"/>
                </a:solidFill>
                <a:cs typeface="PT Bold Heading" pitchFamily="2" charset="-78"/>
              </a:rPr>
              <a:t>العوامل المرتبطة بالخوف المرضي من المدرسة</a:t>
            </a:r>
            <a:r>
              <a:rPr lang="en-US" sz="3200" b="0" dirty="0" smtClean="0">
                <a:solidFill>
                  <a:srgbClr val="0070C0"/>
                </a:solidFill>
                <a:cs typeface="PT Bold Heading" pitchFamily="2" charset="-78"/>
              </a:rPr>
              <a:t> </a:t>
            </a:r>
            <a:endParaRPr lang="ar-EG" sz="3200" b="0" dirty="0">
              <a:solidFill>
                <a:srgbClr val="0070C0"/>
              </a:solidFill>
              <a:cs typeface="PT Bold Heading" pitchFamily="2" charset="-78"/>
            </a:endParaRPr>
          </a:p>
        </p:txBody>
      </p:sp>
      <p:sp>
        <p:nvSpPr>
          <p:cNvPr id="4" name="عنصر نائب للمحتوى 3"/>
          <p:cNvSpPr>
            <a:spLocks noGrp="1"/>
          </p:cNvSpPr>
          <p:nvPr>
            <p:ph idx="10"/>
          </p:nvPr>
        </p:nvSpPr>
        <p:spPr>
          <a:xfrm>
            <a:off x="2500298" y="928671"/>
            <a:ext cx="6275040" cy="1714511"/>
          </a:xfrm>
        </p:spPr>
        <p:txBody>
          <a:bodyPr/>
          <a:lstStyle/>
          <a:p>
            <a:pPr algn="ctr" rtl="1"/>
            <a:r>
              <a:rPr lang="ar-SA" sz="2800" b="1" dirty="0" smtClean="0"/>
              <a:t>1-  الخوف العام من المدرسة</a:t>
            </a:r>
            <a:r>
              <a:rPr lang="en-US" sz="2800" b="1" dirty="0" smtClean="0"/>
              <a:t> .</a:t>
            </a:r>
          </a:p>
          <a:p>
            <a:pPr algn="ctr" rtl="1"/>
            <a:r>
              <a:rPr lang="ar-SA" sz="2800" b="1" dirty="0" smtClean="0"/>
              <a:t>2-  الخوف من المدرسين</a:t>
            </a:r>
            <a:r>
              <a:rPr lang="en-US" sz="2800" b="1" dirty="0" smtClean="0"/>
              <a:t> .</a:t>
            </a:r>
          </a:p>
          <a:p>
            <a:pPr algn="ctr" rtl="1"/>
            <a:r>
              <a:rPr lang="ar-SA" sz="2800" b="1" dirty="0" smtClean="0"/>
              <a:t>3-  الخوف من الامتحانات</a:t>
            </a:r>
            <a:r>
              <a:rPr lang="en-US" sz="2800" b="1" dirty="0" smtClean="0"/>
              <a:t> .</a:t>
            </a:r>
          </a:p>
          <a:p>
            <a:pPr algn="ctr"/>
            <a:endParaRPr lang="ar-EG" sz="2800" dirty="0"/>
          </a:p>
        </p:txBody>
      </p:sp>
      <p:pic>
        <p:nvPicPr>
          <p:cNvPr id="5" name="صورة 4" descr="c78430459b6533c9abd7155184842805.jpg"/>
          <p:cNvPicPr>
            <a:picLocks noChangeAspect="1"/>
          </p:cNvPicPr>
          <p:nvPr/>
        </p:nvPicPr>
        <p:blipFill>
          <a:blip r:embed="rId3"/>
          <a:stretch>
            <a:fillRect/>
          </a:stretch>
        </p:blipFill>
        <p:spPr>
          <a:xfrm>
            <a:off x="2000232" y="2857496"/>
            <a:ext cx="7143768" cy="4000504"/>
          </a:xfrm>
          <a:prstGeom prst="rect">
            <a:avLst/>
          </a:prstGeom>
        </p:spPr>
      </p:pic>
    </p:spTree>
  </p:cSld>
  <p:clrMapOvr>
    <a:masterClrMapping/>
  </p:clrMapOvr>
  <p:transition spd="slow">
    <p:check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rtl="1"/>
            <a:r>
              <a:rPr lang="ar-EG" b="0" dirty="0" smtClean="0">
                <a:solidFill>
                  <a:srgbClr val="CC0066"/>
                </a:solidFill>
                <a:effectLst>
                  <a:outerShdw blurRad="38100" dist="38100" dir="2700000" algn="tl">
                    <a:srgbClr val="000000">
                      <a:alpha val="43137"/>
                    </a:srgbClr>
                  </a:outerShdw>
                </a:effectLst>
                <a:cs typeface="PT Bold Heading" pitchFamily="2" charset="-78"/>
              </a:rPr>
              <a:t>النمو الجسمي والفسيولوجي</a:t>
            </a:r>
            <a:endParaRPr lang="ar-EG" b="0" dirty="0">
              <a:effectLst>
                <a:outerShdw blurRad="38100" dist="38100" dir="2700000" algn="tl">
                  <a:srgbClr val="000000">
                    <a:alpha val="43137"/>
                  </a:srgbClr>
                </a:outerShdw>
              </a:effectLst>
              <a:cs typeface="PT Bold Heading" pitchFamily="2" charset="-78"/>
            </a:endParaRPr>
          </a:p>
        </p:txBody>
      </p:sp>
      <p:sp>
        <p:nvSpPr>
          <p:cNvPr id="4" name="عنصر نائب للمحتوى 3"/>
          <p:cNvSpPr>
            <a:spLocks noGrp="1"/>
          </p:cNvSpPr>
          <p:nvPr>
            <p:ph idx="10"/>
          </p:nvPr>
        </p:nvSpPr>
        <p:spPr>
          <a:xfrm>
            <a:off x="2422104" y="1142984"/>
            <a:ext cx="6275040" cy="5214974"/>
          </a:xfrm>
        </p:spPr>
        <p:txBody>
          <a:bodyPr/>
          <a:lstStyle/>
          <a:p>
            <a:pPr algn="ctr" rtl="1">
              <a:buFont typeface="Arial" pitchFamily="34" charset="0"/>
              <a:buChar char="•"/>
            </a:pPr>
            <a:r>
              <a:rPr lang="ar-EG" sz="2800" b="1" dirty="0" smtClean="0"/>
              <a:t>متوسط </a:t>
            </a:r>
            <a:r>
              <a:rPr lang="ar-EG" sz="2800" b="1" dirty="0" err="1" smtClean="0"/>
              <a:t>الطول </a:t>
            </a:r>
            <a:r>
              <a:rPr lang="ar-EG" sz="2800" b="1" dirty="0" smtClean="0"/>
              <a:t>: في سن الثالثة 90 </a:t>
            </a:r>
            <a:r>
              <a:rPr lang="ar-EG" sz="2800" b="1" dirty="0" err="1" smtClean="0"/>
              <a:t>سم </a:t>
            </a:r>
            <a:r>
              <a:rPr lang="ar-EG" sz="2800" b="1" dirty="0" smtClean="0"/>
              <a:t>, في </a:t>
            </a:r>
          </a:p>
          <a:p>
            <a:pPr algn="ctr" rtl="1"/>
            <a:r>
              <a:rPr lang="ar-EG" sz="2800" b="1" dirty="0" smtClean="0"/>
              <a:t>الخامسة 107 </a:t>
            </a:r>
            <a:r>
              <a:rPr lang="ar-EG" sz="2800" b="1" dirty="0" err="1" smtClean="0"/>
              <a:t>سم </a:t>
            </a:r>
            <a:r>
              <a:rPr lang="ar-EG" sz="2800" b="1" dirty="0" smtClean="0"/>
              <a:t>, السادسة 110 سم </a:t>
            </a:r>
            <a:r>
              <a:rPr lang="ar-EG" sz="2800" b="1" dirty="0" err="1" smtClean="0"/>
              <a:t>تقريباَ .</a:t>
            </a:r>
            <a:endParaRPr lang="en-US" sz="2800" b="1" dirty="0" smtClean="0"/>
          </a:p>
          <a:p>
            <a:pPr algn="ctr" rtl="1">
              <a:buFont typeface="Arial" pitchFamily="34" charset="0"/>
              <a:buChar char="•"/>
            </a:pPr>
            <a:r>
              <a:rPr lang="ar-EG" sz="2800" b="1" dirty="0" smtClean="0"/>
              <a:t>متوسط </a:t>
            </a:r>
            <a:r>
              <a:rPr lang="ar-EG" sz="2800" b="1" dirty="0" err="1" smtClean="0"/>
              <a:t>الوزن </a:t>
            </a:r>
            <a:r>
              <a:rPr lang="ar-EG" sz="2800" b="1" dirty="0" smtClean="0"/>
              <a:t>: في الثالثة 14 </a:t>
            </a:r>
            <a:r>
              <a:rPr lang="ar-EG" sz="2800" b="1" dirty="0" err="1" smtClean="0"/>
              <a:t>كج</a:t>
            </a:r>
            <a:r>
              <a:rPr lang="ar-EG" sz="2800" b="1" dirty="0" smtClean="0"/>
              <a:t> , في الخامسة 18 </a:t>
            </a:r>
            <a:r>
              <a:rPr lang="ar-EG" sz="2800" b="1" dirty="0" err="1" smtClean="0"/>
              <a:t>كج</a:t>
            </a:r>
            <a:r>
              <a:rPr lang="ar-EG" sz="2800" b="1" dirty="0" smtClean="0"/>
              <a:t> , السادسة 19 </a:t>
            </a:r>
            <a:r>
              <a:rPr lang="ar-EG" sz="2800" b="1" dirty="0" err="1" smtClean="0"/>
              <a:t>كج</a:t>
            </a:r>
            <a:r>
              <a:rPr lang="ar-EG" sz="2800" b="1" dirty="0" smtClean="0"/>
              <a:t> </a:t>
            </a:r>
            <a:r>
              <a:rPr lang="ar-EG" sz="2800" b="1" dirty="0" err="1" smtClean="0"/>
              <a:t>تقريباَ .</a:t>
            </a:r>
            <a:endParaRPr lang="en-US" sz="2800" b="1" dirty="0" smtClean="0"/>
          </a:p>
        </p:txBody>
      </p:sp>
      <p:pic>
        <p:nvPicPr>
          <p:cNvPr id="5" name="صورة 4" descr="7076106_802.jpg"/>
          <p:cNvPicPr>
            <a:picLocks noChangeAspect="1"/>
          </p:cNvPicPr>
          <p:nvPr/>
        </p:nvPicPr>
        <p:blipFill>
          <a:blip r:embed="rId3"/>
          <a:stretch>
            <a:fillRect/>
          </a:stretch>
        </p:blipFill>
        <p:spPr>
          <a:xfrm>
            <a:off x="2786050" y="3643314"/>
            <a:ext cx="5429288" cy="3178914"/>
          </a:xfrm>
          <a:prstGeom prst="rect">
            <a:avLst/>
          </a:prstGeom>
        </p:spPr>
      </p:pic>
    </p:spTree>
  </p:cSld>
  <p:clrMapOvr>
    <a:masterClrMapping/>
  </p:clrMapOvr>
  <p:transition spd="slow">
    <p:strips dir="l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descr="31.jpg"/>
          <p:cNvPicPr>
            <a:picLocks noChangeAspect="1"/>
          </p:cNvPicPr>
          <p:nvPr/>
        </p:nvPicPr>
        <p:blipFill>
          <a:blip r:embed="rId3"/>
          <a:stretch>
            <a:fillRect/>
          </a:stretch>
        </p:blipFill>
        <p:spPr>
          <a:xfrm>
            <a:off x="3357554" y="4500570"/>
            <a:ext cx="4762500" cy="2357430"/>
          </a:xfrm>
          <a:prstGeom prst="rect">
            <a:avLst/>
          </a:prstGeom>
        </p:spPr>
      </p:pic>
      <p:sp>
        <p:nvSpPr>
          <p:cNvPr id="2" name="عنوان 1"/>
          <p:cNvSpPr>
            <a:spLocks noGrp="1"/>
          </p:cNvSpPr>
          <p:nvPr>
            <p:ph type="title"/>
          </p:nvPr>
        </p:nvSpPr>
        <p:spPr/>
        <p:txBody>
          <a:bodyPr/>
          <a:lstStyle/>
          <a:p>
            <a:pPr algn="ctr" rtl="1"/>
            <a:r>
              <a:rPr lang="ar-SA" dirty="0" smtClean="0">
                <a:solidFill>
                  <a:srgbClr val="0070C0"/>
                </a:solidFill>
                <a:effectLst>
                  <a:outerShdw blurRad="38100" dist="38100" dir="2700000" algn="tl">
                    <a:srgbClr val="000000">
                      <a:alpha val="43137"/>
                    </a:srgbClr>
                  </a:outerShdw>
                </a:effectLst>
                <a:cs typeface="PT Bold Heading" pitchFamily="2" charset="-78"/>
              </a:rPr>
              <a:t>الخوف العام من المدرسة</a:t>
            </a:r>
            <a:endParaRPr lang="ar-EG" dirty="0"/>
          </a:p>
        </p:txBody>
      </p:sp>
      <p:sp>
        <p:nvSpPr>
          <p:cNvPr id="4" name="عنصر نائب للمحتوى 3"/>
          <p:cNvSpPr>
            <a:spLocks noGrp="1"/>
          </p:cNvSpPr>
          <p:nvPr>
            <p:ph idx="10"/>
          </p:nvPr>
        </p:nvSpPr>
        <p:spPr>
          <a:xfrm>
            <a:off x="2428860" y="928671"/>
            <a:ext cx="6275040" cy="3500462"/>
          </a:xfrm>
        </p:spPr>
        <p:txBody>
          <a:bodyPr/>
          <a:lstStyle/>
          <a:p>
            <a:pPr algn="ctr" rtl="1"/>
            <a:r>
              <a:rPr lang="ar-SA" dirty="0" smtClean="0">
                <a:solidFill>
                  <a:schemeClr val="tx1"/>
                </a:solidFill>
              </a:rPr>
              <a:t>ـ</a:t>
            </a:r>
            <a:r>
              <a:rPr lang="ar-SA" sz="2800" b="1" dirty="0" smtClean="0">
                <a:solidFill>
                  <a:schemeClr val="tx1"/>
                </a:solidFill>
              </a:rPr>
              <a:t>ويظهر في حالة الطفل من الطراز </a:t>
            </a:r>
            <a:r>
              <a:rPr lang="ar-SA" sz="2800" b="1" dirty="0" err="1" smtClean="0">
                <a:solidFill>
                  <a:schemeClr val="tx1"/>
                </a:solidFill>
              </a:rPr>
              <a:t>المدلل </a:t>
            </a:r>
            <a:r>
              <a:rPr lang="ar-SA" sz="2800" b="1" dirty="0" smtClean="0">
                <a:solidFill>
                  <a:schemeClr val="tx1"/>
                </a:solidFill>
              </a:rPr>
              <a:t>، أو إذا </a:t>
            </a:r>
            <a:endParaRPr lang="ar-EG" sz="2800" b="1" dirty="0" smtClean="0">
              <a:solidFill>
                <a:schemeClr val="tx1"/>
              </a:solidFill>
            </a:endParaRPr>
          </a:p>
          <a:p>
            <a:pPr algn="ctr" rtl="1"/>
            <a:r>
              <a:rPr lang="ar-SA" sz="2800" b="1" dirty="0" smtClean="0">
                <a:solidFill>
                  <a:schemeClr val="tx1"/>
                </a:solidFill>
              </a:rPr>
              <a:t>كانت الأم تفرض على طفلها حماية زائدة وتفرط </a:t>
            </a:r>
            <a:endParaRPr lang="ar-EG" sz="2800" b="1" dirty="0" smtClean="0">
              <a:solidFill>
                <a:schemeClr val="tx1"/>
              </a:solidFill>
            </a:endParaRPr>
          </a:p>
          <a:p>
            <a:pPr algn="ctr" rtl="1"/>
            <a:r>
              <a:rPr lang="ar-SA" sz="2800" b="1" dirty="0" smtClean="0">
                <a:solidFill>
                  <a:schemeClr val="tx1"/>
                </a:solidFill>
              </a:rPr>
              <a:t>في تعلقه بها، فإنه يشعر بالتهديد والحرمان من </a:t>
            </a:r>
            <a:endParaRPr lang="ar-EG" sz="2800" b="1" dirty="0" smtClean="0">
              <a:solidFill>
                <a:schemeClr val="tx1"/>
              </a:solidFill>
            </a:endParaRPr>
          </a:p>
          <a:p>
            <a:pPr algn="ctr" rtl="1"/>
            <a:r>
              <a:rPr lang="ar-SA" sz="2800" b="1" dirty="0" smtClean="0">
                <a:solidFill>
                  <a:schemeClr val="tx1"/>
                </a:solidFill>
              </a:rPr>
              <a:t>عطف الأم وحنانها ودفء المنزل مقارنة بالمناخ </a:t>
            </a:r>
            <a:endParaRPr lang="ar-EG" sz="2800" b="1" dirty="0" smtClean="0">
              <a:solidFill>
                <a:schemeClr val="tx1"/>
              </a:solidFill>
            </a:endParaRPr>
          </a:p>
          <a:p>
            <a:pPr algn="ctr" rtl="1"/>
            <a:r>
              <a:rPr lang="ar-SA" sz="2800" b="1" dirty="0" smtClean="0">
                <a:solidFill>
                  <a:schemeClr val="tx1"/>
                </a:solidFill>
              </a:rPr>
              <a:t>المدرسي الصارم المفعم بالأوامر </a:t>
            </a:r>
            <a:r>
              <a:rPr lang="ar-SA" sz="2800" b="1" dirty="0" err="1" smtClean="0">
                <a:solidFill>
                  <a:schemeClr val="tx1"/>
                </a:solidFill>
              </a:rPr>
              <a:t>والنواهي،</a:t>
            </a:r>
            <a:r>
              <a:rPr lang="ar-SA" sz="2800" b="1" dirty="0" smtClean="0">
                <a:solidFill>
                  <a:schemeClr val="tx1"/>
                </a:solidFill>
              </a:rPr>
              <a:t> </a:t>
            </a:r>
            <a:endParaRPr lang="ar-EG" sz="2800" b="1" dirty="0" smtClean="0">
              <a:solidFill>
                <a:schemeClr val="tx1"/>
              </a:solidFill>
            </a:endParaRPr>
          </a:p>
          <a:p>
            <a:pPr algn="ctr" rtl="1"/>
            <a:r>
              <a:rPr lang="ar-SA" sz="2800" b="1" dirty="0" smtClean="0">
                <a:solidFill>
                  <a:schemeClr val="tx1"/>
                </a:solidFill>
              </a:rPr>
              <a:t>والعقاب وأداء الواجبات وتلقي </a:t>
            </a:r>
            <a:r>
              <a:rPr lang="ar-SA" sz="2800" b="1" dirty="0" err="1" smtClean="0">
                <a:solidFill>
                  <a:schemeClr val="tx1"/>
                </a:solidFill>
              </a:rPr>
              <a:t>الدروس </a:t>
            </a:r>
            <a:r>
              <a:rPr lang="ar-SA" sz="2800" b="1" dirty="0" smtClean="0">
                <a:solidFill>
                  <a:schemeClr val="tx1"/>
                </a:solidFill>
              </a:rPr>
              <a:t>، والطاعة </a:t>
            </a:r>
            <a:r>
              <a:rPr lang="ar-SA" sz="2800" b="1" dirty="0" err="1" smtClean="0">
                <a:solidFill>
                  <a:schemeClr val="tx1"/>
                </a:solidFill>
              </a:rPr>
              <a:t>والنظام </a:t>
            </a:r>
            <a:r>
              <a:rPr lang="ar-SA" sz="2800" b="1" dirty="0" smtClean="0">
                <a:solidFill>
                  <a:schemeClr val="tx1"/>
                </a:solidFill>
              </a:rPr>
              <a:t>، </a:t>
            </a:r>
            <a:r>
              <a:rPr lang="ar-SA" sz="2800" b="1" dirty="0" err="1" smtClean="0">
                <a:solidFill>
                  <a:schemeClr val="tx1"/>
                </a:solidFill>
              </a:rPr>
              <a:t>والإلتزام</a:t>
            </a:r>
            <a:r>
              <a:rPr lang="ar-SA" sz="2800" b="1" dirty="0" smtClean="0">
                <a:solidFill>
                  <a:schemeClr val="tx1"/>
                </a:solidFill>
              </a:rPr>
              <a:t> بالقواعد المدرسية</a:t>
            </a:r>
            <a:r>
              <a:rPr lang="en-US" sz="2800" b="1" dirty="0" smtClean="0">
                <a:solidFill>
                  <a:schemeClr val="tx1"/>
                </a:solidFill>
              </a:rPr>
              <a:t> </a:t>
            </a:r>
            <a:r>
              <a:rPr lang="en-US" sz="2800" b="1" dirty="0" smtClean="0"/>
              <a:t>.</a:t>
            </a:r>
          </a:p>
          <a:p>
            <a:endParaRPr lang="ar-EG" dirty="0"/>
          </a:p>
        </p:txBody>
      </p:sp>
    </p:spTree>
  </p:cSld>
  <p:clrMapOvr>
    <a:masterClrMapping/>
  </p:clrMapOvr>
  <p:transition spd="slow">
    <p:checker dir="ver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rtl="1"/>
            <a:r>
              <a:rPr lang="ar-SA" sz="3600" b="0" dirty="0" smtClean="0">
                <a:solidFill>
                  <a:srgbClr val="0070C0"/>
                </a:solidFill>
                <a:effectLst>
                  <a:outerShdw blurRad="38100" dist="38100" dir="2700000" algn="tl">
                    <a:srgbClr val="000000">
                      <a:alpha val="43137"/>
                    </a:srgbClr>
                  </a:outerShdw>
                </a:effectLst>
                <a:cs typeface="PT Bold Heading" pitchFamily="2" charset="-78"/>
              </a:rPr>
              <a:t>الخوف </a:t>
            </a:r>
            <a:r>
              <a:rPr lang="ar-SA" sz="3600" b="0" dirty="0" smtClean="0">
                <a:solidFill>
                  <a:srgbClr val="0070C0"/>
                </a:solidFill>
                <a:effectLst>
                  <a:outerShdw blurRad="38100" dist="38100" dir="2700000" algn="tl">
                    <a:srgbClr val="000000">
                      <a:alpha val="43137"/>
                    </a:srgbClr>
                  </a:outerShdw>
                </a:effectLst>
                <a:cs typeface="PT Bold Heading" pitchFamily="2" charset="-78"/>
              </a:rPr>
              <a:t>من المدرسين</a:t>
            </a:r>
            <a:r>
              <a:rPr lang="en-US" sz="3600" b="0" dirty="0" smtClean="0">
                <a:solidFill>
                  <a:srgbClr val="0070C0"/>
                </a:solidFill>
                <a:effectLst>
                  <a:outerShdw blurRad="38100" dist="38100" dir="2700000" algn="tl">
                    <a:srgbClr val="000000">
                      <a:alpha val="43137"/>
                    </a:srgbClr>
                  </a:outerShdw>
                </a:effectLst>
                <a:cs typeface="PT Bold Heading" pitchFamily="2" charset="-78"/>
              </a:rPr>
              <a:t> </a:t>
            </a:r>
            <a:br>
              <a:rPr lang="en-US" sz="3600" b="0" dirty="0" smtClean="0">
                <a:solidFill>
                  <a:srgbClr val="0070C0"/>
                </a:solidFill>
                <a:effectLst>
                  <a:outerShdw blurRad="38100" dist="38100" dir="2700000" algn="tl">
                    <a:srgbClr val="000000">
                      <a:alpha val="43137"/>
                    </a:srgbClr>
                  </a:outerShdw>
                </a:effectLst>
                <a:cs typeface="PT Bold Heading" pitchFamily="2" charset="-78"/>
              </a:rPr>
            </a:br>
            <a:endParaRPr lang="ar-EG" sz="3600" b="0" dirty="0">
              <a:solidFill>
                <a:srgbClr val="0070C0"/>
              </a:solidFill>
              <a:effectLst>
                <a:outerShdw blurRad="38100" dist="38100" dir="2700000" algn="tl">
                  <a:srgbClr val="000000">
                    <a:alpha val="43137"/>
                  </a:srgbClr>
                </a:outerShdw>
              </a:effectLst>
              <a:cs typeface="PT Bold Heading" pitchFamily="2" charset="-78"/>
            </a:endParaRPr>
          </a:p>
        </p:txBody>
      </p:sp>
      <p:sp>
        <p:nvSpPr>
          <p:cNvPr id="4" name="عنصر نائب للمحتوى 3"/>
          <p:cNvSpPr>
            <a:spLocks noGrp="1"/>
          </p:cNvSpPr>
          <p:nvPr>
            <p:ph idx="10"/>
          </p:nvPr>
        </p:nvSpPr>
        <p:spPr>
          <a:xfrm>
            <a:off x="2500298" y="714357"/>
            <a:ext cx="6275040" cy="3714776"/>
          </a:xfrm>
        </p:spPr>
        <p:txBody>
          <a:bodyPr/>
          <a:lstStyle/>
          <a:p>
            <a:pPr algn="ctr" rtl="1"/>
            <a:r>
              <a:rPr lang="ar-SA" sz="2800" b="1" dirty="0" smtClean="0"/>
              <a:t>تتأثر </a:t>
            </a:r>
            <a:r>
              <a:rPr lang="ar-SA" sz="2800" b="1" dirty="0" smtClean="0"/>
              <a:t>شخصية الطفل بشخصية مدرسه واتجاهاته وآرائه ومعتقداته وطريقته في </a:t>
            </a:r>
            <a:r>
              <a:rPr lang="ar-SA" sz="2800" b="1" dirty="0" smtClean="0"/>
              <a:t>التعبير، </a:t>
            </a:r>
            <a:r>
              <a:rPr lang="ar-SA" sz="2800" b="1" dirty="0" smtClean="0"/>
              <a:t>ومعالجة </a:t>
            </a:r>
            <a:endParaRPr lang="ar-EG" sz="2800" b="1" dirty="0" smtClean="0"/>
          </a:p>
          <a:p>
            <a:pPr algn="ctr" rtl="1"/>
            <a:r>
              <a:rPr lang="ar-SA" sz="2800" b="1" dirty="0" err="1" smtClean="0"/>
              <a:t>الأمور </a:t>
            </a:r>
            <a:r>
              <a:rPr lang="ar-SA" sz="2800" b="1" dirty="0" smtClean="0"/>
              <a:t>، بل ومخاوفه </a:t>
            </a:r>
            <a:r>
              <a:rPr lang="ar-SA" sz="2800" b="1" dirty="0" err="1" smtClean="0"/>
              <a:t>أيضا.</a:t>
            </a:r>
            <a:r>
              <a:rPr lang="ar-SA" sz="2800" b="1" dirty="0" smtClean="0"/>
              <a:t> </a:t>
            </a:r>
            <a:r>
              <a:rPr lang="ar-SA" sz="2800" b="1" dirty="0" smtClean="0"/>
              <a:t>ويرجع هذا النوع إلى خوف الطفل من تسلط معلمه أو قسوته أو إسرافه في استخدام العقاب أو تهكمه على الطفل وسخريته </a:t>
            </a:r>
            <a:r>
              <a:rPr lang="ar-SA" sz="2800" b="1" dirty="0" smtClean="0"/>
              <a:t>منه، </a:t>
            </a:r>
            <a:r>
              <a:rPr lang="ar-SA" sz="2800" b="1" dirty="0" smtClean="0"/>
              <a:t>أو تعمد إحراجه أمام أقرانه أي أن العلاقة بين المعلم والتلميذ تلعب دور فعال في تنميه النزعة </a:t>
            </a:r>
            <a:endParaRPr lang="ar-EG" sz="2800" b="1" dirty="0" smtClean="0"/>
          </a:p>
          <a:p>
            <a:pPr algn="ctr" rtl="1"/>
            <a:r>
              <a:rPr lang="ar-SA" sz="2800" b="1" dirty="0" smtClean="0"/>
              <a:t>نحو </a:t>
            </a:r>
            <a:r>
              <a:rPr lang="ar-SA" sz="2800" b="1" dirty="0" smtClean="0"/>
              <a:t>الخوف من المدرسة أو تقبلها</a:t>
            </a:r>
            <a:r>
              <a:rPr lang="en-US" sz="2800" b="1" dirty="0" smtClean="0"/>
              <a:t> .</a:t>
            </a:r>
          </a:p>
          <a:p>
            <a:pPr algn="ctr"/>
            <a:endParaRPr lang="ar-EG" sz="2800" b="1" dirty="0"/>
          </a:p>
        </p:txBody>
      </p:sp>
      <p:pic>
        <p:nvPicPr>
          <p:cNvPr id="5" name="صورة 4" descr="53999_real.jpg"/>
          <p:cNvPicPr>
            <a:picLocks noChangeAspect="1"/>
          </p:cNvPicPr>
          <p:nvPr/>
        </p:nvPicPr>
        <p:blipFill>
          <a:blip r:embed="rId3"/>
          <a:stretch>
            <a:fillRect/>
          </a:stretch>
        </p:blipFill>
        <p:spPr>
          <a:xfrm>
            <a:off x="2071670" y="4572000"/>
            <a:ext cx="7072330" cy="2286000"/>
          </a:xfrm>
          <a:prstGeom prst="rect">
            <a:avLst/>
          </a:prstGeom>
        </p:spPr>
      </p:pic>
    </p:spTree>
  </p:cSld>
  <p:clrMapOvr>
    <a:masterClrMapping/>
  </p:clrMapOvr>
  <p:transition spd="slow">
    <p:strips/>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b="0" dirty="0" smtClean="0">
                <a:solidFill>
                  <a:srgbClr val="CC0066"/>
                </a:solidFill>
                <a:effectLst>
                  <a:outerShdw blurRad="38100" dist="38100" dir="2700000" algn="tl">
                    <a:srgbClr val="000000">
                      <a:alpha val="43137"/>
                    </a:srgbClr>
                  </a:outerShdw>
                </a:effectLst>
                <a:cs typeface="PT Bold Heading" pitchFamily="2" charset="-78"/>
              </a:rPr>
              <a:t>الخوف من </a:t>
            </a:r>
            <a:r>
              <a:rPr lang="ar-SA" b="0" dirty="0" smtClean="0">
                <a:solidFill>
                  <a:srgbClr val="CC0066"/>
                </a:solidFill>
                <a:effectLst>
                  <a:outerShdw blurRad="38100" dist="38100" dir="2700000" algn="tl">
                    <a:srgbClr val="000000">
                      <a:alpha val="43137"/>
                    </a:srgbClr>
                  </a:outerShdw>
                </a:effectLst>
                <a:cs typeface="PT Bold Heading" pitchFamily="2" charset="-78"/>
              </a:rPr>
              <a:t>الامتحانات</a:t>
            </a:r>
            <a:endParaRPr lang="ar-EG" b="0" dirty="0">
              <a:solidFill>
                <a:srgbClr val="CC0066"/>
              </a:solidFill>
              <a:effectLst>
                <a:outerShdw blurRad="38100" dist="38100" dir="2700000" algn="tl">
                  <a:srgbClr val="000000">
                    <a:alpha val="43137"/>
                  </a:srgbClr>
                </a:outerShdw>
              </a:effectLst>
              <a:cs typeface="PT Bold Heading" pitchFamily="2" charset="-78"/>
            </a:endParaRPr>
          </a:p>
        </p:txBody>
      </p:sp>
      <p:sp>
        <p:nvSpPr>
          <p:cNvPr id="4" name="عنصر نائب للمحتوى 3"/>
          <p:cNvSpPr>
            <a:spLocks noGrp="1"/>
          </p:cNvSpPr>
          <p:nvPr>
            <p:ph idx="10"/>
          </p:nvPr>
        </p:nvSpPr>
        <p:spPr>
          <a:xfrm>
            <a:off x="2428860" y="928671"/>
            <a:ext cx="6429420" cy="2500330"/>
          </a:xfrm>
        </p:spPr>
        <p:txBody>
          <a:bodyPr/>
          <a:lstStyle/>
          <a:p>
            <a:pPr algn="ctr" rtl="1"/>
            <a:r>
              <a:rPr lang="ar-SA" sz="2800" b="1" dirty="0" smtClean="0">
                <a:solidFill>
                  <a:schemeClr val="tx1"/>
                </a:solidFill>
              </a:rPr>
              <a:t>وقد </a:t>
            </a:r>
            <a:r>
              <a:rPr lang="ar-SA" sz="2800" b="1" dirty="0" smtClean="0">
                <a:solidFill>
                  <a:schemeClr val="tx1"/>
                </a:solidFill>
              </a:rPr>
              <a:t>يرهب الطفل الامتحان لعدم قدرته على </a:t>
            </a:r>
            <a:endParaRPr lang="ar-EG" sz="2800" b="1" dirty="0" smtClean="0">
              <a:solidFill>
                <a:schemeClr val="tx1"/>
              </a:solidFill>
            </a:endParaRPr>
          </a:p>
          <a:p>
            <a:pPr algn="ctr" rtl="1"/>
            <a:r>
              <a:rPr lang="ar-SA" sz="2800" b="1" dirty="0" smtClean="0">
                <a:solidFill>
                  <a:schemeClr val="tx1"/>
                </a:solidFill>
              </a:rPr>
              <a:t>الاستيعاب، </a:t>
            </a:r>
            <a:r>
              <a:rPr lang="ar-SA" sz="2800" b="1" dirty="0" smtClean="0">
                <a:solidFill>
                  <a:schemeClr val="tx1"/>
                </a:solidFill>
              </a:rPr>
              <a:t>أو عدم ملائمة ظروف منزله للاستذكار </a:t>
            </a:r>
            <a:endParaRPr lang="en-US" sz="2800" b="1" dirty="0" smtClean="0">
              <a:solidFill>
                <a:schemeClr val="tx1"/>
              </a:solidFill>
            </a:endParaRPr>
          </a:p>
          <a:p>
            <a:pPr algn="ctr" rtl="1"/>
            <a:r>
              <a:rPr lang="ar-SA" sz="2800" b="1" dirty="0" smtClean="0">
                <a:solidFill>
                  <a:schemeClr val="tx1"/>
                </a:solidFill>
              </a:rPr>
              <a:t>الجيد، </a:t>
            </a:r>
            <a:r>
              <a:rPr lang="ar-SA" sz="2800" b="1" dirty="0" smtClean="0">
                <a:solidFill>
                  <a:schemeClr val="tx1"/>
                </a:solidFill>
              </a:rPr>
              <a:t>أو عدم قدرة الطفل على الفهم والتركيز في </a:t>
            </a:r>
            <a:endParaRPr lang="ar-EG" sz="2800" b="1" dirty="0" smtClean="0">
              <a:solidFill>
                <a:schemeClr val="tx1"/>
              </a:solidFill>
            </a:endParaRPr>
          </a:p>
          <a:p>
            <a:pPr algn="ctr" rtl="1"/>
            <a:r>
              <a:rPr lang="ar-SA" sz="2800" b="1" dirty="0" smtClean="0">
                <a:solidFill>
                  <a:schemeClr val="tx1"/>
                </a:solidFill>
              </a:rPr>
              <a:t>الدراسة</a:t>
            </a:r>
            <a:r>
              <a:rPr lang="en-US" sz="2800" b="1" dirty="0" smtClean="0">
                <a:solidFill>
                  <a:schemeClr val="tx1"/>
                </a:solidFill>
              </a:rPr>
              <a:t> .</a:t>
            </a:r>
            <a:r>
              <a:rPr lang="ar-SA" sz="2800" b="1" dirty="0" smtClean="0">
                <a:solidFill>
                  <a:schemeClr val="tx1"/>
                </a:solidFill>
              </a:rPr>
              <a:t>وقد </a:t>
            </a:r>
            <a:r>
              <a:rPr lang="ar-SA" sz="2800" b="1" dirty="0" smtClean="0">
                <a:solidFill>
                  <a:schemeClr val="tx1"/>
                </a:solidFill>
              </a:rPr>
              <a:t>تنعكس كراهية الطفل للامتحان </a:t>
            </a:r>
            <a:endParaRPr lang="en-US" sz="2800" b="1" dirty="0" smtClean="0">
              <a:solidFill>
                <a:schemeClr val="tx1"/>
              </a:solidFill>
            </a:endParaRPr>
          </a:p>
          <a:p>
            <a:pPr algn="ctr" rtl="1"/>
            <a:r>
              <a:rPr lang="ar-SA" sz="2800" b="1" dirty="0" smtClean="0">
                <a:solidFill>
                  <a:schemeClr val="tx1"/>
                </a:solidFill>
              </a:rPr>
              <a:t>وخوفه </a:t>
            </a:r>
            <a:r>
              <a:rPr lang="ar-SA" sz="2800" b="1" dirty="0" smtClean="0">
                <a:solidFill>
                  <a:schemeClr val="tx1"/>
                </a:solidFill>
              </a:rPr>
              <a:t>منه على المدرسة بل قد تمتد إلى التعليم </a:t>
            </a:r>
            <a:r>
              <a:rPr lang="ar-SA" sz="2800" b="1" dirty="0" smtClean="0">
                <a:solidFill>
                  <a:schemeClr val="tx1"/>
                </a:solidFill>
              </a:rPr>
              <a:t>كله</a:t>
            </a:r>
            <a:r>
              <a:rPr lang="en-US" sz="2800" b="1" dirty="0" smtClean="0">
                <a:solidFill>
                  <a:schemeClr val="tx1"/>
                </a:solidFill>
              </a:rPr>
              <a:t>.</a:t>
            </a:r>
            <a:r>
              <a:rPr lang="en-US" sz="2800" b="1" dirty="0" smtClean="0">
                <a:solidFill>
                  <a:schemeClr val="tx1"/>
                </a:solidFill>
              </a:rPr>
              <a:t> </a:t>
            </a:r>
            <a:endParaRPr lang="en-US" sz="2800" b="1" dirty="0" smtClean="0">
              <a:solidFill>
                <a:schemeClr val="tx1"/>
              </a:solidFill>
            </a:endParaRPr>
          </a:p>
          <a:p>
            <a:pPr rtl="1"/>
            <a:r>
              <a:rPr lang="ar-SA" sz="2800" b="1" dirty="0" smtClean="0"/>
              <a:t> </a:t>
            </a:r>
            <a:endParaRPr lang="en-US" sz="2800" b="1" dirty="0" smtClean="0"/>
          </a:p>
          <a:p>
            <a:endParaRPr lang="ar-EG" dirty="0"/>
          </a:p>
        </p:txBody>
      </p:sp>
      <p:pic>
        <p:nvPicPr>
          <p:cNvPr id="5" name="صورة 4" descr="shutterstock_241058062.jpg"/>
          <p:cNvPicPr>
            <a:picLocks noChangeAspect="1"/>
          </p:cNvPicPr>
          <p:nvPr/>
        </p:nvPicPr>
        <p:blipFill>
          <a:blip r:embed="rId3"/>
          <a:stretch>
            <a:fillRect/>
          </a:stretch>
        </p:blipFill>
        <p:spPr>
          <a:xfrm>
            <a:off x="2071670" y="3643315"/>
            <a:ext cx="7072330" cy="3214685"/>
          </a:xfrm>
          <a:prstGeom prst="rect">
            <a:avLst/>
          </a:prstGeom>
          <a:ln>
            <a:noFill/>
          </a:ln>
          <a:effectLst>
            <a:softEdge rad="112500"/>
          </a:effectLst>
        </p:spPr>
      </p:pic>
    </p:spTree>
  </p:cSld>
  <p:clrMapOvr>
    <a:masterClrMapping/>
  </p:clrMapOvr>
  <p:transition spd="slow">
    <p:wheel spokes="8"/>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000100" y="214290"/>
            <a:ext cx="7215174"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3600" b="0" i="0" u="none" strike="noStrike" cap="none" normalizeH="0" baseline="0" dirty="0" smtClean="0">
                <a:ln>
                  <a:noFill/>
                </a:ln>
                <a:solidFill>
                  <a:srgbClr val="CC0066"/>
                </a:solidFill>
                <a:effectLst>
                  <a:outerShdw blurRad="38100" dist="38100" dir="2700000" algn="tl">
                    <a:srgbClr val="000000">
                      <a:alpha val="43137"/>
                    </a:srgbClr>
                  </a:outerShdw>
                </a:effectLst>
                <a:latin typeface="Arial" pitchFamily="34" charset="0"/>
                <a:ea typeface="Times New Roman" pitchFamily="18" charset="0"/>
                <a:cs typeface="PT Bold Heading" pitchFamily="2" charset="-78"/>
              </a:rPr>
              <a:t>الوقاية من المخاوف المدرسية</a:t>
            </a:r>
            <a:endParaRPr kumimoji="0" lang="ar-EG" sz="3600" b="0" i="0" u="none" strike="noStrike" cap="none" normalizeH="0" baseline="0" dirty="0" smtClean="0">
              <a:ln>
                <a:noFill/>
              </a:ln>
              <a:solidFill>
                <a:srgbClr val="CC0066"/>
              </a:solidFill>
              <a:effectLst>
                <a:outerShdw blurRad="38100" dist="38100" dir="2700000" algn="tl">
                  <a:srgbClr val="000000">
                    <a:alpha val="43137"/>
                  </a:srgbClr>
                </a:outerShdw>
              </a:effectLst>
              <a:latin typeface="Arial" pitchFamily="34" charset="0"/>
              <a:ea typeface="Times New Roman" pitchFamily="18" charset="0"/>
              <a:cs typeface="PT Bold Heading" pitchFamily="2" charset="-78"/>
            </a:endParaRPr>
          </a:p>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CC0066"/>
              </a:solidFill>
              <a:effectLst>
                <a:outerShdw blurRad="38100" dist="38100" dir="2700000" algn="tl">
                  <a:srgbClr val="000000">
                    <a:alpha val="43137"/>
                  </a:srgbClr>
                </a:outerShdw>
              </a:effectLst>
              <a:latin typeface="Arial" pitchFamily="34" charset="0"/>
              <a:cs typeface="PT Bold Heading" pitchFamily="2" charset="-78"/>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3200" b="0" i="0" u="none" strike="noStrike" cap="none" normalizeH="0" baseline="0" dirty="0" smtClean="0">
                <a:ln>
                  <a:noFill/>
                </a:ln>
                <a:solidFill>
                  <a:srgbClr val="0070C0"/>
                </a:solidFill>
                <a:latin typeface="Arial" pitchFamily="34" charset="0"/>
                <a:ea typeface="Times New Roman" pitchFamily="18" charset="0"/>
                <a:cs typeface="PT Bold Heading" pitchFamily="2" charset="-78"/>
              </a:rPr>
              <a:t>لتجنب الأبناء عبء المعاناة المخاوف المدرسية التي تقف في سبيل ارتقائهم النفسي السوي، فإن الأمر يتطلب ما يلي</a:t>
            </a:r>
            <a:r>
              <a:rPr kumimoji="0" lang="en-US" sz="3200" b="0" i="0" u="none" strike="noStrike" cap="none" normalizeH="0" baseline="0" dirty="0" smtClean="0">
                <a:ln>
                  <a:noFill/>
                </a:ln>
                <a:solidFill>
                  <a:srgbClr val="0070C0"/>
                </a:solidFill>
                <a:latin typeface="Arial" pitchFamily="34" charset="0"/>
                <a:ea typeface="Times New Roman" pitchFamily="18" charset="0"/>
                <a:cs typeface="PT Bold Heading" pitchFamily="2" charset="-78"/>
              </a:rPr>
              <a:t> :</a:t>
            </a:r>
            <a:endParaRPr kumimoji="0" lang="en-US" sz="3200" b="0" i="0" u="none" strike="noStrike" cap="none" normalizeH="0" baseline="0" dirty="0" smtClean="0">
              <a:ln>
                <a:noFill/>
              </a:ln>
              <a:solidFill>
                <a:srgbClr val="0070C0"/>
              </a:solidFill>
              <a:latin typeface="Arial" pitchFamily="34" charset="0"/>
              <a:cs typeface="PT Bold Heading" pitchFamily="2" charset="-78"/>
            </a:endParaRPr>
          </a:p>
        </p:txBody>
      </p:sp>
      <p:pic>
        <p:nvPicPr>
          <p:cNvPr id="4" name="صورة 3" descr="74650.jpg"/>
          <p:cNvPicPr>
            <a:picLocks noChangeAspect="1"/>
          </p:cNvPicPr>
          <p:nvPr/>
        </p:nvPicPr>
        <p:blipFill>
          <a:blip r:embed="rId3"/>
          <a:stretch>
            <a:fillRect/>
          </a:stretch>
        </p:blipFill>
        <p:spPr>
          <a:xfrm>
            <a:off x="0" y="3262314"/>
            <a:ext cx="9144000" cy="3595686"/>
          </a:xfrm>
          <a:prstGeom prst="rect">
            <a:avLst/>
          </a:prstGeom>
          <a:ln>
            <a:noFill/>
          </a:ln>
          <a:effectLst>
            <a:softEdge rad="112500"/>
          </a:effectLst>
        </p:spPr>
      </p:pic>
    </p:spTree>
  </p:cSld>
  <p:clrMapOvr>
    <a:masterClrMapping/>
  </p:clrMapOvr>
  <p:transition spd="slow">
    <p:wheel/>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descr="f5207093f4bafcb21c0c017e46b49f6e_L.jpg"/>
          <p:cNvPicPr>
            <a:picLocks noChangeAspect="1"/>
          </p:cNvPicPr>
          <p:nvPr/>
        </p:nvPicPr>
        <p:blipFill>
          <a:blip r:embed="rId3"/>
          <a:stretch>
            <a:fillRect/>
          </a:stretch>
        </p:blipFill>
        <p:spPr>
          <a:xfrm>
            <a:off x="3643306" y="3976425"/>
            <a:ext cx="4325007" cy="2881575"/>
          </a:xfrm>
          <a:prstGeom prst="rect">
            <a:avLst/>
          </a:prstGeom>
          <a:ln>
            <a:noFill/>
          </a:ln>
          <a:effectLst>
            <a:softEdge rad="112500"/>
          </a:effectLst>
        </p:spPr>
      </p:pic>
      <p:sp>
        <p:nvSpPr>
          <p:cNvPr id="4" name="عنصر نائب للمحتوى 3"/>
          <p:cNvSpPr>
            <a:spLocks noGrp="1"/>
          </p:cNvSpPr>
          <p:nvPr>
            <p:ph idx="10"/>
          </p:nvPr>
        </p:nvSpPr>
        <p:spPr>
          <a:xfrm>
            <a:off x="2428860" y="285729"/>
            <a:ext cx="6275040" cy="3643338"/>
          </a:xfrm>
        </p:spPr>
        <p:txBody>
          <a:bodyPr/>
          <a:lstStyle/>
          <a:p>
            <a:pPr algn="ctr" rtl="1"/>
            <a:r>
              <a:rPr lang="ar-EG" sz="3200" b="1" dirty="0" err="1" smtClean="0">
                <a:cs typeface="+mj-cs"/>
              </a:rPr>
              <a:t>1-</a:t>
            </a:r>
            <a:r>
              <a:rPr lang="ar-EG" sz="3200" b="1" dirty="0" smtClean="0">
                <a:cs typeface="+mj-cs"/>
              </a:rPr>
              <a:t> </a:t>
            </a:r>
            <a:r>
              <a:rPr lang="ar-SA" sz="2800" b="1" dirty="0" smtClean="0">
                <a:solidFill>
                  <a:schemeClr val="tx1"/>
                </a:solidFill>
                <a:cs typeface="+mj-cs"/>
              </a:rPr>
              <a:t>توعية </a:t>
            </a:r>
            <a:r>
              <a:rPr lang="ar-SA" sz="2800" b="1" dirty="0" smtClean="0">
                <a:solidFill>
                  <a:schemeClr val="tx1"/>
                </a:solidFill>
                <a:cs typeface="+mj-cs"/>
              </a:rPr>
              <a:t>الوالدين والمربين بأهمية دورهم </a:t>
            </a:r>
            <a:endParaRPr lang="ar-EG" sz="2800" b="1" dirty="0" smtClean="0">
              <a:solidFill>
                <a:schemeClr val="tx1"/>
              </a:solidFill>
              <a:cs typeface="+mj-cs"/>
            </a:endParaRPr>
          </a:p>
          <a:p>
            <a:pPr algn="ctr" rtl="1"/>
            <a:r>
              <a:rPr lang="ar-SA" sz="2800" b="1" dirty="0" smtClean="0">
                <a:solidFill>
                  <a:schemeClr val="tx1"/>
                </a:solidFill>
                <a:cs typeface="+mj-cs"/>
              </a:rPr>
              <a:t>في </a:t>
            </a:r>
            <a:r>
              <a:rPr lang="ar-SA" sz="2800" b="1" dirty="0" smtClean="0">
                <a:solidFill>
                  <a:schemeClr val="tx1"/>
                </a:solidFill>
                <a:cs typeface="+mj-cs"/>
              </a:rPr>
              <a:t>هذه المرحلة الهامة في تنشئة </a:t>
            </a:r>
            <a:r>
              <a:rPr lang="ar-SA" sz="2800" b="1" dirty="0" err="1" smtClean="0">
                <a:solidFill>
                  <a:schemeClr val="tx1"/>
                </a:solidFill>
                <a:cs typeface="+mj-cs"/>
              </a:rPr>
              <a:t>الأبناء،</a:t>
            </a:r>
            <a:r>
              <a:rPr lang="ar-SA" sz="2800" b="1" dirty="0" smtClean="0">
                <a:solidFill>
                  <a:schemeClr val="tx1"/>
                </a:solidFill>
                <a:cs typeface="+mj-cs"/>
              </a:rPr>
              <a:t> </a:t>
            </a:r>
            <a:endParaRPr lang="ar-EG" sz="2800" b="1" dirty="0" smtClean="0">
              <a:solidFill>
                <a:schemeClr val="tx1"/>
              </a:solidFill>
              <a:cs typeface="+mj-cs"/>
            </a:endParaRPr>
          </a:p>
          <a:p>
            <a:pPr algn="ctr" rtl="1"/>
            <a:r>
              <a:rPr lang="ar-SA" sz="2800" b="1" dirty="0" smtClean="0">
                <a:solidFill>
                  <a:schemeClr val="tx1"/>
                </a:solidFill>
                <a:cs typeface="+mj-cs"/>
              </a:rPr>
              <a:t>وذلك </a:t>
            </a:r>
            <a:r>
              <a:rPr lang="ar-EG" sz="2800" b="1" dirty="0" smtClean="0">
                <a:solidFill>
                  <a:schemeClr val="tx1"/>
                </a:solidFill>
                <a:cs typeface="+mj-cs"/>
              </a:rPr>
              <a:t> </a:t>
            </a:r>
            <a:r>
              <a:rPr lang="ar-SA" sz="2800" b="1" dirty="0" smtClean="0">
                <a:solidFill>
                  <a:schemeClr val="tx1"/>
                </a:solidFill>
                <a:cs typeface="+mj-cs"/>
              </a:rPr>
              <a:t>بالاهتمام </a:t>
            </a:r>
            <a:r>
              <a:rPr lang="ar-SA" sz="2800" b="1" dirty="0" smtClean="0">
                <a:solidFill>
                  <a:schemeClr val="tx1"/>
                </a:solidFill>
                <a:cs typeface="+mj-cs"/>
              </a:rPr>
              <a:t>بالبيئة المحيطة بالطفل </a:t>
            </a:r>
            <a:endParaRPr lang="ar-EG" sz="2800" b="1" dirty="0" smtClean="0">
              <a:solidFill>
                <a:schemeClr val="tx1"/>
              </a:solidFill>
              <a:cs typeface="+mj-cs"/>
            </a:endParaRPr>
          </a:p>
          <a:p>
            <a:pPr algn="ctr" rtl="1"/>
            <a:r>
              <a:rPr lang="ar-SA" sz="2800" b="1" dirty="0" smtClean="0">
                <a:solidFill>
                  <a:schemeClr val="tx1"/>
                </a:solidFill>
                <a:cs typeface="+mj-cs"/>
              </a:rPr>
              <a:t>وخاصة الأسرة </a:t>
            </a:r>
            <a:r>
              <a:rPr lang="ar-SA" sz="2800" b="1" dirty="0" smtClean="0">
                <a:solidFill>
                  <a:schemeClr val="tx1"/>
                </a:solidFill>
                <a:cs typeface="+mj-cs"/>
              </a:rPr>
              <a:t>والمدرسة </a:t>
            </a:r>
            <a:r>
              <a:rPr lang="ar-SA" sz="2800" b="1" dirty="0" smtClean="0">
                <a:solidFill>
                  <a:schemeClr val="tx1"/>
                </a:solidFill>
                <a:cs typeface="+mj-cs"/>
              </a:rPr>
              <a:t>كمؤسستين</a:t>
            </a:r>
            <a:endParaRPr lang="ar-EG" sz="2800" b="1" dirty="0" smtClean="0">
              <a:solidFill>
                <a:schemeClr val="tx1"/>
              </a:solidFill>
              <a:cs typeface="+mj-cs"/>
            </a:endParaRPr>
          </a:p>
          <a:p>
            <a:pPr algn="ctr" rtl="1"/>
            <a:r>
              <a:rPr lang="ar-SA" sz="2800" b="1" dirty="0" smtClean="0">
                <a:solidFill>
                  <a:schemeClr val="tx1"/>
                </a:solidFill>
                <a:cs typeface="+mj-cs"/>
              </a:rPr>
              <a:t> </a:t>
            </a:r>
            <a:r>
              <a:rPr lang="ar-SA" sz="2800" b="1" dirty="0" smtClean="0">
                <a:solidFill>
                  <a:schemeClr val="tx1"/>
                </a:solidFill>
                <a:cs typeface="+mj-cs"/>
              </a:rPr>
              <a:t>تربويتين يمكن أن يترجم التعاون بينهم إلى واقع </a:t>
            </a:r>
            <a:endParaRPr lang="ar-EG" sz="2800" b="1" dirty="0" smtClean="0">
              <a:solidFill>
                <a:schemeClr val="tx1"/>
              </a:solidFill>
              <a:cs typeface="+mj-cs"/>
            </a:endParaRPr>
          </a:p>
          <a:p>
            <a:pPr algn="ctr" rtl="1"/>
            <a:r>
              <a:rPr lang="ar-SA" sz="2800" b="1" dirty="0" smtClean="0">
                <a:solidFill>
                  <a:schemeClr val="tx1"/>
                </a:solidFill>
                <a:cs typeface="+mj-cs"/>
              </a:rPr>
              <a:t>ملموس ليؤتي </a:t>
            </a:r>
            <a:r>
              <a:rPr lang="ar-SA" sz="2800" b="1" dirty="0" smtClean="0">
                <a:solidFill>
                  <a:schemeClr val="tx1"/>
                </a:solidFill>
                <a:cs typeface="+mj-cs"/>
              </a:rPr>
              <a:t>ثماره في علاج </a:t>
            </a:r>
            <a:endParaRPr lang="ar-EG" sz="2800" b="1" dirty="0" smtClean="0">
              <a:solidFill>
                <a:schemeClr val="tx1"/>
              </a:solidFill>
              <a:cs typeface="+mj-cs"/>
            </a:endParaRPr>
          </a:p>
          <a:p>
            <a:pPr algn="ctr" rtl="1"/>
            <a:r>
              <a:rPr lang="ar-SA" sz="2800" b="1" dirty="0" smtClean="0">
                <a:solidFill>
                  <a:schemeClr val="tx1"/>
                </a:solidFill>
                <a:cs typeface="+mj-cs"/>
              </a:rPr>
              <a:t>المشكلات </a:t>
            </a:r>
            <a:r>
              <a:rPr lang="ar-SA" sz="2800" b="1" dirty="0" smtClean="0">
                <a:solidFill>
                  <a:schemeClr val="tx1"/>
                </a:solidFill>
                <a:cs typeface="+mj-cs"/>
              </a:rPr>
              <a:t>النفسية التي قد يعاني منها </a:t>
            </a:r>
            <a:r>
              <a:rPr lang="ar-SA" sz="2800" b="1" dirty="0" smtClean="0">
                <a:solidFill>
                  <a:schemeClr val="tx1"/>
                </a:solidFill>
                <a:cs typeface="+mj-cs"/>
              </a:rPr>
              <a:t>الأطفال</a:t>
            </a:r>
            <a:r>
              <a:rPr lang="ar-EG" sz="2800" b="1" dirty="0" err="1" smtClean="0">
                <a:solidFill>
                  <a:schemeClr val="tx1"/>
                </a:solidFill>
                <a:cs typeface="+mj-cs"/>
              </a:rPr>
              <a:t>.</a:t>
            </a:r>
            <a:endParaRPr lang="en-US" sz="3200" b="1" dirty="0" smtClean="0">
              <a:solidFill>
                <a:schemeClr val="tx1"/>
              </a:solidFill>
              <a:cs typeface="+mj-cs"/>
            </a:endParaRPr>
          </a:p>
          <a:p>
            <a:pPr algn="ctr" rtl="1"/>
            <a:r>
              <a:rPr lang="ar-SA" sz="3200" b="1" dirty="0" smtClean="0">
                <a:solidFill>
                  <a:schemeClr val="tx1"/>
                </a:solidFill>
                <a:cs typeface="+mj-cs"/>
              </a:rPr>
              <a:t> </a:t>
            </a:r>
            <a:endParaRPr lang="en-US" sz="3200" b="1" dirty="0" smtClean="0">
              <a:solidFill>
                <a:schemeClr val="tx1"/>
              </a:solidFill>
              <a:cs typeface="+mj-cs"/>
            </a:endParaRPr>
          </a:p>
          <a:p>
            <a:pPr algn="ctr"/>
            <a:endParaRPr lang="ar-EG" sz="3200" b="1" dirty="0">
              <a:cs typeface="+mj-cs"/>
            </a:endParaRPr>
          </a:p>
        </p:txBody>
      </p:sp>
    </p:spTree>
  </p:cSld>
  <p:clrMapOvr>
    <a:masterClrMapping/>
  </p:clrMapOvr>
  <p:transition spd="slow">
    <p:wheel spokes="1"/>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descr="2584006-796906388.jpg"/>
          <p:cNvPicPr>
            <a:picLocks noChangeAspect="1"/>
          </p:cNvPicPr>
          <p:nvPr/>
        </p:nvPicPr>
        <p:blipFill>
          <a:blip r:embed="rId3"/>
          <a:stretch>
            <a:fillRect/>
          </a:stretch>
        </p:blipFill>
        <p:spPr>
          <a:xfrm>
            <a:off x="2000232" y="2260272"/>
            <a:ext cx="7143768" cy="4597728"/>
          </a:xfrm>
          <a:prstGeom prst="rect">
            <a:avLst/>
          </a:prstGeom>
          <a:ln>
            <a:noFill/>
          </a:ln>
          <a:effectLst>
            <a:softEdge rad="112500"/>
          </a:effectLst>
        </p:spPr>
      </p:pic>
      <p:sp>
        <p:nvSpPr>
          <p:cNvPr id="4" name="عنصر نائب للمحتوى 3"/>
          <p:cNvSpPr>
            <a:spLocks noGrp="1"/>
          </p:cNvSpPr>
          <p:nvPr>
            <p:ph idx="10"/>
          </p:nvPr>
        </p:nvSpPr>
        <p:spPr>
          <a:xfrm>
            <a:off x="2500298" y="357167"/>
            <a:ext cx="6275040" cy="1857388"/>
          </a:xfrm>
        </p:spPr>
        <p:txBody>
          <a:bodyPr/>
          <a:lstStyle/>
          <a:p>
            <a:pPr algn="ctr" rtl="1"/>
            <a:r>
              <a:rPr lang="ar-EG" sz="2800" b="1" dirty="0" err="1" smtClean="0">
                <a:cs typeface="+mj-cs"/>
              </a:rPr>
              <a:t>2-</a:t>
            </a:r>
            <a:r>
              <a:rPr lang="ar-EG" sz="2800" b="1" dirty="0" smtClean="0">
                <a:cs typeface="+mj-cs"/>
              </a:rPr>
              <a:t> </a:t>
            </a:r>
            <a:r>
              <a:rPr lang="ar-SA" sz="2800" b="1" dirty="0" smtClean="0">
                <a:cs typeface="+mj-cs"/>
              </a:rPr>
              <a:t>تقديم </a:t>
            </a:r>
            <a:r>
              <a:rPr lang="ar-SA" sz="2800" b="1" dirty="0" smtClean="0">
                <a:cs typeface="+mj-cs"/>
              </a:rPr>
              <a:t>الخبرات السارة </a:t>
            </a:r>
            <a:r>
              <a:rPr lang="ar-SA" sz="2800" b="1" dirty="0" smtClean="0">
                <a:cs typeface="+mj-cs"/>
              </a:rPr>
              <a:t>للطفل، </a:t>
            </a:r>
            <a:r>
              <a:rPr lang="ar-SA" sz="2800" b="1" dirty="0" smtClean="0">
                <a:cs typeface="+mj-cs"/>
              </a:rPr>
              <a:t>وإكسابه المهارات </a:t>
            </a:r>
            <a:endParaRPr lang="ar-EG" sz="2800" b="1" dirty="0" smtClean="0">
              <a:cs typeface="+mj-cs"/>
            </a:endParaRPr>
          </a:p>
          <a:p>
            <a:pPr algn="ctr" rtl="1"/>
            <a:r>
              <a:rPr lang="ar-SA" sz="2800" b="1" dirty="0" smtClean="0">
                <a:cs typeface="+mj-cs"/>
              </a:rPr>
              <a:t>التي </a:t>
            </a:r>
            <a:r>
              <a:rPr lang="ar-SA" sz="2800" b="1" dirty="0" smtClean="0">
                <a:cs typeface="+mj-cs"/>
              </a:rPr>
              <a:t>تساهم في زيادة ثقته بنفسه وعدم ترهيبه </a:t>
            </a:r>
            <a:endParaRPr lang="ar-EG" sz="2800" b="1" dirty="0" smtClean="0">
              <a:cs typeface="+mj-cs"/>
            </a:endParaRPr>
          </a:p>
          <a:p>
            <a:pPr algn="ctr" rtl="1"/>
            <a:r>
              <a:rPr lang="ar-SA" sz="2800" b="1" dirty="0" smtClean="0">
                <a:cs typeface="+mj-cs"/>
              </a:rPr>
              <a:t>بالامتحانات </a:t>
            </a:r>
            <a:r>
              <a:rPr lang="ar-SA" sz="2800" b="1" dirty="0" smtClean="0">
                <a:cs typeface="+mj-cs"/>
              </a:rPr>
              <a:t>وعمليات التقييم والدرجات المدرسية</a:t>
            </a:r>
            <a:r>
              <a:rPr lang="en-US" sz="2800" b="1" dirty="0" smtClean="0">
                <a:cs typeface="+mj-cs"/>
              </a:rPr>
              <a:t> .</a:t>
            </a:r>
          </a:p>
          <a:p>
            <a:endParaRPr lang="ar-EG" sz="2800" b="1" dirty="0">
              <a:cs typeface="+mj-cs"/>
            </a:endParaRPr>
          </a:p>
        </p:txBody>
      </p:sp>
    </p:spTree>
  </p:cSld>
  <p:clrMapOvr>
    <a:masterClrMapping/>
  </p:clrMapOvr>
  <p:transition spd="slow">
    <p:wheel spokes="3"/>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descr="depositphotos_12874622-stock-photo-cute-little-girl-reading-book.jpg"/>
          <p:cNvPicPr>
            <a:picLocks noChangeAspect="1"/>
          </p:cNvPicPr>
          <p:nvPr/>
        </p:nvPicPr>
        <p:blipFill>
          <a:blip r:embed="rId3"/>
          <a:stretch>
            <a:fillRect/>
          </a:stretch>
        </p:blipFill>
        <p:spPr>
          <a:xfrm>
            <a:off x="3500430" y="2643182"/>
            <a:ext cx="4079013" cy="4214818"/>
          </a:xfrm>
          <a:prstGeom prst="rect">
            <a:avLst/>
          </a:prstGeom>
          <a:ln>
            <a:noFill/>
          </a:ln>
          <a:effectLst>
            <a:softEdge rad="112500"/>
          </a:effectLst>
        </p:spPr>
      </p:pic>
      <p:sp>
        <p:nvSpPr>
          <p:cNvPr id="4" name="عنصر نائب للمحتوى 3"/>
          <p:cNvSpPr>
            <a:spLocks noGrp="1"/>
          </p:cNvSpPr>
          <p:nvPr>
            <p:ph idx="10"/>
          </p:nvPr>
        </p:nvSpPr>
        <p:spPr>
          <a:xfrm>
            <a:off x="2500298" y="428605"/>
            <a:ext cx="6275040" cy="2428892"/>
          </a:xfrm>
        </p:spPr>
        <p:txBody>
          <a:bodyPr/>
          <a:lstStyle/>
          <a:p>
            <a:pPr algn="ctr" rtl="1"/>
            <a:r>
              <a:rPr lang="ar-EG" sz="3200" b="1" dirty="0" err="1" smtClean="0"/>
              <a:t>3-</a:t>
            </a:r>
            <a:r>
              <a:rPr lang="ar-EG" sz="3200" b="1" dirty="0" smtClean="0"/>
              <a:t> </a:t>
            </a:r>
            <a:r>
              <a:rPr lang="ar-SA" sz="3200" b="1" dirty="0" smtClean="0"/>
              <a:t>الاستفادة </a:t>
            </a:r>
            <a:r>
              <a:rPr lang="ar-SA" sz="3200" b="1" dirty="0" smtClean="0"/>
              <a:t>من نتائج الدراسات في إرشاد </a:t>
            </a:r>
            <a:endParaRPr lang="ar-EG" sz="3200" b="1" dirty="0" smtClean="0"/>
          </a:p>
          <a:p>
            <a:pPr algn="ctr" rtl="1"/>
            <a:r>
              <a:rPr lang="ar-SA" sz="3200" b="1" dirty="0" smtClean="0"/>
              <a:t>وتوجيه </a:t>
            </a:r>
            <a:r>
              <a:rPr lang="ar-SA" sz="3200" b="1" dirty="0" smtClean="0"/>
              <a:t>الآباء والمعلمين لمواجهة المخاوف المرضية وغيرها من المشكلات النفسية </a:t>
            </a:r>
            <a:endParaRPr lang="ar-EG" sz="3200" b="1" dirty="0" smtClean="0"/>
          </a:p>
          <a:p>
            <a:pPr algn="ctr" rtl="1"/>
            <a:r>
              <a:rPr lang="ar-SA" sz="3200" b="1" dirty="0" smtClean="0"/>
              <a:t>والاضطرابات </a:t>
            </a:r>
            <a:r>
              <a:rPr lang="ar-SA" sz="3200" b="1" dirty="0" smtClean="0"/>
              <a:t>الانفعالية </a:t>
            </a:r>
            <a:r>
              <a:rPr lang="ar-SA" sz="3200" b="1" dirty="0" smtClean="0"/>
              <a:t>والسلوكية</a:t>
            </a:r>
            <a:r>
              <a:rPr lang="ar-EG" sz="3200" b="1" dirty="0" err="1" smtClean="0"/>
              <a:t>.</a:t>
            </a:r>
            <a:r>
              <a:rPr lang="ar-SA" sz="3200" b="1" dirty="0" smtClean="0"/>
              <a:t> </a:t>
            </a:r>
            <a:endParaRPr lang="ar-EG" sz="3200" b="1" dirty="0"/>
          </a:p>
        </p:txBody>
      </p:sp>
    </p:spTree>
  </p:cSld>
  <p:clrMapOvr>
    <a:masterClrMapping/>
  </p:clrMapOvr>
  <p:transition spd="slow">
    <p:split orient="vert" dir="in"/>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descr="w789283.jpg"/>
          <p:cNvPicPr>
            <a:picLocks noChangeAspect="1"/>
          </p:cNvPicPr>
          <p:nvPr/>
        </p:nvPicPr>
        <p:blipFill>
          <a:blip r:embed="rId3"/>
          <a:stretch>
            <a:fillRect/>
          </a:stretch>
        </p:blipFill>
        <p:spPr>
          <a:xfrm>
            <a:off x="3000364" y="4429132"/>
            <a:ext cx="5286412" cy="2261921"/>
          </a:xfrm>
          <a:prstGeom prst="rect">
            <a:avLst/>
          </a:prstGeom>
          <a:ln>
            <a:noFill/>
          </a:ln>
          <a:effectLst>
            <a:softEdge rad="112500"/>
          </a:effectLst>
        </p:spPr>
      </p:pic>
      <p:sp>
        <p:nvSpPr>
          <p:cNvPr id="2" name="عنوان 1"/>
          <p:cNvSpPr>
            <a:spLocks noGrp="1"/>
          </p:cNvSpPr>
          <p:nvPr>
            <p:ph type="title"/>
          </p:nvPr>
        </p:nvSpPr>
        <p:spPr/>
        <p:txBody>
          <a:bodyPr/>
          <a:lstStyle/>
          <a:p>
            <a:pPr algn="ctr"/>
            <a:r>
              <a:rPr lang="ar-SA" b="0" dirty="0" smtClean="0">
                <a:solidFill>
                  <a:srgbClr val="CC0066"/>
                </a:solidFill>
                <a:effectLst>
                  <a:outerShdw blurRad="38100" dist="38100" dir="2700000" algn="tl">
                    <a:srgbClr val="000000">
                      <a:alpha val="43137"/>
                    </a:srgbClr>
                  </a:outerShdw>
                </a:effectLst>
                <a:cs typeface="PT Bold Heading" pitchFamily="2" charset="-78"/>
              </a:rPr>
              <a:t>مشكلة </a:t>
            </a:r>
            <a:r>
              <a:rPr lang="ar-SA" b="0" dirty="0" smtClean="0">
                <a:solidFill>
                  <a:srgbClr val="CC0066"/>
                </a:solidFill>
                <a:effectLst>
                  <a:outerShdw blurRad="38100" dist="38100" dir="2700000" algn="tl">
                    <a:srgbClr val="000000">
                      <a:alpha val="43137"/>
                    </a:srgbClr>
                  </a:outerShdw>
                </a:effectLst>
                <a:cs typeface="PT Bold Heading" pitchFamily="2" charset="-78"/>
              </a:rPr>
              <a:t>الكذب</a:t>
            </a:r>
            <a:endParaRPr lang="ar-EG" b="0" dirty="0">
              <a:solidFill>
                <a:srgbClr val="CC0066"/>
              </a:solidFill>
              <a:effectLst>
                <a:outerShdw blurRad="38100" dist="38100" dir="2700000" algn="tl">
                  <a:srgbClr val="000000">
                    <a:alpha val="43137"/>
                  </a:srgbClr>
                </a:outerShdw>
              </a:effectLst>
              <a:cs typeface="PT Bold Heading" pitchFamily="2" charset="-78"/>
            </a:endParaRPr>
          </a:p>
        </p:txBody>
      </p:sp>
      <p:sp>
        <p:nvSpPr>
          <p:cNvPr id="4" name="عنصر نائب للمحتوى 3"/>
          <p:cNvSpPr>
            <a:spLocks noGrp="1"/>
          </p:cNvSpPr>
          <p:nvPr>
            <p:ph idx="10"/>
          </p:nvPr>
        </p:nvSpPr>
        <p:spPr>
          <a:xfrm>
            <a:off x="2357422" y="1000109"/>
            <a:ext cx="6275040" cy="3286147"/>
          </a:xfrm>
        </p:spPr>
        <p:txBody>
          <a:bodyPr/>
          <a:lstStyle/>
          <a:p>
            <a:pPr algn="ctr" rtl="1"/>
            <a:r>
              <a:rPr lang="ar-SA" sz="2400" b="1" dirty="0" smtClean="0">
                <a:solidFill>
                  <a:schemeClr val="tx1"/>
                </a:solidFill>
              </a:rPr>
              <a:t>يقصد </a:t>
            </a:r>
            <a:r>
              <a:rPr lang="ar-SA" sz="2400" b="1" dirty="0" smtClean="0">
                <a:solidFill>
                  <a:schemeClr val="tx1"/>
                </a:solidFill>
              </a:rPr>
              <a:t>بالكذب تعمد </a:t>
            </a:r>
            <a:r>
              <a:rPr lang="ar-SA" sz="2400" b="1" dirty="0" err="1" smtClean="0">
                <a:solidFill>
                  <a:schemeClr val="tx1"/>
                </a:solidFill>
              </a:rPr>
              <a:t>تشوية</a:t>
            </a:r>
            <a:r>
              <a:rPr lang="ar-SA" sz="2400" b="1" dirty="0" smtClean="0">
                <a:solidFill>
                  <a:schemeClr val="tx1"/>
                </a:solidFill>
              </a:rPr>
              <a:t> الوقائع </a:t>
            </a:r>
            <a:r>
              <a:rPr lang="ar-SA" sz="2400" b="1" dirty="0" err="1" smtClean="0">
                <a:solidFill>
                  <a:schemeClr val="tx1"/>
                </a:solidFill>
              </a:rPr>
              <a:t>والحقائق،</a:t>
            </a:r>
            <a:r>
              <a:rPr lang="ar-SA" sz="2400" b="1" dirty="0" smtClean="0">
                <a:solidFill>
                  <a:schemeClr val="tx1"/>
                </a:solidFill>
              </a:rPr>
              <a:t> </a:t>
            </a:r>
            <a:endParaRPr lang="ar-EG" sz="2400" b="1" dirty="0" smtClean="0">
              <a:solidFill>
                <a:schemeClr val="tx1"/>
              </a:solidFill>
            </a:endParaRPr>
          </a:p>
          <a:p>
            <a:pPr algn="ctr" rtl="1"/>
            <a:r>
              <a:rPr lang="ar-SA" sz="2400" b="1" dirty="0" smtClean="0">
                <a:solidFill>
                  <a:schemeClr val="tx1"/>
                </a:solidFill>
              </a:rPr>
              <a:t>والتلفظ </a:t>
            </a:r>
            <a:r>
              <a:rPr lang="ar-SA" sz="2400" b="1" dirty="0" smtClean="0">
                <a:solidFill>
                  <a:schemeClr val="tx1"/>
                </a:solidFill>
              </a:rPr>
              <a:t>قولا بغير </a:t>
            </a:r>
            <a:r>
              <a:rPr lang="ar-SA" sz="2400" b="1" dirty="0" err="1" smtClean="0">
                <a:solidFill>
                  <a:schemeClr val="tx1"/>
                </a:solidFill>
              </a:rPr>
              <a:t>الحقيقة.</a:t>
            </a:r>
            <a:r>
              <a:rPr lang="ar-SA" sz="2400" b="1" dirty="0" smtClean="0">
                <a:solidFill>
                  <a:schemeClr val="tx1"/>
                </a:solidFill>
              </a:rPr>
              <a:t> </a:t>
            </a:r>
            <a:r>
              <a:rPr lang="ar-SA" sz="2400" b="1" dirty="0" smtClean="0">
                <a:solidFill>
                  <a:schemeClr val="tx1"/>
                </a:solidFill>
              </a:rPr>
              <a:t>والكذب سلوك مرفوض في ضوء معايير </a:t>
            </a:r>
            <a:r>
              <a:rPr lang="ar-SA" sz="2400" b="1" dirty="0" smtClean="0">
                <a:solidFill>
                  <a:schemeClr val="tx1"/>
                </a:solidFill>
              </a:rPr>
              <a:t>الجماعة</a:t>
            </a:r>
            <a:r>
              <a:rPr lang="ar-EG" sz="2400" b="1" dirty="0" err="1" smtClean="0">
                <a:solidFill>
                  <a:schemeClr val="tx1"/>
                </a:solidFill>
              </a:rPr>
              <a:t>،</a:t>
            </a:r>
            <a:r>
              <a:rPr lang="ar-SA" sz="2400" b="1" dirty="0" smtClean="0">
                <a:solidFill>
                  <a:schemeClr val="tx1"/>
                </a:solidFill>
              </a:rPr>
              <a:t> </a:t>
            </a:r>
            <a:r>
              <a:rPr lang="ar-SA" sz="2400" b="1" dirty="0" smtClean="0">
                <a:solidFill>
                  <a:schemeClr val="tx1"/>
                </a:solidFill>
              </a:rPr>
              <a:t>خاصة المعايير </a:t>
            </a:r>
            <a:r>
              <a:rPr lang="ar-SA" sz="2400" b="1" dirty="0" smtClean="0">
                <a:solidFill>
                  <a:schemeClr val="tx1"/>
                </a:solidFill>
              </a:rPr>
              <a:t>الأخلاقية والدينية</a:t>
            </a:r>
            <a:r>
              <a:rPr lang="en-US" sz="2400" b="1" dirty="0" smtClean="0">
                <a:solidFill>
                  <a:schemeClr val="tx1"/>
                </a:solidFill>
              </a:rPr>
              <a:t> .</a:t>
            </a:r>
            <a:r>
              <a:rPr lang="ar-SA" sz="2400" b="1" dirty="0" smtClean="0">
                <a:solidFill>
                  <a:schemeClr val="tx1"/>
                </a:solidFill>
              </a:rPr>
              <a:t>يرجع </a:t>
            </a:r>
            <a:endParaRPr lang="en-US" sz="2400" b="1" dirty="0" smtClean="0">
              <a:solidFill>
                <a:schemeClr val="tx1"/>
              </a:solidFill>
            </a:endParaRPr>
          </a:p>
          <a:p>
            <a:pPr algn="ctr" rtl="1"/>
            <a:r>
              <a:rPr lang="ar-SA" sz="2400" b="1" dirty="0" smtClean="0">
                <a:solidFill>
                  <a:schemeClr val="tx1"/>
                </a:solidFill>
              </a:rPr>
              <a:t>الكذب </a:t>
            </a:r>
            <a:r>
              <a:rPr lang="ar-SA" sz="2400" b="1" dirty="0" smtClean="0">
                <a:solidFill>
                  <a:schemeClr val="tx1"/>
                </a:solidFill>
              </a:rPr>
              <a:t>إلى عوامل </a:t>
            </a:r>
            <a:r>
              <a:rPr lang="ar-SA" sz="2400" b="1" dirty="0" smtClean="0">
                <a:solidFill>
                  <a:schemeClr val="tx1"/>
                </a:solidFill>
              </a:rPr>
              <a:t>البيئة، </a:t>
            </a:r>
            <a:r>
              <a:rPr lang="ar-SA" sz="2400" b="1" dirty="0" smtClean="0">
                <a:solidFill>
                  <a:schemeClr val="tx1"/>
                </a:solidFill>
              </a:rPr>
              <a:t>فإذا </a:t>
            </a:r>
            <a:r>
              <a:rPr lang="ar-SA" sz="2400" b="1" dirty="0" smtClean="0">
                <a:solidFill>
                  <a:schemeClr val="tx1"/>
                </a:solidFill>
              </a:rPr>
              <a:t>نشأ </a:t>
            </a:r>
            <a:r>
              <a:rPr lang="ar-SA" sz="2400" b="1" dirty="0" smtClean="0">
                <a:solidFill>
                  <a:schemeClr val="tx1"/>
                </a:solidFill>
              </a:rPr>
              <a:t>الطفل في بيئة تحترم </a:t>
            </a:r>
            <a:endParaRPr lang="en-US" sz="2400" b="1" dirty="0" smtClean="0">
              <a:solidFill>
                <a:schemeClr val="tx1"/>
              </a:solidFill>
            </a:endParaRPr>
          </a:p>
          <a:p>
            <a:pPr algn="ctr" rtl="1"/>
            <a:r>
              <a:rPr lang="ar-SA" sz="2400" b="1" dirty="0" smtClean="0">
                <a:solidFill>
                  <a:schemeClr val="tx1"/>
                </a:solidFill>
              </a:rPr>
              <a:t>الحق </a:t>
            </a:r>
            <a:r>
              <a:rPr lang="ar-SA" sz="2400" b="1" dirty="0" smtClean="0">
                <a:solidFill>
                  <a:schemeClr val="tx1"/>
                </a:solidFill>
              </a:rPr>
              <a:t>وتلتزم بالصدق وتقدر </a:t>
            </a:r>
            <a:r>
              <a:rPr lang="ar-SA" sz="2400" b="1" dirty="0" smtClean="0">
                <a:solidFill>
                  <a:schemeClr val="tx1"/>
                </a:solidFill>
              </a:rPr>
              <a:t>الأمانة، </a:t>
            </a:r>
            <a:r>
              <a:rPr lang="ar-SA" sz="2400" b="1" dirty="0" smtClean="0">
                <a:solidFill>
                  <a:schemeClr val="tx1"/>
                </a:solidFill>
              </a:rPr>
              <a:t>كان من الطبيعي في </a:t>
            </a:r>
            <a:endParaRPr lang="en-US" sz="2400" b="1" dirty="0" smtClean="0">
              <a:solidFill>
                <a:schemeClr val="tx1"/>
              </a:solidFill>
            </a:endParaRPr>
          </a:p>
          <a:p>
            <a:pPr algn="ctr" rtl="1"/>
            <a:r>
              <a:rPr lang="ar-SA" sz="2400" b="1" dirty="0" smtClean="0">
                <a:solidFill>
                  <a:schemeClr val="tx1"/>
                </a:solidFill>
              </a:rPr>
              <a:t>مثل </a:t>
            </a:r>
            <a:r>
              <a:rPr lang="ar-SA" sz="2400" b="1" dirty="0" smtClean="0">
                <a:solidFill>
                  <a:schemeClr val="tx1"/>
                </a:solidFill>
              </a:rPr>
              <a:t>هذا المناخ النفسي أن يلتزم الطفل حدود </a:t>
            </a:r>
            <a:r>
              <a:rPr lang="ar-SA" sz="2400" b="1" dirty="0" smtClean="0">
                <a:solidFill>
                  <a:schemeClr val="tx1"/>
                </a:solidFill>
              </a:rPr>
              <a:t>الصدق، </a:t>
            </a:r>
            <a:r>
              <a:rPr lang="ar-SA" sz="2400" b="1" dirty="0" smtClean="0">
                <a:solidFill>
                  <a:schemeClr val="tx1"/>
                </a:solidFill>
              </a:rPr>
              <a:t>معنى ذلك أن الطفل يتلقى أول دروس له عن الصدق أو الكذب في الأسرة</a:t>
            </a:r>
            <a:r>
              <a:rPr lang="en-US" sz="2400" b="1" dirty="0" smtClean="0">
                <a:solidFill>
                  <a:schemeClr val="tx1"/>
                </a:solidFill>
              </a:rPr>
              <a:t> .</a:t>
            </a:r>
          </a:p>
          <a:p>
            <a:endParaRPr lang="ar-EG" b="1" dirty="0"/>
          </a:p>
        </p:txBody>
      </p:sp>
    </p:spTree>
  </p:cSld>
  <p:clrMapOvr>
    <a:masterClrMapping/>
  </p:clrMapOvr>
  <p:transition spd="slow">
    <p:zoom dir="in"/>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rtl="1"/>
            <a:r>
              <a:rPr lang="ar-SA" b="0" dirty="0" smtClean="0">
                <a:solidFill>
                  <a:srgbClr val="CC0066"/>
                </a:solidFill>
                <a:effectLst>
                  <a:outerShdw blurRad="38100" dist="38100" dir="2700000" algn="tl">
                    <a:srgbClr val="000000">
                      <a:alpha val="43137"/>
                    </a:srgbClr>
                  </a:outerShdw>
                </a:effectLst>
                <a:cs typeface="PT Bold Heading" pitchFamily="2" charset="-78"/>
              </a:rPr>
              <a:t>أنواع </a:t>
            </a:r>
            <a:r>
              <a:rPr lang="ar-SA" b="0" dirty="0" smtClean="0">
                <a:solidFill>
                  <a:srgbClr val="CC0066"/>
                </a:solidFill>
                <a:effectLst>
                  <a:outerShdw blurRad="38100" dist="38100" dir="2700000" algn="tl">
                    <a:srgbClr val="000000">
                      <a:alpha val="43137"/>
                    </a:srgbClr>
                  </a:outerShdw>
                </a:effectLst>
                <a:cs typeface="PT Bold Heading" pitchFamily="2" charset="-78"/>
              </a:rPr>
              <a:t>الكذب</a:t>
            </a:r>
            <a:endParaRPr lang="ar-EG" b="0" dirty="0">
              <a:solidFill>
                <a:srgbClr val="CC0066"/>
              </a:solidFill>
              <a:effectLst>
                <a:outerShdw blurRad="38100" dist="38100" dir="2700000" algn="tl">
                  <a:srgbClr val="000000">
                    <a:alpha val="43137"/>
                  </a:srgbClr>
                </a:outerShdw>
              </a:effectLst>
              <a:cs typeface="PT Bold Heading" pitchFamily="2" charset="-78"/>
            </a:endParaRPr>
          </a:p>
        </p:txBody>
      </p:sp>
      <p:sp>
        <p:nvSpPr>
          <p:cNvPr id="4" name="عنصر نائب للمحتوى 3"/>
          <p:cNvSpPr>
            <a:spLocks noGrp="1"/>
          </p:cNvSpPr>
          <p:nvPr>
            <p:ph idx="10"/>
          </p:nvPr>
        </p:nvSpPr>
        <p:spPr>
          <a:xfrm>
            <a:off x="2428860" y="1000109"/>
            <a:ext cx="6275040" cy="3071834"/>
          </a:xfrm>
        </p:spPr>
        <p:txBody>
          <a:bodyPr/>
          <a:lstStyle/>
          <a:p>
            <a:pPr algn="ctr" rtl="1"/>
            <a:r>
              <a:rPr lang="ar-SA" sz="3600" dirty="0" smtClean="0">
                <a:solidFill>
                  <a:srgbClr val="7030A0"/>
                </a:solidFill>
                <a:effectLst>
                  <a:outerShdw blurRad="38100" dist="38100" dir="2700000" algn="tl">
                    <a:srgbClr val="000000">
                      <a:alpha val="43137"/>
                    </a:srgbClr>
                  </a:outerShdw>
                </a:effectLst>
                <a:cs typeface="PT Bold Heading" pitchFamily="2" charset="-78"/>
              </a:rPr>
              <a:t>1-  </a:t>
            </a:r>
            <a:r>
              <a:rPr lang="ar-SA" sz="3600" dirty="0" smtClean="0">
                <a:solidFill>
                  <a:srgbClr val="7030A0"/>
                </a:solidFill>
                <a:effectLst>
                  <a:outerShdw blurRad="38100" dist="38100" dir="2700000" algn="tl">
                    <a:srgbClr val="000000">
                      <a:alpha val="43137"/>
                    </a:srgbClr>
                  </a:outerShdw>
                </a:effectLst>
                <a:cs typeface="PT Bold Heading" pitchFamily="2" charset="-78"/>
              </a:rPr>
              <a:t>الكذب الخيالي</a:t>
            </a:r>
            <a:r>
              <a:rPr lang="en-US" sz="3600" dirty="0" smtClean="0">
                <a:solidFill>
                  <a:srgbClr val="7030A0"/>
                </a:solidFill>
                <a:effectLst>
                  <a:outerShdw blurRad="38100" dist="38100" dir="2700000" algn="tl">
                    <a:srgbClr val="000000">
                      <a:alpha val="43137"/>
                    </a:srgbClr>
                  </a:outerShdw>
                </a:effectLst>
                <a:cs typeface="PT Bold Heading" pitchFamily="2" charset="-78"/>
              </a:rPr>
              <a:t> </a:t>
            </a:r>
            <a:r>
              <a:rPr lang="en-US" sz="2800" dirty="0" smtClean="0">
                <a:solidFill>
                  <a:srgbClr val="7030A0"/>
                </a:solidFill>
                <a:effectLst>
                  <a:outerShdw blurRad="38100" dist="38100" dir="2700000" algn="tl">
                    <a:srgbClr val="000000">
                      <a:alpha val="43137"/>
                    </a:srgbClr>
                  </a:outerShdw>
                </a:effectLst>
                <a:cs typeface="PT Bold Heading" pitchFamily="2" charset="-78"/>
              </a:rPr>
              <a:t>.</a:t>
            </a:r>
          </a:p>
          <a:p>
            <a:pPr algn="ctr" rtl="1"/>
            <a:r>
              <a:rPr lang="ar-SA" sz="2800" b="1" dirty="0" smtClean="0">
                <a:solidFill>
                  <a:schemeClr val="tx1"/>
                </a:solidFill>
              </a:rPr>
              <a:t>يشيع هذا النوع من الكذب في سنوات الطفولة </a:t>
            </a:r>
            <a:endParaRPr lang="en-US" sz="2800" b="1" dirty="0" smtClean="0">
              <a:solidFill>
                <a:schemeClr val="tx1"/>
              </a:solidFill>
            </a:endParaRPr>
          </a:p>
          <a:p>
            <a:pPr algn="ctr" rtl="1"/>
            <a:r>
              <a:rPr lang="ar-SA" sz="2800" b="1" dirty="0" smtClean="0">
                <a:solidFill>
                  <a:schemeClr val="tx1"/>
                </a:solidFill>
              </a:rPr>
              <a:t>الأولى </a:t>
            </a:r>
            <a:r>
              <a:rPr lang="ar-SA" sz="2800" b="1" dirty="0" smtClean="0">
                <a:solidFill>
                  <a:schemeClr val="tx1"/>
                </a:solidFill>
              </a:rPr>
              <a:t>لاسيما لدى الأطفال الذين يتمتعون بالخيال </a:t>
            </a:r>
            <a:endParaRPr lang="en-US" sz="2800" b="1" dirty="0" smtClean="0">
              <a:solidFill>
                <a:schemeClr val="tx1"/>
              </a:solidFill>
            </a:endParaRPr>
          </a:p>
          <a:p>
            <a:pPr algn="ctr" rtl="1"/>
            <a:r>
              <a:rPr lang="ar-SA" sz="2800" b="1" dirty="0" smtClean="0">
                <a:solidFill>
                  <a:schemeClr val="tx1"/>
                </a:solidFill>
              </a:rPr>
              <a:t>الخصب الواسع، </a:t>
            </a:r>
            <a:r>
              <a:rPr lang="ar-SA" sz="2800" b="1" dirty="0" smtClean="0">
                <a:solidFill>
                  <a:schemeClr val="tx1"/>
                </a:solidFill>
              </a:rPr>
              <a:t>ويمتلكون نصيبا كبيرا من </a:t>
            </a:r>
            <a:endParaRPr lang="en-US" sz="2800" b="1" dirty="0" smtClean="0">
              <a:solidFill>
                <a:schemeClr val="tx1"/>
              </a:solidFill>
            </a:endParaRPr>
          </a:p>
          <a:p>
            <a:pPr algn="ctr" rtl="1"/>
            <a:r>
              <a:rPr lang="ar-SA" sz="2800" b="1" dirty="0" smtClean="0">
                <a:solidFill>
                  <a:schemeClr val="tx1"/>
                </a:solidFill>
              </a:rPr>
              <a:t>المحصول اللغوي، </a:t>
            </a:r>
            <a:r>
              <a:rPr lang="ar-SA" sz="2800" b="1" dirty="0" smtClean="0">
                <a:solidFill>
                  <a:schemeClr val="tx1"/>
                </a:solidFill>
              </a:rPr>
              <a:t>فينزعون إلى اختلاق الحكايات والقصص الوهمية</a:t>
            </a:r>
            <a:r>
              <a:rPr lang="en-US" sz="2800" b="1" dirty="0" smtClean="0">
                <a:solidFill>
                  <a:schemeClr val="tx1"/>
                </a:solidFill>
              </a:rPr>
              <a:t> .</a:t>
            </a:r>
          </a:p>
          <a:p>
            <a:pPr algn="ctr" rtl="1"/>
            <a:r>
              <a:rPr lang="ar-SA" sz="2800" b="1" dirty="0" smtClean="0"/>
              <a:t> </a:t>
            </a:r>
            <a:endParaRPr lang="en-US" sz="2800" b="1" dirty="0" smtClean="0"/>
          </a:p>
          <a:p>
            <a:pPr algn="ctr" rtl="1"/>
            <a:endParaRPr lang="en-US" sz="2800" dirty="0" smtClean="0"/>
          </a:p>
          <a:p>
            <a:pPr algn="ctr"/>
            <a:endParaRPr lang="ar-EG" sz="2800" dirty="0"/>
          </a:p>
        </p:txBody>
      </p:sp>
      <p:pic>
        <p:nvPicPr>
          <p:cNvPr id="5" name="صورة 4" descr="Blogs-P-3523-636403727840501350.jpg"/>
          <p:cNvPicPr>
            <a:picLocks noChangeAspect="1"/>
          </p:cNvPicPr>
          <p:nvPr/>
        </p:nvPicPr>
        <p:blipFill>
          <a:blip r:embed="rId3"/>
          <a:stretch>
            <a:fillRect/>
          </a:stretch>
        </p:blipFill>
        <p:spPr>
          <a:xfrm>
            <a:off x="2071670" y="4214818"/>
            <a:ext cx="7072330" cy="2643182"/>
          </a:xfrm>
          <a:prstGeom prst="rect">
            <a:avLst/>
          </a:prstGeom>
          <a:ln>
            <a:noFill/>
          </a:ln>
          <a:effectLst>
            <a:softEdge rad="112500"/>
          </a:effectLst>
        </p:spPr>
      </p:pic>
    </p:spTree>
  </p:cSld>
  <p:clrMapOvr>
    <a:masterClrMapping/>
  </p:clrMapOvr>
  <p:transition spd="slow">
    <p:split orient="vert" dir="in"/>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428860" y="357166"/>
            <a:ext cx="6275040" cy="460648"/>
          </a:xfrm>
        </p:spPr>
        <p:txBody>
          <a:bodyPr/>
          <a:lstStyle/>
          <a:p>
            <a:pPr algn="ctr"/>
            <a:r>
              <a:rPr lang="en-US" sz="3600" dirty="0" smtClean="0">
                <a:solidFill>
                  <a:srgbClr val="7030A0"/>
                </a:solidFill>
                <a:effectLst>
                  <a:outerShdw blurRad="38100" dist="38100" dir="2700000" algn="tl">
                    <a:srgbClr val="000000">
                      <a:alpha val="43137"/>
                    </a:srgbClr>
                  </a:outerShdw>
                </a:effectLst>
                <a:cs typeface="PT Bold Heading" pitchFamily="2" charset="-78"/>
              </a:rPr>
              <a:t>.</a:t>
            </a:r>
            <a:r>
              <a:rPr lang="ar-SA" sz="3600" dirty="0" smtClean="0">
                <a:solidFill>
                  <a:srgbClr val="7030A0"/>
                </a:solidFill>
                <a:effectLst>
                  <a:outerShdw blurRad="38100" dist="38100" dir="2700000" algn="tl">
                    <a:srgbClr val="000000">
                      <a:alpha val="43137"/>
                    </a:srgbClr>
                  </a:outerShdw>
                </a:effectLst>
                <a:cs typeface="PT Bold Heading" pitchFamily="2" charset="-78"/>
              </a:rPr>
              <a:t>2- </a:t>
            </a:r>
            <a:r>
              <a:rPr lang="ar-SA" sz="3600" dirty="0" smtClean="0">
                <a:solidFill>
                  <a:srgbClr val="7030A0"/>
                </a:solidFill>
                <a:effectLst>
                  <a:outerShdw blurRad="38100" dist="38100" dir="2700000" algn="tl">
                    <a:srgbClr val="000000">
                      <a:alpha val="43137"/>
                    </a:srgbClr>
                  </a:outerShdw>
                </a:effectLst>
                <a:cs typeface="PT Bold Heading" pitchFamily="2" charset="-78"/>
              </a:rPr>
              <a:t>الكذب </a:t>
            </a:r>
            <a:r>
              <a:rPr lang="ar-SA" sz="3600" dirty="0" err="1" smtClean="0">
                <a:solidFill>
                  <a:srgbClr val="7030A0"/>
                </a:solidFill>
                <a:effectLst>
                  <a:outerShdw blurRad="38100" dist="38100" dir="2700000" algn="tl">
                    <a:srgbClr val="000000">
                      <a:alpha val="43137"/>
                    </a:srgbClr>
                  </a:outerShdw>
                </a:effectLst>
                <a:cs typeface="PT Bold Heading" pitchFamily="2" charset="-78"/>
              </a:rPr>
              <a:t>الالتباسي</a:t>
            </a:r>
            <a:r>
              <a:rPr lang="en-US" sz="3600" dirty="0" smtClean="0">
                <a:solidFill>
                  <a:srgbClr val="7030A0"/>
                </a:solidFill>
                <a:effectLst>
                  <a:outerShdw blurRad="38100" dist="38100" dir="2700000" algn="tl">
                    <a:srgbClr val="000000">
                      <a:alpha val="43137"/>
                    </a:srgbClr>
                  </a:outerShdw>
                </a:effectLst>
                <a:cs typeface="PT Bold Heading" pitchFamily="2" charset="-78"/>
              </a:rPr>
              <a:t> </a:t>
            </a:r>
            <a:endParaRPr lang="ar-EG" sz="3600" dirty="0">
              <a:solidFill>
                <a:srgbClr val="7030A0"/>
              </a:solidFill>
              <a:effectLst>
                <a:outerShdw blurRad="38100" dist="38100" dir="2700000" algn="tl">
                  <a:srgbClr val="000000">
                    <a:alpha val="43137"/>
                  </a:srgbClr>
                </a:outerShdw>
              </a:effectLst>
              <a:cs typeface="PT Bold Heading" pitchFamily="2" charset="-78"/>
            </a:endParaRPr>
          </a:p>
        </p:txBody>
      </p:sp>
      <p:sp>
        <p:nvSpPr>
          <p:cNvPr id="4" name="عنصر نائب للمحتوى 3"/>
          <p:cNvSpPr>
            <a:spLocks noGrp="1"/>
          </p:cNvSpPr>
          <p:nvPr>
            <p:ph idx="10"/>
          </p:nvPr>
        </p:nvSpPr>
        <p:spPr>
          <a:xfrm>
            <a:off x="2500298" y="1000108"/>
            <a:ext cx="6275040" cy="3857652"/>
          </a:xfrm>
        </p:spPr>
        <p:txBody>
          <a:bodyPr/>
          <a:lstStyle/>
          <a:p>
            <a:pPr algn="ctr" rtl="1"/>
            <a:r>
              <a:rPr lang="ar-SA" sz="2800" b="1" dirty="0" smtClean="0">
                <a:solidFill>
                  <a:schemeClr val="tx1"/>
                </a:solidFill>
              </a:rPr>
              <a:t>يشيع </a:t>
            </a:r>
            <a:r>
              <a:rPr lang="ar-SA" sz="2800" b="1" dirty="0" smtClean="0">
                <a:solidFill>
                  <a:schemeClr val="tx1"/>
                </a:solidFill>
              </a:rPr>
              <a:t>هذا النوع من الكذب بين الأطفال في السنوات الأولى من </a:t>
            </a:r>
            <a:r>
              <a:rPr lang="ar-SA" sz="2800" b="1" dirty="0" smtClean="0">
                <a:solidFill>
                  <a:schemeClr val="tx1"/>
                </a:solidFill>
              </a:rPr>
              <a:t>العمر، </a:t>
            </a:r>
            <a:r>
              <a:rPr lang="ar-SA" sz="2800" b="1" dirty="0" smtClean="0">
                <a:solidFill>
                  <a:schemeClr val="tx1"/>
                </a:solidFill>
              </a:rPr>
              <a:t>ويرجع سببها الرئيسي إلى خلط </a:t>
            </a:r>
            <a:endParaRPr lang="ar-EG" sz="2800" b="1" dirty="0" smtClean="0">
              <a:solidFill>
                <a:schemeClr val="tx1"/>
              </a:solidFill>
            </a:endParaRPr>
          </a:p>
          <a:p>
            <a:pPr algn="ctr" rtl="1"/>
            <a:r>
              <a:rPr lang="ar-SA" sz="2800" b="1" dirty="0" smtClean="0">
                <a:solidFill>
                  <a:schemeClr val="tx1"/>
                </a:solidFill>
              </a:rPr>
              <a:t>الأطفال </a:t>
            </a:r>
            <a:r>
              <a:rPr lang="ar-SA" sz="2800" b="1" dirty="0" smtClean="0">
                <a:solidFill>
                  <a:schemeClr val="tx1"/>
                </a:solidFill>
              </a:rPr>
              <a:t>الصغار بين ما يدركونه </a:t>
            </a:r>
            <a:r>
              <a:rPr lang="ar-SA" sz="2800" b="1" dirty="0" err="1" smtClean="0">
                <a:solidFill>
                  <a:schemeClr val="tx1"/>
                </a:solidFill>
              </a:rPr>
              <a:t>حاسيا</a:t>
            </a:r>
            <a:r>
              <a:rPr lang="ar-SA" sz="2800" b="1" dirty="0" smtClean="0">
                <a:solidFill>
                  <a:schemeClr val="tx1"/>
                </a:solidFill>
              </a:rPr>
              <a:t> في العالم </a:t>
            </a:r>
            <a:endParaRPr lang="ar-EG" sz="2800" b="1" dirty="0" smtClean="0">
              <a:solidFill>
                <a:schemeClr val="tx1"/>
              </a:solidFill>
            </a:endParaRPr>
          </a:p>
          <a:p>
            <a:pPr algn="ctr" rtl="1"/>
            <a:r>
              <a:rPr lang="ar-SA" sz="2800" b="1" dirty="0" smtClean="0">
                <a:solidFill>
                  <a:schemeClr val="tx1"/>
                </a:solidFill>
              </a:rPr>
              <a:t>الخارجي </a:t>
            </a:r>
            <a:r>
              <a:rPr lang="ar-SA" sz="2800" b="1" dirty="0" smtClean="0">
                <a:solidFill>
                  <a:schemeClr val="tx1"/>
                </a:solidFill>
              </a:rPr>
              <a:t>المحيط </a:t>
            </a:r>
            <a:r>
              <a:rPr lang="ar-SA" sz="2800" b="1" dirty="0" smtClean="0">
                <a:solidFill>
                  <a:schemeClr val="tx1"/>
                </a:solidFill>
              </a:rPr>
              <a:t>بهم، </a:t>
            </a:r>
            <a:r>
              <a:rPr lang="ar-SA" sz="2800" b="1" dirty="0" smtClean="0">
                <a:solidFill>
                  <a:schemeClr val="tx1"/>
                </a:solidFill>
              </a:rPr>
              <a:t>وما ينشأ في عقولهم من </a:t>
            </a:r>
            <a:endParaRPr lang="ar-EG" sz="2800" b="1" dirty="0" smtClean="0">
              <a:solidFill>
                <a:schemeClr val="tx1"/>
              </a:solidFill>
            </a:endParaRPr>
          </a:p>
          <a:p>
            <a:pPr algn="ctr" rtl="1"/>
            <a:r>
              <a:rPr lang="ar-SA" sz="2800" b="1" dirty="0" smtClean="0">
                <a:solidFill>
                  <a:schemeClr val="tx1"/>
                </a:solidFill>
              </a:rPr>
              <a:t>خيال، </a:t>
            </a:r>
            <a:r>
              <a:rPr lang="ar-SA" sz="2800" b="1" dirty="0" smtClean="0">
                <a:solidFill>
                  <a:schemeClr val="tx1"/>
                </a:solidFill>
              </a:rPr>
              <a:t>ويتعذر عليهم التفرقة </a:t>
            </a:r>
            <a:r>
              <a:rPr lang="ar-SA" sz="2800" b="1" dirty="0" smtClean="0">
                <a:solidFill>
                  <a:schemeClr val="tx1"/>
                </a:solidFill>
              </a:rPr>
              <a:t>بينها، </a:t>
            </a:r>
            <a:r>
              <a:rPr lang="ar-SA" sz="2800" b="1" dirty="0" smtClean="0">
                <a:solidFill>
                  <a:schemeClr val="tx1"/>
                </a:solidFill>
              </a:rPr>
              <a:t>ويحدث ذلك عندما يعيد الطفل قصة سبق أن سمعها من أمه او </a:t>
            </a:r>
            <a:endParaRPr lang="ar-EG" sz="2800" b="1" dirty="0" smtClean="0">
              <a:solidFill>
                <a:schemeClr val="tx1"/>
              </a:solidFill>
            </a:endParaRPr>
          </a:p>
          <a:p>
            <a:pPr algn="ctr" rtl="1"/>
            <a:r>
              <a:rPr lang="ar-SA" sz="2800" b="1" dirty="0" smtClean="0">
                <a:solidFill>
                  <a:schemeClr val="tx1"/>
                </a:solidFill>
              </a:rPr>
              <a:t>جدته </a:t>
            </a:r>
            <a:r>
              <a:rPr lang="ar-SA" sz="2800" b="1" dirty="0" smtClean="0">
                <a:solidFill>
                  <a:schemeClr val="tx1"/>
                </a:solidFill>
              </a:rPr>
              <a:t>أو أخواته الكبار</a:t>
            </a:r>
            <a:r>
              <a:rPr lang="en-US" sz="2800" b="1" dirty="0" smtClean="0">
                <a:solidFill>
                  <a:schemeClr val="tx1"/>
                </a:solidFill>
              </a:rPr>
              <a:t> .</a:t>
            </a:r>
          </a:p>
          <a:p>
            <a:pPr algn="ctr" rtl="1"/>
            <a:r>
              <a:rPr lang="ar-SA" sz="2800" b="1" dirty="0" smtClean="0"/>
              <a:t> </a:t>
            </a:r>
            <a:endParaRPr lang="ar-EG" sz="2800" b="1" dirty="0"/>
          </a:p>
        </p:txBody>
      </p:sp>
      <p:pic>
        <p:nvPicPr>
          <p:cNvPr id="6" name="صورة 5" descr="180208111653039.jpg"/>
          <p:cNvPicPr>
            <a:picLocks noChangeAspect="1"/>
          </p:cNvPicPr>
          <p:nvPr/>
        </p:nvPicPr>
        <p:blipFill>
          <a:blip r:embed="rId3"/>
          <a:stretch>
            <a:fillRect/>
          </a:stretch>
        </p:blipFill>
        <p:spPr>
          <a:xfrm>
            <a:off x="2143108" y="4572008"/>
            <a:ext cx="7000892" cy="2285992"/>
          </a:xfrm>
          <a:prstGeom prst="rect">
            <a:avLst/>
          </a:prstGeom>
          <a:ln>
            <a:noFill/>
          </a:ln>
          <a:effectLst>
            <a:softEdge rad="112500"/>
          </a:effectLst>
        </p:spPr>
      </p:pic>
    </p:spTree>
  </p:cSld>
  <p:clrMapOvr>
    <a:masterClrMapping/>
  </p:clrMapOvr>
  <p:transition spd="slow">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3"/>
          <p:cNvSpPr>
            <a:spLocks noGrp="1"/>
          </p:cNvSpPr>
          <p:nvPr>
            <p:ph idx="10"/>
          </p:nvPr>
        </p:nvSpPr>
        <p:spPr>
          <a:xfrm>
            <a:off x="2071670" y="214290"/>
            <a:ext cx="6632230" cy="4214842"/>
          </a:xfrm>
        </p:spPr>
        <p:txBody>
          <a:bodyPr/>
          <a:lstStyle/>
          <a:p>
            <a:pPr algn="ctr" rtl="1">
              <a:buFont typeface="Arial" pitchFamily="34" charset="0"/>
              <a:buChar char="•"/>
            </a:pPr>
            <a:r>
              <a:rPr lang="ar-EG" sz="3200" b="1" dirty="0" smtClean="0"/>
              <a:t>الفروق بين </a:t>
            </a:r>
            <a:r>
              <a:rPr lang="ar-EG" sz="3200" b="1" dirty="0" err="1" smtClean="0"/>
              <a:t>الجنسين </a:t>
            </a:r>
            <a:r>
              <a:rPr lang="ar-EG" sz="3200" b="1" dirty="0" smtClean="0"/>
              <a:t>: البنين أكثر طولا وأكثر حظا في الأنسجة </a:t>
            </a:r>
            <a:r>
              <a:rPr lang="ar-EG" sz="3200" b="1" dirty="0" err="1" smtClean="0"/>
              <a:t>العضلية,</a:t>
            </a:r>
            <a:r>
              <a:rPr lang="ar-EG" sz="3200" b="1" dirty="0" smtClean="0"/>
              <a:t> </a:t>
            </a:r>
          </a:p>
          <a:p>
            <a:pPr algn="ctr" rtl="1"/>
            <a:r>
              <a:rPr lang="ar-EG" sz="3200" b="1" dirty="0" smtClean="0"/>
              <a:t>والبنات أكثر وزنا وأكثر حظا في الأنسجة </a:t>
            </a:r>
          </a:p>
          <a:p>
            <a:pPr algn="ctr" rtl="1"/>
            <a:r>
              <a:rPr lang="ar-EG" sz="3200" b="1" dirty="0" err="1" smtClean="0"/>
              <a:t>الدهنية.</a:t>
            </a:r>
            <a:endParaRPr lang="en-US" sz="3200" b="1" dirty="0" smtClean="0"/>
          </a:p>
          <a:p>
            <a:endParaRPr lang="ar-EG" sz="3200" dirty="0"/>
          </a:p>
        </p:txBody>
      </p:sp>
      <p:pic>
        <p:nvPicPr>
          <p:cNvPr id="6" name="صورة 5" descr="main-2100.jpg"/>
          <p:cNvPicPr>
            <a:picLocks noChangeAspect="1"/>
          </p:cNvPicPr>
          <p:nvPr/>
        </p:nvPicPr>
        <p:blipFill>
          <a:blip r:embed="rId3"/>
          <a:stretch>
            <a:fillRect/>
          </a:stretch>
        </p:blipFill>
        <p:spPr>
          <a:xfrm>
            <a:off x="2119304" y="2714620"/>
            <a:ext cx="6905634" cy="3857652"/>
          </a:xfrm>
          <a:prstGeom prst="rect">
            <a:avLst/>
          </a:prstGeom>
        </p:spPr>
      </p:pic>
    </p:spTree>
  </p:cSld>
  <p:clrMapOvr>
    <a:masterClrMapping/>
  </p:clrMapOvr>
  <p:transition spd="slow">
    <p:strips/>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3"/>
          <p:cNvSpPr>
            <a:spLocks noGrp="1"/>
          </p:cNvSpPr>
          <p:nvPr>
            <p:ph idx="10"/>
          </p:nvPr>
        </p:nvSpPr>
        <p:spPr>
          <a:xfrm>
            <a:off x="2428860" y="357167"/>
            <a:ext cx="6275040" cy="1928826"/>
          </a:xfrm>
        </p:spPr>
        <p:txBody>
          <a:bodyPr/>
          <a:lstStyle/>
          <a:p>
            <a:pPr algn="ctr" rtl="1"/>
            <a:r>
              <a:rPr lang="ar-EG" sz="3200" dirty="0" smtClean="0">
                <a:solidFill>
                  <a:srgbClr val="7030A0"/>
                </a:solidFill>
                <a:effectLst>
                  <a:outerShdw blurRad="38100" dist="38100" dir="2700000" algn="tl">
                    <a:srgbClr val="000000">
                      <a:alpha val="43137"/>
                    </a:srgbClr>
                  </a:outerShdw>
                </a:effectLst>
                <a:cs typeface="PT Bold Heading" pitchFamily="2" charset="-78"/>
              </a:rPr>
              <a:t>3</a:t>
            </a:r>
            <a:r>
              <a:rPr lang="ar-SA" sz="3200" dirty="0" smtClean="0">
                <a:solidFill>
                  <a:srgbClr val="7030A0"/>
                </a:solidFill>
                <a:effectLst>
                  <a:outerShdw blurRad="38100" dist="38100" dir="2700000" algn="tl">
                    <a:srgbClr val="000000">
                      <a:alpha val="43137"/>
                    </a:srgbClr>
                  </a:outerShdw>
                </a:effectLst>
                <a:cs typeface="PT Bold Heading" pitchFamily="2" charset="-78"/>
              </a:rPr>
              <a:t>- </a:t>
            </a:r>
            <a:r>
              <a:rPr lang="ar-SA" sz="3200" dirty="0" smtClean="0">
                <a:solidFill>
                  <a:srgbClr val="7030A0"/>
                </a:solidFill>
                <a:effectLst>
                  <a:outerShdw blurRad="38100" dist="38100" dir="2700000" algn="tl">
                    <a:srgbClr val="000000">
                      <a:alpha val="43137"/>
                    </a:srgbClr>
                  </a:outerShdw>
                </a:effectLst>
                <a:cs typeface="PT Bold Heading" pitchFamily="2" charset="-78"/>
              </a:rPr>
              <a:t>الكذب </a:t>
            </a:r>
            <a:r>
              <a:rPr lang="ar-SA" sz="3200" dirty="0" err="1" smtClean="0">
                <a:solidFill>
                  <a:srgbClr val="7030A0"/>
                </a:solidFill>
                <a:effectLst>
                  <a:outerShdw blurRad="38100" dist="38100" dir="2700000" algn="tl">
                    <a:srgbClr val="000000">
                      <a:alpha val="43137"/>
                    </a:srgbClr>
                  </a:outerShdw>
                </a:effectLst>
                <a:cs typeface="PT Bold Heading" pitchFamily="2" charset="-78"/>
              </a:rPr>
              <a:t>الإنتقامي</a:t>
            </a:r>
            <a:r>
              <a:rPr lang="en-US" sz="3200" dirty="0" smtClean="0">
                <a:solidFill>
                  <a:srgbClr val="7030A0"/>
                </a:solidFill>
                <a:effectLst>
                  <a:outerShdw blurRad="38100" dist="38100" dir="2700000" algn="tl">
                    <a:srgbClr val="000000">
                      <a:alpha val="43137"/>
                    </a:srgbClr>
                  </a:outerShdw>
                </a:effectLst>
                <a:cs typeface="PT Bold Heading" pitchFamily="2" charset="-78"/>
              </a:rPr>
              <a:t> </a:t>
            </a:r>
            <a:r>
              <a:rPr lang="en-US" sz="3200" dirty="0" smtClean="0">
                <a:solidFill>
                  <a:srgbClr val="7030A0"/>
                </a:solidFill>
                <a:effectLst>
                  <a:outerShdw blurRad="38100" dist="38100" dir="2700000" algn="tl">
                    <a:srgbClr val="000000">
                      <a:alpha val="43137"/>
                    </a:srgbClr>
                  </a:outerShdw>
                </a:effectLst>
                <a:cs typeface="PT Bold Heading" pitchFamily="2" charset="-78"/>
              </a:rPr>
              <a:t>.</a:t>
            </a:r>
            <a:endParaRPr lang="en-US" sz="3200" dirty="0" smtClean="0">
              <a:solidFill>
                <a:srgbClr val="7030A0"/>
              </a:solidFill>
              <a:effectLst>
                <a:outerShdw blurRad="38100" dist="38100" dir="2700000" algn="tl">
                  <a:srgbClr val="000000">
                    <a:alpha val="43137"/>
                  </a:srgbClr>
                </a:outerShdw>
              </a:effectLst>
              <a:cs typeface="PT Bold Heading" pitchFamily="2" charset="-78"/>
            </a:endParaRPr>
          </a:p>
          <a:p>
            <a:pPr algn="ctr" rtl="1"/>
            <a:r>
              <a:rPr lang="ar-SA" sz="3200" b="1" dirty="0" smtClean="0">
                <a:solidFill>
                  <a:schemeClr val="tx1"/>
                </a:solidFill>
              </a:rPr>
              <a:t>وفي هذا النوع ينزع الطفل إلى إلصاق التهم </a:t>
            </a:r>
            <a:r>
              <a:rPr lang="ar-SA" sz="3200" b="1" dirty="0" err="1" smtClean="0">
                <a:solidFill>
                  <a:schemeClr val="tx1"/>
                </a:solidFill>
              </a:rPr>
              <a:t>بالأخرين</a:t>
            </a:r>
            <a:r>
              <a:rPr lang="ar-SA" sz="3200" b="1" dirty="0" smtClean="0">
                <a:solidFill>
                  <a:schemeClr val="tx1"/>
                </a:solidFill>
              </a:rPr>
              <a:t> دون ذنب ارتكبوه انتقاما منهم</a:t>
            </a:r>
            <a:r>
              <a:rPr lang="en-US" sz="3200" b="1" dirty="0" smtClean="0">
                <a:solidFill>
                  <a:schemeClr val="tx1"/>
                </a:solidFill>
              </a:rPr>
              <a:t> </a:t>
            </a:r>
            <a:r>
              <a:rPr lang="en-US" sz="3200" b="1" dirty="0" smtClean="0"/>
              <a:t>.</a:t>
            </a:r>
            <a:endParaRPr lang="en-US" sz="3200" b="1" dirty="0"/>
          </a:p>
        </p:txBody>
      </p:sp>
      <p:pic>
        <p:nvPicPr>
          <p:cNvPr id="5" name="صورة 4" descr="OwfNnIMwGS-Annajah.jpg_730x470.jpg"/>
          <p:cNvPicPr>
            <a:picLocks noChangeAspect="1"/>
          </p:cNvPicPr>
          <p:nvPr/>
        </p:nvPicPr>
        <p:blipFill>
          <a:blip r:embed="rId3"/>
          <a:stretch>
            <a:fillRect/>
          </a:stretch>
        </p:blipFill>
        <p:spPr>
          <a:xfrm>
            <a:off x="2000232" y="2943225"/>
            <a:ext cx="7143768" cy="3914775"/>
          </a:xfrm>
          <a:prstGeom prst="ellipse">
            <a:avLst/>
          </a:prstGeom>
          <a:ln>
            <a:noFill/>
          </a:ln>
          <a:effectLst>
            <a:softEdge rad="112500"/>
          </a:effectLst>
        </p:spPr>
      </p:pic>
    </p:spTree>
  </p:cSld>
  <p:clrMapOvr>
    <a:masterClrMapping/>
  </p:clrMapOvr>
  <p:transition spd="slow">
    <p:pull dir="ru"/>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descr="483562895.jpg"/>
          <p:cNvPicPr>
            <a:picLocks noChangeAspect="1"/>
          </p:cNvPicPr>
          <p:nvPr/>
        </p:nvPicPr>
        <p:blipFill>
          <a:blip r:embed="rId3"/>
          <a:stretch>
            <a:fillRect/>
          </a:stretch>
        </p:blipFill>
        <p:spPr>
          <a:xfrm>
            <a:off x="2071670" y="3000372"/>
            <a:ext cx="7072330" cy="3857628"/>
          </a:xfrm>
          <a:prstGeom prst="rect">
            <a:avLst/>
          </a:prstGeom>
          <a:ln>
            <a:noFill/>
          </a:ln>
          <a:effectLst>
            <a:softEdge rad="112500"/>
          </a:effectLst>
        </p:spPr>
      </p:pic>
      <p:sp>
        <p:nvSpPr>
          <p:cNvPr id="4" name="عنصر نائب للمحتوى 3"/>
          <p:cNvSpPr>
            <a:spLocks noGrp="1"/>
          </p:cNvSpPr>
          <p:nvPr>
            <p:ph idx="10"/>
          </p:nvPr>
        </p:nvSpPr>
        <p:spPr>
          <a:xfrm>
            <a:off x="2357422" y="285729"/>
            <a:ext cx="6275040" cy="2714644"/>
          </a:xfrm>
        </p:spPr>
        <p:txBody>
          <a:bodyPr/>
          <a:lstStyle/>
          <a:p>
            <a:pPr algn="ctr" rtl="1"/>
            <a:r>
              <a:rPr lang="ar-EG" sz="4000" dirty="0" smtClean="0">
                <a:solidFill>
                  <a:srgbClr val="7030A0"/>
                </a:solidFill>
                <a:effectLst>
                  <a:outerShdw blurRad="38100" dist="38100" dir="2700000" algn="tl">
                    <a:srgbClr val="000000">
                      <a:alpha val="43137"/>
                    </a:srgbClr>
                  </a:outerShdw>
                </a:effectLst>
                <a:cs typeface="PT Bold Heading" pitchFamily="2" charset="-78"/>
              </a:rPr>
              <a:t>4</a:t>
            </a:r>
            <a:r>
              <a:rPr lang="ar-SA" sz="4000" dirty="0" smtClean="0">
                <a:solidFill>
                  <a:srgbClr val="7030A0"/>
                </a:solidFill>
                <a:effectLst>
                  <a:outerShdw blurRad="38100" dist="38100" dir="2700000" algn="tl">
                    <a:srgbClr val="000000">
                      <a:alpha val="43137"/>
                    </a:srgbClr>
                  </a:outerShdw>
                </a:effectLst>
                <a:cs typeface="PT Bold Heading" pitchFamily="2" charset="-78"/>
              </a:rPr>
              <a:t>- </a:t>
            </a:r>
            <a:r>
              <a:rPr lang="ar-SA" sz="4000" dirty="0" smtClean="0">
                <a:solidFill>
                  <a:srgbClr val="7030A0"/>
                </a:solidFill>
                <a:effectLst>
                  <a:outerShdw blurRad="38100" dist="38100" dir="2700000" algn="tl">
                    <a:srgbClr val="000000">
                      <a:alpha val="43137"/>
                    </a:srgbClr>
                  </a:outerShdw>
                </a:effectLst>
                <a:cs typeface="PT Bold Heading" pitchFamily="2" charset="-78"/>
              </a:rPr>
              <a:t>كذب التقليد</a:t>
            </a:r>
            <a:r>
              <a:rPr lang="en-US" sz="4000" dirty="0" smtClean="0">
                <a:solidFill>
                  <a:srgbClr val="7030A0"/>
                </a:solidFill>
                <a:effectLst>
                  <a:outerShdw blurRad="38100" dist="38100" dir="2700000" algn="tl">
                    <a:srgbClr val="000000">
                      <a:alpha val="43137"/>
                    </a:srgbClr>
                  </a:outerShdw>
                </a:effectLst>
                <a:cs typeface="PT Bold Heading" pitchFamily="2" charset="-78"/>
              </a:rPr>
              <a:t> .</a:t>
            </a:r>
          </a:p>
          <a:p>
            <a:pPr algn="ctr" rtl="1"/>
            <a:r>
              <a:rPr lang="ar-SA" sz="2800" b="1" dirty="0" smtClean="0"/>
              <a:t>وفي هذا النوع يتعلم الطفل سلوك الكذب عن طريق تقليد سلوك الوالدين أو إحداهما أو من يقوم </a:t>
            </a:r>
            <a:endParaRPr lang="ar-EG" sz="2800" b="1" dirty="0" smtClean="0"/>
          </a:p>
          <a:p>
            <a:pPr algn="ctr" rtl="1"/>
            <a:r>
              <a:rPr lang="ar-SA" sz="2800" b="1" dirty="0" smtClean="0"/>
              <a:t>مقامهما، </a:t>
            </a:r>
            <a:r>
              <a:rPr lang="ar-SA" sz="2800" b="1" dirty="0" smtClean="0"/>
              <a:t>أو عن طريق من يتعامل معهم في سياق حياته اليومية</a:t>
            </a:r>
            <a:r>
              <a:rPr lang="en-US" sz="2800" b="1" dirty="0" smtClean="0"/>
              <a:t> .</a:t>
            </a:r>
          </a:p>
          <a:p>
            <a:pPr algn="ctr" rtl="1"/>
            <a:r>
              <a:rPr lang="ar-SA" sz="2800" b="1" dirty="0" smtClean="0"/>
              <a:t> </a:t>
            </a:r>
            <a:endParaRPr lang="en-US" sz="2800" b="1" dirty="0" smtClean="0"/>
          </a:p>
          <a:p>
            <a:endParaRPr lang="ar-EG" dirty="0"/>
          </a:p>
        </p:txBody>
      </p:sp>
    </p:spTree>
  </p:cSld>
  <p:clrMapOvr>
    <a:masterClrMapping/>
  </p:clrMapOvr>
  <p:transition spd="slow">
    <p:diamond/>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descr="753-5020الكذب لدى الأطفال.jpg"/>
          <p:cNvPicPr>
            <a:picLocks noChangeAspect="1"/>
          </p:cNvPicPr>
          <p:nvPr/>
        </p:nvPicPr>
        <p:blipFill>
          <a:blip r:embed="rId3"/>
          <a:stretch>
            <a:fillRect/>
          </a:stretch>
        </p:blipFill>
        <p:spPr>
          <a:xfrm>
            <a:off x="3214678" y="4286256"/>
            <a:ext cx="4643470" cy="2571744"/>
          </a:xfrm>
          <a:prstGeom prst="rect">
            <a:avLst/>
          </a:prstGeom>
          <a:ln>
            <a:noFill/>
          </a:ln>
          <a:effectLst>
            <a:softEdge rad="112500"/>
          </a:effectLst>
        </p:spPr>
      </p:pic>
      <p:sp>
        <p:nvSpPr>
          <p:cNvPr id="4" name="عنصر نائب للمحتوى 3"/>
          <p:cNvSpPr>
            <a:spLocks noGrp="1"/>
          </p:cNvSpPr>
          <p:nvPr>
            <p:ph idx="10"/>
          </p:nvPr>
        </p:nvSpPr>
        <p:spPr>
          <a:xfrm>
            <a:off x="2428860" y="357166"/>
            <a:ext cx="6275040" cy="4000527"/>
          </a:xfrm>
        </p:spPr>
        <p:txBody>
          <a:bodyPr/>
          <a:lstStyle/>
          <a:p>
            <a:pPr algn="ctr" rtl="1"/>
            <a:r>
              <a:rPr lang="ar-SA" sz="3200" dirty="0" smtClean="0">
                <a:solidFill>
                  <a:srgbClr val="7030A0"/>
                </a:solidFill>
                <a:effectLst>
                  <a:outerShdw blurRad="38100" dist="38100" dir="2700000" algn="tl">
                    <a:srgbClr val="000000">
                      <a:alpha val="43137"/>
                    </a:srgbClr>
                  </a:outerShdw>
                </a:effectLst>
                <a:cs typeface="PT Bold Heading" pitchFamily="2" charset="-78"/>
              </a:rPr>
              <a:t>5- الكذب الإدعائي أو </a:t>
            </a:r>
            <a:r>
              <a:rPr lang="ar-SA" sz="3200" dirty="0" smtClean="0">
                <a:solidFill>
                  <a:srgbClr val="7030A0"/>
                </a:solidFill>
                <a:effectLst>
                  <a:outerShdw blurRad="38100" dist="38100" dir="2700000" algn="tl">
                    <a:srgbClr val="000000">
                      <a:alpha val="43137"/>
                    </a:srgbClr>
                  </a:outerShdw>
                </a:effectLst>
                <a:cs typeface="PT Bold Heading" pitchFamily="2" charset="-78"/>
              </a:rPr>
              <a:t>التعويضي</a:t>
            </a:r>
            <a:r>
              <a:rPr lang="en-US" sz="3200" dirty="0" smtClean="0">
                <a:solidFill>
                  <a:srgbClr val="7030A0"/>
                </a:solidFill>
                <a:effectLst>
                  <a:outerShdw blurRad="38100" dist="38100" dir="2700000" algn="tl">
                    <a:srgbClr val="000000">
                      <a:alpha val="43137"/>
                    </a:srgbClr>
                  </a:outerShdw>
                </a:effectLst>
                <a:cs typeface="PT Bold Heading" pitchFamily="2" charset="-78"/>
              </a:rPr>
              <a:t>.</a:t>
            </a:r>
            <a:endParaRPr lang="en-US" sz="3200" dirty="0" smtClean="0">
              <a:solidFill>
                <a:srgbClr val="7030A0"/>
              </a:solidFill>
              <a:effectLst>
                <a:outerShdw blurRad="38100" dist="38100" dir="2700000" algn="tl">
                  <a:srgbClr val="000000">
                    <a:alpha val="43137"/>
                  </a:srgbClr>
                </a:outerShdw>
              </a:effectLst>
              <a:cs typeface="PT Bold Heading" pitchFamily="2" charset="-78"/>
            </a:endParaRPr>
          </a:p>
          <a:p>
            <a:pPr algn="ctr" rtl="1"/>
            <a:r>
              <a:rPr lang="ar-SA" sz="3200" b="1" dirty="0" smtClean="0"/>
              <a:t>يرجع هذا النوع من الكذب عادة إلى الشعور بالحرمان والنقص وعدم </a:t>
            </a:r>
            <a:r>
              <a:rPr lang="ar-SA" sz="3200" b="1" dirty="0" err="1" smtClean="0"/>
              <a:t>الكفاءة </a:t>
            </a:r>
            <a:r>
              <a:rPr lang="ar-SA" sz="3200" b="1" dirty="0" smtClean="0"/>
              <a:t>، فيلجأ </a:t>
            </a:r>
            <a:endParaRPr lang="ar-EG" sz="3200" b="1" dirty="0" smtClean="0"/>
          </a:p>
          <a:p>
            <a:pPr algn="ctr" rtl="1"/>
            <a:r>
              <a:rPr lang="ar-SA" sz="3200" b="1" dirty="0" smtClean="0"/>
              <a:t>الطفل </a:t>
            </a:r>
            <a:r>
              <a:rPr lang="ar-SA" sz="3200" b="1" dirty="0" smtClean="0"/>
              <a:t>إلى التعويض عن حرمانه ونقصه </a:t>
            </a:r>
            <a:endParaRPr lang="ar-EG" sz="3200" b="1" dirty="0" smtClean="0"/>
          </a:p>
          <a:p>
            <a:pPr algn="ctr" rtl="1"/>
            <a:r>
              <a:rPr lang="ar-SA" sz="3200" b="1" dirty="0" smtClean="0"/>
              <a:t>بإضفاء </a:t>
            </a:r>
            <a:r>
              <a:rPr lang="ar-SA" sz="3200" b="1" dirty="0" smtClean="0"/>
              <a:t>مظاهر القوة والسيطرة والمبالغة </a:t>
            </a:r>
            <a:endParaRPr lang="ar-EG" sz="3200" b="1" dirty="0" smtClean="0"/>
          </a:p>
          <a:p>
            <a:pPr algn="ctr" rtl="1"/>
            <a:r>
              <a:rPr lang="ar-SA" sz="3200" b="1" dirty="0" smtClean="0"/>
              <a:t>والتفخيم </a:t>
            </a:r>
            <a:r>
              <a:rPr lang="ar-SA" sz="3200" b="1" dirty="0" smtClean="0"/>
              <a:t>والتعظيم على ذاته في جانب معين من </a:t>
            </a:r>
            <a:r>
              <a:rPr lang="ar-SA" sz="3200" b="1" dirty="0" err="1" smtClean="0"/>
              <a:t>الجوانب </a:t>
            </a:r>
            <a:r>
              <a:rPr lang="ar-SA" sz="3200" b="1" dirty="0" smtClean="0"/>
              <a:t>، المادية أو الدراسية</a:t>
            </a:r>
            <a:endParaRPr lang="en-US" sz="3200" b="1" dirty="0" smtClean="0"/>
          </a:p>
          <a:p>
            <a:pPr algn="ctr"/>
            <a:endParaRPr lang="ar-EG" sz="3200" dirty="0"/>
          </a:p>
        </p:txBody>
      </p:sp>
    </p:spTree>
  </p:cSld>
  <p:clrMapOvr>
    <a:masterClrMapping/>
  </p:clrMapOvr>
  <p:transition spd="slow">
    <p:strips dir="ru"/>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descr="1299128.jpg"/>
          <p:cNvPicPr>
            <a:picLocks noChangeAspect="1"/>
          </p:cNvPicPr>
          <p:nvPr/>
        </p:nvPicPr>
        <p:blipFill>
          <a:blip r:embed="rId3"/>
          <a:stretch>
            <a:fillRect/>
          </a:stretch>
        </p:blipFill>
        <p:spPr>
          <a:xfrm>
            <a:off x="2071670" y="4000504"/>
            <a:ext cx="7072330" cy="2857496"/>
          </a:xfrm>
          <a:prstGeom prst="rect">
            <a:avLst/>
          </a:prstGeom>
        </p:spPr>
      </p:pic>
      <p:sp>
        <p:nvSpPr>
          <p:cNvPr id="4" name="عنصر نائب للمحتوى 3"/>
          <p:cNvSpPr>
            <a:spLocks noGrp="1"/>
          </p:cNvSpPr>
          <p:nvPr>
            <p:ph idx="10"/>
          </p:nvPr>
        </p:nvSpPr>
        <p:spPr>
          <a:xfrm>
            <a:off x="2428860" y="357166"/>
            <a:ext cx="6275040" cy="3500462"/>
          </a:xfrm>
        </p:spPr>
        <p:txBody>
          <a:bodyPr/>
          <a:lstStyle/>
          <a:p>
            <a:pPr algn="ctr" rtl="1"/>
            <a:r>
              <a:rPr lang="ar-EG" sz="4000" dirty="0" smtClean="0">
                <a:solidFill>
                  <a:srgbClr val="7030A0"/>
                </a:solidFill>
                <a:effectLst>
                  <a:outerShdw blurRad="38100" dist="38100" dir="2700000" algn="tl">
                    <a:srgbClr val="000000">
                      <a:alpha val="43137"/>
                    </a:srgbClr>
                  </a:outerShdw>
                </a:effectLst>
                <a:cs typeface="PT Bold Heading" pitchFamily="2" charset="-78"/>
              </a:rPr>
              <a:t>6</a:t>
            </a:r>
            <a:r>
              <a:rPr lang="ar-SA" sz="4000" dirty="0" smtClean="0">
                <a:solidFill>
                  <a:srgbClr val="7030A0"/>
                </a:solidFill>
                <a:effectLst>
                  <a:outerShdw blurRad="38100" dist="38100" dir="2700000" algn="tl">
                    <a:srgbClr val="000000">
                      <a:alpha val="43137"/>
                    </a:srgbClr>
                  </a:outerShdw>
                </a:effectLst>
                <a:cs typeface="PT Bold Heading" pitchFamily="2" charset="-78"/>
              </a:rPr>
              <a:t>- </a:t>
            </a:r>
            <a:r>
              <a:rPr lang="ar-SA" sz="4000" dirty="0" smtClean="0">
                <a:solidFill>
                  <a:srgbClr val="7030A0"/>
                </a:solidFill>
                <a:effectLst>
                  <a:outerShdw blurRad="38100" dist="38100" dir="2700000" algn="tl">
                    <a:srgbClr val="000000">
                      <a:alpha val="43137"/>
                    </a:srgbClr>
                  </a:outerShdw>
                </a:effectLst>
                <a:cs typeface="PT Bold Heading" pitchFamily="2" charset="-78"/>
              </a:rPr>
              <a:t>الكذب </a:t>
            </a:r>
            <a:r>
              <a:rPr lang="ar-SA" sz="4000" dirty="0" smtClean="0">
                <a:solidFill>
                  <a:srgbClr val="7030A0"/>
                </a:solidFill>
                <a:effectLst>
                  <a:outerShdw blurRad="38100" dist="38100" dir="2700000" algn="tl">
                    <a:srgbClr val="000000">
                      <a:alpha val="43137"/>
                    </a:srgbClr>
                  </a:outerShdw>
                </a:effectLst>
                <a:cs typeface="PT Bold Heading" pitchFamily="2" charset="-78"/>
              </a:rPr>
              <a:t>المرضي</a:t>
            </a:r>
            <a:r>
              <a:rPr lang="ar-EG" sz="4000" dirty="0" err="1" smtClean="0">
                <a:solidFill>
                  <a:srgbClr val="7030A0"/>
                </a:solidFill>
                <a:effectLst>
                  <a:outerShdw blurRad="38100" dist="38100" dir="2700000" algn="tl">
                    <a:srgbClr val="000000">
                      <a:alpha val="43137"/>
                    </a:srgbClr>
                  </a:outerShdw>
                </a:effectLst>
                <a:cs typeface="PT Bold Heading" pitchFamily="2" charset="-78"/>
              </a:rPr>
              <a:t>.</a:t>
            </a:r>
            <a:endParaRPr lang="en-US" sz="4000" dirty="0" smtClean="0">
              <a:solidFill>
                <a:srgbClr val="7030A0"/>
              </a:solidFill>
              <a:effectLst>
                <a:outerShdw blurRad="38100" dist="38100" dir="2700000" algn="tl">
                  <a:srgbClr val="000000">
                    <a:alpha val="43137"/>
                  </a:srgbClr>
                </a:outerShdw>
              </a:effectLst>
              <a:cs typeface="PT Bold Heading" pitchFamily="2" charset="-78"/>
            </a:endParaRPr>
          </a:p>
          <a:p>
            <a:pPr algn="ctr" rtl="1"/>
            <a:r>
              <a:rPr lang="ar-SA" sz="3200" b="1" dirty="0" smtClean="0">
                <a:solidFill>
                  <a:schemeClr val="tx1"/>
                </a:solidFill>
              </a:rPr>
              <a:t>يحدث هذا النوع من الكذب عندما يشتد على الفرد الشعور بالنقص والدونية والقلق </a:t>
            </a:r>
            <a:endParaRPr lang="ar-EG" sz="3200" b="1" dirty="0" smtClean="0">
              <a:solidFill>
                <a:schemeClr val="tx1"/>
              </a:solidFill>
            </a:endParaRPr>
          </a:p>
          <a:p>
            <a:pPr algn="ctr" rtl="1"/>
            <a:r>
              <a:rPr lang="ar-SA" sz="3200" b="1" dirty="0" smtClean="0">
                <a:solidFill>
                  <a:schemeClr val="tx1"/>
                </a:solidFill>
              </a:rPr>
              <a:t>فيكبت ذلك، </a:t>
            </a:r>
            <a:r>
              <a:rPr lang="ar-SA" sz="3200" b="1" dirty="0" smtClean="0">
                <a:solidFill>
                  <a:schemeClr val="tx1"/>
                </a:solidFill>
              </a:rPr>
              <a:t>ثم ينزع إلى الكذب بصورة </a:t>
            </a:r>
            <a:endParaRPr lang="ar-EG" sz="3200" b="1" dirty="0" smtClean="0">
              <a:solidFill>
                <a:schemeClr val="tx1"/>
              </a:solidFill>
            </a:endParaRPr>
          </a:p>
          <a:p>
            <a:pPr algn="ctr" rtl="1"/>
            <a:r>
              <a:rPr lang="ar-SA" sz="3200" b="1" dirty="0" smtClean="0">
                <a:solidFill>
                  <a:schemeClr val="tx1"/>
                </a:solidFill>
              </a:rPr>
              <a:t>متكررة </a:t>
            </a:r>
            <a:r>
              <a:rPr lang="ar-SA" sz="3200" b="1" dirty="0" smtClean="0">
                <a:solidFill>
                  <a:schemeClr val="tx1"/>
                </a:solidFill>
              </a:rPr>
              <a:t>ومستمرة لا إرادية فيدمنه كلما </a:t>
            </a:r>
            <a:endParaRPr lang="ar-EG" sz="3200" b="1" dirty="0" smtClean="0">
              <a:solidFill>
                <a:schemeClr val="tx1"/>
              </a:solidFill>
            </a:endParaRPr>
          </a:p>
          <a:p>
            <a:pPr algn="ctr" rtl="1"/>
            <a:r>
              <a:rPr lang="ar-SA" sz="3200" b="1" dirty="0" smtClean="0">
                <a:solidFill>
                  <a:schemeClr val="tx1"/>
                </a:solidFill>
              </a:rPr>
              <a:t>واجهته </a:t>
            </a:r>
            <a:r>
              <a:rPr lang="ar-SA" sz="3200" b="1" dirty="0" smtClean="0">
                <a:solidFill>
                  <a:schemeClr val="tx1"/>
                </a:solidFill>
              </a:rPr>
              <a:t>صعوبة أو مشكلة</a:t>
            </a:r>
            <a:r>
              <a:rPr lang="en-US" sz="3200" b="1" dirty="0" smtClean="0">
                <a:solidFill>
                  <a:schemeClr val="tx1"/>
                </a:solidFill>
              </a:rPr>
              <a:t> .</a:t>
            </a:r>
          </a:p>
          <a:p>
            <a:pPr algn="ctr" rtl="1"/>
            <a:r>
              <a:rPr lang="ar-SA" sz="3200" b="1" dirty="0" smtClean="0"/>
              <a:t> </a:t>
            </a:r>
            <a:endParaRPr lang="en-US" sz="3200" b="1" dirty="0" smtClean="0"/>
          </a:p>
          <a:p>
            <a:endParaRPr lang="ar-EG" dirty="0"/>
          </a:p>
        </p:txBody>
      </p:sp>
    </p:spTree>
  </p:cSld>
  <p:clrMapOvr>
    <a:masterClrMapping/>
  </p:clrMapOvr>
  <p:transition spd="slow">
    <p:strips dir="rd"/>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b="0" dirty="0" smtClean="0">
                <a:solidFill>
                  <a:srgbClr val="CC0066"/>
                </a:solidFill>
                <a:effectLst>
                  <a:outerShdw blurRad="38100" dist="38100" dir="2700000" algn="tl">
                    <a:srgbClr val="000000">
                      <a:alpha val="43137"/>
                    </a:srgbClr>
                  </a:outerShdw>
                </a:effectLst>
                <a:cs typeface="PT Bold Heading" pitchFamily="2" charset="-78"/>
              </a:rPr>
              <a:t>وسائل علاج </a:t>
            </a:r>
            <a:r>
              <a:rPr lang="ar-SA" b="0" dirty="0" smtClean="0">
                <a:solidFill>
                  <a:srgbClr val="CC0066"/>
                </a:solidFill>
                <a:effectLst>
                  <a:outerShdw blurRad="38100" dist="38100" dir="2700000" algn="tl">
                    <a:srgbClr val="000000">
                      <a:alpha val="43137"/>
                    </a:srgbClr>
                  </a:outerShdw>
                </a:effectLst>
                <a:cs typeface="PT Bold Heading" pitchFamily="2" charset="-78"/>
              </a:rPr>
              <a:t>الكذب</a:t>
            </a:r>
            <a:endParaRPr lang="ar-EG" b="0" dirty="0">
              <a:solidFill>
                <a:srgbClr val="CC0066"/>
              </a:solidFill>
              <a:effectLst>
                <a:outerShdw blurRad="38100" dist="38100" dir="2700000" algn="tl">
                  <a:srgbClr val="000000">
                    <a:alpha val="43137"/>
                  </a:srgbClr>
                </a:outerShdw>
              </a:effectLst>
              <a:cs typeface="PT Bold Heading" pitchFamily="2" charset="-78"/>
            </a:endParaRPr>
          </a:p>
        </p:txBody>
      </p:sp>
      <p:sp>
        <p:nvSpPr>
          <p:cNvPr id="4" name="عنصر نائب للمحتوى 3"/>
          <p:cNvSpPr>
            <a:spLocks noGrp="1"/>
          </p:cNvSpPr>
          <p:nvPr>
            <p:ph idx="10"/>
          </p:nvPr>
        </p:nvSpPr>
        <p:spPr>
          <a:xfrm>
            <a:off x="2500298" y="928671"/>
            <a:ext cx="6275040" cy="2786081"/>
          </a:xfrm>
        </p:spPr>
        <p:txBody>
          <a:bodyPr/>
          <a:lstStyle/>
          <a:p>
            <a:pPr algn="ctr" rtl="1"/>
            <a:r>
              <a:rPr lang="ar-SA" sz="3200" b="1" dirty="0" smtClean="0">
                <a:solidFill>
                  <a:schemeClr val="tx1"/>
                </a:solidFill>
              </a:rPr>
              <a:t>1- </a:t>
            </a:r>
            <a:r>
              <a:rPr lang="ar-SA" sz="3200" b="1" dirty="0" smtClean="0">
                <a:solidFill>
                  <a:schemeClr val="tx1"/>
                </a:solidFill>
              </a:rPr>
              <a:t>توحيد المعاملة بين الأبناء وعدم </a:t>
            </a:r>
            <a:endParaRPr lang="en-US" sz="3200" b="1" dirty="0" smtClean="0">
              <a:solidFill>
                <a:schemeClr val="tx1"/>
              </a:solidFill>
            </a:endParaRPr>
          </a:p>
          <a:p>
            <a:pPr algn="ctr" rtl="1"/>
            <a:r>
              <a:rPr lang="ar-SA" sz="3200" b="1" dirty="0" smtClean="0">
                <a:solidFill>
                  <a:schemeClr val="tx1"/>
                </a:solidFill>
              </a:rPr>
              <a:t>تفضيل </a:t>
            </a:r>
            <a:r>
              <a:rPr lang="ar-SA" sz="3200" b="1" dirty="0" smtClean="0">
                <a:solidFill>
                  <a:schemeClr val="tx1"/>
                </a:solidFill>
              </a:rPr>
              <a:t>واحد على الآخر مع توفير مناخ من </a:t>
            </a:r>
            <a:endParaRPr lang="ar-EG" sz="3200" b="1" dirty="0" smtClean="0">
              <a:solidFill>
                <a:schemeClr val="tx1"/>
              </a:solidFill>
            </a:endParaRPr>
          </a:p>
          <a:p>
            <a:pPr algn="ctr" rtl="1"/>
            <a:r>
              <a:rPr lang="ar-SA" sz="3200" b="1" dirty="0" smtClean="0">
                <a:solidFill>
                  <a:schemeClr val="tx1"/>
                </a:solidFill>
              </a:rPr>
              <a:t>المحبة </a:t>
            </a:r>
            <a:r>
              <a:rPr lang="ar-SA" sz="3200" b="1" dirty="0" smtClean="0">
                <a:solidFill>
                  <a:schemeClr val="tx1"/>
                </a:solidFill>
              </a:rPr>
              <a:t>والشعور بالأمن النفسي </a:t>
            </a:r>
            <a:endParaRPr lang="en-US" sz="3200" b="1" dirty="0" smtClean="0">
              <a:solidFill>
                <a:schemeClr val="tx1"/>
              </a:solidFill>
            </a:endParaRPr>
          </a:p>
          <a:p>
            <a:pPr algn="ctr" rtl="1"/>
            <a:r>
              <a:rPr lang="ar-SA" sz="3200" b="1" dirty="0" smtClean="0">
                <a:solidFill>
                  <a:schemeClr val="tx1"/>
                </a:solidFill>
              </a:rPr>
              <a:t>للطفل </a:t>
            </a:r>
            <a:r>
              <a:rPr lang="ar-SA" sz="3200" b="1" dirty="0" smtClean="0">
                <a:solidFill>
                  <a:schemeClr val="tx1"/>
                </a:solidFill>
              </a:rPr>
              <a:t>حتى يبتعد عن الكراهية </a:t>
            </a:r>
            <a:r>
              <a:rPr lang="ar-SA" sz="3200" b="1" dirty="0" err="1" smtClean="0">
                <a:solidFill>
                  <a:schemeClr val="tx1"/>
                </a:solidFill>
              </a:rPr>
              <a:t>والإنتقام</a:t>
            </a:r>
            <a:r>
              <a:rPr lang="en-US" sz="3200" b="1" dirty="0" smtClean="0">
                <a:solidFill>
                  <a:schemeClr val="tx1"/>
                </a:solidFill>
              </a:rPr>
              <a:t> .</a:t>
            </a:r>
          </a:p>
          <a:p>
            <a:pPr algn="ctr" rtl="1"/>
            <a:r>
              <a:rPr lang="ar-SA" sz="3200" dirty="0" smtClean="0"/>
              <a:t> </a:t>
            </a:r>
            <a:endParaRPr lang="en-US" sz="3200" dirty="0" smtClean="0"/>
          </a:p>
          <a:p>
            <a:endParaRPr lang="ar-EG" dirty="0"/>
          </a:p>
        </p:txBody>
      </p:sp>
      <p:pic>
        <p:nvPicPr>
          <p:cNvPr id="5" name="صورة 4" descr="kid-lie.jpg"/>
          <p:cNvPicPr>
            <a:picLocks noChangeAspect="1"/>
          </p:cNvPicPr>
          <p:nvPr/>
        </p:nvPicPr>
        <p:blipFill>
          <a:blip r:embed="rId3"/>
          <a:stretch>
            <a:fillRect/>
          </a:stretch>
        </p:blipFill>
        <p:spPr>
          <a:xfrm>
            <a:off x="3000364" y="3431116"/>
            <a:ext cx="5500726" cy="3426884"/>
          </a:xfrm>
          <a:prstGeom prst="rect">
            <a:avLst/>
          </a:prstGeom>
        </p:spPr>
      </p:pic>
    </p:spTree>
  </p:cSld>
  <p:clrMapOvr>
    <a:masterClrMapping/>
  </p:clrMapOvr>
  <p:transition spd="slow">
    <p:strips dir="ld"/>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descr="mother-talking-to-child-e1476779167149.jpg"/>
          <p:cNvPicPr>
            <a:picLocks noChangeAspect="1"/>
          </p:cNvPicPr>
          <p:nvPr/>
        </p:nvPicPr>
        <p:blipFill>
          <a:blip r:embed="rId3"/>
          <a:stretch>
            <a:fillRect/>
          </a:stretch>
        </p:blipFill>
        <p:spPr>
          <a:xfrm>
            <a:off x="2071670" y="3286124"/>
            <a:ext cx="7072330" cy="3571876"/>
          </a:xfrm>
          <a:prstGeom prst="rect">
            <a:avLst/>
          </a:prstGeom>
        </p:spPr>
      </p:pic>
      <p:sp>
        <p:nvSpPr>
          <p:cNvPr id="4" name="عنصر نائب للمحتوى 3"/>
          <p:cNvSpPr>
            <a:spLocks noGrp="1"/>
          </p:cNvSpPr>
          <p:nvPr>
            <p:ph idx="10"/>
          </p:nvPr>
        </p:nvSpPr>
        <p:spPr>
          <a:xfrm>
            <a:off x="2500298" y="357167"/>
            <a:ext cx="6275040" cy="2857520"/>
          </a:xfrm>
        </p:spPr>
        <p:txBody>
          <a:bodyPr/>
          <a:lstStyle/>
          <a:p>
            <a:pPr algn="ctr" rtl="1"/>
            <a:r>
              <a:rPr lang="ar-EG" sz="3200" b="1" dirty="0" err="1" smtClean="0">
                <a:solidFill>
                  <a:schemeClr val="tx1"/>
                </a:solidFill>
              </a:rPr>
              <a:t>2-</a:t>
            </a:r>
            <a:r>
              <a:rPr lang="ar-EG" sz="3200" b="1" dirty="0" smtClean="0">
                <a:solidFill>
                  <a:schemeClr val="tx1"/>
                </a:solidFill>
              </a:rPr>
              <a:t> </a:t>
            </a:r>
            <a:r>
              <a:rPr lang="ar-SA" sz="3200" b="1" dirty="0" smtClean="0">
                <a:solidFill>
                  <a:schemeClr val="tx1"/>
                </a:solidFill>
              </a:rPr>
              <a:t>إرشاد الطفل إلى الفروق بين الحقيقة </a:t>
            </a:r>
            <a:endParaRPr lang="ar-EG" sz="3200" b="1" dirty="0" smtClean="0">
              <a:solidFill>
                <a:schemeClr val="tx1"/>
              </a:solidFill>
            </a:endParaRPr>
          </a:p>
          <a:p>
            <a:pPr algn="ctr" rtl="1"/>
            <a:r>
              <a:rPr lang="ar-SA" sz="3200" b="1" dirty="0" smtClean="0">
                <a:solidFill>
                  <a:schemeClr val="tx1"/>
                </a:solidFill>
              </a:rPr>
              <a:t>والخيال وبين عالم الواقع المحيط به وبين </a:t>
            </a:r>
            <a:endParaRPr lang="ar-EG" sz="3200" b="1" dirty="0" smtClean="0">
              <a:solidFill>
                <a:schemeClr val="tx1"/>
              </a:solidFill>
            </a:endParaRPr>
          </a:p>
          <a:p>
            <a:pPr algn="ctr" rtl="1"/>
            <a:r>
              <a:rPr lang="ar-SA" sz="3200" b="1" dirty="0" smtClean="0">
                <a:solidFill>
                  <a:schemeClr val="tx1"/>
                </a:solidFill>
              </a:rPr>
              <a:t>عالم الخيال الذي ينسجه لنفسه ومنعة من </a:t>
            </a:r>
            <a:endParaRPr lang="ar-EG" sz="3200" b="1" dirty="0" smtClean="0">
              <a:solidFill>
                <a:schemeClr val="tx1"/>
              </a:solidFill>
            </a:endParaRPr>
          </a:p>
          <a:p>
            <a:pPr algn="ctr" rtl="1"/>
            <a:r>
              <a:rPr lang="ar-SA" sz="3200" b="1" dirty="0" smtClean="0">
                <a:solidFill>
                  <a:schemeClr val="tx1"/>
                </a:solidFill>
              </a:rPr>
              <a:t>الانغماس في هذا الخيال لدرجة تباعد بينه وبين الواقع</a:t>
            </a:r>
            <a:r>
              <a:rPr lang="en-US" sz="3200" b="1" dirty="0" smtClean="0">
                <a:solidFill>
                  <a:schemeClr val="tx1"/>
                </a:solidFill>
              </a:rPr>
              <a:t> .</a:t>
            </a:r>
          </a:p>
          <a:p>
            <a:pPr algn="ctr" rtl="1"/>
            <a:r>
              <a:rPr lang="ar-SA" sz="3200" b="1" dirty="0" smtClean="0"/>
              <a:t> </a:t>
            </a:r>
            <a:endParaRPr lang="en-US" sz="3200" b="1" dirty="0" smtClean="0"/>
          </a:p>
          <a:p>
            <a:pPr algn="ctr"/>
            <a:endParaRPr lang="ar-EG" sz="3200" b="1" dirty="0" smtClean="0"/>
          </a:p>
          <a:p>
            <a:pPr algn="ctr" rtl="1"/>
            <a:endParaRPr lang="ar-EG" sz="3200" b="1" dirty="0"/>
          </a:p>
        </p:txBody>
      </p:sp>
    </p:spTree>
  </p:cSld>
  <p:clrMapOvr>
    <a:masterClrMapping/>
  </p:clrMapOvr>
  <p:transition spd="slow">
    <p:pull/>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لمحتوى 2"/>
          <p:cNvSpPr>
            <a:spLocks noGrp="1"/>
          </p:cNvSpPr>
          <p:nvPr>
            <p:ph idx="10"/>
          </p:nvPr>
        </p:nvSpPr>
        <p:spPr>
          <a:xfrm>
            <a:off x="2071670" y="428604"/>
            <a:ext cx="6775453" cy="3500462"/>
          </a:xfrm>
        </p:spPr>
        <p:txBody>
          <a:bodyPr/>
          <a:lstStyle/>
          <a:p>
            <a:pPr algn="ctr" rtl="1"/>
            <a:r>
              <a:rPr lang="ar-EG" sz="2800" b="1" dirty="0" smtClean="0">
                <a:solidFill>
                  <a:schemeClr val="tx1"/>
                </a:solidFill>
              </a:rPr>
              <a:t>3</a:t>
            </a:r>
            <a:r>
              <a:rPr lang="ar-SA" sz="2800" b="1" dirty="0" smtClean="0">
                <a:solidFill>
                  <a:schemeClr val="tx1"/>
                </a:solidFill>
              </a:rPr>
              <a:t>- </a:t>
            </a:r>
            <a:r>
              <a:rPr lang="ar-SA" sz="2800" b="1" dirty="0" smtClean="0">
                <a:solidFill>
                  <a:schemeClr val="tx1"/>
                </a:solidFill>
              </a:rPr>
              <a:t>توفير القدوة الحسنة أمام </a:t>
            </a:r>
            <a:r>
              <a:rPr lang="ar-SA" sz="2800" b="1" dirty="0" smtClean="0">
                <a:solidFill>
                  <a:schemeClr val="tx1"/>
                </a:solidFill>
              </a:rPr>
              <a:t>الأطفال، </a:t>
            </a:r>
            <a:r>
              <a:rPr lang="ar-SA" sz="2800" b="1" dirty="0" smtClean="0">
                <a:solidFill>
                  <a:schemeClr val="tx1"/>
                </a:solidFill>
              </a:rPr>
              <a:t>حيث أن </a:t>
            </a:r>
            <a:endParaRPr lang="ar-EG" sz="2800" b="1" dirty="0" smtClean="0">
              <a:solidFill>
                <a:schemeClr val="tx1"/>
              </a:solidFill>
            </a:endParaRPr>
          </a:p>
          <a:p>
            <a:pPr algn="ctr" rtl="1"/>
            <a:r>
              <a:rPr lang="ar-SA" sz="2800" b="1" dirty="0" smtClean="0">
                <a:solidFill>
                  <a:schemeClr val="tx1"/>
                </a:solidFill>
              </a:rPr>
              <a:t>الطفل </a:t>
            </a:r>
            <a:r>
              <a:rPr lang="ar-SA" sz="2800" b="1" dirty="0" smtClean="0">
                <a:solidFill>
                  <a:schemeClr val="tx1"/>
                </a:solidFill>
              </a:rPr>
              <a:t>يميل إلى التقليد والمحاكاة للنماذج السلوكية </a:t>
            </a:r>
            <a:endParaRPr lang="ar-EG" sz="2800" b="1" dirty="0" smtClean="0">
              <a:solidFill>
                <a:schemeClr val="tx1"/>
              </a:solidFill>
            </a:endParaRPr>
          </a:p>
          <a:p>
            <a:pPr algn="ctr" rtl="1"/>
            <a:r>
              <a:rPr lang="ar-SA" sz="2800" b="1" dirty="0" smtClean="0">
                <a:solidFill>
                  <a:schemeClr val="tx1"/>
                </a:solidFill>
              </a:rPr>
              <a:t>المتمثلة </a:t>
            </a:r>
            <a:r>
              <a:rPr lang="ar-SA" sz="2800" b="1" dirty="0" smtClean="0">
                <a:solidFill>
                  <a:schemeClr val="tx1"/>
                </a:solidFill>
              </a:rPr>
              <a:t>في الوالدين والمعلمين وغيرهم من </a:t>
            </a:r>
            <a:endParaRPr lang="ar-EG" sz="2800" b="1" dirty="0" smtClean="0">
              <a:solidFill>
                <a:schemeClr val="tx1"/>
              </a:solidFill>
            </a:endParaRPr>
          </a:p>
          <a:p>
            <a:pPr algn="ctr" rtl="1"/>
            <a:r>
              <a:rPr lang="ar-SA" sz="2800" b="1" dirty="0" smtClean="0">
                <a:solidFill>
                  <a:schemeClr val="tx1"/>
                </a:solidFill>
              </a:rPr>
              <a:t>المحيطين </a:t>
            </a:r>
            <a:r>
              <a:rPr lang="ar-SA" sz="2800" b="1" dirty="0" smtClean="0">
                <a:solidFill>
                  <a:schemeClr val="tx1"/>
                </a:solidFill>
              </a:rPr>
              <a:t>به</a:t>
            </a:r>
            <a:r>
              <a:rPr lang="en-US" sz="2800" b="1" dirty="0" smtClean="0">
                <a:solidFill>
                  <a:schemeClr val="tx1"/>
                </a:solidFill>
              </a:rPr>
              <a:t> .</a:t>
            </a:r>
          </a:p>
          <a:p>
            <a:pPr algn="ctr" rtl="1"/>
            <a:r>
              <a:rPr lang="ar-SA" sz="2800" b="1" dirty="0" smtClean="0">
                <a:solidFill>
                  <a:schemeClr val="tx1"/>
                </a:solidFill>
              </a:rPr>
              <a:t>4-</a:t>
            </a:r>
            <a:r>
              <a:rPr lang="ar-EG" sz="2800" b="1" dirty="0" smtClean="0">
                <a:solidFill>
                  <a:schemeClr val="tx1"/>
                </a:solidFill>
              </a:rPr>
              <a:t>  </a:t>
            </a:r>
            <a:r>
              <a:rPr lang="ar-SA" sz="2800" b="1" dirty="0" smtClean="0">
                <a:solidFill>
                  <a:schemeClr val="tx1"/>
                </a:solidFill>
              </a:rPr>
              <a:t>تجنب </a:t>
            </a:r>
            <a:r>
              <a:rPr lang="ar-SA" sz="2800" b="1" dirty="0" smtClean="0">
                <a:solidFill>
                  <a:schemeClr val="tx1"/>
                </a:solidFill>
              </a:rPr>
              <a:t>استخدام العقاب البدني في معاملة </a:t>
            </a:r>
            <a:r>
              <a:rPr lang="ar-SA" sz="2800" b="1" dirty="0" err="1" smtClean="0">
                <a:solidFill>
                  <a:schemeClr val="tx1"/>
                </a:solidFill>
              </a:rPr>
              <a:t>الأبناء،</a:t>
            </a:r>
            <a:r>
              <a:rPr lang="ar-SA" sz="2800" b="1" dirty="0" smtClean="0">
                <a:solidFill>
                  <a:schemeClr val="tx1"/>
                </a:solidFill>
              </a:rPr>
              <a:t> </a:t>
            </a:r>
            <a:endParaRPr lang="ar-EG" sz="2800" b="1" dirty="0" smtClean="0">
              <a:solidFill>
                <a:schemeClr val="tx1"/>
              </a:solidFill>
            </a:endParaRPr>
          </a:p>
          <a:p>
            <a:pPr algn="ctr" rtl="1"/>
            <a:r>
              <a:rPr lang="ar-SA" sz="2800" b="1" dirty="0" smtClean="0">
                <a:solidFill>
                  <a:schemeClr val="tx1"/>
                </a:solidFill>
              </a:rPr>
              <a:t>حتى </a:t>
            </a:r>
            <a:r>
              <a:rPr lang="ar-SA" sz="2800" b="1" dirty="0" smtClean="0">
                <a:solidFill>
                  <a:schemeClr val="tx1"/>
                </a:solidFill>
              </a:rPr>
              <a:t>لا يندفعون إلى اللجوء للكذب هربا من </a:t>
            </a:r>
            <a:endParaRPr lang="ar-EG" sz="2800" b="1" dirty="0" smtClean="0">
              <a:solidFill>
                <a:schemeClr val="tx1"/>
              </a:solidFill>
            </a:endParaRPr>
          </a:p>
          <a:p>
            <a:pPr algn="ctr" rtl="1"/>
            <a:r>
              <a:rPr lang="ar-SA" sz="2800" b="1" dirty="0" smtClean="0">
                <a:solidFill>
                  <a:schemeClr val="tx1"/>
                </a:solidFill>
              </a:rPr>
              <a:t>العقوبة </a:t>
            </a:r>
            <a:r>
              <a:rPr lang="ar-SA" sz="2800" b="1" dirty="0" smtClean="0">
                <a:solidFill>
                  <a:schemeClr val="tx1"/>
                </a:solidFill>
              </a:rPr>
              <a:t>البدنية المتوقعة في حالة الوقوع في </a:t>
            </a:r>
            <a:r>
              <a:rPr lang="ar-SA" sz="2800" b="1" dirty="0" smtClean="0">
                <a:solidFill>
                  <a:schemeClr val="tx1"/>
                </a:solidFill>
              </a:rPr>
              <a:t>الخطأ</a:t>
            </a:r>
            <a:r>
              <a:rPr lang="ar-EG" sz="2800" b="1" dirty="0" err="1" smtClean="0">
                <a:solidFill>
                  <a:schemeClr val="tx1"/>
                </a:solidFill>
              </a:rPr>
              <a:t>.</a:t>
            </a:r>
            <a:endParaRPr lang="en-US" sz="2800" b="1" dirty="0" smtClean="0">
              <a:solidFill>
                <a:schemeClr val="tx1"/>
              </a:solidFill>
            </a:endParaRPr>
          </a:p>
          <a:p>
            <a:pPr algn="ctr"/>
            <a:endParaRPr lang="ar-EG" sz="2800" b="1" dirty="0">
              <a:solidFill>
                <a:schemeClr val="tx1"/>
              </a:solidFill>
            </a:endParaRPr>
          </a:p>
        </p:txBody>
      </p:sp>
      <p:pic>
        <p:nvPicPr>
          <p:cNvPr id="7" name="صورة 6" descr="4356136_534.jpg"/>
          <p:cNvPicPr>
            <a:picLocks noChangeAspect="1"/>
          </p:cNvPicPr>
          <p:nvPr/>
        </p:nvPicPr>
        <p:blipFill>
          <a:blip r:embed="rId3"/>
          <a:stretch>
            <a:fillRect/>
          </a:stretch>
        </p:blipFill>
        <p:spPr>
          <a:xfrm>
            <a:off x="2500298" y="4191000"/>
            <a:ext cx="6143668" cy="2667000"/>
          </a:xfrm>
          <a:prstGeom prst="rect">
            <a:avLst/>
          </a:prstGeom>
        </p:spPr>
      </p:pic>
    </p:spTree>
  </p:cSld>
  <p:clrMapOvr>
    <a:masterClrMapping/>
  </p:clrMapOvr>
  <p:transition spd="slow">
    <p:zoom dir="in"/>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صورة 5" descr="ندم.jpg"/>
          <p:cNvPicPr>
            <a:picLocks noChangeAspect="1"/>
          </p:cNvPicPr>
          <p:nvPr/>
        </p:nvPicPr>
        <p:blipFill>
          <a:blip r:embed="rId3"/>
          <a:stretch>
            <a:fillRect/>
          </a:stretch>
        </p:blipFill>
        <p:spPr>
          <a:xfrm>
            <a:off x="2071671" y="3357562"/>
            <a:ext cx="7072329" cy="3500438"/>
          </a:xfrm>
          <a:prstGeom prst="rect">
            <a:avLst/>
          </a:prstGeom>
        </p:spPr>
      </p:pic>
      <p:sp>
        <p:nvSpPr>
          <p:cNvPr id="4" name="عنصر نائب للمحتوى 3"/>
          <p:cNvSpPr>
            <a:spLocks noGrp="1"/>
          </p:cNvSpPr>
          <p:nvPr>
            <p:ph idx="10"/>
          </p:nvPr>
        </p:nvSpPr>
        <p:spPr>
          <a:xfrm>
            <a:off x="2500298" y="285729"/>
            <a:ext cx="6275040" cy="3143272"/>
          </a:xfrm>
        </p:spPr>
        <p:txBody>
          <a:bodyPr/>
          <a:lstStyle/>
          <a:p>
            <a:pPr algn="ctr" rtl="1"/>
            <a:r>
              <a:rPr lang="ar-EG" sz="3600" b="1" dirty="0" smtClean="0">
                <a:solidFill>
                  <a:schemeClr val="tx1"/>
                </a:solidFill>
              </a:rPr>
              <a:t>5</a:t>
            </a:r>
            <a:r>
              <a:rPr lang="ar-SA" sz="3600" b="1" dirty="0" smtClean="0">
                <a:solidFill>
                  <a:schemeClr val="tx1"/>
                </a:solidFill>
              </a:rPr>
              <a:t>- </a:t>
            </a:r>
            <a:r>
              <a:rPr lang="ar-SA" sz="3200" b="1" dirty="0" smtClean="0">
                <a:solidFill>
                  <a:schemeClr val="tx1"/>
                </a:solidFill>
              </a:rPr>
              <a:t>توجيه جهود الأبناء نحو الأمور </a:t>
            </a:r>
            <a:endParaRPr lang="ar-EG" sz="3200" b="1" dirty="0" smtClean="0">
              <a:solidFill>
                <a:schemeClr val="tx1"/>
              </a:solidFill>
            </a:endParaRPr>
          </a:p>
          <a:p>
            <a:pPr algn="ctr" rtl="1"/>
            <a:r>
              <a:rPr lang="ar-SA" sz="3200" b="1" dirty="0" smtClean="0">
                <a:solidFill>
                  <a:schemeClr val="tx1"/>
                </a:solidFill>
              </a:rPr>
              <a:t>التي </a:t>
            </a:r>
            <a:r>
              <a:rPr lang="ar-SA" sz="3200" b="1" dirty="0" smtClean="0">
                <a:solidFill>
                  <a:schemeClr val="tx1"/>
                </a:solidFill>
              </a:rPr>
              <a:t>تقع في نطاق قدراتهم مع عدم </a:t>
            </a:r>
            <a:endParaRPr lang="ar-EG" sz="3200" b="1" dirty="0" smtClean="0">
              <a:solidFill>
                <a:schemeClr val="tx1"/>
              </a:solidFill>
            </a:endParaRPr>
          </a:p>
          <a:p>
            <a:pPr algn="ctr" rtl="1"/>
            <a:r>
              <a:rPr lang="ar-SA" sz="3200" b="1" dirty="0" smtClean="0">
                <a:solidFill>
                  <a:schemeClr val="tx1"/>
                </a:solidFill>
              </a:rPr>
              <a:t>تكليفهم </a:t>
            </a:r>
            <a:r>
              <a:rPr lang="ar-SA" sz="3200" b="1" dirty="0" smtClean="0">
                <a:solidFill>
                  <a:schemeClr val="tx1"/>
                </a:solidFill>
              </a:rPr>
              <a:t>بما يفوق قدراتهم الحقيقية حتى تكلل جهودهم </a:t>
            </a:r>
            <a:r>
              <a:rPr lang="ar-SA" sz="3200" b="1" dirty="0" smtClean="0">
                <a:solidFill>
                  <a:schemeClr val="tx1"/>
                </a:solidFill>
              </a:rPr>
              <a:t>بالنجاح، </a:t>
            </a:r>
            <a:r>
              <a:rPr lang="ar-SA" sz="3200" b="1" dirty="0" smtClean="0">
                <a:solidFill>
                  <a:schemeClr val="tx1"/>
                </a:solidFill>
              </a:rPr>
              <a:t>وحتى لا يكون </a:t>
            </a:r>
            <a:endParaRPr lang="ar-EG" sz="3200" b="1" dirty="0" smtClean="0">
              <a:solidFill>
                <a:schemeClr val="tx1"/>
              </a:solidFill>
            </a:endParaRPr>
          </a:p>
          <a:p>
            <a:pPr algn="ctr" rtl="1"/>
            <a:r>
              <a:rPr lang="ar-SA" sz="3200" b="1" dirty="0" smtClean="0">
                <a:solidFill>
                  <a:schemeClr val="tx1"/>
                </a:solidFill>
              </a:rPr>
              <a:t>متعطشا </a:t>
            </a:r>
            <a:r>
              <a:rPr lang="ar-SA" sz="3200" b="1" dirty="0" smtClean="0">
                <a:solidFill>
                  <a:schemeClr val="tx1"/>
                </a:solidFill>
              </a:rPr>
              <a:t>لإشباع الرغبة عن طريق </a:t>
            </a:r>
            <a:r>
              <a:rPr lang="ar-SA" sz="3200" b="1" dirty="0" smtClean="0">
                <a:solidFill>
                  <a:schemeClr val="tx1"/>
                </a:solidFill>
              </a:rPr>
              <a:t>الخيال</a:t>
            </a:r>
            <a:r>
              <a:rPr lang="en-US" sz="3200" b="1" dirty="0" smtClean="0">
                <a:solidFill>
                  <a:schemeClr val="tx1"/>
                </a:solidFill>
              </a:rPr>
              <a:t> </a:t>
            </a:r>
            <a:r>
              <a:rPr lang="en-US" sz="3200" b="1" dirty="0" smtClean="0"/>
              <a:t>.</a:t>
            </a:r>
          </a:p>
          <a:p>
            <a:pPr algn="ctr" rtl="1"/>
            <a:r>
              <a:rPr lang="ar-SA" sz="3600" b="1" dirty="0" smtClean="0"/>
              <a:t> </a:t>
            </a:r>
            <a:endParaRPr lang="en-US" sz="3600" b="1" dirty="0" smtClean="0"/>
          </a:p>
          <a:p>
            <a:endParaRPr lang="ar-EG" dirty="0"/>
          </a:p>
        </p:txBody>
      </p:sp>
    </p:spTree>
  </p:cSld>
  <p:clrMapOvr>
    <a:masterClrMapping/>
  </p:clrMapOvr>
  <p:transition spd="slow">
    <p:dissolv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idx="4294967295"/>
          </p:nvPr>
        </p:nvSpPr>
        <p:spPr>
          <a:xfrm>
            <a:off x="3765562" y="0"/>
            <a:ext cx="5378438" cy="1069975"/>
          </a:xfrm>
        </p:spPr>
        <p:txBody>
          <a:bodyPr/>
          <a:lstStyle/>
          <a:p>
            <a:r>
              <a:rPr lang="ar-SA" b="0" dirty="0" smtClean="0">
                <a:solidFill>
                  <a:srgbClr val="CC0066"/>
                </a:solidFill>
                <a:effectLst>
                  <a:outerShdw blurRad="38100" dist="38100" dir="2700000" algn="tl">
                    <a:srgbClr val="000000">
                      <a:alpha val="43137"/>
                    </a:srgbClr>
                  </a:outerShdw>
                </a:effectLst>
                <a:cs typeface="PT Bold Heading" pitchFamily="2" charset="-78"/>
              </a:rPr>
              <a:t>مشكله القلق</a:t>
            </a:r>
            <a:endParaRPr lang="ar-EG" b="0" dirty="0">
              <a:solidFill>
                <a:srgbClr val="CC0066"/>
              </a:solidFill>
              <a:effectLst>
                <a:outerShdw blurRad="38100" dist="38100" dir="2700000" algn="tl">
                  <a:srgbClr val="000000">
                    <a:alpha val="43137"/>
                  </a:srgbClr>
                </a:outerShdw>
              </a:effectLst>
              <a:cs typeface="PT Bold Heading" pitchFamily="2" charset="-78"/>
            </a:endParaRPr>
          </a:p>
        </p:txBody>
      </p:sp>
      <p:sp>
        <p:nvSpPr>
          <p:cNvPr id="4" name="عنصر نائب للمحتوى 3"/>
          <p:cNvSpPr>
            <a:spLocks noGrp="1"/>
          </p:cNvSpPr>
          <p:nvPr>
            <p:ph idx="4294967295"/>
          </p:nvPr>
        </p:nvSpPr>
        <p:spPr>
          <a:xfrm>
            <a:off x="3929058" y="1000124"/>
            <a:ext cx="5214942" cy="5857875"/>
          </a:xfrm>
        </p:spPr>
        <p:txBody>
          <a:bodyPr>
            <a:normAutofit/>
          </a:bodyPr>
          <a:lstStyle/>
          <a:p>
            <a:pPr algn="ctr" rtl="1">
              <a:buNone/>
            </a:pPr>
            <a:r>
              <a:rPr lang="ar-SA" sz="2800" b="1" dirty="0" smtClean="0"/>
              <a:t>القلق هو أحد الحالات الإنفعالية التي قد تصاحب الخوف، وينشأ من ترقب أو توقع الفرد للمثيرات والمواقف المؤلمة، ويؤدي به إلى التهيج </a:t>
            </a:r>
            <a:r>
              <a:rPr lang="ar-SA" sz="2800" b="1" dirty="0" err="1" smtClean="0"/>
              <a:t>والإضطراب</a:t>
            </a:r>
            <a:r>
              <a:rPr lang="ar-SA" sz="2800" b="1" dirty="0" smtClean="0"/>
              <a:t>، وقد يعوق التفكير العمليات العقلية المختلفة مثل التركيز أو اتخاذ القرارات</a:t>
            </a:r>
            <a:r>
              <a:rPr lang="en-US" sz="2800" b="1" dirty="0" smtClean="0"/>
              <a:t> .</a:t>
            </a:r>
            <a:br>
              <a:rPr lang="en-US" sz="2800" b="1" dirty="0" smtClean="0"/>
            </a:br>
            <a:r>
              <a:rPr lang="ar-SA" sz="2800" b="1" dirty="0" smtClean="0"/>
              <a:t>ويعرف القلق </a:t>
            </a:r>
            <a:r>
              <a:rPr lang="ar-SA" sz="2800" b="1" dirty="0" err="1" smtClean="0"/>
              <a:t>بأنه </a:t>
            </a:r>
            <a:r>
              <a:rPr lang="ar-SA" sz="2800" b="1" dirty="0" smtClean="0"/>
              <a:t>” حالة توتر شاملة نتيجة توقع تهديد خطر فعلي أو رمزي قد يحدث ويصحبها خوف غامض وأعراض نفسية </a:t>
            </a:r>
            <a:r>
              <a:rPr lang="ar-SA" sz="2800" b="1" dirty="0" err="1" smtClean="0"/>
              <a:t>وجسمية </a:t>
            </a:r>
            <a:r>
              <a:rPr lang="ar-SA" sz="2800" b="1" dirty="0" smtClean="0"/>
              <a:t>، لذا يمكن اعتبار القلق انفعالا مركبا من الخوف وتوقع التهديد والخطر</a:t>
            </a:r>
            <a:r>
              <a:rPr lang="en-US" sz="2800" b="1" dirty="0" smtClean="0"/>
              <a:t> </a:t>
            </a:r>
            <a:r>
              <a:rPr lang="en-US" dirty="0" smtClean="0"/>
              <a:t>” .</a:t>
            </a:r>
            <a:br>
              <a:rPr lang="en-US" dirty="0" smtClean="0"/>
            </a:br>
            <a:endParaRPr lang="ar-EG" dirty="0"/>
          </a:p>
        </p:txBody>
      </p:sp>
      <p:pic>
        <p:nvPicPr>
          <p:cNvPr id="6" name="صورة 5" descr="1553ee602b3a7bd1bcf956436577280f.jpg"/>
          <p:cNvPicPr>
            <a:picLocks noChangeAspect="1"/>
          </p:cNvPicPr>
          <p:nvPr/>
        </p:nvPicPr>
        <p:blipFill>
          <a:blip r:embed="rId3"/>
          <a:stretch>
            <a:fillRect/>
          </a:stretch>
        </p:blipFill>
        <p:spPr>
          <a:xfrm>
            <a:off x="0" y="0"/>
            <a:ext cx="3895859" cy="6858000"/>
          </a:xfrm>
          <a:prstGeom prst="rect">
            <a:avLst/>
          </a:prstGeom>
          <a:ln>
            <a:noFill/>
          </a:ln>
          <a:effectLst>
            <a:softEdge rad="112500"/>
          </a:effectLst>
        </p:spPr>
      </p:pic>
    </p:spTree>
  </p:cSld>
  <p:clrMapOvr>
    <a:masterClrMapping/>
  </p:clrMapOvr>
  <p:transition spd="slow">
    <p:checker dir="vert"/>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rtl="1"/>
            <a:r>
              <a:rPr lang="ar-SA" b="0" dirty="0" smtClean="0">
                <a:solidFill>
                  <a:srgbClr val="CC0066"/>
                </a:solidFill>
                <a:effectLst>
                  <a:outerShdw blurRad="38100" dist="38100" dir="2700000" algn="tl">
                    <a:srgbClr val="000000">
                      <a:alpha val="43137"/>
                    </a:srgbClr>
                  </a:outerShdw>
                </a:effectLst>
                <a:cs typeface="PT Bold Heading" pitchFamily="2" charset="-78"/>
              </a:rPr>
              <a:t>انواع القلق</a:t>
            </a:r>
            <a:endParaRPr lang="ar-EG" b="0" dirty="0">
              <a:solidFill>
                <a:srgbClr val="CC0066"/>
              </a:solidFill>
              <a:effectLst>
                <a:outerShdw blurRad="38100" dist="38100" dir="2700000" algn="tl">
                  <a:srgbClr val="000000">
                    <a:alpha val="43137"/>
                  </a:srgbClr>
                </a:outerShdw>
              </a:effectLst>
              <a:cs typeface="PT Bold Heading" pitchFamily="2" charset="-78"/>
            </a:endParaRPr>
          </a:p>
        </p:txBody>
      </p:sp>
      <p:sp>
        <p:nvSpPr>
          <p:cNvPr id="4" name="عنصر نائب للمحتوى 3"/>
          <p:cNvSpPr>
            <a:spLocks noGrp="1"/>
          </p:cNvSpPr>
          <p:nvPr>
            <p:ph idx="10"/>
          </p:nvPr>
        </p:nvSpPr>
        <p:spPr>
          <a:xfrm>
            <a:off x="2357422" y="857233"/>
            <a:ext cx="6275040" cy="3214710"/>
          </a:xfrm>
        </p:spPr>
        <p:txBody>
          <a:bodyPr/>
          <a:lstStyle/>
          <a:p>
            <a:pPr algn="ctr" rtl="1"/>
            <a:r>
              <a:rPr lang="en-US" dirty="0" smtClean="0"/>
              <a:t/>
            </a:r>
            <a:br>
              <a:rPr lang="en-US" dirty="0" smtClean="0"/>
            </a:br>
            <a:r>
              <a:rPr lang="ar-SA" sz="3200" dirty="0" smtClean="0">
                <a:solidFill>
                  <a:srgbClr val="0070C0"/>
                </a:solidFill>
                <a:effectLst>
                  <a:outerShdw blurRad="38100" dist="38100" dir="2700000" algn="tl">
                    <a:srgbClr val="000000">
                      <a:alpha val="43137"/>
                    </a:srgbClr>
                  </a:outerShdw>
                </a:effectLst>
                <a:cs typeface="PT Bold Heading" pitchFamily="2" charset="-78"/>
              </a:rPr>
              <a:t>1- القلق العام</a:t>
            </a:r>
            <a:r>
              <a:rPr lang="en-US" sz="3200" dirty="0" smtClean="0">
                <a:solidFill>
                  <a:srgbClr val="0070C0"/>
                </a:solidFill>
                <a:effectLst>
                  <a:outerShdw blurRad="38100" dist="38100" dir="2700000" algn="tl">
                    <a:srgbClr val="000000">
                      <a:alpha val="43137"/>
                    </a:srgbClr>
                  </a:outerShdw>
                </a:effectLst>
                <a:cs typeface="PT Bold Heading" pitchFamily="2" charset="-78"/>
              </a:rPr>
              <a:t>  .</a:t>
            </a:r>
            <a:r>
              <a:rPr lang="en-US" sz="2800" dirty="0" smtClean="0"/>
              <a:t/>
            </a:r>
            <a:br>
              <a:rPr lang="en-US" sz="2800" dirty="0" smtClean="0"/>
            </a:br>
            <a:r>
              <a:rPr lang="ar-SA" sz="2800" b="1" dirty="0" smtClean="0">
                <a:solidFill>
                  <a:schemeClr val="tx1"/>
                </a:solidFill>
              </a:rPr>
              <a:t>هو القلق الشامل الذي يتخلل جوانب عديدة من </a:t>
            </a:r>
            <a:endParaRPr lang="ar-EG" sz="2800" b="1" dirty="0" smtClean="0">
              <a:solidFill>
                <a:schemeClr val="tx1"/>
              </a:solidFill>
            </a:endParaRPr>
          </a:p>
          <a:p>
            <a:pPr algn="ctr" rtl="1"/>
            <a:r>
              <a:rPr lang="ar-SA" sz="2800" b="1" dirty="0" smtClean="0">
                <a:solidFill>
                  <a:schemeClr val="tx1"/>
                </a:solidFill>
              </a:rPr>
              <a:t>حياة الفرد، </a:t>
            </a:r>
            <a:r>
              <a:rPr lang="ar-SA" sz="2800" b="1" dirty="0" smtClean="0">
                <a:solidFill>
                  <a:schemeClr val="tx1"/>
                </a:solidFill>
              </a:rPr>
              <a:t>ولكنه من ناحية أخرى يمكن أن يكون محددا بمجال معين أو موضوع معين أو موضوع تثيره مواقف ذات قدر من التشابه كالامتحان </a:t>
            </a:r>
            <a:endParaRPr lang="ar-EG" sz="2800" b="1" dirty="0" smtClean="0">
              <a:solidFill>
                <a:schemeClr val="tx1"/>
              </a:solidFill>
            </a:endParaRPr>
          </a:p>
          <a:p>
            <a:pPr algn="ctr" rtl="1"/>
            <a:r>
              <a:rPr lang="ar-SA" sz="2800" b="1" dirty="0" smtClean="0">
                <a:solidFill>
                  <a:schemeClr val="tx1"/>
                </a:solidFill>
              </a:rPr>
              <a:t>ومواجهة </a:t>
            </a:r>
            <a:r>
              <a:rPr lang="ar-SA" sz="2800" b="1" dirty="0" smtClean="0">
                <a:solidFill>
                  <a:schemeClr val="tx1"/>
                </a:solidFill>
              </a:rPr>
              <a:t>الناس والمواقف</a:t>
            </a:r>
            <a:r>
              <a:rPr lang="en-US" sz="2800" b="1" dirty="0" smtClean="0">
                <a:solidFill>
                  <a:schemeClr val="tx1"/>
                </a:solidFill>
              </a:rPr>
              <a:t> .</a:t>
            </a:r>
          </a:p>
          <a:p>
            <a:pPr algn="ctr" rtl="1"/>
            <a:endParaRPr lang="ar-EG" sz="2800" dirty="0"/>
          </a:p>
        </p:txBody>
      </p:sp>
      <p:pic>
        <p:nvPicPr>
          <p:cNvPr id="5" name="صورة 4" descr="255036b2f7ed0b83edec1b9fee17c0ce067e2c53.jpg"/>
          <p:cNvPicPr>
            <a:picLocks noChangeAspect="1"/>
          </p:cNvPicPr>
          <p:nvPr/>
        </p:nvPicPr>
        <p:blipFill>
          <a:blip r:embed="rId3"/>
          <a:stretch>
            <a:fillRect/>
          </a:stretch>
        </p:blipFill>
        <p:spPr>
          <a:xfrm>
            <a:off x="2071670" y="4000504"/>
            <a:ext cx="7072330" cy="2857496"/>
          </a:xfrm>
          <a:prstGeom prst="rect">
            <a:avLst/>
          </a:prstGeom>
        </p:spPr>
      </p:pic>
    </p:spTree>
  </p:cSld>
  <p:clrMapOvr>
    <a:masterClrMapping/>
  </p:clrMapOvr>
  <p:transition spd="slow">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3"/>
          <p:cNvSpPr>
            <a:spLocks noGrp="1"/>
          </p:cNvSpPr>
          <p:nvPr>
            <p:ph idx="10"/>
          </p:nvPr>
        </p:nvSpPr>
        <p:spPr>
          <a:xfrm>
            <a:off x="2000232" y="1"/>
            <a:ext cx="7143768" cy="3500437"/>
          </a:xfrm>
        </p:spPr>
        <p:txBody>
          <a:bodyPr/>
          <a:lstStyle/>
          <a:p>
            <a:pPr algn="ctr" rtl="1">
              <a:buFont typeface="Arial" pitchFamily="34" charset="0"/>
              <a:buChar char="•"/>
            </a:pPr>
            <a:r>
              <a:rPr lang="ar-EG" sz="3600" b="1" dirty="0" smtClean="0">
                <a:solidFill>
                  <a:schemeClr val="accent5">
                    <a:lumMod val="75000"/>
                  </a:schemeClr>
                </a:solidFill>
                <a:effectLst>
                  <a:outerShdw blurRad="38100" dist="38100" dir="2700000" algn="tl">
                    <a:srgbClr val="000000">
                      <a:alpha val="43137"/>
                    </a:srgbClr>
                  </a:outerShdw>
                </a:effectLst>
              </a:rPr>
              <a:t>يكتمل نمو الأسنان </a:t>
            </a:r>
            <a:r>
              <a:rPr lang="ar-EG" sz="3600" b="1" dirty="0" err="1" smtClean="0">
                <a:solidFill>
                  <a:schemeClr val="accent5">
                    <a:lumMod val="75000"/>
                  </a:schemeClr>
                </a:solidFill>
                <a:effectLst>
                  <a:outerShdw blurRad="38100" dist="38100" dir="2700000" algn="tl">
                    <a:srgbClr val="000000">
                      <a:alpha val="43137"/>
                    </a:srgbClr>
                  </a:outerShdw>
                </a:effectLst>
              </a:rPr>
              <a:t>اللبنية:</a:t>
            </a:r>
            <a:r>
              <a:rPr lang="ar-EG" sz="3600" b="1" dirty="0" smtClean="0">
                <a:solidFill>
                  <a:schemeClr val="accent5">
                    <a:lumMod val="75000"/>
                  </a:schemeClr>
                </a:solidFill>
                <a:effectLst>
                  <a:outerShdw blurRad="38100" dist="38100" dir="2700000" algn="tl">
                    <a:srgbClr val="000000">
                      <a:alpha val="43137"/>
                    </a:srgbClr>
                  </a:outerShdw>
                </a:effectLst>
              </a:rPr>
              <a:t> </a:t>
            </a:r>
          </a:p>
          <a:p>
            <a:pPr algn="ctr" rtl="1"/>
            <a:r>
              <a:rPr lang="ar-EG" sz="3600" b="1" dirty="0" smtClean="0"/>
              <a:t>ويبدأ تساقطها في نهاية </a:t>
            </a:r>
          </a:p>
          <a:p>
            <a:pPr algn="ctr" rtl="1"/>
            <a:r>
              <a:rPr lang="ar-EG" sz="3600" b="1" dirty="0" smtClean="0"/>
              <a:t>المرحلة ليحل محلها الأسنان الدائمة, ويصل </a:t>
            </a:r>
          </a:p>
          <a:p>
            <a:pPr algn="ctr" rtl="1"/>
            <a:r>
              <a:rPr lang="ar-EG" sz="3600" b="1" dirty="0" smtClean="0"/>
              <a:t>نمو المخ إلى </a:t>
            </a:r>
          </a:p>
          <a:p>
            <a:pPr algn="ctr" rtl="1"/>
            <a:r>
              <a:rPr lang="ar-EG" sz="3600" b="1" dirty="0" smtClean="0"/>
              <a:t>حوالي </a:t>
            </a:r>
            <a:r>
              <a:rPr lang="ar-EG" sz="3600" b="1" dirty="0" err="1" smtClean="0"/>
              <a:t>90 </a:t>
            </a:r>
            <a:r>
              <a:rPr lang="ar-EG" sz="3600" b="1" dirty="0" smtClean="0"/>
              <a:t>% من وزن </a:t>
            </a:r>
            <a:r>
              <a:rPr lang="ar-EG" sz="3600" b="1" dirty="0" err="1" smtClean="0"/>
              <a:t>الراشد.</a:t>
            </a:r>
            <a:r>
              <a:rPr lang="ar-EG" sz="3600" b="1" dirty="0" smtClean="0"/>
              <a:t> </a:t>
            </a:r>
            <a:endParaRPr lang="en-US" sz="3600" b="1" dirty="0" smtClean="0"/>
          </a:p>
          <a:p>
            <a:endParaRPr lang="ar-EG" sz="3600" dirty="0"/>
          </a:p>
        </p:txBody>
      </p:sp>
      <p:pic>
        <p:nvPicPr>
          <p:cNvPr id="5" name="صورة 4" descr="tbl_articles_article_1259_458.jpg"/>
          <p:cNvPicPr>
            <a:picLocks noChangeAspect="1"/>
          </p:cNvPicPr>
          <p:nvPr/>
        </p:nvPicPr>
        <p:blipFill>
          <a:blip r:embed="rId3"/>
          <a:stretch>
            <a:fillRect/>
          </a:stretch>
        </p:blipFill>
        <p:spPr>
          <a:xfrm>
            <a:off x="2357422" y="3571876"/>
            <a:ext cx="6229350" cy="2967040"/>
          </a:xfrm>
          <a:prstGeom prst="rect">
            <a:avLst/>
          </a:prstGeom>
        </p:spPr>
      </p:pic>
    </p:spTree>
  </p:cSld>
  <p:clrMapOvr>
    <a:masterClrMapping/>
  </p:clrMapOvr>
  <p:transition spd="slow">
    <p:comb/>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descr="depressed-kid.jpg"/>
          <p:cNvPicPr>
            <a:picLocks noChangeAspect="1"/>
          </p:cNvPicPr>
          <p:nvPr/>
        </p:nvPicPr>
        <p:blipFill>
          <a:blip r:embed="rId3"/>
          <a:stretch>
            <a:fillRect/>
          </a:stretch>
        </p:blipFill>
        <p:spPr>
          <a:xfrm>
            <a:off x="3214678" y="4429132"/>
            <a:ext cx="4929222" cy="2428868"/>
          </a:xfrm>
          <a:prstGeom prst="rect">
            <a:avLst/>
          </a:prstGeom>
          <a:ln>
            <a:noFill/>
          </a:ln>
          <a:effectLst>
            <a:softEdge rad="112500"/>
          </a:effectLst>
        </p:spPr>
      </p:pic>
      <p:sp>
        <p:nvSpPr>
          <p:cNvPr id="4" name="عنصر نائب للمحتوى 3"/>
          <p:cNvSpPr>
            <a:spLocks noGrp="1"/>
          </p:cNvSpPr>
          <p:nvPr>
            <p:ph idx="10"/>
          </p:nvPr>
        </p:nvSpPr>
        <p:spPr>
          <a:xfrm>
            <a:off x="2285984" y="1142984"/>
            <a:ext cx="6275040" cy="3500462"/>
          </a:xfrm>
        </p:spPr>
        <p:txBody>
          <a:bodyPr/>
          <a:lstStyle/>
          <a:p>
            <a:pPr algn="ctr" rtl="1"/>
            <a:r>
              <a:rPr lang="en-US" dirty="0" smtClean="0"/>
              <a:t>.</a:t>
            </a:r>
            <a:r>
              <a:rPr lang="en-US" dirty="0" smtClean="0"/>
              <a:t/>
            </a:r>
            <a:br>
              <a:rPr lang="en-US" dirty="0" smtClean="0"/>
            </a:br>
            <a:r>
              <a:rPr lang="ar-SA" sz="3200" b="1" dirty="0" smtClean="0">
                <a:solidFill>
                  <a:schemeClr val="tx1"/>
                </a:solidFill>
              </a:rPr>
              <a:t>يقصد بحالة القلق أنها حالة انفعالية متغيرة </a:t>
            </a:r>
            <a:r>
              <a:rPr lang="ar-SA" sz="3200" b="1" dirty="0" smtClean="0">
                <a:solidFill>
                  <a:schemeClr val="tx1"/>
                </a:solidFill>
              </a:rPr>
              <a:t>تتسم </a:t>
            </a:r>
            <a:r>
              <a:rPr lang="ar-SA" sz="3200" b="1" dirty="0" smtClean="0">
                <a:solidFill>
                  <a:schemeClr val="tx1"/>
                </a:solidFill>
              </a:rPr>
              <a:t>بمشاعر ذاتية تتضمن التوتر والعصبية </a:t>
            </a:r>
            <a:r>
              <a:rPr lang="ar-SA" sz="3200" b="1" dirty="0" smtClean="0">
                <a:solidFill>
                  <a:schemeClr val="tx1"/>
                </a:solidFill>
              </a:rPr>
              <a:t>والانزعاج، </a:t>
            </a:r>
            <a:r>
              <a:rPr lang="ar-SA" sz="3200" b="1" dirty="0" smtClean="0">
                <a:solidFill>
                  <a:schemeClr val="tx1"/>
                </a:solidFill>
              </a:rPr>
              <a:t>وتحدث حالة القلق عندما يدرك </a:t>
            </a:r>
            <a:endParaRPr lang="ar-EG" sz="3200" b="1" dirty="0" smtClean="0">
              <a:solidFill>
                <a:schemeClr val="tx1"/>
              </a:solidFill>
            </a:endParaRPr>
          </a:p>
          <a:p>
            <a:pPr algn="ctr" rtl="1"/>
            <a:r>
              <a:rPr lang="ar-SA" sz="3200" b="1" dirty="0" smtClean="0">
                <a:solidFill>
                  <a:schemeClr val="tx1"/>
                </a:solidFill>
              </a:rPr>
              <a:t>الشخص </a:t>
            </a:r>
            <a:r>
              <a:rPr lang="ar-SA" sz="3200" b="1" dirty="0" smtClean="0">
                <a:solidFill>
                  <a:schemeClr val="tx1"/>
                </a:solidFill>
              </a:rPr>
              <a:t>أن مثيرا معينا أو موقفا ما قد يؤدي إلى إيذائه أو </a:t>
            </a:r>
            <a:r>
              <a:rPr lang="ar-SA" sz="3200" b="1" dirty="0" smtClean="0">
                <a:solidFill>
                  <a:schemeClr val="tx1"/>
                </a:solidFill>
              </a:rPr>
              <a:t>تهديده، </a:t>
            </a:r>
            <a:r>
              <a:rPr lang="ar-SA" sz="3200" b="1" dirty="0" smtClean="0">
                <a:solidFill>
                  <a:schemeClr val="tx1"/>
                </a:solidFill>
              </a:rPr>
              <a:t>وتختلف حالة القلق من حيث </a:t>
            </a:r>
            <a:r>
              <a:rPr lang="ar-SA" sz="3200" b="1" dirty="0" smtClean="0">
                <a:solidFill>
                  <a:schemeClr val="tx1"/>
                </a:solidFill>
              </a:rPr>
              <a:t>شدتها، </a:t>
            </a:r>
            <a:r>
              <a:rPr lang="ar-SA" sz="3200" b="1" dirty="0" smtClean="0">
                <a:solidFill>
                  <a:schemeClr val="tx1"/>
                </a:solidFill>
              </a:rPr>
              <a:t>كما تتغير عبر </a:t>
            </a:r>
            <a:r>
              <a:rPr lang="ar-SA" sz="3200" b="1" dirty="0" smtClean="0">
                <a:solidFill>
                  <a:schemeClr val="tx1"/>
                </a:solidFill>
              </a:rPr>
              <a:t>الزمان</a:t>
            </a:r>
            <a:r>
              <a:rPr lang="ar-EG" sz="3200" b="1" dirty="0" err="1" smtClean="0">
                <a:solidFill>
                  <a:schemeClr val="tx1"/>
                </a:solidFill>
              </a:rPr>
              <a:t>.</a:t>
            </a:r>
            <a:endParaRPr lang="en-US" sz="3200" b="1" dirty="0" smtClean="0">
              <a:solidFill>
                <a:schemeClr val="tx1"/>
              </a:solidFill>
            </a:endParaRPr>
          </a:p>
          <a:p>
            <a:pPr algn="ctr" rtl="1"/>
            <a:endParaRPr lang="ar-EG" sz="3200" b="1" dirty="0">
              <a:solidFill>
                <a:schemeClr val="tx1"/>
              </a:solidFill>
            </a:endParaRPr>
          </a:p>
        </p:txBody>
      </p:sp>
      <p:sp>
        <p:nvSpPr>
          <p:cNvPr id="5" name="مستطيل 4"/>
          <p:cNvSpPr/>
          <p:nvPr/>
        </p:nvSpPr>
        <p:spPr>
          <a:xfrm>
            <a:off x="4357686" y="428604"/>
            <a:ext cx="3017173" cy="707886"/>
          </a:xfrm>
          <a:prstGeom prst="rect">
            <a:avLst/>
          </a:prstGeom>
        </p:spPr>
        <p:txBody>
          <a:bodyPr wrap="none">
            <a:spAutoFit/>
          </a:bodyPr>
          <a:lstStyle/>
          <a:p>
            <a:pPr algn="ctr" rtl="1"/>
            <a:r>
              <a:rPr lang="ar-SA" sz="3600" dirty="0" smtClean="0">
                <a:solidFill>
                  <a:srgbClr val="0070C0"/>
                </a:solidFill>
                <a:effectLst>
                  <a:outerShdw blurRad="38100" dist="38100" dir="2700000" algn="tl">
                    <a:srgbClr val="000000">
                      <a:alpha val="43137"/>
                    </a:srgbClr>
                  </a:outerShdw>
                </a:effectLst>
                <a:cs typeface="PT Bold Heading" pitchFamily="2" charset="-78"/>
              </a:rPr>
              <a:t> </a:t>
            </a:r>
            <a:r>
              <a:rPr lang="ar-EG" sz="4000" dirty="0" err="1" smtClean="0">
                <a:solidFill>
                  <a:srgbClr val="0070C0"/>
                </a:solidFill>
                <a:effectLst>
                  <a:outerShdw blurRad="38100" dist="38100" dir="2700000" algn="tl">
                    <a:srgbClr val="000000">
                      <a:alpha val="43137"/>
                    </a:srgbClr>
                  </a:outerShdw>
                </a:effectLst>
                <a:cs typeface="PT Bold Heading" pitchFamily="2" charset="-78"/>
              </a:rPr>
              <a:t>2-</a:t>
            </a:r>
            <a:r>
              <a:rPr lang="ar-EG" sz="4000" dirty="0" smtClean="0">
                <a:solidFill>
                  <a:srgbClr val="0070C0"/>
                </a:solidFill>
                <a:effectLst>
                  <a:outerShdw blurRad="38100" dist="38100" dir="2700000" algn="tl">
                    <a:srgbClr val="000000">
                      <a:alpha val="43137"/>
                    </a:srgbClr>
                  </a:outerShdw>
                </a:effectLst>
                <a:cs typeface="PT Bold Heading" pitchFamily="2" charset="-78"/>
              </a:rPr>
              <a:t>  </a:t>
            </a:r>
            <a:r>
              <a:rPr lang="ar-SA" sz="4000" dirty="0" smtClean="0">
                <a:solidFill>
                  <a:srgbClr val="0070C0"/>
                </a:solidFill>
                <a:effectLst>
                  <a:outerShdw blurRad="38100" dist="38100" dir="2700000" algn="tl">
                    <a:srgbClr val="000000">
                      <a:alpha val="43137"/>
                    </a:srgbClr>
                  </a:outerShdw>
                </a:effectLst>
                <a:cs typeface="PT Bold Heading" pitchFamily="2" charset="-78"/>
              </a:rPr>
              <a:t>حالة القلق</a:t>
            </a:r>
            <a:r>
              <a:rPr lang="ar-EG" sz="4000" dirty="0" err="1" smtClean="0">
                <a:solidFill>
                  <a:srgbClr val="0070C0"/>
                </a:solidFill>
                <a:effectLst>
                  <a:outerShdw blurRad="38100" dist="38100" dir="2700000" algn="tl">
                    <a:srgbClr val="000000">
                      <a:alpha val="43137"/>
                    </a:srgbClr>
                  </a:outerShdw>
                </a:effectLst>
                <a:cs typeface="PT Bold Heading" pitchFamily="2" charset="-78"/>
              </a:rPr>
              <a:t>.</a:t>
            </a:r>
            <a:endParaRPr lang="ar-EG" sz="4000" dirty="0">
              <a:solidFill>
                <a:srgbClr val="0070C0"/>
              </a:solidFill>
              <a:effectLst>
                <a:outerShdw blurRad="38100" dist="38100" dir="2700000" algn="tl">
                  <a:srgbClr val="000000">
                    <a:alpha val="43137"/>
                  </a:srgbClr>
                </a:outerShdw>
              </a:effectLst>
              <a:cs typeface="PT Bold Heading" pitchFamily="2" charset="-78"/>
            </a:endParaRPr>
          </a:p>
        </p:txBody>
      </p:sp>
    </p:spTree>
  </p:cSld>
  <p:clrMapOvr>
    <a:masterClrMapping/>
  </p:clrMapOvr>
  <p:transition spd="slow">
    <p:blinds dir="vert"/>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3"/>
          <p:cNvSpPr>
            <a:spLocks noGrp="1"/>
          </p:cNvSpPr>
          <p:nvPr>
            <p:ph idx="10"/>
          </p:nvPr>
        </p:nvSpPr>
        <p:spPr>
          <a:xfrm>
            <a:off x="2428860" y="285728"/>
            <a:ext cx="6275040" cy="4147865"/>
          </a:xfrm>
        </p:spPr>
        <p:txBody>
          <a:bodyPr/>
          <a:lstStyle/>
          <a:p>
            <a:pPr algn="ctr" rtl="1"/>
            <a:r>
              <a:rPr lang="ar-EG" sz="4000" dirty="0" smtClean="0">
                <a:solidFill>
                  <a:srgbClr val="0070C0"/>
                </a:solidFill>
                <a:effectLst>
                  <a:outerShdw blurRad="38100" dist="38100" dir="2700000" algn="tl">
                    <a:srgbClr val="000000">
                      <a:alpha val="43137"/>
                    </a:srgbClr>
                  </a:outerShdw>
                </a:effectLst>
                <a:cs typeface="PT Bold Heading" pitchFamily="2" charset="-78"/>
              </a:rPr>
              <a:t>3</a:t>
            </a:r>
            <a:r>
              <a:rPr lang="ar-SA" sz="4000" dirty="0" smtClean="0">
                <a:solidFill>
                  <a:srgbClr val="0070C0"/>
                </a:solidFill>
                <a:effectLst>
                  <a:outerShdw blurRad="38100" dist="38100" dir="2700000" algn="tl">
                    <a:srgbClr val="000000">
                      <a:alpha val="43137"/>
                    </a:srgbClr>
                  </a:outerShdw>
                </a:effectLst>
                <a:cs typeface="PT Bold Heading" pitchFamily="2" charset="-78"/>
              </a:rPr>
              <a:t>- </a:t>
            </a:r>
            <a:r>
              <a:rPr lang="ar-SA" sz="4000" dirty="0" smtClean="0">
                <a:solidFill>
                  <a:srgbClr val="0070C0"/>
                </a:solidFill>
                <a:effectLst>
                  <a:outerShdw blurRad="38100" dist="38100" dir="2700000" algn="tl">
                    <a:srgbClr val="000000">
                      <a:alpha val="43137"/>
                    </a:srgbClr>
                  </a:outerShdw>
                </a:effectLst>
                <a:cs typeface="PT Bold Heading" pitchFamily="2" charset="-78"/>
              </a:rPr>
              <a:t>سمة القلق</a:t>
            </a:r>
            <a:r>
              <a:rPr lang="en-US" sz="4000" dirty="0" smtClean="0">
                <a:solidFill>
                  <a:srgbClr val="0070C0"/>
                </a:solidFill>
                <a:effectLst>
                  <a:outerShdw blurRad="38100" dist="38100" dir="2700000" algn="tl">
                    <a:srgbClr val="000000">
                      <a:alpha val="43137"/>
                    </a:srgbClr>
                  </a:outerShdw>
                </a:effectLst>
                <a:cs typeface="PT Bold Heading" pitchFamily="2" charset="-78"/>
              </a:rPr>
              <a:t> .</a:t>
            </a:r>
            <a:r>
              <a:rPr lang="en-US" dirty="0" smtClean="0"/>
              <a:t/>
            </a:r>
            <a:br>
              <a:rPr lang="en-US" dirty="0" smtClean="0"/>
            </a:br>
            <a:r>
              <a:rPr lang="ar-SA" sz="2800" b="1" dirty="0" smtClean="0">
                <a:solidFill>
                  <a:schemeClr val="tx1"/>
                </a:solidFill>
              </a:rPr>
              <a:t>يقصد بسمة القلق وجود فروق ثابتة نسبيا </a:t>
            </a:r>
            <a:endParaRPr lang="ar-EG" sz="2800" b="1" dirty="0" smtClean="0">
              <a:solidFill>
                <a:schemeClr val="tx1"/>
              </a:solidFill>
            </a:endParaRPr>
          </a:p>
          <a:p>
            <a:pPr algn="ctr" rtl="1"/>
            <a:r>
              <a:rPr lang="ar-SA" sz="2800" b="1" dirty="0" smtClean="0">
                <a:solidFill>
                  <a:schemeClr val="tx1"/>
                </a:solidFill>
              </a:rPr>
              <a:t>بين </a:t>
            </a:r>
            <a:r>
              <a:rPr lang="ar-SA" sz="2800" b="1" dirty="0" smtClean="0">
                <a:solidFill>
                  <a:schemeClr val="tx1"/>
                </a:solidFill>
              </a:rPr>
              <a:t>الناس في القابلية </a:t>
            </a:r>
            <a:r>
              <a:rPr lang="ar-SA" sz="2800" b="1" dirty="0" smtClean="0">
                <a:solidFill>
                  <a:schemeClr val="tx1"/>
                </a:solidFill>
              </a:rPr>
              <a:t>للقلق، </a:t>
            </a:r>
            <a:r>
              <a:rPr lang="ar-SA" sz="2800" b="1" dirty="0" smtClean="0">
                <a:solidFill>
                  <a:schemeClr val="tx1"/>
                </a:solidFill>
              </a:rPr>
              <a:t>وتشير إلى </a:t>
            </a:r>
            <a:endParaRPr lang="ar-EG" sz="2800" b="1" dirty="0" smtClean="0">
              <a:solidFill>
                <a:schemeClr val="tx1"/>
              </a:solidFill>
            </a:endParaRPr>
          </a:p>
          <a:p>
            <a:pPr algn="ctr" rtl="1"/>
            <a:r>
              <a:rPr lang="ar-SA" sz="2800" b="1" dirty="0" smtClean="0">
                <a:solidFill>
                  <a:schemeClr val="tx1"/>
                </a:solidFill>
              </a:rPr>
              <a:t>الاختلافات </a:t>
            </a:r>
            <a:r>
              <a:rPr lang="ar-SA" sz="2800" b="1" dirty="0" smtClean="0">
                <a:solidFill>
                  <a:schemeClr val="tx1"/>
                </a:solidFill>
              </a:rPr>
              <a:t>بين الناس في ميلهم إلى </a:t>
            </a:r>
            <a:r>
              <a:rPr lang="ar-SA" sz="2800" b="1" dirty="0" smtClean="0">
                <a:solidFill>
                  <a:schemeClr val="tx1"/>
                </a:solidFill>
              </a:rPr>
              <a:t>الاستجابة </a:t>
            </a:r>
            <a:r>
              <a:rPr lang="ar-SA" sz="2800" b="1" dirty="0" smtClean="0">
                <a:solidFill>
                  <a:schemeClr val="tx1"/>
                </a:solidFill>
              </a:rPr>
              <a:t>تجاه المواقف التي يدركونها </a:t>
            </a:r>
            <a:r>
              <a:rPr lang="ar-SA" sz="2800" b="1" dirty="0" smtClean="0">
                <a:solidFill>
                  <a:schemeClr val="tx1"/>
                </a:solidFill>
              </a:rPr>
              <a:t>كمواقف مهددة، </a:t>
            </a:r>
            <a:r>
              <a:rPr lang="ar-SA" sz="2800" b="1" dirty="0" smtClean="0">
                <a:solidFill>
                  <a:schemeClr val="tx1"/>
                </a:solidFill>
              </a:rPr>
              <a:t>ولا تظهر سمة القلق مباشرة في </a:t>
            </a:r>
            <a:r>
              <a:rPr lang="ar-SA" sz="2800" b="1" dirty="0" err="1" smtClean="0">
                <a:solidFill>
                  <a:schemeClr val="tx1"/>
                </a:solidFill>
              </a:rPr>
              <a:t>السلوك </a:t>
            </a:r>
            <a:r>
              <a:rPr lang="ar-SA" sz="2800" b="1" dirty="0" smtClean="0">
                <a:solidFill>
                  <a:schemeClr val="tx1"/>
                </a:solidFill>
              </a:rPr>
              <a:t>، بل قد تستنتج من تكرار </a:t>
            </a:r>
            <a:r>
              <a:rPr lang="ar-SA" sz="2800" b="1" dirty="0" smtClean="0">
                <a:solidFill>
                  <a:schemeClr val="tx1"/>
                </a:solidFill>
              </a:rPr>
              <a:t>ارتفاع </a:t>
            </a:r>
            <a:r>
              <a:rPr lang="ar-SA" sz="2800" b="1" dirty="0" smtClean="0">
                <a:solidFill>
                  <a:schemeClr val="tx1"/>
                </a:solidFill>
              </a:rPr>
              <a:t>حالة القلق وشدتها لدى الفرد على </a:t>
            </a:r>
            <a:endParaRPr lang="ar-EG" sz="2800" b="1" dirty="0" smtClean="0">
              <a:solidFill>
                <a:schemeClr val="tx1"/>
              </a:solidFill>
            </a:endParaRPr>
          </a:p>
          <a:p>
            <a:pPr algn="ctr" rtl="1"/>
            <a:r>
              <a:rPr lang="ar-SA" sz="2800" b="1" dirty="0" smtClean="0">
                <a:solidFill>
                  <a:schemeClr val="tx1"/>
                </a:solidFill>
              </a:rPr>
              <a:t>امتداد </a:t>
            </a:r>
            <a:r>
              <a:rPr lang="ar-SA" sz="2800" b="1" dirty="0" smtClean="0">
                <a:solidFill>
                  <a:schemeClr val="tx1"/>
                </a:solidFill>
              </a:rPr>
              <a:t>الزمان</a:t>
            </a:r>
            <a:r>
              <a:rPr lang="en-US" sz="2800" b="1" dirty="0" smtClean="0">
                <a:solidFill>
                  <a:schemeClr val="tx1"/>
                </a:solidFill>
              </a:rPr>
              <a:t> .</a:t>
            </a:r>
          </a:p>
          <a:p>
            <a:endParaRPr lang="ar-EG" dirty="0">
              <a:solidFill>
                <a:schemeClr val="tx1"/>
              </a:solidFill>
            </a:endParaRPr>
          </a:p>
        </p:txBody>
      </p:sp>
      <p:pic>
        <p:nvPicPr>
          <p:cNvPr id="5" name="صورة 4" descr="images (6).jpg"/>
          <p:cNvPicPr>
            <a:picLocks noChangeAspect="1"/>
          </p:cNvPicPr>
          <p:nvPr/>
        </p:nvPicPr>
        <p:blipFill>
          <a:blip r:embed="rId3"/>
          <a:stretch>
            <a:fillRect/>
          </a:stretch>
        </p:blipFill>
        <p:spPr>
          <a:xfrm>
            <a:off x="3857620" y="4286256"/>
            <a:ext cx="3976697" cy="2571744"/>
          </a:xfrm>
          <a:prstGeom prst="rect">
            <a:avLst/>
          </a:prstGeom>
          <a:ln>
            <a:noFill/>
          </a:ln>
          <a:effectLst>
            <a:softEdge rad="112500"/>
          </a:effectLst>
        </p:spPr>
      </p:pic>
    </p:spTree>
  </p:cSld>
  <p:clrMapOvr>
    <a:masterClrMapping/>
  </p:clrMapOvr>
  <p:transition spd="slow">
    <p:wheel spokes="8"/>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3"/>
          <p:cNvSpPr>
            <a:spLocks noGrp="1"/>
          </p:cNvSpPr>
          <p:nvPr>
            <p:ph idx="10"/>
          </p:nvPr>
        </p:nvSpPr>
        <p:spPr>
          <a:xfrm>
            <a:off x="2571736" y="285729"/>
            <a:ext cx="6275040" cy="3214710"/>
          </a:xfrm>
        </p:spPr>
        <p:txBody>
          <a:bodyPr/>
          <a:lstStyle/>
          <a:p>
            <a:pPr algn="ctr" rtl="1"/>
            <a:r>
              <a:rPr lang="ar-EG" sz="4000" dirty="0" smtClean="0">
                <a:solidFill>
                  <a:srgbClr val="0070C0"/>
                </a:solidFill>
                <a:effectLst>
                  <a:outerShdw blurRad="38100" dist="38100" dir="2700000" algn="tl">
                    <a:srgbClr val="000000">
                      <a:alpha val="43137"/>
                    </a:srgbClr>
                  </a:outerShdw>
                </a:effectLst>
                <a:cs typeface="PT Bold Heading" pitchFamily="2" charset="-78"/>
              </a:rPr>
              <a:t>4</a:t>
            </a:r>
            <a:r>
              <a:rPr lang="ar-SA" sz="4000" dirty="0" smtClean="0">
                <a:solidFill>
                  <a:srgbClr val="0070C0"/>
                </a:solidFill>
                <a:effectLst>
                  <a:outerShdw blurRad="38100" dist="38100" dir="2700000" algn="tl">
                    <a:srgbClr val="000000">
                      <a:alpha val="43137"/>
                    </a:srgbClr>
                  </a:outerShdw>
                </a:effectLst>
                <a:cs typeface="PT Bold Heading" pitchFamily="2" charset="-78"/>
              </a:rPr>
              <a:t>- </a:t>
            </a:r>
            <a:r>
              <a:rPr lang="ar-SA" sz="4000" dirty="0" smtClean="0">
                <a:solidFill>
                  <a:srgbClr val="0070C0"/>
                </a:solidFill>
                <a:effectLst>
                  <a:outerShdw blurRad="38100" dist="38100" dir="2700000" algn="tl">
                    <a:srgbClr val="000000">
                      <a:alpha val="43137"/>
                    </a:srgbClr>
                  </a:outerShdw>
                </a:effectLst>
                <a:cs typeface="PT Bold Heading" pitchFamily="2" charset="-78"/>
              </a:rPr>
              <a:t>قلق الامتحان</a:t>
            </a:r>
            <a:r>
              <a:rPr lang="en-US" sz="4000" dirty="0" smtClean="0">
                <a:solidFill>
                  <a:srgbClr val="0070C0"/>
                </a:solidFill>
                <a:effectLst>
                  <a:outerShdw blurRad="38100" dist="38100" dir="2700000" algn="tl">
                    <a:srgbClr val="000000">
                      <a:alpha val="43137"/>
                    </a:srgbClr>
                  </a:outerShdw>
                </a:effectLst>
                <a:cs typeface="PT Bold Heading" pitchFamily="2" charset="-78"/>
              </a:rPr>
              <a:t> .</a:t>
            </a:r>
            <a:r>
              <a:rPr lang="en-US" dirty="0" smtClean="0"/>
              <a:t/>
            </a:r>
            <a:br>
              <a:rPr lang="en-US" dirty="0" smtClean="0"/>
            </a:br>
            <a:r>
              <a:rPr lang="ar-SA" sz="2800" b="1" dirty="0" smtClean="0">
                <a:solidFill>
                  <a:schemeClr val="tx1"/>
                </a:solidFill>
              </a:rPr>
              <a:t>وهو نوع من القلق المرتبط بمواقف </a:t>
            </a:r>
            <a:r>
              <a:rPr lang="ar-SA" sz="2800" b="1" dirty="0" err="1" smtClean="0">
                <a:solidFill>
                  <a:schemeClr val="tx1"/>
                </a:solidFill>
              </a:rPr>
              <a:t>الاختبار،</a:t>
            </a:r>
            <a:r>
              <a:rPr lang="ar-SA" sz="2800" b="1" dirty="0" smtClean="0">
                <a:solidFill>
                  <a:schemeClr val="tx1"/>
                </a:solidFill>
              </a:rPr>
              <a:t> </a:t>
            </a:r>
            <a:endParaRPr lang="ar-EG" sz="2800" b="1" dirty="0" smtClean="0">
              <a:solidFill>
                <a:schemeClr val="tx1"/>
              </a:solidFill>
            </a:endParaRPr>
          </a:p>
          <a:p>
            <a:pPr algn="ctr" rtl="1"/>
            <a:r>
              <a:rPr lang="ar-SA" sz="2800" b="1" dirty="0" smtClean="0">
                <a:solidFill>
                  <a:schemeClr val="tx1"/>
                </a:solidFill>
              </a:rPr>
              <a:t>بحيث </a:t>
            </a:r>
            <a:r>
              <a:rPr lang="ar-SA" sz="2800" b="1" dirty="0" smtClean="0">
                <a:solidFill>
                  <a:schemeClr val="tx1"/>
                </a:solidFill>
              </a:rPr>
              <a:t>يثير هذا الموقف في الفرد شعورا بالخوف </a:t>
            </a:r>
            <a:endParaRPr lang="ar-EG" sz="2800" b="1" dirty="0" smtClean="0">
              <a:solidFill>
                <a:schemeClr val="tx1"/>
              </a:solidFill>
            </a:endParaRPr>
          </a:p>
          <a:p>
            <a:pPr algn="ctr" rtl="1"/>
            <a:r>
              <a:rPr lang="ar-SA" sz="2800" b="1" dirty="0" smtClean="0">
                <a:solidFill>
                  <a:schemeClr val="tx1"/>
                </a:solidFill>
              </a:rPr>
              <a:t>عند </a:t>
            </a:r>
            <a:r>
              <a:rPr lang="ar-SA" sz="2800" b="1" dirty="0" smtClean="0">
                <a:solidFill>
                  <a:schemeClr val="tx1"/>
                </a:solidFill>
              </a:rPr>
              <a:t>مواجهة </a:t>
            </a:r>
            <a:r>
              <a:rPr lang="ar-SA" sz="2800" b="1" dirty="0" smtClean="0">
                <a:solidFill>
                  <a:schemeClr val="tx1"/>
                </a:solidFill>
              </a:rPr>
              <a:t>الاختبارات، </a:t>
            </a:r>
            <a:r>
              <a:rPr lang="ar-SA" sz="2800" b="1" dirty="0" smtClean="0">
                <a:solidFill>
                  <a:schemeClr val="tx1"/>
                </a:solidFill>
              </a:rPr>
              <a:t>ويتولد قلق الامتحان في عمر مبكر نتيجة لاتجاهات الوالدين والمعلمين </a:t>
            </a:r>
            <a:r>
              <a:rPr lang="ar-SA" sz="2800" b="1" dirty="0" smtClean="0">
                <a:solidFill>
                  <a:schemeClr val="tx1"/>
                </a:solidFill>
              </a:rPr>
              <a:t>تجاه </a:t>
            </a:r>
            <a:r>
              <a:rPr lang="ar-SA" sz="2800" b="1" dirty="0" smtClean="0">
                <a:solidFill>
                  <a:schemeClr val="tx1"/>
                </a:solidFill>
              </a:rPr>
              <a:t>الدراسة وعمليات التقييم والامتحانات</a:t>
            </a:r>
            <a:r>
              <a:rPr lang="en-US" sz="2800" b="1" dirty="0" smtClean="0">
                <a:solidFill>
                  <a:schemeClr val="tx1"/>
                </a:solidFill>
              </a:rPr>
              <a:t> .</a:t>
            </a:r>
            <a:br>
              <a:rPr lang="en-US" sz="2800" b="1" dirty="0" smtClean="0">
                <a:solidFill>
                  <a:schemeClr val="tx1"/>
                </a:solidFill>
              </a:rPr>
            </a:br>
            <a:r>
              <a:rPr lang="en-US" dirty="0" smtClean="0"/>
              <a:t/>
            </a:r>
            <a:br>
              <a:rPr lang="en-US" dirty="0" smtClean="0"/>
            </a:br>
            <a:endParaRPr lang="ar-EG" dirty="0"/>
          </a:p>
        </p:txBody>
      </p:sp>
      <p:pic>
        <p:nvPicPr>
          <p:cNvPr id="5" name="صورة 4" descr="4482551-1485633175.jpg"/>
          <p:cNvPicPr>
            <a:picLocks noChangeAspect="1"/>
          </p:cNvPicPr>
          <p:nvPr/>
        </p:nvPicPr>
        <p:blipFill>
          <a:blip r:embed="rId3"/>
          <a:stretch>
            <a:fillRect/>
          </a:stretch>
        </p:blipFill>
        <p:spPr>
          <a:xfrm>
            <a:off x="3214678" y="3571876"/>
            <a:ext cx="5048515" cy="3286124"/>
          </a:xfrm>
          <a:prstGeom prst="rect">
            <a:avLst/>
          </a:prstGeom>
          <a:ln>
            <a:noFill/>
          </a:ln>
          <a:effectLst>
            <a:softEdge rad="112500"/>
          </a:effectLst>
        </p:spPr>
      </p:pic>
    </p:spTree>
  </p:cSld>
  <p:clrMapOvr>
    <a:masterClrMapping/>
  </p:clrMapOvr>
  <p:transition spd="slow">
    <p:checke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3"/>
          <p:cNvSpPr>
            <a:spLocks noGrp="1"/>
          </p:cNvSpPr>
          <p:nvPr>
            <p:ph idx="10"/>
          </p:nvPr>
        </p:nvSpPr>
        <p:spPr>
          <a:xfrm>
            <a:off x="2357422" y="357167"/>
            <a:ext cx="6275040" cy="3143272"/>
          </a:xfrm>
        </p:spPr>
        <p:txBody>
          <a:bodyPr/>
          <a:lstStyle/>
          <a:p>
            <a:pPr algn="ctr" rtl="1"/>
            <a:r>
              <a:rPr lang="ar-EG" sz="4000" dirty="0" smtClean="0">
                <a:solidFill>
                  <a:srgbClr val="0070C0"/>
                </a:solidFill>
                <a:effectLst>
                  <a:outerShdw blurRad="38100" dist="38100" dir="2700000" algn="tl">
                    <a:srgbClr val="000000">
                      <a:alpha val="43137"/>
                    </a:srgbClr>
                  </a:outerShdw>
                </a:effectLst>
                <a:cs typeface="PT Bold Heading" pitchFamily="2" charset="-78"/>
              </a:rPr>
              <a:t>5</a:t>
            </a:r>
            <a:r>
              <a:rPr lang="ar-SA" sz="4000" dirty="0" smtClean="0">
                <a:solidFill>
                  <a:srgbClr val="0070C0"/>
                </a:solidFill>
                <a:effectLst>
                  <a:outerShdw blurRad="38100" dist="38100" dir="2700000" algn="tl">
                    <a:srgbClr val="000000">
                      <a:alpha val="43137"/>
                    </a:srgbClr>
                  </a:outerShdw>
                </a:effectLst>
                <a:cs typeface="PT Bold Heading" pitchFamily="2" charset="-78"/>
              </a:rPr>
              <a:t>- </a:t>
            </a:r>
            <a:r>
              <a:rPr lang="ar-SA" sz="4000" dirty="0" smtClean="0">
                <a:solidFill>
                  <a:srgbClr val="0070C0"/>
                </a:solidFill>
                <a:effectLst>
                  <a:outerShdw blurRad="38100" dist="38100" dir="2700000" algn="tl">
                    <a:srgbClr val="000000">
                      <a:alpha val="43137"/>
                    </a:srgbClr>
                  </a:outerShdw>
                </a:effectLst>
                <a:cs typeface="PT Bold Heading" pitchFamily="2" charset="-78"/>
              </a:rPr>
              <a:t>قلق الاتصال</a:t>
            </a:r>
            <a:r>
              <a:rPr lang="en-US" sz="4000" dirty="0" smtClean="0">
                <a:solidFill>
                  <a:srgbClr val="0070C0"/>
                </a:solidFill>
                <a:effectLst>
                  <a:outerShdw blurRad="38100" dist="38100" dir="2700000" algn="tl">
                    <a:srgbClr val="000000">
                      <a:alpha val="43137"/>
                    </a:srgbClr>
                  </a:outerShdw>
                </a:effectLst>
                <a:cs typeface="PT Bold Heading" pitchFamily="2" charset="-78"/>
              </a:rPr>
              <a:t> .</a:t>
            </a:r>
            <a:r>
              <a:rPr lang="en-US" dirty="0" smtClean="0"/>
              <a:t/>
            </a:r>
            <a:br>
              <a:rPr lang="en-US" dirty="0" smtClean="0"/>
            </a:br>
            <a:r>
              <a:rPr lang="ar-SA" sz="2800" b="1" dirty="0" smtClean="0"/>
              <a:t>ويقصد بهذا النوع القلق من الحديث أمام </a:t>
            </a:r>
            <a:r>
              <a:rPr lang="ar-SA" sz="2800" b="1" dirty="0" err="1" smtClean="0"/>
              <a:t>الناس،</a:t>
            </a:r>
            <a:r>
              <a:rPr lang="ar-SA" sz="2800" b="1" dirty="0" smtClean="0"/>
              <a:t> </a:t>
            </a:r>
            <a:endParaRPr lang="ar-EG" sz="2800" b="1" dirty="0" smtClean="0"/>
          </a:p>
          <a:p>
            <a:pPr algn="ctr" rtl="1"/>
            <a:r>
              <a:rPr lang="ar-SA" sz="2800" b="1" dirty="0" smtClean="0"/>
              <a:t>كما </a:t>
            </a:r>
            <a:r>
              <a:rPr lang="ar-SA" sz="2800" b="1" dirty="0" smtClean="0"/>
              <a:t>يتصل هذا النوع من القلق بالمواقف </a:t>
            </a:r>
            <a:endParaRPr lang="ar-EG" sz="2800" b="1" dirty="0" smtClean="0"/>
          </a:p>
          <a:p>
            <a:pPr algn="ctr" rtl="1"/>
            <a:r>
              <a:rPr lang="ar-SA" sz="2800" b="1" dirty="0" smtClean="0"/>
              <a:t>الاجتماعية </a:t>
            </a:r>
            <a:r>
              <a:rPr lang="ar-SA" sz="2800" b="1" dirty="0" smtClean="0"/>
              <a:t>الخاصة بإلقاء الأحاديث أمام </a:t>
            </a:r>
            <a:r>
              <a:rPr lang="ar-SA" sz="2800" b="1" dirty="0" err="1" smtClean="0"/>
              <a:t>الناس،</a:t>
            </a:r>
            <a:r>
              <a:rPr lang="ar-SA" sz="2800" b="1" dirty="0" smtClean="0"/>
              <a:t> </a:t>
            </a:r>
            <a:endParaRPr lang="ar-EG" sz="2800" b="1" dirty="0" smtClean="0"/>
          </a:p>
          <a:p>
            <a:pPr algn="ctr" rtl="1"/>
            <a:r>
              <a:rPr lang="ar-SA" sz="2800" b="1" dirty="0" smtClean="0"/>
              <a:t>نتيجة </a:t>
            </a:r>
            <a:r>
              <a:rPr lang="ar-SA" sz="2800" b="1" dirty="0" smtClean="0"/>
              <a:t>الخوف من الفشل أو التفكير في احتمال </a:t>
            </a:r>
            <a:endParaRPr lang="ar-EG" sz="2800" b="1" dirty="0" smtClean="0"/>
          </a:p>
          <a:p>
            <a:pPr algn="ctr" rtl="1"/>
            <a:r>
              <a:rPr lang="ar-SA" sz="2800" b="1" dirty="0" smtClean="0"/>
              <a:t>الوقوع </a:t>
            </a:r>
            <a:r>
              <a:rPr lang="ar-SA" sz="2800" b="1" dirty="0" smtClean="0"/>
              <a:t>في خطأ ما أثناء </a:t>
            </a:r>
            <a:r>
              <a:rPr lang="ar-SA" sz="2800" b="1" dirty="0" smtClean="0"/>
              <a:t>الحديث</a:t>
            </a:r>
            <a:r>
              <a:rPr lang="ar-EG" sz="2800" b="1" dirty="0" err="1" smtClean="0"/>
              <a:t>.</a:t>
            </a:r>
            <a:endParaRPr lang="en-US" sz="2800" b="1" dirty="0" smtClean="0"/>
          </a:p>
          <a:p>
            <a:endParaRPr lang="ar-EG" dirty="0"/>
          </a:p>
        </p:txBody>
      </p:sp>
      <p:pic>
        <p:nvPicPr>
          <p:cNvPr id="6" name="صورة 5" descr="image (1).jpg"/>
          <p:cNvPicPr>
            <a:picLocks noChangeAspect="1"/>
          </p:cNvPicPr>
          <p:nvPr/>
        </p:nvPicPr>
        <p:blipFill>
          <a:blip r:embed="rId3"/>
          <a:stretch>
            <a:fillRect/>
          </a:stretch>
        </p:blipFill>
        <p:spPr>
          <a:xfrm>
            <a:off x="3786182" y="3752844"/>
            <a:ext cx="4144594" cy="3105156"/>
          </a:xfrm>
          <a:prstGeom prst="rect">
            <a:avLst/>
          </a:prstGeom>
          <a:ln>
            <a:noFill/>
          </a:ln>
          <a:effectLst>
            <a:softEdge rad="112500"/>
          </a:effectLst>
        </p:spPr>
      </p:pic>
    </p:spTree>
  </p:cSld>
  <p:clrMapOvr>
    <a:masterClrMapping/>
  </p:clrMapOvr>
  <p:transition spd="slow">
    <p:checker dir="vert"/>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rtl="1"/>
            <a:r>
              <a:rPr lang="ar-SA" b="0" dirty="0" smtClean="0">
                <a:solidFill>
                  <a:srgbClr val="CC0066"/>
                </a:solidFill>
                <a:effectLst>
                  <a:outerShdw blurRad="38100" dist="38100" dir="2700000" algn="tl">
                    <a:srgbClr val="000000">
                      <a:alpha val="43137"/>
                    </a:srgbClr>
                  </a:outerShdw>
                </a:effectLst>
                <a:cs typeface="PT Bold Heading" pitchFamily="2" charset="-78"/>
              </a:rPr>
              <a:t>الفرق بين الخوف والقلق</a:t>
            </a:r>
            <a:r>
              <a:rPr lang="en-US" b="0" dirty="0" smtClean="0">
                <a:solidFill>
                  <a:srgbClr val="CC0066"/>
                </a:solidFill>
                <a:effectLst>
                  <a:outerShdw blurRad="38100" dist="38100" dir="2700000" algn="tl">
                    <a:srgbClr val="000000">
                      <a:alpha val="43137"/>
                    </a:srgbClr>
                  </a:outerShdw>
                </a:effectLst>
                <a:cs typeface="PT Bold Heading" pitchFamily="2" charset="-78"/>
              </a:rPr>
              <a:t> </a:t>
            </a:r>
            <a:endParaRPr lang="ar-EG" b="0" dirty="0">
              <a:solidFill>
                <a:srgbClr val="CC0066"/>
              </a:solidFill>
              <a:effectLst>
                <a:outerShdw blurRad="38100" dist="38100" dir="2700000" algn="tl">
                  <a:srgbClr val="000000">
                    <a:alpha val="43137"/>
                  </a:srgbClr>
                </a:outerShdw>
              </a:effectLst>
              <a:cs typeface="PT Bold Heading" pitchFamily="2" charset="-78"/>
            </a:endParaRPr>
          </a:p>
        </p:txBody>
      </p:sp>
      <p:sp>
        <p:nvSpPr>
          <p:cNvPr id="4" name="عنصر نائب للمحتوى 3"/>
          <p:cNvSpPr>
            <a:spLocks noGrp="1"/>
          </p:cNvSpPr>
          <p:nvPr>
            <p:ph idx="10"/>
          </p:nvPr>
        </p:nvSpPr>
        <p:spPr>
          <a:xfrm>
            <a:off x="2428860" y="1071547"/>
            <a:ext cx="6275040" cy="3143272"/>
          </a:xfrm>
        </p:spPr>
        <p:txBody>
          <a:bodyPr/>
          <a:lstStyle/>
          <a:p>
            <a:pPr algn="ctr"/>
            <a:r>
              <a:rPr lang="en-US" dirty="0" smtClean="0"/>
              <a:t/>
            </a:r>
            <a:br>
              <a:rPr lang="en-US" dirty="0" smtClean="0"/>
            </a:br>
            <a:r>
              <a:rPr lang="ar-SA" sz="3200" b="1" dirty="0" smtClean="0">
                <a:solidFill>
                  <a:schemeClr val="tx1"/>
                </a:solidFill>
                <a:cs typeface="+mj-cs"/>
              </a:rPr>
              <a:t>يتضح مما سبق أن الخوف هو استجابة </a:t>
            </a:r>
            <a:endParaRPr lang="en-US" sz="3200" b="1" dirty="0" smtClean="0">
              <a:solidFill>
                <a:schemeClr val="tx1"/>
              </a:solidFill>
              <a:cs typeface="+mj-cs"/>
            </a:endParaRPr>
          </a:p>
          <a:p>
            <a:pPr algn="ctr"/>
            <a:r>
              <a:rPr lang="ar-SA" sz="3200" b="1" dirty="0" smtClean="0">
                <a:solidFill>
                  <a:schemeClr val="tx1"/>
                </a:solidFill>
                <a:cs typeface="+mj-cs"/>
              </a:rPr>
              <a:t>لخطر </a:t>
            </a:r>
            <a:r>
              <a:rPr lang="ar-SA" sz="3200" b="1" dirty="0" smtClean="0">
                <a:solidFill>
                  <a:schemeClr val="tx1"/>
                </a:solidFill>
                <a:cs typeface="+mj-cs"/>
              </a:rPr>
              <a:t>واضح وموجود </a:t>
            </a:r>
            <a:r>
              <a:rPr lang="ar-SA" sz="3200" b="1" dirty="0" smtClean="0">
                <a:solidFill>
                  <a:schemeClr val="tx1"/>
                </a:solidFill>
                <a:cs typeface="+mj-cs"/>
              </a:rPr>
              <a:t>فعلا، </a:t>
            </a:r>
            <a:r>
              <a:rPr lang="ar-SA" sz="3200" b="1" dirty="0" smtClean="0">
                <a:solidFill>
                  <a:schemeClr val="tx1"/>
                </a:solidFill>
                <a:cs typeface="+mj-cs"/>
              </a:rPr>
              <a:t>على حين أن </a:t>
            </a:r>
            <a:endParaRPr lang="en-US" sz="3200" b="1" dirty="0" smtClean="0">
              <a:solidFill>
                <a:schemeClr val="tx1"/>
              </a:solidFill>
              <a:cs typeface="+mj-cs"/>
            </a:endParaRPr>
          </a:p>
          <a:p>
            <a:pPr algn="ctr"/>
            <a:r>
              <a:rPr lang="ar-SA" sz="3200" b="1" dirty="0" smtClean="0">
                <a:solidFill>
                  <a:schemeClr val="tx1"/>
                </a:solidFill>
                <a:cs typeface="+mj-cs"/>
              </a:rPr>
              <a:t>القلق </a:t>
            </a:r>
            <a:r>
              <a:rPr lang="ar-SA" sz="3200" b="1" dirty="0" smtClean="0">
                <a:solidFill>
                  <a:schemeClr val="tx1"/>
                </a:solidFill>
                <a:cs typeface="+mj-cs"/>
              </a:rPr>
              <a:t>هو استجابة لتهديد غير محدد أو غير </a:t>
            </a:r>
            <a:endParaRPr lang="en-US" sz="3200" b="1" dirty="0" smtClean="0">
              <a:solidFill>
                <a:schemeClr val="tx1"/>
              </a:solidFill>
              <a:cs typeface="+mj-cs"/>
            </a:endParaRPr>
          </a:p>
          <a:p>
            <a:pPr algn="ctr"/>
            <a:r>
              <a:rPr lang="ar-SA" sz="3200" b="1" dirty="0" smtClean="0">
                <a:solidFill>
                  <a:schemeClr val="tx1"/>
                </a:solidFill>
                <a:cs typeface="+mj-cs"/>
              </a:rPr>
              <a:t>معروف </a:t>
            </a:r>
            <a:r>
              <a:rPr lang="ar-SA" sz="3200" b="1" dirty="0" smtClean="0">
                <a:solidFill>
                  <a:schemeClr val="tx1"/>
                </a:solidFill>
                <a:cs typeface="+mj-cs"/>
              </a:rPr>
              <a:t>قد ينتج عن مصادر صراع أو </a:t>
            </a:r>
            <a:endParaRPr lang="en-US" sz="3200" b="1" dirty="0" smtClean="0">
              <a:solidFill>
                <a:schemeClr val="tx1"/>
              </a:solidFill>
              <a:cs typeface="+mj-cs"/>
            </a:endParaRPr>
          </a:p>
          <a:p>
            <a:pPr algn="ctr"/>
            <a:r>
              <a:rPr lang="ar-SA" sz="3200" b="1" dirty="0" smtClean="0">
                <a:solidFill>
                  <a:schemeClr val="tx1"/>
                </a:solidFill>
                <a:cs typeface="+mj-cs"/>
              </a:rPr>
              <a:t>مشاعر </a:t>
            </a:r>
            <a:r>
              <a:rPr lang="ar-SA" sz="3200" b="1" dirty="0" smtClean="0">
                <a:solidFill>
                  <a:schemeClr val="tx1"/>
                </a:solidFill>
                <a:cs typeface="+mj-cs"/>
              </a:rPr>
              <a:t>بعدم الأمان</a:t>
            </a:r>
            <a:r>
              <a:rPr lang="en-US" sz="3200" b="1" dirty="0" smtClean="0">
                <a:solidFill>
                  <a:schemeClr val="tx1"/>
                </a:solidFill>
                <a:cs typeface="+mj-cs"/>
              </a:rPr>
              <a:t/>
            </a:r>
            <a:br>
              <a:rPr lang="en-US" sz="3200" b="1" dirty="0" smtClean="0">
                <a:solidFill>
                  <a:schemeClr val="tx1"/>
                </a:solidFill>
                <a:cs typeface="+mj-cs"/>
              </a:rPr>
            </a:br>
            <a:endParaRPr lang="ar-EG" sz="3200" b="1" dirty="0">
              <a:solidFill>
                <a:schemeClr val="tx1"/>
              </a:solidFill>
              <a:cs typeface="+mj-cs"/>
            </a:endParaRPr>
          </a:p>
        </p:txBody>
      </p:sp>
      <p:pic>
        <p:nvPicPr>
          <p:cNvPr id="6" name="صورة 5" descr="child-3-24-09-2013.jpg"/>
          <p:cNvPicPr>
            <a:picLocks noChangeAspect="1"/>
          </p:cNvPicPr>
          <p:nvPr/>
        </p:nvPicPr>
        <p:blipFill>
          <a:blip r:embed="rId3"/>
          <a:stretch>
            <a:fillRect/>
          </a:stretch>
        </p:blipFill>
        <p:spPr>
          <a:xfrm>
            <a:off x="3000364" y="4214818"/>
            <a:ext cx="4843477" cy="2643182"/>
          </a:xfrm>
          <a:prstGeom prst="rect">
            <a:avLst/>
          </a:prstGeom>
          <a:ln>
            <a:noFill/>
          </a:ln>
          <a:effectLst>
            <a:softEdge rad="112500"/>
          </a:effectLst>
        </p:spPr>
      </p:pic>
    </p:spTree>
  </p:cSld>
  <p:clrMapOvr>
    <a:masterClrMapping/>
  </p:clrMapOvr>
  <p:transition spd="slow">
    <p:diamond/>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girl-504315_960_720.jpg"/>
          <p:cNvPicPr>
            <a:picLocks noChangeAspect="1"/>
          </p:cNvPicPr>
          <p:nvPr/>
        </p:nvPicPr>
        <p:blipFill>
          <a:blip r:embed="rId3"/>
          <a:stretch>
            <a:fillRect/>
          </a:stretch>
        </p:blipFill>
        <p:spPr>
          <a:xfrm>
            <a:off x="785786" y="3929066"/>
            <a:ext cx="7572428" cy="2928934"/>
          </a:xfrm>
          <a:prstGeom prst="rect">
            <a:avLst/>
          </a:prstGeom>
          <a:ln>
            <a:noFill/>
          </a:ln>
          <a:effectLst>
            <a:softEdge rad="112500"/>
          </a:effectLst>
        </p:spPr>
      </p:pic>
      <p:sp>
        <p:nvSpPr>
          <p:cNvPr id="2" name="عنوان 1"/>
          <p:cNvSpPr>
            <a:spLocks noGrp="1"/>
          </p:cNvSpPr>
          <p:nvPr>
            <p:ph type="title"/>
          </p:nvPr>
        </p:nvSpPr>
        <p:spPr/>
        <p:txBody>
          <a:bodyPr/>
          <a:lstStyle/>
          <a:p>
            <a:pPr rtl="1"/>
            <a:r>
              <a:rPr lang="ar-SA" dirty="0" smtClean="0">
                <a:solidFill>
                  <a:srgbClr val="CC0066"/>
                </a:solidFill>
                <a:effectLst>
                  <a:outerShdw blurRad="38100" dist="38100" dir="2700000" algn="tl">
                    <a:srgbClr val="000000">
                      <a:alpha val="43137"/>
                    </a:srgbClr>
                  </a:outerShdw>
                </a:effectLst>
                <a:cs typeface="PT Bold Heading" pitchFamily="2" charset="-78"/>
              </a:rPr>
              <a:t>اسباب القلق عند الاطفال</a:t>
            </a:r>
            <a:endParaRPr lang="ar-EG" dirty="0">
              <a:solidFill>
                <a:srgbClr val="CC0066"/>
              </a:solidFill>
              <a:effectLst>
                <a:outerShdw blurRad="38100" dist="38100" dir="2700000" algn="tl">
                  <a:srgbClr val="000000">
                    <a:alpha val="43137"/>
                  </a:srgbClr>
                </a:outerShdw>
              </a:effectLst>
              <a:cs typeface="PT Bold Heading" pitchFamily="2" charset="-78"/>
            </a:endParaRPr>
          </a:p>
        </p:txBody>
      </p:sp>
      <p:sp>
        <p:nvSpPr>
          <p:cNvPr id="3" name="عنصر نائب للمحتوى 2"/>
          <p:cNvSpPr>
            <a:spLocks noGrp="1"/>
          </p:cNvSpPr>
          <p:nvPr>
            <p:ph idx="1"/>
          </p:nvPr>
        </p:nvSpPr>
        <p:spPr>
          <a:xfrm>
            <a:off x="457200" y="1600201"/>
            <a:ext cx="8229600" cy="2757494"/>
          </a:xfrm>
        </p:spPr>
        <p:txBody>
          <a:bodyPr>
            <a:normAutofit lnSpcReduction="10000"/>
          </a:bodyPr>
          <a:lstStyle/>
          <a:p>
            <a:pPr algn="ctr" rtl="1">
              <a:buNone/>
            </a:pPr>
            <a:r>
              <a:rPr lang="ar-SA" b="1" dirty="0" smtClean="0"/>
              <a:t>ويعتبر </a:t>
            </a:r>
            <a:r>
              <a:rPr lang="ar-SA" b="1" dirty="0" smtClean="0"/>
              <a:t>الخوف من فقدان الحب والحنان من قبل الوالدين أو المعلمين أو الأقران هو أحد المصادر الأساسية للقلق خلال مراحل الطفولة</a:t>
            </a:r>
            <a:r>
              <a:rPr lang="en-US" b="1" dirty="0" smtClean="0"/>
              <a:t> </a:t>
            </a:r>
            <a:r>
              <a:rPr lang="en-US" b="1" dirty="0" smtClean="0"/>
              <a:t>.</a:t>
            </a:r>
            <a:r>
              <a:rPr lang="ar-SA" b="1" dirty="0" smtClean="0"/>
              <a:t>فالطفل </a:t>
            </a:r>
            <a:r>
              <a:rPr lang="ar-SA" b="1" dirty="0" smtClean="0"/>
              <a:t>يتوقع العقاب أو القسوة من </a:t>
            </a:r>
            <a:r>
              <a:rPr lang="ar-SA" b="1" dirty="0" smtClean="0"/>
              <a:t>المعلم، </a:t>
            </a:r>
            <a:r>
              <a:rPr lang="ar-SA" b="1" dirty="0" smtClean="0"/>
              <a:t>أو فقدان الحب أو الحنان من جانب الوالدين أو إحداهما مما يتسبب في شعوره بالقلق</a:t>
            </a:r>
            <a:r>
              <a:rPr lang="en-US" b="1" dirty="0" smtClean="0"/>
              <a:t> . </a:t>
            </a:r>
            <a:br>
              <a:rPr lang="en-US" b="1" dirty="0" smtClean="0"/>
            </a:br>
            <a:endParaRPr lang="ar-EG" b="1" dirty="0"/>
          </a:p>
        </p:txBody>
      </p:sp>
    </p:spTree>
  </p:cSld>
  <p:clrMapOvr>
    <a:masterClrMapping/>
  </p:clrMapOvr>
  <p:transition spd="slow">
    <p:zoom/>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5143504" y="1285860"/>
            <a:ext cx="3429024" cy="4832092"/>
          </a:xfrm>
          <a:prstGeom prst="rect">
            <a:avLst/>
          </a:prstGeom>
          <a:noFill/>
        </p:spPr>
        <p:txBody>
          <a:bodyPr wrap="square" rtlCol="1">
            <a:spAutoFit/>
          </a:bodyPr>
          <a:lstStyle/>
          <a:p>
            <a:pPr algn="ctr" rtl="1"/>
            <a:r>
              <a:rPr lang="ar-EG" sz="4400" dirty="0" smtClean="0">
                <a:solidFill>
                  <a:srgbClr val="FFFF00"/>
                </a:solidFill>
                <a:effectLst>
                  <a:outerShdw blurRad="38100" dist="38100" dir="2700000" algn="tl">
                    <a:srgbClr val="000000">
                      <a:alpha val="43137"/>
                    </a:srgbClr>
                  </a:outerShdw>
                </a:effectLst>
                <a:cs typeface="PT Bold Heading" pitchFamily="2" charset="-78"/>
              </a:rPr>
              <a:t>وشكرا لحسن </a:t>
            </a:r>
          </a:p>
          <a:p>
            <a:pPr algn="ctr" rtl="1"/>
            <a:r>
              <a:rPr lang="ar-EG" sz="4400" dirty="0" smtClean="0">
                <a:solidFill>
                  <a:srgbClr val="FFFF00"/>
                </a:solidFill>
                <a:effectLst>
                  <a:outerShdw blurRad="38100" dist="38100" dir="2700000" algn="tl">
                    <a:srgbClr val="000000">
                      <a:alpha val="43137"/>
                    </a:srgbClr>
                  </a:outerShdw>
                </a:effectLst>
                <a:cs typeface="PT Bold Heading" pitchFamily="2" charset="-78"/>
              </a:rPr>
              <a:t>استماعكم</a:t>
            </a:r>
          </a:p>
          <a:p>
            <a:pPr algn="ctr" rtl="1"/>
            <a:endParaRPr lang="ar-EG" sz="4400" dirty="0" smtClean="0">
              <a:solidFill>
                <a:schemeClr val="accent2">
                  <a:lumMod val="40000"/>
                  <a:lumOff val="60000"/>
                </a:schemeClr>
              </a:solidFill>
              <a:effectLst>
                <a:outerShdw blurRad="38100" dist="38100" dir="2700000" algn="tl">
                  <a:srgbClr val="000000">
                    <a:alpha val="43137"/>
                  </a:srgbClr>
                </a:outerShdw>
              </a:effectLst>
              <a:cs typeface="PT Bold Heading" pitchFamily="2" charset="-78"/>
            </a:endParaRPr>
          </a:p>
          <a:p>
            <a:pPr algn="ctr" rtl="1"/>
            <a:r>
              <a:rPr lang="ar-EG" sz="4400" dirty="0" smtClean="0">
                <a:solidFill>
                  <a:schemeClr val="accent2">
                    <a:lumMod val="40000"/>
                    <a:lumOff val="60000"/>
                  </a:schemeClr>
                </a:solidFill>
                <a:effectLst>
                  <a:outerShdw blurRad="38100" dist="38100" dir="2700000" algn="tl">
                    <a:srgbClr val="000000">
                      <a:alpha val="43137"/>
                    </a:srgbClr>
                  </a:outerShdw>
                </a:effectLst>
                <a:cs typeface="PT Bold Heading" pitchFamily="2" charset="-78"/>
              </a:rPr>
              <a:t>والسلام عليكم ورحمة الله </a:t>
            </a:r>
          </a:p>
          <a:p>
            <a:pPr algn="ctr" rtl="1"/>
            <a:r>
              <a:rPr lang="ar-EG" sz="4400" dirty="0" smtClean="0">
                <a:solidFill>
                  <a:schemeClr val="accent2">
                    <a:lumMod val="40000"/>
                    <a:lumOff val="60000"/>
                  </a:schemeClr>
                </a:solidFill>
                <a:effectLst>
                  <a:outerShdw blurRad="38100" dist="38100" dir="2700000" algn="tl">
                    <a:srgbClr val="000000">
                      <a:alpha val="43137"/>
                    </a:srgbClr>
                  </a:outerShdw>
                </a:effectLst>
                <a:cs typeface="PT Bold Heading" pitchFamily="2" charset="-78"/>
              </a:rPr>
              <a:t>وبركاته</a:t>
            </a:r>
            <a:r>
              <a:rPr lang="ar-EG" sz="4400" dirty="0" smtClean="0">
                <a:solidFill>
                  <a:srgbClr val="FFFF00"/>
                </a:solidFill>
                <a:effectLst>
                  <a:outerShdw blurRad="38100" dist="38100" dir="2700000" algn="tl">
                    <a:srgbClr val="000000">
                      <a:alpha val="43137"/>
                    </a:srgbClr>
                  </a:outerShdw>
                </a:effectLst>
                <a:cs typeface="PT Bold Heading" pitchFamily="2" charset="-78"/>
              </a:rPr>
              <a:t> </a:t>
            </a:r>
          </a:p>
          <a:p>
            <a:pPr algn="ctr" rtl="1"/>
            <a:r>
              <a:rPr lang="ar-EG" sz="4400" dirty="0" smtClean="0">
                <a:solidFill>
                  <a:srgbClr val="FFFF00"/>
                </a:solidFill>
                <a:effectLst>
                  <a:outerShdw blurRad="38100" dist="38100" dir="2700000" algn="tl">
                    <a:srgbClr val="000000">
                      <a:alpha val="43137"/>
                    </a:srgbClr>
                  </a:outerShdw>
                </a:effectLst>
                <a:cs typeface="PT Bold Heading" pitchFamily="2" charset="-78"/>
              </a:rPr>
              <a:t> </a:t>
            </a:r>
            <a:endParaRPr lang="ar-EG" sz="4400" dirty="0">
              <a:solidFill>
                <a:srgbClr val="FFFF00"/>
              </a:solidFill>
              <a:effectLst>
                <a:outerShdw blurRad="38100" dist="38100" dir="2700000" algn="tl">
                  <a:srgbClr val="000000">
                    <a:alpha val="43137"/>
                  </a:srgbClr>
                </a:outerShdw>
              </a:effectLst>
              <a:cs typeface="PT Bold Heading" pitchFamily="2" charset="-78"/>
            </a:endParaRPr>
          </a:p>
        </p:txBody>
      </p:sp>
    </p:spTree>
  </p:cSld>
  <p:clrMapOvr>
    <a:masterClrMapping/>
  </p:clrMapOvr>
  <p:transition spd="slow">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EG" b="0" dirty="0" smtClean="0">
                <a:solidFill>
                  <a:srgbClr val="CC0066"/>
                </a:solidFill>
                <a:effectLst>
                  <a:outerShdw blurRad="38100" dist="38100" dir="2700000" algn="tl">
                    <a:srgbClr val="000000">
                      <a:alpha val="43137"/>
                    </a:srgbClr>
                  </a:outerShdw>
                </a:effectLst>
                <a:cs typeface="PT Bold Heading" pitchFamily="2" charset="-78"/>
              </a:rPr>
              <a:t>النمو الحركي </a:t>
            </a:r>
            <a:endParaRPr lang="ar-EG" b="0" dirty="0">
              <a:solidFill>
                <a:srgbClr val="CC0066"/>
              </a:solidFill>
              <a:effectLst>
                <a:outerShdw blurRad="38100" dist="38100" dir="2700000" algn="tl">
                  <a:srgbClr val="000000">
                    <a:alpha val="43137"/>
                  </a:srgbClr>
                </a:outerShdw>
              </a:effectLst>
              <a:cs typeface="PT Bold Heading" pitchFamily="2" charset="-78"/>
            </a:endParaRPr>
          </a:p>
        </p:txBody>
      </p:sp>
      <p:sp>
        <p:nvSpPr>
          <p:cNvPr id="4" name="عنصر نائب للمحتوى 3"/>
          <p:cNvSpPr>
            <a:spLocks noGrp="1"/>
          </p:cNvSpPr>
          <p:nvPr>
            <p:ph idx="10"/>
          </p:nvPr>
        </p:nvSpPr>
        <p:spPr>
          <a:xfrm>
            <a:off x="2357422" y="857232"/>
            <a:ext cx="6275040" cy="2428892"/>
          </a:xfrm>
        </p:spPr>
        <p:txBody>
          <a:bodyPr/>
          <a:lstStyle/>
          <a:p>
            <a:pPr algn="ctr" rtl="1">
              <a:buFontTx/>
              <a:buChar char="-"/>
            </a:pPr>
            <a:r>
              <a:rPr lang="ar-EG" sz="3200" b="1" dirty="0" smtClean="0">
                <a:solidFill>
                  <a:schemeClr val="tx1"/>
                </a:solidFill>
              </a:rPr>
              <a:t>يتطور </a:t>
            </a:r>
            <a:r>
              <a:rPr lang="ar-EG" sz="3200" b="1" dirty="0" smtClean="0">
                <a:solidFill>
                  <a:schemeClr val="tx1"/>
                </a:solidFill>
              </a:rPr>
              <a:t>النمو الحركي بشكل كبير </a:t>
            </a:r>
            <a:r>
              <a:rPr lang="ar-EG" sz="3200" b="1" dirty="0" smtClean="0">
                <a:solidFill>
                  <a:schemeClr val="tx1"/>
                </a:solidFill>
              </a:rPr>
              <a:t>جدا.</a:t>
            </a:r>
            <a:endParaRPr lang="ar-EG" sz="3200" b="1" dirty="0" smtClean="0">
              <a:solidFill>
                <a:schemeClr val="tx1"/>
              </a:solidFill>
            </a:endParaRPr>
          </a:p>
          <a:p>
            <a:pPr algn="ctr" rtl="1">
              <a:buFontTx/>
              <a:buChar char="-"/>
            </a:pPr>
            <a:r>
              <a:rPr lang="ar-EG" sz="3200" b="1" dirty="0" smtClean="0">
                <a:solidFill>
                  <a:schemeClr val="tx1"/>
                </a:solidFill>
              </a:rPr>
              <a:t>يكتسب </a:t>
            </a:r>
            <a:r>
              <a:rPr lang="ar-EG" sz="3200" b="1" dirty="0" smtClean="0">
                <a:solidFill>
                  <a:schemeClr val="tx1"/>
                </a:solidFill>
              </a:rPr>
              <a:t>مهارات الصعود والهبوط، ويستخدم القلم في رسم الدوائر، ويستطيع ركوب</a:t>
            </a:r>
          </a:p>
          <a:p>
            <a:pPr algn="ctr" rtl="1"/>
            <a:r>
              <a:rPr lang="ar-EG" sz="3200" b="1" dirty="0" smtClean="0">
                <a:solidFill>
                  <a:schemeClr val="tx1"/>
                </a:solidFill>
              </a:rPr>
              <a:t> الدراجة, ويبني برجا من 10 </a:t>
            </a:r>
            <a:r>
              <a:rPr lang="ar-EG" sz="3200" b="1" dirty="0" err="1" smtClean="0">
                <a:solidFill>
                  <a:schemeClr val="tx1"/>
                </a:solidFill>
              </a:rPr>
              <a:t>مكعبات.</a:t>
            </a:r>
            <a:r>
              <a:rPr lang="ar-EG" sz="3200" b="1" dirty="0" smtClean="0">
                <a:solidFill>
                  <a:schemeClr val="tx1"/>
                </a:solidFill>
              </a:rPr>
              <a:t> </a:t>
            </a:r>
            <a:endParaRPr lang="en-US" sz="3200" b="1" dirty="0" smtClean="0">
              <a:solidFill>
                <a:schemeClr val="tx1"/>
              </a:solidFill>
            </a:endParaRPr>
          </a:p>
          <a:p>
            <a:pPr algn="r"/>
            <a:endParaRPr lang="ar-EG" sz="2800" b="1" dirty="0"/>
          </a:p>
        </p:txBody>
      </p:sp>
      <p:pic>
        <p:nvPicPr>
          <p:cNvPr id="6" name="صورة 5" descr="أطفال يلعبون.jpg"/>
          <p:cNvPicPr>
            <a:picLocks noChangeAspect="1"/>
          </p:cNvPicPr>
          <p:nvPr/>
        </p:nvPicPr>
        <p:blipFill>
          <a:blip r:embed="rId3"/>
          <a:stretch>
            <a:fillRect/>
          </a:stretch>
        </p:blipFill>
        <p:spPr>
          <a:xfrm>
            <a:off x="2143108" y="3357562"/>
            <a:ext cx="6786578" cy="3500438"/>
          </a:xfrm>
          <a:prstGeom prst="rect">
            <a:avLst/>
          </a:prstGeom>
        </p:spPr>
      </p:pic>
    </p:spTree>
  </p:cSld>
  <p:clrMapOvr>
    <a:masterClrMapping/>
  </p:clrMapOvr>
  <p:transition spd="slow">
    <p:strips/>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3"/>
          <p:cNvSpPr>
            <a:spLocks noGrp="1"/>
          </p:cNvSpPr>
          <p:nvPr>
            <p:ph idx="10"/>
          </p:nvPr>
        </p:nvSpPr>
        <p:spPr>
          <a:xfrm>
            <a:off x="2071670" y="285729"/>
            <a:ext cx="7072330" cy="2500330"/>
          </a:xfrm>
        </p:spPr>
        <p:txBody>
          <a:bodyPr/>
          <a:lstStyle/>
          <a:p>
            <a:pPr algn="ctr" rtl="1">
              <a:buFontTx/>
              <a:buChar char="-"/>
            </a:pPr>
            <a:r>
              <a:rPr lang="ar-EG" sz="3200" b="1" dirty="0" smtClean="0"/>
              <a:t>في نهاية المرحلة يمتلك مهارات حركية تشبه </a:t>
            </a:r>
          </a:p>
          <a:p>
            <a:pPr algn="ctr" rtl="1"/>
            <a:r>
              <a:rPr lang="ar-EG" sz="3200" b="1" dirty="0" smtClean="0"/>
              <a:t>مهارات الكبار </a:t>
            </a:r>
            <a:r>
              <a:rPr lang="ar-EG" sz="3200" b="1" dirty="0" err="1" smtClean="0"/>
              <a:t>مثل:</a:t>
            </a:r>
            <a:r>
              <a:rPr lang="ar-EG" sz="3200" b="1" dirty="0" smtClean="0"/>
              <a:t> </a:t>
            </a:r>
          </a:p>
          <a:p>
            <a:pPr algn="ctr" rtl="1"/>
            <a:r>
              <a:rPr lang="ar-EG" sz="3200" b="1" dirty="0" smtClean="0"/>
              <a:t>المشي، الجري،والوثب، والقفز والرمي.</a:t>
            </a:r>
            <a:endParaRPr lang="en-US" sz="3200" b="1" dirty="0" smtClean="0"/>
          </a:p>
          <a:p>
            <a:endParaRPr lang="ar-EG" dirty="0"/>
          </a:p>
        </p:txBody>
      </p:sp>
      <p:pic>
        <p:nvPicPr>
          <p:cNvPr id="5" name="صورة 4" descr="20160918190312_73450_u1f.jpg"/>
          <p:cNvPicPr>
            <a:picLocks noChangeAspect="1"/>
          </p:cNvPicPr>
          <p:nvPr/>
        </p:nvPicPr>
        <p:blipFill>
          <a:blip r:embed="rId3"/>
          <a:srcRect t="12440" b="2965"/>
          <a:stretch>
            <a:fillRect/>
          </a:stretch>
        </p:blipFill>
        <p:spPr>
          <a:xfrm>
            <a:off x="2071670" y="2714620"/>
            <a:ext cx="7072330" cy="4143380"/>
          </a:xfrm>
          <a:prstGeom prst="rect">
            <a:avLst/>
          </a:prstGeom>
          <a:ln>
            <a:noFill/>
          </a:ln>
          <a:effectLst>
            <a:softEdge rad="112500"/>
          </a:effectLst>
        </p:spPr>
      </p:pic>
    </p:spTree>
  </p:cSld>
  <p:clrMapOvr>
    <a:masterClrMapping/>
  </p:clrMapOvr>
  <p:transition spd="slow">
    <p:checker dir="vert"/>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961</TotalTime>
  <Words>2553</Words>
  <Application>Microsoft Office PowerPoint</Application>
  <PresentationFormat>عرض على الشاشة (3:4)‏</PresentationFormat>
  <Paragraphs>415</Paragraphs>
  <Slides>76</Slides>
  <Notes>76</Notes>
  <HiddenSlides>0</HiddenSlides>
  <MMClips>0</MMClips>
  <ScaleCrop>false</ScaleCrop>
  <HeadingPairs>
    <vt:vector size="4" baseType="variant">
      <vt:variant>
        <vt:lpstr>سمة</vt:lpstr>
      </vt:variant>
      <vt:variant>
        <vt:i4>2</vt:i4>
      </vt:variant>
      <vt:variant>
        <vt:lpstr>عناوين الشرائح</vt:lpstr>
      </vt:variant>
      <vt:variant>
        <vt:i4>76</vt:i4>
      </vt:variant>
    </vt:vector>
  </HeadingPairs>
  <TitlesOfParts>
    <vt:vector size="78" baseType="lpstr">
      <vt:lpstr>Office Theme</vt:lpstr>
      <vt:lpstr>Custom Design</vt:lpstr>
      <vt:lpstr>الشريحة 1</vt:lpstr>
      <vt:lpstr>خصائص النمو </vt:lpstr>
      <vt:lpstr>مرحلة الطفولة المبكرة من 3 – 6 سنوات</vt:lpstr>
      <vt:lpstr>الشريحة 4</vt:lpstr>
      <vt:lpstr>النمو الجسمي والفسيولوجي</vt:lpstr>
      <vt:lpstr>الشريحة 6</vt:lpstr>
      <vt:lpstr>الشريحة 7</vt:lpstr>
      <vt:lpstr>النمو الحركي </vt:lpstr>
      <vt:lpstr>الشريحة 9</vt:lpstr>
      <vt:lpstr>الشريحة 10</vt:lpstr>
      <vt:lpstr>الشريحة 11</vt:lpstr>
      <vt:lpstr>الشريحة 12</vt:lpstr>
      <vt:lpstr>الألعاب السائدة لدى الطفل</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النمو العقلي المعرفي </vt:lpstr>
      <vt:lpstr>الشريحة 25</vt:lpstr>
      <vt:lpstr>2-مرحلة التفكير الحدسي من 4 – 7 سنوات</vt:lpstr>
      <vt:lpstr>النمو اللغوي </vt:lpstr>
      <vt:lpstr>الشريحة 28</vt:lpstr>
      <vt:lpstr>الشريحة 29</vt:lpstr>
      <vt:lpstr>النمو الأنفعالي </vt:lpstr>
      <vt:lpstr>الشريحة 31</vt:lpstr>
      <vt:lpstr>الشريحة 32</vt:lpstr>
      <vt:lpstr>أسباب زيادة مخاوف الطفل في هذه المرحلة  </vt:lpstr>
      <vt:lpstr>الشريحة 34</vt:lpstr>
      <vt:lpstr>النمو الاجتماعي </vt:lpstr>
      <vt:lpstr>الشريحة 36</vt:lpstr>
      <vt:lpstr>النمو الخلقي </vt:lpstr>
      <vt:lpstr>الشريحة 38</vt:lpstr>
      <vt:lpstr>الشريحة 39</vt:lpstr>
      <vt:lpstr>مشكلات نفسية في مراحل الطفولة</vt:lpstr>
      <vt:lpstr>الشريحة 41</vt:lpstr>
      <vt:lpstr>الشريحة 42</vt:lpstr>
      <vt:lpstr>الشريحة 43</vt:lpstr>
      <vt:lpstr>الشريحة 44</vt:lpstr>
      <vt:lpstr>الشريحة 45</vt:lpstr>
      <vt:lpstr> ومن أهم أسباب الخوف المرضي ما يلي </vt:lpstr>
      <vt:lpstr>الشريحة 47</vt:lpstr>
      <vt:lpstr>الخوف المرضي من المدرسة</vt:lpstr>
      <vt:lpstr>العوامل المرتبطة بالخوف المرضي من المدرسة </vt:lpstr>
      <vt:lpstr>الخوف العام من المدرسة</vt:lpstr>
      <vt:lpstr>الخوف من المدرسين  </vt:lpstr>
      <vt:lpstr>الخوف من الامتحانات</vt:lpstr>
      <vt:lpstr>الشريحة 53</vt:lpstr>
      <vt:lpstr>الشريحة 54</vt:lpstr>
      <vt:lpstr>الشريحة 55</vt:lpstr>
      <vt:lpstr>الشريحة 56</vt:lpstr>
      <vt:lpstr>مشكلة الكذب</vt:lpstr>
      <vt:lpstr>أنواع الكذب</vt:lpstr>
      <vt:lpstr>الشريحة 59</vt:lpstr>
      <vt:lpstr>الشريحة 60</vt:lpstr>
      <vt:lpstr>الشريحة 61</vt:lpstr>
      <vt:lpstr>الشريحة 62</vt:lpstr>
      <vt:lpstr>الشريحة 63</vt:lpstr>
      <vt:lpstr>وسائل علاج الكذب</vt:lpstr>
      <vt:lpstr>الشريحة 65</vt:lpstr>
      <vt:lpstr>الشريحة 66</vt:lpstr>
      <vt:lpstr>الشريحة 67</vt:lpstr>
      <vt:lpstr>مشكله القلق</vt:lpstr>
      <vt:lpstr>انواع القلق</vt:lpstr>
      <vt:lpstr>الشريحة 70</vt:lpstr>
      <vt:lpstr>الشريحة 71</vt:lpstr>
      <vt:lpstr>الشريحة 72</vt:lpstr>
      <vt:lpstr>الشريحة 73</vt:lpstr>
      <vt:lpstr>الفرق بين الخوف والقلق </vt:lpstr>
      <vt:lpstr>اسباب القلق عند الاطفال</vt:lpstr>
      <vt:lpstr>الشريحة 76</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Registered User</dc:creator>
  <cp:lastModifiedBy>PC2016</cp:lastModifiedBy>
  <cp:revision>357</cp:revision>
  <dcterms:created xsi:type="dcterms:W3CDTF">2014-04-01T16:35:38Z</dcterms:created>
  <dcterms:modified xsi:type="dcterms:W3CDTF">2018-07-31T15:41:00Z</dcterms:modified>
</cp:coreProperties>
</file>