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Override PartName="/ppt/media/image53.jpeg" ContentType="image/jpeg"/>
  <Override PartName="/ppt/media/image54.jpeg" ContentType="image/jpeg"/>
  <Override PartName="/ppt/media/image55.jpeg" ContentType="image/jpeg"/>
  <Override PartName="/ppt/media/image56.jpeg" ContentType="image/jpeg"/>
  <Override PartName="/ppt/media/image57.jpeg" ContentType="image/jpeg"/>
  <Override PartName="/ppt/media/image58.jpeg" ContentType="image/jpeg"/>
  <Override PartName="/ppt/media/image59.jpeg" ContentType="image/jpeg"/>
  <Override PartName="/ppt/media/image60.jpeg" ContentType="image/jpeg"/>
  <Override PartName="/ppt/media/image61.jpeg" ContentType="image/jpeg"/>
  <Override PartName="/ppt/media/image62.jpeg" ContentType="image/jpeg"/>
  <Override PartName="/ppt/media/image63.jpeg" ContentType="image/jpeg"/>
  <Override PartName="/ppt/media/image64.jpeg" ContentType="image/jpeg"/>
  <Override PartName="/ppt/media/image6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ACA"/>
          </a:solidFill>
        </a:fill>
      </a:tcStyle>
    </a:wholeTbl>
    <a:band2H>
      <a:tcTxStyle b="def" i="def"/>
      <a:tcStyle>
        <a:tcBdr/>
        <a:fill>
          <a:solidFill>
            <a:srgbClr val="F1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CD4"/>
          </a:solidFill>
        </a:fill>
      </a:tcStyle>
    </a:wholeTbl>
    <a:band2H>
      <a:tcTxStyle b="def" i="def"/>
      <a:tcStyle>
        <a:tcBdr/>
        <a:fill>
          <a:solidFill>
            <a:srgbClr val="F1EEEA"/>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ACA"/>
          </a:solidFill>
        </a:fill>
      </a:tcStyle>
    </a:wholeTbl>
    <a:band2H>
      <a:tcTxStyle b="def" i="def"/>
      <a:tcStyle>
        <a:tcBdr/>
        <a:fill>
          <a:solidFill>
            <a:srgbClr val="EB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9" name="Shape 159"/>
          <p:cNvSpPr/>
          <p:nvPr>
            <p:ph type="sldImg"/>
          </p:nvPr>
        </p:nvSpPr>
        <p:spPr>
          <a:xfrm>
            <a:off x="1143000" y="685800"/>
            <a:ext cx="4572000" cy="3429000"/>
          </a:xfrm>
          <a:prstGeom prst="rect">
            <a:avLst/>
          </a:prstGeom>
        </p:spPr>
        <p:txBody>
          <a:bodyPr/>
          <a:lstStyle/>
          <a:p>
            <a:pPr/>
          </a:p>
        </p:txBody>
      </p:sp>
      <p:sp>
        <p:nvSpPr>
          <p:cNvPr id="160" name="Shape 1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20" name="Rectangle 14"/>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21" name="Rectangle 18"/>
          <p:cNvSpPr/>
          <p:nvPr/>
        </p:nvSpPr>
        <p:spPr>
          <a:xfrm>
            <a:off x="8991600" y="3047"/>
            <a:ext cx="152400" cy="6858001"/>
          </a:xfrm>
          <a:prstGeom prst="rect">
            <a:avLst/>
          </a:prstGeom>
          <a:solidFill>
            <a:srgbClr val="FFFFFF"/>
          </a:solidFill>
          <a:ln w="12700">
            <a:miter lim="400000"/>
          </a:ln>
        </p:spPr>
        <p:txBody>
          <a:bodyPr lIns="45719" rIns="45719" anchor="ctr"/>
          <a:lstStyle/>
          <a:p>
            <a:pPr/>
          </a:p>
        </p:txBody>
      </p:sp>
      <p:sp>
        <p:nvSpPr>
          <p:cNvPr id="22"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23" name="Rectangle 15"/>
          <p:cNvSpPr/>
          <p:nvPr/>
        </p:nvSpPr>
        <p:spPr>
          <a:xfrm>
            <a:off x="0" y="0"/>
            <a:ext cx="9144000" cy="2514600"/>
          </a:xfrm>
          <a:prstGeom prst="rect">
            <a:avLst/>
          </a:prstGeom>
          <a:solidFill>
            <a:srgbClr val="FFFFFF"/>
          </a:solidFill>
          <a:ln w="12700">
            <a:miter lim="400000"/>
          </a:ln>
        </p:spPr>
        <p:txBody>
          <a:bodyPr lIns="45719" rIns="45719" anchor="ctr"/>
          <a:lstStyle/>
          <a:p>
            <a:pPr/>
          </a:p>
        </p:txBody>
      </p:sp>
      <p:sp>
        <p:nvSpPr>
          <p:cNvPr id="24" name="Rectangle 11"/>
          <p:cNvSpPr/>
          <p:nvPr/>
        </p:nvSpPr>
        <p:spPr>
          <a:xfrm>
            <a:off x="146303" y="6391655"/>
            <a:ext cx="8833106" cy="309564"/>
          </a:xfrm>
          <a:prstGeom prst="rect">
            <a:avLst/>
          </a:prstGeom>
          <a:solidFill>
            <a:schemeClr val="accent3"/>
          </a:solidFill>
          <a:ln w="12700">
            <a:miter lim="400000"/>
          </a:ln>
        </p:spPr>
        <p:txBody>
          <a:bodyPr lIns="45719" rIns="45719" anchor="ctr"/>
          <a:lstStyle/>
          <a:p>
            <a:pPr/>
          </a:p>
        </p:txBody>
      </p:sp>
      <p:sp>
        <p:nvSpPr>
          <p:cNvPr id="25" name="Body Level One…"/>
          <p:cNvSpPr txBox="1"/>
          <p:nvPr>
            <p:ph type="body" sz="quarter" idx="1"/>
          </p:nvPr>
        </p:nvSpPr>
        <p:spPr>
          <a:xfrm>
            <a:off x="1371600" y="2819400"/>
            <a:ext cx="6400800" cy="1752600"/>
          </a:xfrm>
          <a:prstGeom prst="rect">
            <a:avLst/>
          </a:prstGeom>
        </p:spPr>
        <p:txBody>
          <a:bodyPr/>
          <a:lstStyle>
            <a:lvl1pPr marL="0" indent="0" algn="ctr">
              <a:spcBef>
                <a:spcPts val="300"/>
              </a:spcBef>
              <a:buClrTx/>
              <a:buSzTx/>
              <a:buNone/>
              <a:defRPr b="1" cap="all" spc="250" sz="1600">
                <a:solidFill>
                  <a:srgbClr val="303030"/>
                </a:solidFill>
              </a:defRPr>
            </a:lvl1pPr>
            <a:lvl2pPr marL="0" indent="457200" algn="ctr">
              <a:spcBef>
                <a:spcPts val="300"/>
              </a:spcBef>
              <a:buClrTx/>
              <a:buSzTx/>
              <a:buNone/>
              <a:defRPr b="1" cap="all" spc="250" sz="1600">
                <a:solidFill>
                  <a:srgbClr val="303030"/>
                </a:solidFill>
              </a:defRPr>
            </a:lvl2pPr>
            <a:lvl3pPr marL="0" indent="914400" algn="ctr">
              <a:spcBef>
                <a:spcPts val="300"/>
              </a:spcBef>
              <a:buClrTx/>
              <a:buSzTx/>
              <a:buNone/>
              <a:defRPr b="1" cap="all" spc="250" sz="1600">
                <a:solidFill>
                  <a:srgbClr val="303030"/>
                </a:solidFill>
              </a:defRPr>
            </a:lvl3pPr>
            <a:lvl4pPr marL="0" indent="1371600" algn="ctr">
              <a:spcBef>
                <a:spcPts val="300"/>
              </a:spcBef>
              <a:buClrTx/>
              <a:buSzTx/>
              <a:buNone/>
              <a:defRPr b="1" cap="all" spc="250" sz="1600">
                <a:solidFill>
                  <a:srgbClr val="303030"/>
                </a:solidFill>
              </a:defRPr>
            </a:lvl4pPr>
            <a:lvl5pPr marL="0" indent="1828800" algn="ctr">
              <a:spcBef>
                <a:spcPts val="300"/>
              </a:spcBef>
              <a:buClrTx/>
              <a:buSzTx/>
              <a:buNone/>
              <a:defRPr b="1" cap="all" spc="250" sz="1600">
                <a:solidFill>
                  <a:srgbClr val="303030"/>
                </a:solidFill>
              </a:defRPr>
            </a:lvl5pPr>
          </a:lstStyle>
          <a:p>
            <a:pPr/>
            <a:r>
              <a:t>Body Level One</a:t>
            </a:r>
          </a:p>
          <a:p>
            <a:pPr lvl="1"/>
            <a:r>
              <a:t>Body Level Two</a:t>
            </a:r>
          </a:p>
          <a:p>
            <a:pPr lvl="2"/>
            <a:r>
              <a:t>Body Level Three</a:t>
            </a:r>
          </a:p>
          <a:p>
            <a:pPr lvl="3"/>
            <a:r>
              <a:t>Body Level Four</a:t>
            </a:r>
          </a:p>
          <a:p>
            <a:pPr lvl="4"/>
            <a:r>
              <a:t>Body Level Five</a:t>
            </a:r>
          </a:p>
        </p:txBody>
      </p:sp>
      <p:sp>
        <p:nvSpPr>
          <p:cNvPr id="26" name="Straight Connector 6"/>
          <p:cNvSpPr/>
          <p:nvPr/>
        </p:nvSpPr>
        <p:spPr>
          <a:xfrm>
            <a:off x="155447" y="2420111"/>
            <a:ext cx="8833106" cy="1"/>
          </a:xfrm>
          <a:prstGeom prst="line">
            <a:avLst/>
          </a:prstGeom>
          <a:ln w="11430">
            <a:solidFill>
              <a:srgbClr val="978361"/>
            </a:solidFill>
            <a:prstDash val="sysDash"/>
          </a:ln>
        </p:spPr>
        <p:txBody>
          <a:bodyPr lIns="45719" rIns="45719"/>
          <a:lstStyle/>
          <a:p>
            <a:pPr/>
          </a:p>
        </p:txBody>
      </p:sp>
      <p:sp>
        <p:nvSpPr>
          <p:cNvPr id="27" name="Rectangle 9"/>
          <p:cNvSpPr/>
          <p:nvPr/>
        </p:nvSpPr>
        <p:spPr>
          <a:xfrm>
            <a:off x="152399" y="152399"/>
            <a:ext cx="8833106" cy="6547106"/>
          </a:xfrm>
          <a:prstGeom prst="rect">
            <a:avLst/>
          </a:prstGeom>
          <a:ln>
            <a:solidFill>
              <a:srgbClr val="978361"/>
            </a:solidFill>
            <a:miter/>
          </a:ln>
        </p:spPr>
        <p:txBody>
          <a:bodyPr lIns="45719" rIns="45719" anchor="ctr"/>
          <a:lstStyle/>
          <a:p>
            <a:pPr/>
          </a:p>
        </p:txBody>
      </p:sp>
      <p:sp>
        <p:nvSpPr>
          <p:cNvPr id="28" name="Oval 12"/>
          <p:cNvSpPr/>
          <p:nvPr/>
        </p:nvSpPr>
        <p:spPr>
          <a:xfrm>
            <a:off x="4267200" y="2115311"/>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29" name="Oval 13"/>
          <p:cNvSpPr/>
          <p:nvPr/>
        </p:nvSpPr>
        <p:spPr>
          <a:xfrm>
            <a:off x="4361688" y="2209800"/>
            <a:ext cx="420625" cy="420624"/>
          </a:xfrm>
          <a:prstGeom prst="ellipse">
            <a:avLst/>
          </a:prstGeom>
          <a:solidFill>
            <a:srgbClr val="FFFFFF"/>
          </a:solidFill>
          <a:ln w="50800" cap="rnd">
            <a:solidFill>
              <a:srgbClr val="978361"/>
            </a:solidFill>
          </a:ln>
        </p:spPr>
        <p:txBody>
          <a:bodyPr lIns="45719" rIns="45719" anchor="ctr"/>
          <a:lstStyle/>
          <a:p>
            <a:pPr algn="ctr">
              <a:defRPr>
                <a:solidFill>
                  <a:srgbClr val="FFFFFF"/>
                </a:solidFill>
              </a:defRPr>
            </a:pPr>
          </a:p>
        </p:txBody>
      </p:sp>
      <p:sp>
        <p:nvSpPr>
          <p:cNvPr id="30" name="Title Text"/>
          <p:cNvSpPr txBox="1"/>
          <p:nvPr>
            <p:ph type="title"/>
          </p:nvPr>
        </p:nvSpPr>
        <p:spPr>
          <a:xfrm>
            <a:off x="685800" y="381000"/>
            <a:ext cx="7772400" cy="1752600"/>
          </a:xfrm>
          <a:prstGeom prst="rect">
            <a:avLst/>
          </a:prstGeom>
        </p:spPr>
        <p:txBody>
          <a:bodyPr/>
          <a:lstStyle>
            <a:lvl1pPr>
              <a:defRPr sz="4200">
                <a:solidFill>
                  <a:schemeClr val="accent1"/>
                </a:solidFill>
              </a:defRPr>
            </a:lvl1pPr>
          </a:lstStyle>
          <a:p>
            <a:pPr/>
            <a:r>
              <a:t>Title Text</a:t>
            </a:r>
          </a:p>
        </p:txBody>
      </p:sp>
      <p:sp>
        <p:nvSpPr>
          <p:cNvPr id="31" name="Slide Number"/>
          <p:cNvSpPr txBox="1"/>
          <p:nvPr>
            <p:ph type="sldNum" sz="quarter" idx="2"/>
          </p:nvPr>
        </p:nvSpPr>
        <p:spPr>
          <a:xfrm>
            <a:off x="4413914" y="2253742"/>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FFFFFF"/>
        </a:solidFill>
      </p:bgPr>
    </p:bg>
    <p:spTree>
      <p:nvGrpSpPr>
        <p:cNvPr id="1" name=""/>
        <p:cNvGrpSpPr/>
        <p:nvPr/>
      </p:nvGrpSpPr>
      <p:grpSpPr>
        <a:xfrm>
          <a:off x="0" y="0"/>
          <a:ext cx="0" cy="0"/>
          <a:chOff x="0" y="0"/>
          <a:chExt cx="0" cy="0"/>
        </a:xfrm>
      </p:grpSpPr>
      <p:sp>
        <p:nvSpPr>
          <p:cNvPr id="47" name="Rectangle 16"/>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48" name="Rectangle 14"/>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49" name="Rectangle 15"/>
          <p:cNvSpPr/>
          <p:nvPr/>
        </p:nvSpPr>
        <p:spPr>
          <a:xfrm>
            <a:off x="0" y="0"/>
            <a:ext cx="9144000" cy="152400"/>
          </a:xfrm>
          <a:prstGeom prst="rect">
            <a:avLst/>
          </a:prstGeom>
          <a:solidFill>
            <a:srgbClr val="FFFFFF"/>
          </a:solidFill>
          <a:ln w="12700">
            <a:miter lim="400000"/>
          </a:ln>
        </p:spPr>
        <p:txBody>
          <a:bodyPr lIns="45719" rIns="45719" anchor="ctr"/>
          <a:lstStyle/>
          <a:p>
            <a:pPr/>
          </a:p>
        </p:txBody>
      </p:sp>
      <p:sp>
        <p:nvSpPr>
          <p:cNvPr id="50" name="Rectangle 17"/>
          <p:cNvSpPr/>
          <p:nvPr/>
        </p:nvSpPr>
        <p:spPr>
          <a:xfrm>
            <a:off x="8991600" y="19050"/>
            <a:ext cx="152400" cy="6858000"/>
          </a:xfrm>
          <a:prstGeom prst="rect">
            <a:avLst/>
          </a:prstGeom>
          <a:solidFill>
            <a:srgbClr val="FFFFFF"/>
          </a:solidFill>
          <a:ln w="12700">
            <a:miter lim="400000"/>
          </a:ln>
        </p:spPr>
        <p:txBody>
          <a:bodyPr lIns="45719" rIns="45719" anchor="ctr"/>
          <a:lstStyle/>
          <a:p>
            <a:pPr/>
          </a:p>
        </p:txBody>
      </p:sp>
      <p:sp>
        <p:nvSpPr>
          <p:cNvPr id="51" name="Rectangle 18"/>
          <p:cNvSpPr/>
          <p:nvPr/>
        </p:nvSpPr>
        <p:spPr>
          <a:xfrm>
            <a:off x="152399" y="2286000"/>
            <a:ext cx="8833106" cy="304800"/>
          </a:xfrm>
          <a:prstGeom prst="rect">
            <a:avLst/>
          </a:prstGeom>
          <a:solidFill>
            <a:srgbClr val="FFFFFF"/>
          </a:solidFill>
          <a:ln w="12700">
            <a:miter lim="400000"/>
          </a:ln>
        </p:spPr>
        <p:txBody>
          <a:bodyPr lIns="45719" rIns="45719" anchor="ctr"/>
          <a:lstStyle/>
          <a:p>
            <a:pPr/>
          </a:p>
        </p:txBody>
      </p:sp>
      <p:sp>
        <p:nvSpPr>
          <p:cNvPr id="52" name="Rectangle 11"/>
          <p:cNvSpPr/>
          <p:nvPr/>
        </p:nvSpPr>
        <p:spPr>
          <a:xfrm>
            <a:off x="155447" y="142352"/>
            <a:ext cx="8833106" cy="2139696"/>
          </a:xfrm>
          <a:prstGeom prst="rect">
            <a:avLst/>
          </a:prstGeom>
          <a:solidFill>
            <a:schemeClr val="accent1"/>
          </a:solidFill>
          <a:ln w="12700">
            <a:miter lim="400000"/>
          </a:ln>
        </p:spPr>
        <p:txBody>
          <a:bodyPr lIns="45719" rIns="45719" anchor="ctr"/>
          <a:lstStyle/>
          <a:p>
            <a:pPr/>
          </a:p>
        </p:txBody>
      </p:sp>
      <p:sp>
        <p:nvSpPr>
          <p:cNvPr id="53" name="Body Level One…"/>
          <p:cNvSpPr txBox="1"/>
          <p:nvPr>
            <p:ph type="body" sz="quarter" idx="1"/>
          </p:nvPr>
        </p:nvSpPr>
        <p:spPr>
          <a:xfrm>
            <a:off x="1368425" y="2743200"/>
            <a:ext cx="6480175" cy="1673225"/>
          </a:xfrm>
          <a:prstGeom prst="rect">
            <a:avLst/>
          </a:prstGeom>
        </p:spPr>
        <p:txBody>
          <a:bodyPr/>
          <a:lstStyle>
            <a:lvl1pPr marL="0" indent="0" algn="ctr">
              <a:spcBef>
                <a:spcPts val="300"/>
              </a:spcBef>
              <a:buClrTx/>
              <a:buSzTx/>
              <a:buNone/>
              <a:defRPr b="1" cap="all" spc="250" sz="1600">
                <a:solidFill>
                  <a:srgbClr val="303030"/>
                </a:solidFill>
              </a:defRPr>
            </a:lvl1pPr>
            <a:lvl2pPr marL="0" indent="274320" algn="ctr">
              <a:spcBef>
                <a:spcPts val="300"/>
              </a:spcBef>
              <a:buClrTx/>
              <a:buSzTx/>
              <a:buNone/>
              <a:defRPr b="1" cap="all" spc="250" sz="1600">
                <a:solidFill>
                  <a:srgbClr val="303030"/>
                </a:solidFill>
              </a:defRPr>
            </a:lvl2pPr>
            <a:lvl3pPr marL="0" indent="594360" algn="ctr">
              <a:spcBef>
                <a:spcPts val="300"/>
              </a:spcBef>
              <a:buClrTx/>
              <a:buSzTx/>
              <a:buNone/>
              <a:defRPr b="1" cap="all" spc="250" sz="1600">
                <a:solidFill>
                  <a:srgbClr val="303030"/>
                </a:solidFill>
              </a:defRPr>
            </a:lvl3pPr>
            <a:lvl4pPr marL="0" indent="868680" algn="ctr">
              <a:spcBef>
                <a:spcPts val="300"/>
              </a:spcBef>
              <a:buClrTx/>
              <a:buSzTx/>
              <a:buNone/>
              <a:defRPr b="1" cap="all" spc="250" sz="1600">
                <a:solidFill>
                  <a:srgbClr val="303030"/>
                </a:solidFill>
              </a:defRPr>
            </a:lvl4pPr>
            <a:lvl5pPr marL="0" indent="1143000" algn="ctr">
              <a:spcBef>
                <a:spcPts val="300"/>
              </a:spcBef>
              <a:buClrTx/>
              <a:buSzTx/>
              <a:buNone/>
              <a:defRPr b="1" cap="all" spc="250" sz="1600">
                <a:solidFill>
                  <a:srgbClr val="303030"/>
                </a:solidFill>
              </a:defRPr>
            </a:lvl5pPr>
          </a:lstStyle>
          <a:p>
            <a:pPr/>
            <a:r>
              <a:t>Body Level One</a:t>
            </a:r>
          </a:p>
          <a:p>
            <a:pPr lvl="1"/>
            <a:r>
              <a:t>Body Level Two</a:t>
            </a:r>
          </a:p>
          <a:p>
            <a:pPr lvl="2"/>
            <a:r>
              <a:t>Body Level Three</a:t>
            </a:r>
          </a:p>
          <a:p>
            <a:pPr lvl="3"/>
            <a:r>
              <a:t>Body Level Four</a:t>
            </a:r>
          </a:p>
          <a:p>
            <a:pPr lvl="4"/>
            <a:r>
              <a:t>Body Level Five</a:t>
            </a:r>
          </a:p>
        </p:txBody>
      </p:sp>
      <p:sp>
        <p:nvSpPr>
          <p:cNvPr id="54" name="Rectangle 12"/>
          <p:cNvSpPr/>
          <p:nvPr/>
        </p:nvSpPr>
        <p:spPr>
          <a:xfrm>
            <a:off x="146303" y="6391655"/>
            <a:ext cx="8833106" cy="309564"/>
          </a:xfrm>
          <a:prstGeom prst="rect">
            <a:avLst/>
          </a:prstGeom>
          <a:solidFill>
            <a:schemeClr val="accent3"/>
          </a:solidFill>
          <a:ln w="12700">
            <a:miter lim="400000"/>
          </a:ln>
        </p:spPr>
        <p:txBody>
          <a:bodyPr lIns="45719" rIns="45719" anchor="ctr"/>
          <a:lstStyle/>
          <a:p>
            <a:pPr/>
          </a:p>
        </p:txBody>
      </p:sp>
      <p:sp>
        <p:nvSpPr>
          <p:cNvPr id="55" name="Rectangle 13"/>
          <p:cNvSpPr/>
          <p:nvPr/>
        </p:nvSpPr>
        <p:spPr>
          <a:xfrm>
            <a:off x="152399" y="152399"/>
            <a:ext cx="8833106" cy="6547106"/>
          </a:xfrm>
          <a:prstGeom prst="rect">
            <a:avLst/>
          </a:prstGeom>
          <a:ln>
            <a:solidFill>
              <a:srgbClr val="978361"/>
            </a:solidFill>
            <a:miter/>
          </a:ln>
        </p:spPr>
        <p:txBody>
          <a:bodyPr lIns="45719" rIns="45719" anchor="ctr"/>
          <a:lstStyle/>
          <a:p>
            <a:pPr/>
          </a:p>
        </p:txBody>
      </p:sp>
      <p:sp>
        <p:nvSpPr>
          <p:cNvPr id="56" name="Straight Connector 7"/>
          <p:cNvSpPr/>
          <p:nvPr/>
        </p:nvSpPr>
        <p:spPr>
          <a:xfrm>
            <a:off x="152399" y="2438400"/>
            <a:ext cx="8833106" cy="0"/>
          </a:xfrm>
          <a:prstGeom prst="line">
            <a:avLst/>
          </a:prstGeom>
          <a:ln w="11430">
            <a:solidFill>
              <a:srgbClr val="978361"/>
            </a:solidFill>
            <a:prstDash val="sysDash"/>
          </a:ln>
        </p:spPr>
        <p:txBody>
          <a:bodyPr lIns="45719" rIns="45719"/>
          <a:lstStyle/>
          <a:p>
            <a:pPr/>
          </a:p>
        </p:txBody>
      </p:sp>
      <p:sp>
        <p:nvSpPr>
          <p:cNvPr id="57" name="Oval 9"/>
          <p:cNvSpPr/>
          <p:nvPr/>
        </p:nvSpPr>
        <p:spPr>
          <a:xfrm>
            <a:off x="4267200" y="2115311"/>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58" name="Oval 10"/>
          <p:cNvSpPr/>
          <p:nvPr/>
        </p:nvSpPr>
        <p:spPr>
          <a:xfrm>
            <a:off x="4361688" y="2209800"/>
            <a:ext cx="420625" cy="420624"/>
          </a:xfrm>
          <a:prstGeom prst="ellipse">
            <a:avLst/>
          </a:prstGeom>
          <a:solidFill>
            <a:srgbClr val="FFFFFF"/>
          </a:solidFill>
          <a:ln w="50800" cap="rnd">
            <a:solidFill>
              <a:srgbClr val="978361"/>
            </a:solidFill>
          </a:ln>
        </p:spPr>
        <p:txBody>
          <a:bodyPr lIns="45719" rIns="45719" anchor="ctr"/>
          <a:lstStyle/>
          <a:p>
            <a:pPr algn="ctr">
              <a:defRPr>
                <a:solidFill>
                  <a:srgbClr val="FFFFFF"/>
                </a:solidFill>
              </a:defRPr>
            </a:pPr>
          </a:p>
        </p:txBody>
      </p:sp>
      <p:sp>
        <p:nvSpPr>
          <p:cNvPr id="59" name="Title Text"/>
          <p:cNvSpPr txBox="1"/>
          <p:nvPr>
            <p:ph type="title"/>
          </p:nvPr>
        </p:nvSpPr>
        <p:spPr>
          <a:xfrm>
            <a:off x="722312" y="533400"/>
            <a:ext cx="7772401" cy="1524000"/>
          </a:xfrm>
          <a:prstGeom prst="rect">
            <a:avLst/>
          </a:prstGeom>
        </p:spPr>
        <p:txBody>
          <a:bodyPr/>
          <a:lstStyle>
            <a:lvl1pPr>
              <a:defRPr sz="4200">
                <a:solidFill>
                  <a:srgbClr val="FFFFFF"/>
                </a:solidFill>
              </a:defRPr>
            </a:lvl1pPr>
          </a:lstStyle>
          <a:p>
            <a:pPr/>
            <a:r>
              <a:t>Title Text</a:t>
            </a:r>
          </a:p>
        </p:txBody>
      </p:sp>
      <p:sp>
        <p:nvSpPr>
          <p:cNvPr id="60" name="Slide Number"/>
          <p:cNvSpPr txBox="1"/>
          <p:nvPr>
            <p:ph type="sldNum" sz="quarter" idx="2"/>
          </p:nvPr>
        </p:nvSpPr>
        <p:spPr>
          <a:xfrm>
            <a:off x="4413914" y="2253742"/>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7" name="Title Text"/>
          <p:cNvSpPr txBox="1"/>
          <p:nvPr>
            <p:ph type="title"/>
          </p:nvPr>
        </p:nvSpPr>
        <p:spPr>
          <a:prstGeom prst="rect">
            <a:avLst/>
          </a:prstGeom>
        </p:spPr>
        <p:txBody>
          <a:bodyPr/>
          <a:lstStyle/>
          <a:p>
            <a:pPr/>
            <a:r>
              <a:t>Title Text</a:t>
            </a:r>
          </a:p>
        </p:txBody>
      </p:sp>
      <p:sp>
        <p:nvSpPr>
          <p:cNvPr id="68" name="Straight Connector 7"/>
          <p:cNvSpPr/>
          <p:nvPr/>
        </p:nvSpPr>
        <p:spPr>
          <a:xfrm flipV="1">
            <a:off x="4563080" y="1575651"/>
            <a:ext cx="8922" cy="4819559"/>
          </a:xfrm>
          <a:prstGeom prst="line">
            <a:avLst/>
          </a:prstGeom>
          <a:ln>
            <a:solidFill>
              <a:srgbClr val="303030"/>
            </a:solidFill>
            <a:prstDash val="sysDash"/>
          </a:ln>
        </p:spPr>
        <p:txBody>
          <a:bodyPr lIns="45719" rIns="45719"/>
          <a:lstStyle/>
          <a:p>
            <a:pPr/>
          </a:p>
        </p:txBody>
      </p:sp>
      <p:sp>
        <p:nvSpPr>
          <p:cNvPr id="69" name="Body Level One…"/>
          <p:cNvSpPr txBox="1"/>
          <p:nvPr>
            <p:ph type="body" sz="half" idx="1"/>
          </p:nvPr>
        </p:nvSpPr>
        <p:spPr>
          <a:xfrm>
            <a:off x="301752" y="1371600"/>
            <a:ext cx="4038601" cy="4681729"/>
          </a:xfrm>
          <a:prstGeom prst="rect">
            <a:avLst/>
          </a:prstGeom>
        </p:spPr>
        <p:txBody>
          <a:bodyPr/>
          <a:lstStyle>
            <a:lvl1pPr>
              <a:defRPr sz="2500"/>
            </a:lvl1pPr>
            <a:lvl2pPr marL="586047" indent="-311727">
              <a:defRPr sz="2500"/>
            </a:lvl2pPr>
            <a:lvl3pPr marL="880110" indent="-285750">
              <a:defRPr sz="2500"/>
            </a:lvl3pPr>
            <a:lvl4pPr marL="1154430" indent="-285750">
              <a:defRPr sz="2500"/>
            </a:lvl4pPr>
            <a:lvl5pPr marL="1460500" indent="-317500">
              <a:defRPr sz="2500"/>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4413914" y="1094466"/>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77" name="Straight Connector 9"/>
          <p:cNvSpPr/>
          <p:nvPr/>
        </p:nvSpPr>
        <p:spPr>
          <a:xfrm flipV="1">
            <a:off x="4572000" y="2200275"/>
            <a:ext cx="0" cy="4187953"/>
          </a:xfrm>
          <a:prstGeom prst="line">
            <a:avLst/>
          </a:prstGeom>
          <a:ln>
            <a:solidFill>
              <a:srgbClr val="303030"/>
            </a:solidFill>
            <a:prstDash val="sysDash"/>
          </a:ln>
        </p:spPr>
        <p:txBody>
          <a:bodyPr lIns="45719" rIns="45719"/>
          <a:lstStyle/>
          <a:p>
            <a:pPr/>
          </a:p>
        </p:txBody>
      </p:sp>
      <p:sp>
        <p:nvSpPr>
          <p:cNvPr id="78" name="Rectangle 19"/>
          <p:cNvSpPr/>
          <p:nvPr/>
        </p:nvSpPr>
        <p:spPr>
          <a:xfrm>
            <a:off x="0" y="0"/>
            <a:ext cx="9144000" cy="1447800"/>
          </a:xfrm>
          <a:prstGeom prst="rect">
            <a:avLst/>
          </a:prstGeom>
          <a:solidFill>
            <a:srgbClr val="FFFFFF"/>
          </a:solidFill>
          <a:ln w="12700">
            <a:miter lim="400000"/>
          </a:ln>
        </p:spPr>
        <p:txBody>
          <a:bodyPr lIns="45719" rIns="45719" anchor="ctr"/>
          <a:lstStyle/>
          <a:p>
            <a:pPr/>
          </a:p>
        </p:txBody>
      </p:sp>
      <p:sp>
        <p:nvSpPr>
          <p:cNvPr id="79" name="Rectangle 18"/>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80" name="Rectangle 20"/>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81" name="Rectangle 21"/>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82" name="Rectangle 10"/>
          <p:cNvSpPr/>
          <p:nvPr/>
        </p:nvSpPr>
        <p:spPr>
          <a:xfrm>
            <a:off x="152399" y="1371600"/>
            <a:ext cx="8833106" cy="914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83" name="Rectangle 12"/>
          <p:cNvSpPr/>
          <p:nvPr/>
        </p:nvSpPr>
        <p:spPr>
          <a:xfrm>
            <a:off x="145922" y="6391655"/>
            <a:ext cx="8833106" cy="310897"/>
          </a:xfrm>
          <a:prstGeom prst="rect">
            <a:avLst/>
          </a:prstGeom>
          <a:solidFill>
            <a:schemeClr val="accent3"/>
          </a:solidFill>
          <a:ln w="12700">
            <a:miter lim="400000"/>
          </a:ln>
        </p:spPr>
        <p:txBody>
          <a:bodyPr lIns="45719" rIns="45719" anchor="ctr"/>
          <a:lstStyle/>
          <a:p>
            <a:pPr/>
          </a:p>
        </p:txBody>
      </p:sp>
      <p:sp>
        <p:nvSpPr>
          <p:cNvPr id="84" name="Body Level One…"/>
          <p:cNvSpPr txBox="1"/>
          <p:nvPr>
            <p:ph type="body" sz="quarter" idx="1"/>
          </p:nvPr>
        </p:nvSpPr>
        <p:spPr>
          <a:xfrm>
            <a:off x="301752" y="1524000"/>
            <a:ext cx="4040188" cy="732975"/>
          </a:xfrm>
          <a:prstGeom prst="rect">
            <a:avLst/>
          </a:prstGeom>
          <a:effectLst>
            <a:outerShdw sx="100000" sy="100000" kx="0" ky="0" algn="b" rotWithShape="0" blurRad="50800" dist="25400" dir="5400000">
              <a:srgbClr val="000000">
                <a:alpha val="35000"/>
              </a:srgbClr>
            </a:outerShdw>
          </a:effectLst>
        </p:spPr>
        <p:txBody>
          <a:bodyPr anchor="ctr"/>
          <a:lstStyle>
            <a:lvl1pPr marL="0" indent="0">
              <a:spcBef>
                <a:spcPts val="500"/>
              </a:spcBef>
              <a:buClrTx/>
              <a:buSzTx/>
              <a:buNone/>
              <a:defRPr b="1" sz="2200">
                <a:solidFill>
                  <a:srgbClr val="FFFFFF"/>
                </a:solidFill>
              </a:defRPr>
            </a:lvl1pPr>
            <a:lvl2pPr marL="0" indent="274320">
              <a:spcBef>
                <a:spcPts val="500"/>
              </a:spcBef>
              <a:buClrTx/>
              <a:buSzTx/>
              <a:buNone/>
              <a:defRPr b="1" sz="2200">
                <a:solidFill>
                  <a:srgbClr val="FFFFFF"/>
                </a:solidFill>
              </a:defRPr>
            </a:lvl2pPr>
            <a:lvl3pPr marL="0" indent="594360">
              <a:spcBef>
                <a:spcPts val="500"/>
              </a:spcBef>
              <a:buClrTx/>
              <a:buSzTx/>
              <a:buNone/>
              <a:defRPr b="1" sz="2200">
                <a:solidFill>
                  <a:srgbClr val="FFFFFF"/>
                </a:solidFill>
              </a:defRPr>
            </a:lvl3pPr>
            <a:lvl4pPr marL="0" indent="868680">
              <a:spcBef>
                <a:spcPts val="500"/>
              </a:spcBef>
              <a:buClrTx/>
              <a:buSzTx/>
              <a:buNone/>
              <a:defRPr b="1" sz="2200">
                <a:solidFill>
                  <a:srgbClr val="FFFFFF"/>
                </a:solidFill>
              </a:defRPr>
            </a:lvl4pPr>
            <a:lvl5pPr marL="0" indent="1143000">
              <a:spcBef>
                <a:spcPts val="500"/>
              </a:spcBef>
              <a:buClrTx/>
              <a:buSzTx/>
              <a:buNone/>
              <a:defRPr b="1" sz="2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85" name="Text Placeholder 3"/>
          <p:cNvSpPr/>
          <p:nvPr>
            <p:ph type="body" sz="quarter" idx="13"/>
          </p:nvPr>
        </p:nvSpPr>
        <p:spPr>
          <a:xfrm>
            <a:off x="4791330" y="1524000"/>
            <a:ext cx="4041776" cy="731521"/>
          </a:xfrm>
          <a:prstGeom prst="rect">
            <a:avLst/>
          </a:prstGeom>
          <a:effectLst>
            <a:outerShdw sx="100000" sy="100000" kx="0" ky="0" algn="b" rotWithShape="0" blurRad="50800" dist="25400" dir="5400000">
              <a:srgbClr val="000000">
                <a:alpha val="35000"/>
              </a:srgbClr>
            </a:outerShdw>
          </a:effectLst>
        </p:spPr>
        <p:txBody>
          <a:bodyPr anchor="ctr"/>
          <a:lstStyle/>
          <a:p>
            <a:pPr marL="0" indent="0">
              <a:spcBef>
                <a:spcPts val="500"/>
              </a:spcBef>
              <a:buClrTx/>
              <a:buSzTx/>
              <a:buNone/>
              <a:defRPr b="1" sz="2200">
                <a:solidFill>
                  <a:srgbClr val="FFFFFF"/>
                </a:solidFill>
              </a:defRPr>
            </a:pPr>
          </a:p>
        </p:txBody>
      </p:sp>
      <p:sp>
        <p:nvSpPr>
          <p:cNvPr id="86" name="Straight Connector 14"/>
          <p:cNvSpPr/>
          <p:nvPr/>
        </p:nvSpPr>
        <p:spPr>
          <a:xfrm>
            <a:off x="152399" y="1280160"/>
            <a:ext cx="8833106" cy="1"/>
          </a:xfrm>
          <a:prstGeom prst="line">
            <a:avLst/>
          </a:prstGeom>
          <a:ln w="11430">
            <a:solidFill>
              <a:srgbClr val="978361"/>
            </a:solidFill>
            <a:prstDash val="sysDash"/>
          </a:ln>
        </p:spPr>
        <p:txBody>
          <a:bodyPr lIns="45719" rIns="45719"/>
          <a:lstStyle/>
          <a:p>
            <a:pPr/>
          </a:p>
        </p:txBody>
      </p:sp>
      <p:sp>
        <p:nvSpPr>
          <p:cNvPr id="87" name="Rectangle 17"/>
          <p:cNvSpPr/>
          <p:nvPr/>
        </p:nvSpPr>
        <p:spPr>
          <a:xfrm>
            <a:off x="152399" y="155447"/>
            <a:ext cx="8833106" cy="6547106"/>
          </a:xfrm>
          <a:prstGeom prst="rect">
            <a:avLst/>
          </a:prstGeom>
          <a:ln>
            <a:solidFill>
              <a:srgbClr val="978361"/>
            </a:solidFill>
            <a:miter/>
          </a:ln>
        </p:spPr>
        <p:txBody>
          <a:bodyPr lIns="45719" rIns="45719" anchor="ctr"/>
          <a:lstStyle/>
          <a:p>
            <a:pPr/>
          </a:p>
        </p:txBody>
      </p:sp>
      <p:sp>
        <p:nvSpPr>
          <p:cNvPr id="88" name="Oval 24"/>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89" name="Oval 26"/>
          <p:cNvSpPr/>
          <p:nvPr/>
        </p:nvSpPr>
        <p:spPr>
          <a:xfrm>
            <a:off x="4361688" y="1050523"/>
            <a:ext cx="420625" cy="420625"/>
          </a:xfrm>
          <a:prstGeom prst="ellipse">
            <a:avLst/>
          </a:prstGeom>
          <a:solidFill>
            <a:srgbClr val="FFFFFF"/>
          </a:solidFill>
          <a:ln w="50800" cap="rnd">
            <a:solidFill>
              <a:srgbClr val="978361"/>
            </a:solidFill>
          </a:ln>
        </p:spPr>
        <p:txBody>
          <a:bodyPr lIns="45719" rIns="45719" anchor="ctr"/>
          <a:lstStyle/>
          <a:p>
            <a:pPr algn="ctr">
              <a:defRPr>
                <a:solidFill>
                  <a:srgbClr val="FFFFFF"/>
                </a:solidFill>
              </a:defRPr>
            </a:pPr>
          </a:p>
        </p:txBody>
      </p:sp>
      <p:sp>
        <p:nvSpPr>
          <p:cNvPr id="90" name="Title Text"/>
          <p:cNvSpPr txBox="1"/>
          <p:nvPr>
            <p:ph type="title"/>
          </p:nvPr>
        </p:nvSpPr>
        <p:spPr>
          <a:prstGeom prst="rect">
            <a:avLst/>
          </a:prstGeom>
        </p:spPr>
        <p:txBody>
          <a:bodyPr/>
          <a:lstStyle/>
          <a:p>
            <a:pPr/>
            <a:r>
              <a:t>Title Text</a:t>
            </a:r>
          </a:p>
        </p:txBody>
      </p:sp>
      <p:sp>
        <p:nvSpPr>
          <p:cNvPr id="91" name="Slide Number"/>
          <p:cNvSpPr txBox="1"/>
          <p:nvPr>
            <p:ph type="sldNum" sz="quarter" idx="2"/>
          </p:nvPr>
        </p:nvSpPr>
        <p:spPr>
          <a:xfrm>
            <a:off x="4413914" y="1096708"/>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98" name="Title Text"/>
          <p:cNvSpPr txBox="1"/>
          <p:nvPr>
            <p:ph type="title"/>
          </p:nvPr>
        </p:nvSpPr>
        <p:spPr>
          <a:prstGeom prst="rect">
            <a:avLst/>
          </a:prstGeom>
        </p:spPr>
        <p:txBody>
          <a:bodyPr/>
          <a:lstStyle/>
          <a:p>
            <a:pPr/>
            <a:r>
              <a:t>Title Text</a:t>
            </a:r>
          </a:p>
        </p:txBody>
      </p:sp>
      <p:sp>
        <p:nvSpPr>
          <p:cNvPr id="99" name="Slide Number"/>
          <p:cNvSpPr txBox="1"/>
          <p:nvPr>
            <p:ph type="sldNum" sz="quarter" idx="2"/>
          </p:nvPr>
        </p:nvSpPr>
        <p:spPr>
          <a:xfrm>
            <a:off x="4413914" y="1090312"/>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106" name="Rectangle 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107" name="Rectangle 7"/>
          <p:cNvSpPr/>
          <p:nvPr/>
        </p:nvSpPr>
        <p:spPr>
          <a:xfrm>
            <a:off x="0" y="0"/>
            <a:ext cx="9144000" cy="155448"/>
          </a:xfrm>
          <a:prstGeom prst="rect">
            <a:avLst/>
          </a:prstGeom>
          <a:solidFill>
            <a:srgbClr val="FFFFFF"/>
          </a:solidFill>
          <a:ln w="12700">
            <a:miter lim="400000"/>
          </a:ln>
        </p:spPr>
        <p:txBody>
          <a:bodyPr lIns="45719" rIns="45719" anchor="ctr"/>
          <a:lstStyle/>
          <a:p>
            <a:pPr/>
          </a:p>
        </p:txBody>
      </p:sp>
      <p:sp>
        <p:nvSpPr>
          <p:cNvPr id="108" name="Rectangle 9"/>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109" name="Rectangle 8"/>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110" name="Rectangle 4"/>
          <p:cNvSpPr/>
          <p:nvPr/>
        </p:nvSpPr>
        <p:spPr>
          <a:xfrm>
            <a:off x="146303" y="6391655"/>
            <a:ext cx="8833106" cy="309564"/>
          </a:xfrm>
          <a:prstGeom prst="rect">
            <a:avLst/>
          </a:prstGeom>
          <a:solidFill>
            <a:schemeClr val="accent3"/>
          </a:solidFill>
          <a:ln w="12700">
            <a:miter lim="400000"/>
          </a:ln>
        </p:spPr>
        <p:txBody>
          <a:bodyPr lIns="45719" rIns="45719" anchor="ctr"/>
          <a:lstStyle/>
          <a:p>
            <a:pPr/>
          </a:p>
        </p:txBody>
      </p:sp>
      <p:sp>
        <p:nvSpPr>
          <p:cNvPr id="111" name="Rectangle 5"/>
          <p:cNvSpPr/>
          <p:nvPr/>
        </p:nvSpPr>
        <p:spPr>
          <a:xfrm>
            <a:off x="152399" y="158495"/>
            <a:ext cx="8833106" cy="6547106"/>
          </a:xfrm>
          <a:prstGeom prst="rect">
            <a:avLst/>
          </a:prstGeom>
          <a:ln>
            <a:solidFill>
              <a:srgbClr val="978361"/>
            </a:solidFill>
            <a:miter/>
          </a:ln>
        </p:spPr>
        <p:txBody>
          <a:bodyPr lIns="45719" rIns="45719" anchor="ctr"/>
          <a:lstStyle/>
          <a:p>
            <a:pPr/>
          </a:p>
        </p:txBody>
      </p:sp>
      <p:sp>
        <p:nvSpPr>
          <p:cNvPr id="112" name="Slide Number"/>
          <p:cNvSpPr txBox="1"/>
          <p:nvPr>
            <p:ph type="sldNum" sz="quarter" idx="2"/>
          </p:nvPr>
        </p:nvSpPr>
        <p:spPr>
          <a:xfrm>
            <a:off x="4413914" y="6378891"/>
            <a:ext cx="316172"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solidFill>
          <a:srgbClr val="FFFFFF"/>
        </a:solidFill>
      </p:bgPr>
    </p:bg>
    <p:spTree>
      <p:nvGrpSpPr>
        <p:cNvPr id="1" name=""/>
        <p:cNvGrpSpPr/>
        <p:nvPr/>
      </p:nvGrpSpPr>
      <p:grpSpPr>
        <a:xfrm>
          <a:off x="0" y="0"/>
          <a:ext cx="0" cy="0"/>
          <a:chOff x="0" y="0"/>
          <a:chExt cx="0" cy="0"/>
        </a:xfrm>
      </p:grpSpPr>
      <p:sp>
        <p:nvSpPr>
          <p:cNvPr id="119" name="Rectangle 18"/>
          <p:cNvSpPr/>
          <p:nvPr/>
        </p:nvSpPr>
        <p:spPr>
          <a:xfrm>
            <a:off x="152399" y="152400"/>
            <a:ext cx="8833106" cy="304800"/>
          </a:xfrm>
          <a:prstGeom prst="rect">
            <a:avLst/>
          </a:prstGeom>
          <a:solidFill>
            <a:schemeClr val="accent3"/>
          </a:solidFill>
          <a:ln w="12700">
            <a:miter lim="400000"/>
          </a:ln>
        </p:spPr>
        <p:txBody>
          <a:bodyPr lIns="45719" rIns="45719" anchor="ctr"/>
          <a:lstStyle/>
          <a:p>
            <a:pPr/>
          </a:p>
        </p:txBody>
      </p:sp>
      <p:sp>
        <p:nvSpPr>
          <p:cNvPr id="120" name="Rectangle 14"/>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121" name="Rectangle 17"/>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122" name="Rectangle 15"/>
          <p:cNvSpPr/>
          <p:nvPr/>
        </p:nvSpPr>
        <p:spPr>
          <a:xfrm>
            <a:off x="0" y="-1"/>
            <a:ext cx="9144000" cy="118873"/>
          </a:xfrm>
          <a:prstGeom prst="rect">
            <a:avLst/>
          </a:prstGeom>
          <a:solidFill>
            <a:srgbClr val="FFFFFF"/>
          </a:solidFill>
          <a:ln w="12700">
            <a:miter lim="400000"/>
          </a:ln>
        </p:spPr>
        <p:txBody>
          <a:bodyPr lIns="45719" rIns="45719" anchor="ctr"/>
          <a:lstStyle/>
          <a:p>
            <a:pPr/>
          </a:p>
        </p:txBody>
      </p:sp>
      <p:sp>
        <p:nvSpPr>
          <p:cNvPr id="123" name="Rectangle 16"/>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124" name="Rectangle 12"/>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25" name="Title Text"/>
          <p:cNvSpPr txBox="1"/>
          <p:nvPr>
            <p:ph type="title"/>
          </p:nvPr>
        </p:nvSpPr>
        <p:spPr>
          <a:xfrm>
            <a:off x="381000" y="914400"/>
            <a:ext cx="2362200" cy="990600"/>
          </a:xfrm>
          <a:prstGeom prst="rect">
            <a:avLst/>
          </a:prstGeom>
        </p:spPr>
        <p:txBody>
          <a:bodyPr/>
          <a:lstStyle>
            <a:lvl1pPr algn="l">
              <a:defRPr b="1" sz="2200">
                <a:solidFill>
                  <a:srgbClr val="FFFFFF"/>
                </a:solidFill>
              </a:defRPr>
            </a:lvl1pPr>
          </a:lstStyle>
          <a:p>
            <a:pPr/>
            <a:r>
              <a:t>Title Text</a:t>
            </a:r>
          </a:p>
        </p:txBody>
      </p:sp>
      <p:sp>
        <p:nvSpPr>
          <p:cNvPr id="126" name="Body Level One…"/>
          <p:cNvSpPr txBox="1"/>
          <p:nvPr>
            <p:ph type="body" sz="quarter" idx="1"/>
          </p:nvPr>
        </p:nvSpPr>
        <p:spPr>
          <a:xfrm>
            <a:off x="381000" y="1981200"/>
            <a:ext cx="2362200" cy="4144963"/>
          </a:xfrm>
          <a:prstGeom prst="rect">
            <a:avLst/>
          </a:prstGeom>
        </p:spPr>
        <p:txBody>
          <a:bodyPr/>
          <a:lstStyle>
            <a:lvl1pPr marL="0" indent="0">
              <a:spcBef>
                <a:spcPts val="1000"/>
              </a:spcBef>
              <a:buClrTx/>
              <a:buSzTx/>
              <a:buNone/>
              <a:defRPr sz="1600">
                <a:solidFill>
                  <a:srgbClr val="FFFFFF"/>
                </a:solidFill>
              </a:defRPr>
            </a:lvl1pPr>
            <a:lvl2pPr marL="0" indent="274320">
              <a:spcBef>
                <a:spcPts val="1000"/>
              </a:spcBef>
              <a:buClrTx/>
              <a:buSzTx/>
              <a:buNone/>
              <a:defRPr sz="1600">
                <a:solidFill>
                  <a:srgbClr val="FFFFFF"/>
                </a:solidFill>
              </a:defRPr>
            </a:lvl2pPr>
            <a:lvl3pPr marL="0" indent="594360">
              <a:spcBef>
                <a:spcPts val="1000"/>
              </a:spcBef>
              <a:buClrTx/>
              <a:buSzTx/>
              <a:buNone/>
              <a:defRPr sz="1600">
                <a:solidFill>
                  <a:srgbClr val="FFFFFF"/>
                </a:solidFill>
              </a:defRPr>
            </a:lvl3pPr>
            <a:lvl4pPr marL="0" indent="868680">
              <a:spcBef>
                <a:spcPts val="1000"/>
              </a:spcBef>
              <a:buClrTx/>
              <a:buSzTx/>
              <a:buNone/>
              <a:defRPr sz="1600">
                <a:solidFill>
                  <a:srgbClr val="FFFFFF"/>
                </a:solidFill>
              </a:defRPr>
            </a:lvl4pPr>
            <a:lvl5pPr marL="0" indent="1143000">
              <a:spcBef>
                <a:spcPts val="1000"/>
              </a:spcBef>
              <a:buClrTx/>
              <a:buSzTx/>
              <a:buNone/>
              <a:defRPr sz="1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27" name="Rectangle 7"/>
          <p:cNvSpPr/>
          <p:nvPr/>
        </p:nvSpPr>
        <p:spPr>
          <a:xfrm>
            <a:off x="152399" y="152399"/>
            <a:ext cx="8833106" cy="6547106"/>
          </a:xfrm>
          <a:prstGeom prst="rect">
            <a:avLst/>
          </a:prstGeom>
          <a:ln>
            <a:solidFill>
              <a:srgbClr val="978361"/>
            </a:solidFill>
            <a:miter/>
          </a:ln>
        </p:spPr>
        <p:txBody>
          <a:bodyPr lIns="45719" rIns="45719" anchor="ctr"/>
          <a:lstStyle/>
          <a:p>
            <a:pPr/>
          </a:p>
        </p:txBody>
      </p:sp>
      <p:sp>
        <p:nvSpPr>
          <p:cNvPr id="128" name="Straight Connector 8"/>
          <p:cNvSpPr/>
          <p:nvPr/>
        </p:nvSpPr>
        <p:spPr>
          <a:xfrm>
            <a:off x="152399" y="533400"/>
            <a:ext cx="8833106" cy="0"/>
          </a:xfrm>
          <a:prstGeom prst="line">
            <a:avLst/>
          </a:prstGeom>
          <a:ln w="11430">
            <a:solidFill>
              <a:srgbClr val="978361"/>
            </a:solidFill>
            <a:prstDash val="sysDash"/>
          </a:ln>
        </p:spPr>
        <p:txBody>
          <a:bodyPr lIns="45719" rIns="45719"/>
          <a:lstStyle/>
          <a:p>
            <a:pPr/>
          </a:p>
        </p:txBody>
      </p:sp>
      <p:sp>
        <p:nvSpPr>
          <p:cNvPr id="129" name="Oval 9"/>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30" name="Oval 10"/>
          <p:cNvSpPr/>
          <p:nvPr/>
        </p:nvSpPr>
        <p:spPr>
          <a:xfrm>
            <a:off x="1389888" y="323088"/>
            <a:ext cx="420625" cy="420624"/>
          </a:xfrm>
          <a:prstGeom prst="ellipse">
            <a:avLst/>
          </a:prstGeom>
          <a:solidFill>
            <a:srgbClr val="FFFFFF"/>
          </a:solidFill>
          <a:ln w="50800" cap="rnd">
            <a:solidFill>
              <a:srgbClr val="978361"/>
            </a:solidFill>
          </a:ln>
        </p:spPr>
        <p:txBody>
          <a:bodyPr lIns="45719" rIns="45719" anchor="ctr"/>
          <a:lstStyle/>
          <a:p>
            <a:pPr algn="ctr">
              <a:defRPr>
                <a:solidFill>
                  <a:srgbClr val="FFFFFF"/>
                </a:solidFill>
              </a:defRPr>
            </a:pPr>
          </a:p>
        </p:txBody>
      </p:sp>
      <p:sp>
        <p:nvSpPr>
          <p:cNvPr id="131" name="Rectangle 20"/>
          <p:cNvSpPr/>
          <p:nvPr/>
        </p:nvSpPr>
        <p:spPr>
          <a:xfrm>
            <a:off x="149351" y="6388384"/>
            <a:ext cx="8833106" cy="309564"/>
          </a:xfrm>
          <a:prstGeom prst="rect">
            <a:avLst/>
          </a:prstGeom>
          <a:solidFill>
            <a:schemeClr val="accent3"/>
          </a:solidFill>
          <a:ln w="12700">
            <a:miter lim="400000"/>
          </a:ln>
        </p:spPr>
        <p:txBody>
          <a:bodyPr lIns="45719" rIns="45719" anchor="ctr"/>
          <a:lstStyle/>
          <a:p>
            <a:pPr/>
          </a:p>
        </p:txBody>
      </p:sp>
      <p:sp>
        <p:nvSpPr>
          <p:cNvPr id="132" name="Slide Number"/>
          <p:cNvSpPr txBox="1"/>
          <p:nvPr>
            <p:ph type="sldNum" sz="quarter" idx="2"/>
          </p:nvPr>
        </p:nvSpPr>
        <p:spPr>
          <a:xfrm>
            <a:off x="1442114" y="36703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bg>
      <p:bgPr>
        <a:solidFill>
          <a:srgbClr val="FFFFFF"/>
        </a:solidFill>
      </p:bgPr>
    </p:bg>
    <p:spTree>
      <p:nvGrpSpPr>
        <p:cNvPr id="1" name=""/>
        <p:cNvGrpSpPr/>
        <p:nvPr/>
      </p:nvGrpSpPr>
      <p:grpSpPr>
        <a:xfrm>
          <a:off x="0" y="0"/>
          <a:ext cx="0" cy="0"/>
          <a:chOff x="0" y="0"/>
          <a:chExt cx="0" cy="0"/>
        </a:xfrm>
      </p:grpSpPr>
      <p:sp>
        <p:nvSpPr>
          <p:cNvPr id="139" name="Straight Connector 20"/>
          <p:cNvSpPr/>
          <p:nvPr/>
        </p:nvSpPr>
        <p:spPr>
          <a:xfrm>
            <a:off x="152399" y="533400"/>
            <a:ext cx="8833106" cy="0"/>
          </a:xfrm>
          <a:prstGeom prst="line">
            <a:avLst/>
          </a:prstGeom>
          <a:ln w="11430">
            <a:solidFill>
              <a:srgbClr val="978361"/>
            </a:solidFill>
            <a:prstDash val="sysDash"/>
          </a:ln>
        </p:spPr>
        <p:txBody>
          <a:bodyPr lIns="45719" rIns="45719"/>
          <a:lstStyle/>
          <a:p>
            <a:pPr/>
          </a:p>
        </p:txBody>
      </p:sp>
      <p:sp>
        <p:nvSpPr>
          <p:cNvPr id="140" name="Rectangle 18"/>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141" name="Rectangle 15"/>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142" name="Rectangle 16"/>
          <p:cNvSpPr/>
          <p:nvPr/>
        </p:nvSpPr>
        <p:spPr>
          <a:xfrm>
            <a:off x="0" y="0"/>
            <a:ext cx="9144000" cy="152400"/>
          </a:xfrm>
          <a:prstGeom prst="rect">
            <a:avLst/>
          </a:prstGeom>
          <a:solidFill>
            <a:srgbClr val="FFFFFF"/>
          </a:solidFill>
          <a:ln w="12700">
            <a:miter lim="400000"/>
          </a:ln>
        </p:spPr>
        <p:txBody>
          <a:bodyPr lIns="45719" rIns="45719" anchor="ctr"/>
          <a:lstStyle/>
          <a:p>
            <a:pPr/>
          </a:p>
        </p:txBody>
      </p:sp>
      <p:sp>
        <p:nvSpPr>
          <p:cNvPr id="143"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144" name="Rectangle 19"/>
          <p:cNvSpPr/>
          <p:nvPr/>
        </p:nvSpPr>
        <p:spPr>
          <a:xfrm>
            <a:off x="152399" y="152400"/>
            <a:ext cx="8833106" cy="301753"/>
          </a:xfrm>
          <a:prstGeom prst="rect">
            <a:avLst/>
          </a:prstGeom>
          <a:solidFill>
            <a:schemeClr val="accent3"/>
          </a:solidFill>
          <a:ln w="12700">
            <a:miter lim="400000"/>
          </a:ln>
        </p:spPr>
        <p:txBody>
          <a:bodyPr lIns="45719" rIns="45719" anchor="ctr"/>
          <a:lstStyle/>
          <a:p>
            <a:pPr/>
          </a:p>
        </p:txBody>
      </p:sp>
      <p:sp>
        <p:nvSpPr>
          <p:cNvPr id="145" name="Rectangle 7"/>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46" name="Rectangle 14"/>
          <p:cNvSpPr/>
          <p:nvPr/>
        </p:nvSpPr>
        <p:spPr>
          <a:xfrm>
            <a:off x="152399" y="155447"/>
            <a:ext cx="8833106" cy="6547106"/>
          </a:xfrm>
          <a:prstGeom prst="rect">
            <a:avLst/>
          </a:prstGeom>
          <a:ln>
            <a:solidFill>
              <a:srgbClr val="978361"/>
            </a:solidFill>
            <a:miter/>
          </a:ln>
        </p:spPr>
        <p:txBody>
          <a:bodyPr lIns="45719" rIns="45719" anchor="ctr"/>
          <a:lstStyle/>
          <a:p>
            <a:pPr/>
          </a:p>
        </p:txBody>
      </p:sp>
      <p:sp>
        <p:nvSpPr>
          <p:cNvPr id="147" name="Oval 11"/>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48" name="Oval 12"/>
          <p:cNvSpPr/>
          <p:nvPr/>
        </p:nvSpPr>
        <p:spPr>
          <a:xfrm>
            <a:off x="1389888" y="323088"/>
            <a:ext cx="420625" cy="420624"/>
          </a:xfrm>
          <a:prstGeom prst="ellipse">
            <a:avLst/>
          </a:prstGeom>
          <a:solidFill>
            <a:srgbClr val="FFFFFF"/>
          </a:solidFill>
          <a:ln w="50800" cap="rnd">
            <a:solidFill>
              <a:srgbClr val="978361"/>
            </a:solidFill>
          </a:ln>
        </p:spPr>
        <p:txBody>
          <a:bodyPr lIns="45719" rIns="45719" anchor="ctr"/>
          <a:lstStyle/>
          <a:p>
            <a:pPr algn="ctr">
              <a:defRPr>
                <a:solidFill>
                  <a:srgbClr val="FFFFFF"/>
                </a:solidFill>
              </a:defRPr>
            </a:pPr>
          </a:p>
        </p:txBody>
      </p:sp>
      <p:sp>
        <p:nvSpPr>
          <p:cNvPr id="149" name="Title Text"/>
          <p:cNvSpPr txBox="1"/>
          <p:nvPr>
            <p:ph type="title"/>
          </p:nvPr>
        </p:nvSpPr>
        <p:spPr>
          <a:xfrm>
            <a:off x="3000375" y="5029200"/>
            <a:ext cx="5867400" cy="1219200"/>
          </a:xfrm>
          <a:prstGeom prst="rect">
            <a:avLst/>
          </a:prstGeom>
        </p:spPr>
        <p:txBody>
          <a:bodyPr anchor="t"/>
          <a:lstStyle>
            <a:lvl1pPr algn="l">
              <a:defRPr b="1" sz="2400">
                <a:solidFill>
                  <a:srgbClr val="303030"/>
                </a:solidFill>
              </a:defRPr>
            </a:lvl1pPr>
          </a:lstStyle>
          <a:p>
            <a:pPr/>
            <a:r>
              <a:t>Title Text</a:t>
            </a:r>
          </a:p>
        </p:txBody>
      </p:sp>
      <p:sp>
        <p:nvSpPr>
          <p:cNvPr id="150" name="Picture Placeholder 2"/>
          <p:cNvSpPr/>
          <p:nvPr>
            <p:ph type="pic" sz="half" idx="13"/>
          </p:nvPr>
        </p:nvSpPr>
        <p:spPr>
          <a:xfrm>
            <a:off x="3000375" y="609600"/>
            <a:ext cx="5867400" cy="4267200"/>
          </a:xfrm>
          <a:prstGeom prst="rect">
            <a:avLst/>
          </a:prstGeom>
        </p:spPr>
        <p:txBody>
          <a:bodyPr lIns="91439" rIns="91439">
            <a:noAutofit/>
          </a:bodyPr>
          <a:lstStyle/>
          <a:p>
            <a:pPr/>
          </a:p>
        </p:txBody>
      </p:sp>
      <p:sp>
        <p:nvSpPr>
          <p:cNvPr id="151" name="Body Level One…"/>
          <p:cNvSpPr txBox="1"/>
          <p:nvPr>
            <p:ph type="body" sz="half" idx="1"/>
          </p:nvPr>
        </p:nvSpPr>
        <p:spPr>
          <a:xfrm>
            <a:off x="381000" y="990600"/>
            <a:ext cx="2438400" cy="5257800"/>
          </a:xfrm>
          <a:prstGeom prst="rect">
            <a:avLst/>
          </a:prstGeom>
        </p:spPr>
        <p:txBody>
          <a:bodyPr/>
          <a:lstStyle>
            <a:lvl1pPr marL="0" indent="0">
              <a:spcBef>
                <a:spcPts val="1000"/>
              </a:spcBef>
              <a:buClrTx/>
              <a:buSzTx/>
              <a:buNone/>
              <a:defRPr sz="1600">
                <a:solidFill>
                  <a:srgbClr val="FFFFFF"/>
                </a:solidFill>
              </a:defRPr>
            </a:lvl1pPr>
            <a:lvl2pPr marL="640080" indent="-365760">
              <a:spcBef>
                <a:spcPts val="1000"/>
              </a:spcBef>
              <a:buClrTx/>
              <a:defRPr sz="1600">
                <a:solidFill>
                  <a:srgbClr val="FFFFFF"/>
                </a:solidFill>
              </a:defRPr>
            </a:lvl2pPr>
            <a:lvl3pPr marL="960120" indent="-365760">
              <a:spcBef>
                <a:spcPts val="1000"/>
              </a:spcBef>
              <a:buClrTx/>
              <a:defRPr sz="1600">
                <a:solidFill>
                  <a:srgbClr val="FFFFFF"/>
                </a:solidFill>
              </a:defRPr>
            </a:lvl3pPr>
            <a:lvl4pPr marL="1275080" indent="-406400">
              <a:spcBef>
                <a:spcPts val="1000"/>
              </a:spcBef>
              <a:buClrTx/>
              <a:defRPr sz="1600">
                <a:solidFill>
                  <a:srgbClr val="FFFFFF"/>
                </a:solidFill>
              </a:defRPr>
            </a:lvl4pPr>
            <a:lvl5pPr marL="1549400" indent="-406400">
              <a:spcBef>
                <a:spcPts val="1000"/>
              </a:spcBef>
              <a:buClrTx/>
              <a:defRPr sz="1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2" name="Rectangle 21"/>
          <p:cNvSpPr/>
          <p:nvPr/>
        </p:nvSpPr>
        <p:spPr>
          <a:xfrm>
            <a:off x="149351" y="6388384"/>
            <a:ext cx="8833106" cy="309564"/>
          </a:xfrm>
          <a:prstGeom prst="rect">
            <a:avLst/>
          </a:prstGeom>
          <a:solidFill>
            <a:schemeClr val="accent3"/>
          </a:solidFill>
          <a:ln w="12700">
            <a:miter lim="400000"/>
          </a:ln>
        </p:spPr>
        <p:txBody>
          <a:bodyPr lIns="45719" rIns="45719" anchor="ctr"/>
          <a:lstStyle/>
          <a:p>
            <a:pPr/>
          </a:p>
        </p:txBody>
      </p:sp>
      <p:sp>
        <p:nvSpPr>
          <p:cNvPr id="153" name="Slide Number"/>
          <p:cNvSpPr txBox="1"/>
          <p:nvPr>
            <p:ph type="sldNum" sz="quarter" idx="2"/>
          </p:nvPr>
        </p:nvSpPr>
        <p:spPr>
          <a:xfrm>
            <a:off x="1442114" y="36703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DEDEE0"/>
        </a:solidFill>
      </p:bgPr>
    </p:bg>
    <p:spTree>
      <p:nvGrpSpPr>
        <p:cNvPr id="1" name=""/>
        <p:cNvGrpSpPr/>
        <p:nvPr/>
      </p:nvGrpSpPr>
      <p:grpSpPr>
        <a:xfrm>
          <a:off x="0" y="0"/>
          <a:ext cx="0" cy="0"/>
          <a:chOff x="0" y="0"/>
          <a:chExt cx="0" cy="0"/>
        </a:xfrm>
      </p:grpSpPr>
      <p:sp>
        <p:nvSpPr>
          <p:cNvPr id="2"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3"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4"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5"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6" name="Rectangle 8"/>
          <p:cNvSpPr/>
          <p:nvPr/>
        </p:nvSpPr>
        <p:spPr>
          <a:xfrm>
            <a:off x="149351" y="6388384"/>
            <a:ext cx="8833106" cy="309564"/>
          </a:xfrm>
          <a:prstGeom prst="rect">
            <a:avLst/>
          </a:prstGeom>
          <a:solidFill>
            <a:schemeClr val="accent3"/>
          </a:solidFill>
          <a:ln w="12700">
            <a:miter lim="400000"/>
          </a:ln>
        </p:spPr>
        <p:txBody>
          <a:bodyPr lIns="45719" rIns="45719" anchor="ctr"/>
          <a:lstStyle/>
          <a:p>
            <a:pPr/>
          </a:p>
        </p:txBody>
      </p:sp>
      <p:sp>
        <p:nvSpPr>
          <p:cNvPr id="7" name="Rectangle 7"/>
          <p:cNvSpPr/>
          <p:nvPr/>
        </p:nvSpPr>
        <p:spPr>
          <a:xfrm>
            <a:off x="152399" y="155447"/>
            <a:ext cx="8833106" cy="6547106"/>
          </a:xfrm>
          <a:prstGeom prst="rect">
            <a:avLst/>
          </a:prstGeom>
          <a:ln>
            <a:solidFill>
              <a:srgbClr val="978361"/>
            </a:solidFill>
            <a:miter/>
          </a:ln>
        </p:spPr>
        <p:txBody>
          <a:bodyPr lIns="45719" rIns="45719" anchor="ctr"/>
          <a:lstStyle/>
          <a:p>
            <a:pPr/>
          </a:p>
        </p:txBody>
      </p:sp>
      <p:sp>
        <p:nvSpPr>
          <p:cNvPr id="8" name="Straight Connector 9"/>
          <p:cNvSpPr/>
          <p:nvPr/>
        </p:nvSpPr>
        <p:spPr>
          <a:xfrm>
            <a:off x="152399" y="1276742"/>
            <a:ext cx="8833106" cy="1"/>
          </a:xfrm>
          <a:prstGeom prst="line">
            <a:avLst/>
          </a:prstGeom>
          <a:ln>
            <a:solidFill>
              <a:srgbClr val="978361"/>
            </a:solidFill>
            <a:prstDash val="sysDash"/>
          </a:ln>
        </p:spPr>
        <p:txBody>
          <a:bodyPr lIns="45719" rIns="45719"/>
          <a:lstStyle/>
          <a:p>
            <a:pPr/>
          </a:p>
        </p:txBody>
      </p:sp>
      <p:sp>
        <p:nvSpPr>
          <p:cNvPr id="9"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0" name="Oval 14"/>
          <p:cNvSpPr/>
          <p:nvPr/>
        </p:nvSpPr>
        <p:spPr>
          <a:xfrm>
            <a:off x="4361688" y="1050523"/>
            <a:ext cx="420625" cy="420625"/>
          </a:xfrm>
          <a:prstGeom prst="ellipse">
            <a:avLst/>
          </a:prstGeom>
          <a:solidFill>
            <a:srgbClr val="FFFFFF"/>
          </a:solidFill>
          <a:ln w="50800" cap="rnd">
            <a:solidFill>
              <a:srgbClr val="978361"/>
            </a:solidFill>
          </a:ln>
        </p:spPr>
        <p:txBody>
          <a:bodyPr lIns="45719" rIns="45719" anchor="ctr"/>
          <a:lstStyle/>
          <a:p>
            <a:pPr algn="ctr">
              <a:defRPr>
                <a:solidFill>
                  <a:srgbClr val="FFFFFF"/>
                </a:solidFill>
              </a:defRPr>
            </a:pPr>
          </a:p>
        </p:txBody>
      </p:sp>
      <p:sp>
        <p:nvSpPr>
          <p:cNvPr id="11" name="Title Text"/>
          <p:cNvSpPr txBox="1"/>
          <p:nvPr>
            <p:ph type="title"/>
          </p:nvPr>
        </p:nvSpPr>
        <p:spPr>
          <a:xfrm>
            <a:off x="301752" y="228600"/>
            <a:ext cx="8534401" cy="758952"/>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12" name="Body Level One…"/>
          <p:cNvSpPr txBox="1"/>
          <p:nvPr>
            <p:ph type="body" idx="1"/>
          </p:nvPr>
        </p:nvSpPr>
        <p:spPr>
          <a:xfrm>
            <a:off x="301752" y="1527047"/>
            <a:ext cx="8503920" cy="45720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4432202" y="1080664"/>
            <a:ext cx="316172" cy="332741"/>
          </a:xfrm>
          <a:prstGeom prst="rect">
            <a:avLst/>
          </a:prstGeom>
          <a:ln w="12700">
            <a:miter lim="400000"/>
          </a:ln>
        </p:spPr>
        <p:txBody>
          <a:bodyPr wrap="none" lIns="45719" rIns="45719" anchor="ctr">
            <a:normAutofit fontScale="100000" lnSpcReduction="0"/>
          </a:bodyPr>
          <a:lstStyle>
            <a:lvl1pPr algn="ctr">
              <a:defRPr sz="1600">
                <a:solidFill>
                  <a:srgbClr val="97836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1pPr>
      <a:lvl2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2pPr>
      <a:lvl3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3pPr>
      <a:lvl4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4pPr>
      <a:lvl5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5pPr>
      <a:lvl6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6pPr>
      <a:lvl7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7pPr>
      <a:lvl8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8pPr>
      <a:lvl9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978361"/>
          </a:solidFill>
          <a:uFillTx/>
          <a:latin typeface="Georgia"/>
          <a:ea typeface="Georgia"/>
          <a:cs typeface="Georgia"/>
          <a:sym typeface="Georgia"/>
        </a:defRPr>
      </a:lvl9pPr>
    </p:titleStyle>
    <p:bodyStyle>
      <a:lvl1pPr marL="274320" marR="0" indent="-274320" algn="l" defTabSz="914400" rtl="0" latinLnBrk="0">
        <a:lnSpc>
          <a:spcPct val="100000"/>
        </a:lnSpc>
        <a:spcBef>
          <a:spcPts val="600"/>
        </a:spcBef>
        <a:spcAft>
          <a:spcPts val="0"/>
        </a:spcAft>
        <a:buClr>
          <a:schemeClr val="accent1"/>
        </a:buClr>
        <a:buSzPct val="85000"/>
        <a:buFontTx/>
        <a:buChar char="●"/>
        <a:tabLst/>
        <a:defRPr b="0" baseline="0" cap="none" i="0" spc="0" strike="noStrike" sz="2700" u="none">
          <a:solidFill>
            <a:srgbClr val="000000"/>
          </a:solidFill>
          <a:uFillTx/>
          <a:latin typeface="Georgia"/>
          <a:ea typeface="Georgia"/>
          <a:cs typeface="Georgia"/>
          <a:sym typeface="Georgia"/>
        </a:defRPr>
      </a:lvl1pPr>
      <a:lvl2pPr marL="610985" marR="0" indent="-336665" algn="l" defTabSz="914400" rtl="0" latinLnBrk="0">
        <a:lnSpc>
          <a:spcPct val="100000"/>
        </a:lnSpc>
        <a:spcBef>
          <a:spcPts val="600"/>
        </a:spcBef>
        <a:spcAft>
          <a:spcPts val="0"/>
        </a:spcAft>
        <a:buClr>
          <a:schemeClr val="accent1"/>
        </a:buClr>
        <a:buSzPct val="70000"/>
        <a:buFontTx/>
        <a:buChar char="○"/>
        <a:tabLst/>
        <a:defRPr b="0" baseline="0" cap="none" i="0" spc="0" strike="noStrike" sz="2700" u="none">
          <a:solidFill>
            <a:srgbClr val="000000"/>
          </a:solidFill>
          <a:uFillTx/>
          <a:latin typeface="Georgia"/>
          <a:ea typeface="Georgia"/>
          <a:cs typeface="Georgia"/>
          <a:sym typeface="Georgia"/>
        </a:defRPr>
      </a:lvl2pPr>
      <a:lvl3pPr marL="902970" marR="0" indent="-308610" algn="l" defTabSz="914400" rtl="0" latinLnBrk="0">
        <a:lnSpc>
          <a:spcPct val="100000"/>
        </a:lnSpc>
        <a:spcBef>
          <a:spcPts val="600"/>
        </a:spcBef>
        <a:spcAft>
          <a:spcPts val="0"/>
        </a:spcAft>
        <a:buClr>
          <a:schemeClr val="accent1"/>
        </a:buClr>
        <a:buSzPct val="75000"/>
        <a:buFontTx/>
        <a:buChar char=""/>
        <a:tabLst/>
        <a:defRPr b="0" baseline="0" cap="none" i="0" spc="0" strike="noStrike" sz="2700" u="none">
          <a:solidFill>
            <a:srgbClr val="000000"/>
          </a:solidFill>
          <a:uFillTx/>
          <a:latin typeface="Georgia"/>
          <a:ea typeface="Georgia"/>
          <a:cs typeface="Georgia"/>
          <a:sym typeface="Georgia"/>
        </a:defRPr>
      </a:lvl3pPr>
      <a:lvl4pPr marL="1177289" marR="0" indent="-308609" algn="l" defTabSz="914400" rtl="0" latinLnBrk="0">
        <a:lnSpc>
          <a:spcPct val="100000"/>
        </a:lnSpc>
        <a:spcBef>
          <a:spcPts val="600"/>
        </a:spcBef>
        <a:spcAft>
          <a:spcPts val="0"/>
        </a:spcAft>
        <a:buClr>
          <a:schemeClr val="accent1"/>
        </a:buClr>
        <a:buSzPct val="70000"/>
        <a:buFontTx/>
        <a:buChar char="○"/>
        <a:tabLst/>
        <a:defRPr b="0" baseline="0" cap="none" i="0" spc="0" strike="noStrike" sz="2700" u="none">
          <a:solidFill>
            <a:srgbClr val="000000"/>
          </a:solidFill>
          <a:uFillTx/>
          <a:latin typeface="Georgia"/>
          <a:ea typeface="Georgia"/>
          <a:cs typeface="Georgia"/>
          <a:sym typeface="Georgia"/>
        </a:defRPr>
      </a:lvl4pPr>
      <a:lvl5pPr marL="1485900" marR="0" indent="-342900" algn="l" defTabSz="914400" rtl="0" latinLnBrk="0">
        <a:lnSpc>
          <a:spcPct val="100000"/>
        </a:lnSpc>
        <a:spcBef>
          <a:spcPts val="600"/>
        </a:spcBef>
        <a:spcAft>
          <a:spcPts val="0"/>
        </a:spcAft>
        <a:buClr>
          <a:schemeClr val="accent1"/>
        </a:buClr>
        <a:buSzPct val="100000"/>
        <a:buFontTx/>
        <a:buChar char="•"/>
        <a:tabLst/>
        <a:defRPr b="0" baseline="0" cap="none" i="0" spc="0" strike="noStrike" sz="2700" u="none">
          <a:solidFill>
            <a:srgbClr val="000000"/>
          </a:solidFill>
          <a:uFillTx/>
          <a:latin typeface="Georgia"/>
          <a:ea typeface="Georgia"/>
          <a:cs typeface="Georgia"/>
          <a:sym typeface="Georgia"/>
        </a:defRPr>
      </a:lvl5pPr>
      <a:lvl6pPr marL="1737360" marR="0" indent="-274319" algn="l" defTabSz="914400" rtl="0" latinLnBrk="0">
        <a:lnSpc>
          <a:spcPct val="100000"/>
        </a:lnSpc>
        <a:spcBef>
          <a:spcPts val="600"/>
        </a:spcBef>
        <a:spcAft>
          <a:spcPts val="0"/>
        </a:spcAft>
        <a:buClr>
          <a:schemeClr val="accent1"/>
        </a:buClr>
        <a:buSzPct val="80000"/>
        <a:buFontTx/>
        <a:buChar char="●"/>
        <a:tabLst/>
        <a:defRPr b="0" baseline="0" cap="none" i="0" spc="0" strike="noStrike" sz="2700" u="none">
          <a:solidFill>
            <a:srgbClr val="000000"/>
          </a:solidFill>
          <a:uFillTx/>
          <a:latin typeface="Georgia"/>
          <a:ea typeface="Georgia"/>
          <a:cs typeface="Georgia"/>
          <a:sym typeface="Georgia"/>
        </a:defRPr>
      </a:lvl6pPr>
      <a:lvl7pPr marL="2045969" marR="0" indent="-308609" algn="l" defTabSz="914400" rtl="0" latinLnBrk="0">
        <a:lnSpc>
          <a:spcPct val="100000"/>
        </a:lnSpc>
        <a:spcBef>
          <a:spcPts val="600"/>
        </a:spcBef>
        <a:spcAft>
          <a:spcPts val="0"/>
        </a:spcAft>
        <a:buClr>
          <a:schemeClr val="accent1"/>
        </a:buClr>
        <a:buSzPct val="90000"/>
        <a:buFontTx/>
        <a:buChar char="•"/>
        <a:tabLst/>
        <a:defRPr b="0" baseline="0" cap="none" i="0" spc="0" strike="noStrike" sz="2700" u="none">
          <a:solidFill>
            <a:srgbClr val="000000"/>
          </a:solidFill>
          <a:uFillTx/>
          <a:latin typeface="Georgia"/>
          <a:ea typeface="Georgia"/>
          <a:cs typeface="Georgia"/>
          <a:sym typeface="Georgia"/>
        </a:defRPr>
      </a:lvl7pPr>
      <a:lvl8pPr marL="2228850" marR="0" indent="-308609" algn="l" defTabSz="914400" rtl="0" latinLnBrk="0">
        <a:lnSpc>
          <a:spcPct val="100000"/>
        </a:lnSpc>
        <a:spcBef>
          <a:spcPts val="600"/>
        </a:spcBef>
        <a:spcAft>
          <a:spcPts val="0"/>
        </a:spcAft>
        <a:buClr>
          <a:schemeClr val="accent1"/>
        </a:buClr>
        <a:buSzPct val="100000"/>
        <a:buFontTx/>
        <a:buChar char="•"/>
        <a:tabLst/>
        <a:defRPr b="0" baseline="0" cap="none" i="0" spc="0" strike="noStrike" sz="2700" u="none">
          <a:solidFill>
            <a:srgbClr val="000000"/>
          </a:solidFill>
          <a:uFillTx/>
          <a:latin typeface="Georgia"/>
          <a:ea typeface="Georgia"/>
          <a:cs typeface="Georgia"/>
          <a:sym typeface="Georgia"/>
        </a:defRPr>
      </a:lvl8pPr>
      <a:lvl9pPr marL="2547257" marR="0" indent="-352697" algn="l" defTabSz="914400" rtl="0" latinLnBrk="0">
        <a:lnSpc>
          <a:spcPct val="100000"/>
        </a:lnSpc>
        <a:spcBef>
          <a:spcPts val="600"/>
        </a:spcBef>
        <a:spcAft>
          <a:spcPts val="0"/>
        </a:spcAft>
        <a:buClr>
          <a:schemeClr val="accent1"/>
        </a:buClr>
        <a:buSzPct val="90000"/>
        <a:buFontTx/>
        <a:buChar char="•"/>
        <a:tabLst/>
        <a:defRPr b="0" baseline="0" cap="none" i="0" spc="0" strike="noStrike" sz="2700" u="none">
          <a:solidFill>
            <a:srgbClr val="000000"/>
          </a:solidFill>
          <a:uFillTx/>
          <a:latin typeface="Georgia"/>
          <a:ea typeface="Georgia"/>
          <a:cs typeface="Georgia"/>
          <a:sym typeface="Georgia"/>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2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44.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 Id="rId3" Type="http://schemas.openxmlformats.org/officeDocument/2006/relationships/image" Target="../media/image48.jpeg"/><Relationship Id="rId4" Type="http://schemas.openxmlformats.org/officeDocument/2006/relationships/image" Target="../media/image49.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 Id="rId3" Type="http://schemas.openxmlformats.org/officeDocument/2006/relationships/image" Target="../media/image51.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6.jpeg"/><Relationship Id="rId6" Type="http://schemas.openxmlformats.org/officeDocument/2006/relationships/image" Target="../media/image8.png"/><Relationship Id="rId7" Type="http://schemas.openxmlformats.org/officeDocument/2006/relationships/image" Target="../media/image57.jpeg"/><Relationship Id="rId8" Type="http://schemas.openxmlformats.org/officeDocument/2006/relationships/image" Target="../media/image58.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 Id="rId3" Type="http://schemas.openxmlformats.org/officeDocument/2006/relationships/image" Target="../media/image63.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ubtitle 1"/>
          <p:cNvSpPr txBox="1"/>
          <p:nvPr>
            <p:ph type="subTitle" sz="half" idx="1"/>
          </p:nvPr>
        </p:nvSpPr>
        <p:spPr>
          <a:xfrm>
            <a:off x="1371600" y="2819399"/>
            <a:ext cx="6400800" cy="3804573"/>
          </a:xfrm>
          <a:prstGeom prst="rect">
            <a:avLst/>
          </a:prstGeom>
        </p:spPr>
        <p:txBody>
          <a:bodyPr anchor="b"/>
          <a:lstStyle/>
          <a:p>
            <a:pPr defTabSz="722376">
              <a:lnSpc>
                <a:spcPct val="80000"/>
              </a:lnSpc>
              <a:spcBef>
                <a:spcPts val="100"/>
              </a:spcBef>
              <a:defRPr spc="197" sz="1580"/>
            </a:pPr>
          </a:p>
          <a:p>
            <a:pPr defTabSz="722376">
              <a:lnSpc>
                <a:spcPct val="80000"/>
              </a:lnSpc>
              <a:spcBef>
                <a:spcPts val="100"/>
              </a:spcBef>
              <a:defRPr spc="197" sz="2370"/>
            </a:pPr>
          </a:p>
          <a:p>
            <a:pPr defTabSz="722376">
              <a:lnSpc>
                <a:spcPct val="80000"/>
              </a:lnSpc>
              <a:spcBef>
                <a:spcPts val="100"/>
              </a:spcBef>
              <a:defRPr spc="197" sz="1738"/>
            </a:pPr>
          </a:p>
          <a:p>
            <a:pPr defTabSz="722376">
              <a:lnSpc>
                <a:spcPct val="80000"/>
              </a:lnSpc>
              <a:spcBef>
                <a:spcPts val="100"/>
              </a:spcBef>
              <a:defRPr spc="197" sz="1738"/>
            </a:pPr>
          </a:p>
          <a:p>
            <a:pPr defTabSz="722376">
              <a:spcBef>
                <a:spcPts val="0"/>
              </a:spcBef>
              <a:defRPr b="0" cap="none" spc="0" sz="1896">
                <a:solidFill>
                  <a:srgbClr val="F64048"/>
                </a:solidFill>
                <a:latin typeface="Arial Black"/>
                <a:ea typeface="Arial Black"/>
                <a:cs typeface="Arial Black"/>
                <a:sym typeface="Arial Black"/>
              </a:defRPr>
            </a:pPr>
            <a:r>
              <a:rPr spc="215"/>
              <a:t>Ahmed Elsharawy</a:t>
            </a:r>
            <a:endParaRPr spc="215"/>
          </a:p>
          <a:p>
            <a:pPr marR="36118" defTabSz="722376">
              <a:lnSpc>
                <a:spcPct val="80000"/>
              </a:lnSpc>
              <a:spcBef>
                <a:spcPts val="400"/>
              </a:spcBef>
              <a:defRPr cap="none" spc="0" sz="1896">
                <a:solidFill>
                  <a:srgbClr val="FF3D1F"/>
                </a:solidFill>
                <a:latin typeface="Constantia"/>
                <a:ea typeface="Constantia"/>
                <a:cs typeface="Constantia"/>
                <a:sym typeface="Constantia"/>
              </a:defRPr>
            </a:pPr>
            <a:r>
              <a:t>Assistant Lecturer of medicine and cardiology </a:t>
            </a:r>
            <a:endParaRPr sz="1106"/>
          </a:p>
          <a:p>
            <a:pPr marR="36118" defTabSz="722376">
              <a:lnSpc>
                <a:spcPct val="80000"/>
              </a:lnSpc>
              <a:spcBef>
                <a:spcPts val="400"/>
              </a:spcBef>
              <a:defRPr cap="none" spc="0" sz="1896">
                <a:solidFill>
                  <a:srgbClr val="FF3D1F"/>
                </a:solidFill>
                <a:latin typeface="Constantia"/>
                <a:ea typeface="Constantia"/>
                <a:cs typeface="Constantia"/>
                <a:sym typeface="Constantia"/>
              </a:defRPr>
            </a:pPr>
            <a:r>
              <a:t>          Sohag University</a:t>
            </a:r>
            <a:endParaRPr spc="197" sz="1738"/>
          </a:p>
          <a:p>
            <a:pPr defTabSz="722376">
              <a:spcBef>
                <a:spcPts val="0"/>
              </a:spcBef>
              <a:defRPr b="0" cap="none" spc="0" sz="3318">
                <a:solidFill>
                  <a:schemeClr val="accent1"/>
                </a:solidFill>
              </a:defRPr>
            </a:pPr>
            <a:endParaRPr spc="197" sz="1896"/>
          </a:p>
          <a:p>
            <a:pPr defTabSz="722376">
              <a:lnSpc>
                <a:spcPct val="80000"/>
              </a:lnSpc>
              <a:spcBef>
                <a:spcPts val="100"/>
              </a:spcBef>
              <a:defRPr spc="197" sz="1896"/>
            </a:pPr>
          </a:p>
          <a:p>
            <a:pPr defTabSz="722376">
              <a:lnSpc>
                <a:spcPct val="80000"/>
              </a:lnSpc>
              <a:spcBef>
                <a:spcPts val="100"/>
              </a:spcBef>
              <a:defRPr spc="197" sz="1896"/>
            </a:pPr>
          </a:p>
          <a:p>
            <a:pPr algn="l" defTabSz="722376">
              <a:lnSpc>
                <a:spcPct val="80000"/>
              </a:lnSpc>
              <a:spcBef>
                <a:spcPts val="100"/>
              </a:spcBef>
              <a:defRPr spc="197" sz="790"/>
            </a:pPr>
          </a:p>
          <a:p>
            <a:pPr algn="l" defTabSz="722376">
              <a:lnSpc>
                <a:spcPct val="80000"/>
              </a:lnSpc>
              <a:spcBef>
                <a:spcPts val="100"/>
              </a:spcBef>
              <a:defRPr spc="197" sz="711">
                <a:solidFill>
                  <a:srgbClr val="808080"/>
                </a:solidFill>
              </a:defRPr>
            </a:pPr>
          </a:p>
          <a:p>
            <a:pPr algn="l" defTabSz="722376">
              <a:lnSpc>
                <a:spcPct val="80000"/>
              </a:lnSpc>
              <a:spcBef>
                <a:spcPts val="100"/>
              </a:spcBef>
              <a:defRPr spc="197" sz="711">
                <a:solidFill>
                  <a:srgbClr val="808080"/>
                </a:solidFill>
              </a:defRPr>
            </a:pPr>
          </a:p>
          <a:p>
            <a:pPr algn="l" defTabSz="722376">
              <a:lnSpc>
                <a:spcPct val="80000"/>
              </a:lnSpc>
              <a:spcBef>
                <a:spcPts val="100"/>
              </a:spcBef>
              <a:defRPr spc="197" sz="711">
                <a:solidFill>
                  <a:srgbClr val="808080"/>
                </a:solidFill>
              </a:defRPr>
            </a:pPr>
          </a:p>
          <a:p>
            <a:pPr algn="l" defTabSz="722376">
              <a:lnSpc>
                <a:spcPct val="80000"/>
              </a:lnSpc>
              <a:spcBef>
                <a:spcPts val="100"/>
              </a:spcBef>
              <a:defRPr spc="197" sz="711">
                <a:solidFill>
                  <a:srgbClr val="808080"/>
                </a:solidFill>
              </a:defRPr>
            </a:pPr>
          </a:p>
          <a:p>
            <a:pPr algn="l" defTabSz="722376">
              <a:lnSpc>
                <a:spcPct val="80000"/>
              </a:lnSpc>
              <a:spcBef>
                <a:spcPts val="100"/>
              </a:spcBef>
              <a:defRPr spc="197" sz="711">
                <a:solidFill>
                  <a:srgbClr val="808080"/>
                </a:solidFill>
              </a:defRPr>
            </a:pPr>
          </a:p>
          <a:p>
            <a:pPr algn="l" defTabSz="722376">
              <a:lnSpc>
                <a:spcPct val="80000"/>
              </a:lnSpc>
              <a:spcBef>
                <a:spcPts val="100"/>
              </a:spcBef>
              <a:defRPr spc="197" sz="711">
                <a:solidFill>
                  <a:srgbClr val="808080"/>
                </a:solidFill>
              </a:defRPr>
            </a:pPr>
          </a:p>
          <a:p>
            <a:pPr algn="l" defTabSz="722376">
              <a:lnSpc>
                <a:spcPct val="80000"/>
              </a:lnSpc>
              <a:spcBef>
                <a:spcPts val="100"/>
              </a:spcBef>
              <a:defRPr spc="197" sz="711">
                <a:solidFill>
                  <a:srgbClr val="808080"/>
                </a:solidFill>
              </a:defRPr>
            </a:pPr>
          </a:p>
          <a:p>
            <a:pPr algn="l" defTabSz="722376">
              <a:lnSpc>
                <a:spcPct val="80000"/>
              </a:lnSpc>
              <a:spcBef>
                <a:spcPts val="100"/>
              </a:spcBef>
              <a:defRPr spc="197" sz="711">
                <a:solidFill>
                  <a:srgbClr val="808080"/>
                </a:solidFill>
              </a:defRPr>
            </a:pPr>
          </a:p>
          <a:p>
            <a:pPr algn="l" defTabSz="722376">
              <a:lnSpc>
                <a:spcPct val="80000"/>
              </a:lnSpc>
              <a:spcBef>
                <a:spcPts val="100"/>
              </a:spcBef>
              <a:defRPr spc="158" sz="474">
                <a:solidFill>
                  <a:srgbClr val="808080"/>
                </a:solidFill>
              </a:defRPr>
            </a:pPr>
            <a:r>
              <a:t>  </a:t>
            </a:r>
          </a:p>
        </p:txBody>
      </p:sp>
      <p:sp>
        <p:nvSpPr>
          <p:cNvPr id="163" name="Title 2"/>
          <p:cNvSpPr txBox="1"/>
          <p:nvPr>
            <p:ph type="ctrTitle"/>
          </p:nvPr>
        </p:nvSpPr>
        <p:spPr>
          <a:prstGeom prst="rect">
            <a:avLst/>
          </a:prstGeom>
        </p:spPr>
        <p:txBody>
          <a:bodyPr/>
          <a:lstStyle>
            <a:lvl1pPr>
              <a:defRPr>
                <a:solidFill>
                  <a:srgbClr val="316AFA"/>
                </a:solidFill>
                <a:latin typeface="DrukWide-Medium"/>
                <a:ea typeface="DrukWide-Medium"/>
                <a:cs typeface="DrukWide-Medium"/>
                <a:sym typeface="DrukWide-Medium"/>
              </a:defRPr>
            </a:lvl1pPr>
          </a:lstStyle>
          <a:p>
            <a:pPr/>
            <a:r>
              <a:t>HYPERTENSION</a:t>
            </a:r>
            <a:endParaRPr spc="250" sz="800"/>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extBox 1"/>
          <p:cNvSpPr txBox="1"/>
          <p:nvPr/>
        </p:nvSpPr>
        <p:spPr>
          <a:xfrm>
            <a:off x="2592027" y="104571"/>
            <a:ext cx="4245169"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p>
          <a:p>
            <a:pPr algn="ctr"/>
            <a:r>
              <a:t>Elevated Blood Pressure affects both the </a:t>
            </a:r>
          </a:p>
          <a:p>
            <a:pPr algn="ctr">
              <a:defRPr b="1" sz="4000"/>
            </a:pPr>
            <a:r>
              <a:t>Heart &amp; Pipes</a:t>
            </a:r>
          </a:p>
        </p:txBody>
      </p:sp>
      <p:pic>
        <p:nvPicPr>
          <p:cNvPr id="193" name="Picture 3" descr="Picture 3"/>
          <p:cNvPicPr>
            <a:picLocks noChangeAspect="1"/>
          </p:cNvPicPr>
          <p:nvPr/>
        </p:nvPicPr>
        <p:blipFill>
          <a:blip r:embed="rId2">
            <a:extLst/>
          </a:blip>
          <a:stretch>
            <a:fillRect/>
          </a:stretch>
        </p:blipFill>
        <p:spPr>
          <a:xfrm>
            <a:off x="2639165" y="1706758"/>
            <a:ext cx="4243752" cy="467071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extBox 1"/>
          <p:cNvSpPr txBox="1"/>
          <p:nvPr/>
        </p:nvSpPr>
        <p:spPr>
          <a:xfrm>
            <a:off x="652498" y="362537"/>
            <a:ext cx="8010777"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a:pPr>
            <a:r>
              <a:t>Blood Pressure is affected </a:t>
            </a:r>
            <a:r>
              <a:rPr i="1"/>
              <a:t>by</a:t>
            </a:r>
            <a:endParaRPr i="1"/>
          </a:p>
          <a:p>
            <a:pPr>
              <a:defRPr b="1"/>
            </a:pPr>
          </a:p>
          <a:p>
            <a:pPr>
              <a:defRPr b="1" sz="3200"/>
            </a:pPr>
          </a:p>
          <a:p>
            <a:pPr>
              <a:defRPr sz="2800"/>
            </a:pPr>
            <a:r>
              <a:t>Blood Properties </a:t>
            </a:r>
          </a:p>
          <a:p>
            <a:pPr>
              <a:defRPr sz="2800"/>
            </a:pPr>
          </a:p>
          <a:p>
            <a:pPr>
              <a:defRPr sz="2800"/>
            </a:pPr>
          </a:p>
          <a:p>
            <a:pPr>
              <a:defRPr sz="2800"/>
            </a:pPr>
            <a:r>
              <a:t>Heart Muscle Properties</a:t>
            </a:r>
          </a:p>
          <a:p>
            <a:pPr>
              <a:defRPr b="1" sz="2800"/>
            </a:pPr>
          </a:p>
          <a:p>
            <a:pPr>
              <a:defRPr sz="2800"/>
            </a:pPr>
          </a:p>
          <a:p>
            <a:pPr>
              <a:defRPr sz="2800"/>
            </a:pPr>
            <a:r>
              <a:t>Pipe Properties </a:t>
            </a:r>
          </a:p>
          <a:p>
            <a:pPr>
              <a:defRPr b="1" sz="2800"/>
            </a:pPr>
          </a:p>
          <a:p>
            <a:pPr>
              <a:defRPr sz="2800"/>
            </a:pPr>
          </a:p>
          <a:p>
            <a:pPr>
              <a:defRPr sz="2800"/>
            </a:pPr>
            <a:r>
              <a:t>Risk Factors </a:t>
            </a:r>
          </a:p>
        </p:txBody>
      </p:sp>
      <p:pic>
        <p:nvPicPr>
          <p:cNvPr id="196" name="Picture 3" descr="Picture 3"/>
          <p:cNvPicPr>
            <a:picLocks noChangeAspect="1"/>
          </p:cNvPicPr>
          <p:nvPr/>
        </p:nvPicPr>
        <p:blipFill>
          <a:blip r:embed="rId2">
            <a:extLst/>
          </a:blip>
          <a:stretch>
            <a:fillRect/>
          </a:stretch>
        </p:blipFill>
        <p:spPr>
          <a:xfrm>
            <a:off x="3802252" y="1526157"/>
            <a:ext cx="689262" cy="920173"/>
          </a:xfrm>
          <a:prstGeom prst="rect">
            <a:avLst/>
          </a:prstGeom>
          <a:ln w="12700">
            <a:miter lim="400000"/>
          </a:ln>
        </p:spPr>
      </p:pic>
      <p:pic>
        <p:nvPicPr>
          <p:cNvPr id="197" name="Picture 7" descr="Picture 7"/>
          <p:cNvPicPr>
            <a:picLocks noChangeAspect="1"/>
          </p:cNvPicPr>
          <p:nvPr/>
        </p:nvPicPr>
        <p:blipFill>
          <a:blip r:embed="rId3">
            <a:extLst/>
          </a:blip>
          <a:stretch>
            <a:fillRect/>
          </a:stretch>
        </p:blipFill>
        <p:spPr>
          <a:xfrm>
            <a:off x="4962523" y="2956961"/>
            <a:ext cx="1125163" cy="693851"/>
          </a:xfrm>
          <a:prstGeom prst="rect">
            <a:avLst/>
          </a:prstGeom>
          <a:ln w="12700">
            <a:miter lim="400000"/>
          </a:ln>
        </p:spPr>
      </p:pic>
      <p:pic>
        <p:nvPicPr>
          <p:cNvPr id="198" name="Picture 9" descr="Picture 9"/>
          <p:cNvPicPr>
            <a:picLocks noChangeAspect="1"/>
          </p:cNvPicPr>
          <p:nvPr/>
        </p:nvPicPr>
        <p:blipFill>
          <a:blip r:embed="rId4">
            <a:extLst/>
          </a:blip>
          <a:stretch>
            <a:fillRect/>
          </a:stretch>
        </p:blipFill>
        <p:spPr>
          <a:xfrm>
            <a:off x="5790248" y="3981534"/>
            <a:ext cx="947903" cy="947903"/>
          </a:xfrm>
          <a:prstGeom prst="rect">
            <a:avLst/>
          </a:prstGeom>
          <a:ln w="12700">
            <a:miter lim="400000"/>
          </a:ln>
        </p:spPr>
      </p:pic>
      <p:pic>
        <p:nvPicPr>
          <p:cNvPr id="199" name="Picture 11" descr="Picture 11"/>
          <p:cNvPicPr>
            <a:picLocks noChangeAspect="1"/>
          </p:cNvPicPr>
          <p:nvPr/>
        </p:nvPicPr>
        <p:blipFill>
          <a:blip r:embed="rId5">
            <a:extLst/>
          </a:blip>
          <a:stretch>
            <a:fillRect/>
          </a:stretch>
        </p:blipFill>
        <p:spPr>
          <a:xfrm>
            <a:off x="4624316" y="4021790"/>
            <a:ext cx="940617" cy="940617"/>
          </a:xfrm>
          <a:prstGeom prst="rect">
            <a:avLst/>
          </a:prstGeom>
          <a:ln w="12700">
            <a:miter lim="400000"/>
          </a:ln>
        </p:spPr>
      </p:pic>
      <p:pic>
        <p:nvPicPr>
          <p:cNvPr id="200" name="Picture 13" descr="Picture 13"/>
          <p:cNvPicPr>
            <a:picLocks noChangeAspect="1"/>
          </p:cNvPicPr>
          <p:nvPr/>
        </p:nvPicPr>
        <p:blipFill>
          <a:blip r:embed="rId6">
            <a:extLst/>
          </a:blip>
          <a:stretch>
            <a:fillRect/>
          </a:stretch>
        </p:blipFill>
        <p:spPr>
          <a:xfrm flipH="1">
            <a:off x="3681331" y="4123466"/>
            <a:ext cx="488951" cy="838940"/>
          </a:xfrm>
          <a:prstGeom prst="rect">
            <a:avLst/>
          </a:prstGeom>
          <a:ln w="12700">
            <a:miter lim="400000"/>
          </a:ln>
        </p:spPr>
      </p:pic>
      <p:pic>
        <p:nvPicPr>
          <p:cNvPr id="201" name="Picture 15" descr="Picture 15"/>
          <p:cNvPicPr>
            <a:picLocks noChangeAspect="1"/>
          </p:cNvPicPr>
          <p:nvPr/>
        </p:nvPicPr>
        <p:blipFill>
          <a:blip r:embed="rId7">
            <a:extLst/>
          </a:blip>
          <a:stretch>
            <a:fillRect/>
          </a:stretch>
        </p:blipFill>
        <p:spPr>
          <a:xfrm>
            <a:off x="2875814" y="5655590"/>
            <a:ext cx="1020459" cy="663299"/>
          </a:xfrm>
          <a:prstGeom prst="rect">
            <a:avLst/>
          </a:prstGeom>
          <a:ln w="12700">
            <a:miter lim="400000"/>
          </a:ln>
        </p:spPr>
      </p:pic>
      <p:pic>
        <p:nvPicPr>
          <p:cNvPr id="202" name="Picture 17" descr="Picture 17"/>
          <p:cNvPicPr>
            <a:picLocks noChangeAspect="1"/>
          </p:cNvPicPr>
          <p:nvPr/>
        </p:nvPicPr>
        <p:blipFill>
          <a:blip r:embed="rId8">
            <a:extLst/>
          </a:blip>
          <a:stretch>
            <a:fillRect/>
          </a:stretch>
        </p:blipFill>
        <p:spPr>
          <a:xfrm>
            <a:off x="4038408" y="5777698"/>
            <a:ext cx="906211" cy="327883"/>
          </a:xfrm>
          <a:prstGeom prst="rect">
            <a:avLst/>
          </a:prstGeom>
          <a:ln w="12700">
            <a:miter lim="400000"/>
          </a:ln>
        </p:spPr>
      </p:pic>
      <p:pic>
        <p:nvPicPr>
          <p:cNvPr id="203" name="Picture 19" descr="Picture 19"/>
          <p:cNvPicPr>
            <a:picLocks noChangeAspect="1"/>
          </p:cNvPicPr>
          <p:nvPr/>
        </p:nvPicPr>
        <p:blipFill>
          <a:blip r:embed="rId9">
            <a:extLst/>
          </a:blip>
          <a:stretch>
            <a:fillRect/>
          </a:stretch>
        </p:blipFill>
        <p:spPr>
          <a:xfrm>
            <a:off x="5365913" y="5577770"/>
            <a:ext cx="631738" cy="667466"/>
          </a:xfrm>
          <a:prstGeom prst="rect">
            <a:avLst/>
          </a:prstGeom>
          <a:ln w="12700">
            <a:miter lim="400000"/>
          </a:ln>
        </p:spPr>
      </p:pic>
      <p:pic>
        <p:nvPicPr>
          <p:cNvPr id="204" name="Picture 21" descr="Picture 21"/>
          <p:cNvPicPr>
            <a:picLocks noChangeAspect="1"/>
          </p:cNvPicPr>
          <p:nvPr/>
        </p:nvPicPr>
        <p:blipFill>
          <a:blip r:embed="rId10">
            <a:extLst/>
          </a:blip>
          <a:stretch>
            <a:fillRect/>
          </a:stretch>
        </p:blipFill>
        <p:spPr>
          <a:xfrm>
            <a:off x="6401084" y="5616092"/>
            <a:ext cx="776413" cy="590820"/>
          </a:xfrm>
          <a:prstGeom prst="rect">
            <a:avLst/>
          </a:prstGeom>
          <a:ln w="12700">
            <a:miter lim="400000"/>
          </a:ln>
        </p:spPr>
      </p:pic>
      <p:pic>
        <p:nvPicPr>
          <p:cNvPr id="205" name="Picture 23" descr="Picture 23"/>
          <p:cNvPicPr>
            <a:picLocks noChangeAspect="1"/>
          </p:cNvPicPr>
          <p:nvPr/>
        </p:nvPicPr>
        <p:blipFill>
          <a:blip r:embed="rId11">
            <a:extLst/>
          </a:blip>
          <a:stretch>
            <a:fillRect/>
          </a:stretch>
        </p:blipFill>
        <p:spPr>
          <a:xfrm>
            <a:off x="7476169" y="5439612"/>
            <a:ext cx="975955" cy="864696"/>
          </a:xfrm>
          <a:prstGeom prst="rect">
            <a:avLst/>
          </a:prstGeom>
          <a:ln w="12700">
            <a:miter lim="400000"/>
          </a:ln>
        </p:spPr>
      </p:pic>
      <p:pic>
        <p:nvPicPr>
          <p:cNvPr id="206" name="Picture 12" descr="Picture 12"/>
          <p:cNvPicPr>
            <a:picLocks noChangeAspect="1"/>
          </p:cNvPicPr>
          <p:nvPr/>
        </p:nvPicPr>
        <p:blipFill>
          <a:blip r:embed="rId12">
            <a:extLst/>
          </a:blip>
          <a:stretch>
            <a:fillRect/>
          </a:stretch>
        </p:blipFill>
        <p:spPr>
          <a:xfrm flipH="1">
            <a:off x="6435530" y="2971632"/>
            <a:ext cx="605243" cy="679180"/>
          </a:xfrm>
          <a:prstGeom prst="rect">
            <a:avLst/>
          </a:prstGeom>
          <a:ln w="12700">
            <a:miter lim="400000"/>
          </a:ln>
        </p:spPr>
      </p:pic>
      <p:pic>
        <p:nvPicPr>
          <p:cNvPr id="207" name="Picture 14" descr="Picture 14"/>
          <p:cNvPicPr>
            <a:picLocks noChangeAspect="1"/>
          </p:cNvPicPr>
          <p:nvPr/>
        </p:nvPicPr>
        <p:blipFill>
          <a:blip r:embed="rId13">
            <a:extLst/>
          </a:blip>
          <a:stretch>
            <a:fillRect/>
          </a:stretch>
        </p:blipFill>
        <p:spPr>
          <a:xfrm>
            <a:off x="6516507" y="3005090"/>
            <a:ext cx="270194" cy="18643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ectangle 1"/>
          <p:cNvSpPr txBox="1"/>
          <p:nvPr/>
        </p:nvSpPr>
        <p:spPr>
          <a:xfrm>
            <a:off x="471848" y="430112"/>
            <a:ext cx="8191425" cy="280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a:pPr>
            <a:r>
              <a:t>Blood Properties </a:t>
            </a:r>
          </a:p>
          <a:p>
            <a:pPr/>
          </a:p>
          <a:p>
            <a:pPr/>
            <a:r>
              <a:t>Blood thickness and volume affect blood pressure.</a:t>
            </a:r>
          </a:p>
          <a:p>
            <a:pPr/>
          </a:p>
          <a:p>
            <a:pPr/>
            <a:r>
              <a:t>You may remember from science class, that when you have a salty solution, water moves to it to dilute it.  The same thing happens in the body when we eat too much salt (sodium) - we retain water to dilute it.  The heart has to work harder to push all this extra fluid through the same size pipes.  This contributes to hypertension.</a:t>
            </a:r>
          </a:p>
        </p:txBody>
      </p:sp>
      <p:pic>
        <p:nvPicPr>
          <p:cNvPr id="210" name="Picture 3" descr="Picture 3"/>
          <p:cNvPicPr>
            <a:picLocks noChangeAspect="1"/>
          </p:cNvPicPr>
          <p:nvPr/>
        </p:nvPicPr>
        <p:blipFill>
          <a:blip r:embed="rId2">
            <a:extLst/>
          </a:blip>
          <a:stretch>
            <a:fillRect/>
          </a:stretch>
        </p:blipFill>
        <p:spPr>
          <a:xfrm>
            <a:off x="2210538" y="3154126"/>
            <a:ext cx="4898935" cy="3235146"/>
          </a:xfrm>
          <a:prstGeom prst="rect">
            <a:avLst/>
          </a:prstGeom>
          <a:ln w="12700">
            <a:miter lim="400000"/>
          </a:ln>
        </p:spPr>
      </p:pic>
      <p:sp>
        <p:nvSpPr>
          <p:cNvPr id="211" name="TextBox 4"/>
          <p:cNvSpPr txBox="1"/>
          <p:nvPr/>
        </p:nvSpPr>
        <p:spPr>
          <a:xfrm>
            <a:off x="2407180" y="5592931"/>
            <a:ext cx="497771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pPr>
            <a:r>
              <a:t>  more salty                                            </a:t>
            </a:r>
          </a:p>
          <a:p>
            <a:pPr>
              <a:defRPr sz="1200"/>
            </a:pPr>
            <a:r>
              <a:t>                                                                  water moves to dilute the saltiness</a:t>
            </a:r>
          </a:p>
          <a:p>
            <a:pPr>
              <a:defRPr sz="1200"/>
            </a:pPr>
            <a:r>
              <a:t>                                    less salty       </a:t>
            </a:r>
          </a:p>
        </p:txBody>
      </p:sp>
      <p:sp>
        <p:nvSpPr>
          <p:cNvPr id="212" name="TextBox 5"/>
          <p:cNvSpPr txBox="1"/>
          <p:nvPr/>
        </p:nvSpPr>
        <p:spPr>
          <a:xfrm>
            <a:off x="7155191" y="4163626"/>
            <a:ext cx="740977"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200"/>
            </a:lvl1pPr>
          </a:lstStyle>
          <a:p>
            <a:pPr/>
            <a:r>
              <a:t>osmosis</a:t>
            </a:r>
          </a:p>
        </p:txBody>
      </p:sp>
      <p:pic>
        <p:nvPicPr>
          <p:cNvPr id="213" name="Picture 7" descr="Picture 7"/>
          <p:cNvPicPr>
            <a:picLocks noChangeAspect="1"/>
          </p:cNvPicPr>
          <p:nvPr/>
        </p:nvPicPr>
        <p:blipFill>
          <a:blip r:embed="rId3">
            <a:extLst/>
          </a:blip>
          <a:stretch>
            <a:fillRect/>
          </a:stretch>
        </p:blipFill>
        <p:spPr>
          <a:xfrm>
            <a:off x="7404282" y="255234"/>
            <a:ext cx="1272087" cy="14515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extBox 1"/>
          <p:cNvSpPr txBox="1"/>
          <p:nvPr/>
        </p:nvSpPr>
        <p:spPr>
          <a:xfrm>
            <a:off x="711544" y="426128"/>
            <a:ext cx="7685401" cy="200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a:pPr>
            <a:r>
              <a:t>Heart Muscle Properties</a:t>
            </a:r>
          </a:p>
          <a:p>
            <a:pPr/>
          </a:p>
          <a:p>
            <a:pPr/>
            <a:r>
              <a:t>The heart is a muscle.  Like any other muscle, it must be exercised to keep it strong and healthy.  And, like any other muscle, it can be injured or weakened from working too hard, from poor blood flow, from trauma, or from certain medications, electrolyte imbalances, or other insults.</a:t>
            </a:r>
          </a:p>
        </p:txBody>
      </p:sp>
      <p:pic>
        <p:nvPicPr>
          <p:cNvPr id="216" name="Picture 5" descr="Picture 5"/>
          <p:cNvPicPr>
            <a:picLocks noChangeAspect="1"/>
          </p:cNvPicPr>
          <p:nvPr/>
        </p:nvPicPr>
        <p:blipFill>
          <a:blip r:embed="rId2">
            <a:extLst/>
          </a:blip>
          <a:stretch>
            <a:fillRect/>
          </a:stretch>
        </p:blipFill>
        <p:spPr>
          <a:xfrm>
            <a:off x="433231" y="3078180"/>
            <a:ext cx="4476121" cy="2760275"/>
          </a:xfrm>
          <a:prstGeom prst="rect">
            <a:avLst/>
          </a:prstGeom>
          <a:ln w="12700">
            <a:miter lim="400000"/>
          </a:ln>
        </p:spPr>
      </p:pic>
      <p:pic>
        <p:nvPicPr>
          <p:cNvPr id="217" name="Picture 9" descr="Picture 9"/>
          <p:cNvPicPr>
            <a:picLocks noChangeAspect="1"/>
          </p:cNvPicPr>
          <p:nvPr/>
        </p:nvPicPr>
        <p:blipFill>
          <a:blip r:embed="rId3">
            <a:extLst/>
          </a:blip>
          <a:stretch>
            <a:fillRect/>
          </a:stretch>
        </p:blipFill>
        <p:spPr>
          <a:xfrm flipH="1">
            <a:off x="6020997" y="3223218"/>
            <a:ext cx="2201287" cy="2470199"/>
          </a:xfrm>
          <a:prstGeom prst="rect">
            <a:avLst/>
          </a:prstGeom>
          <a:ln w="12700">
            <a:miter lim="400000"/>
          </a:ln>
        </p:spPr>
      </p:pic>
      <p:pic>
        <p:nvPicPr>
          <p:cNvPr id="218" name="Picture 11" descr="Picture 11"/>
          <p:cNvPicPr>
            <a:picLocks noChangeAspect="1"/>
          </p:cNvPicPr>
          <p:nvPr/>
        </p:nvPicPr>
        <p:blipFill>
          <a:blip r:embed="rId4">
            <a:extLst/>
          </a:blip>
          <a:stretch>
            <a:fillRect/>
          </a:stretch>
        </p:blipFill>
        <p:spPr>
          <a:xfrm>
            <a:off x="6092018" y="3217002"/>
            <a:ext cx="1320072" cy="91085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extBox 1"/>
          <p:cNvSpPr txBox="1"/>
          <p:nvPr/>
        </p:nvSpPr>
        <p:spPr>
          <a:xfrm>
            <a:off x="481653" y="372139"/>
            <a:ext cx="8501217"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a:pPr>
            <a:r>
              <a:t>Pipe Properties</a:t>
            </a:r>
          </a:p>
          <a:p>
            <a:pPr/>
          </a:p>
          <a:p>
            <a:pPr/>
            <a:r>
              <a:t>The more our hearts have to pump through pipes that are </a:t>
            </a:r>
          </a:p>
          <a:p>
            <a:pPr>
              <a:defRPr b="1"/>
            </a:pPr>
            <a:r>
              <a:t>narrower and narrower, </a:t>
            </a:r>
            <a:r>
              <a:rPr b="0"/>
              <a:t>the higher our blood pressure. </a:t>
            </a:r>
            <a:endParaRPr b="0"/>
          </a:p>
          <a:p>
            <a:pPr/>
          </a:p>
          <a:p>
            <a:pPr/>
          </a:p>
          <a:p>
            <a:pPr/>
          </a:p>
          <a:p>
            <a:pPr>
              <a:defRPr b="1" sz="9600"/>
            </a:pPr>
            <a:r>
              <a:t>S</a:t>
            </a:r>
            <a:r>
              <a:rPr sz="1800"/>
              <a:t>i</a:t>
            </a:r>
            <a:r>
              <a:rPr sz="7200"/>
              <a:t>z</a:t>
            </a:r>
            <a:r>
              <a:rPr sz="4000"/>
              <a:t>e</a:t>
            </a:r>
            <a:r>
              <a:rPr sz="1800"/>
              <a:t>     </a:t>
            </a:r>
            <a:endParaRPr sz="1800"/>
          </a:p>
          <a:p>
            <a:pPr>
              <a:defRPr b="1" sz="9600"/>
            </a:pPr>
            <a:r>
              <a:t>M</a:t>
            </a:r>
            <a:r>
              <a:rPr sz="1800"/>
              <a:t>a</a:t>
            </a:r>
            <a:r>
              <a:rPr sz="7200"/>
              <a:t>tt</a:t>
            </a:r>
            <a:r>
              <a:rPr sz="4000"/>
              <a:t>e</a:t>
            </a:r>
            <a:r>
              <a:t>r</a:t>
            </a:r>
            <a:r>
              <a:rPr sz="1800"/>
              <a:t>s</a:t>
            </a:r>
            <a:endParaRPr sz="1800"/>
          </a:p>
          <a:p>
            <a:pPr/>
          </a:p>
        </p:txBody>
      </p:sp>
      <p:pic>
        <p:nvPicPr>
          <p:cNvPr id="221" name="Picture 5" descr="Picture 5"/>
          <p:cNvPicPr>
            <a:picLocks noChangeAspect="1"/>
          </p:cNvPicPr>
          <p:nvPr/>
        </p:nvPicPr>
        <p:blipFill>
          <a:blip r:embed="rId2">
            <a:extLst/>
          </a:blip>
          <a:stretch>
            <a:fillRect/>
          </a:stretch>
        </p:blipFill>
        <p:spPr>
          <a:xfrm>
            <a:off x="5904879" y="2015230"/>
            <a:ext cx="2390665" cy="410189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extBox 3"/>
          <p:cNvSpPr txBox="1"/>
          <p:nvPr/>
        </p:nvSpPr>
        <p:spPr>
          <a:xfrm>
            <a:off x="303171" y="210999"/>
            <a:ext cx="8599800" cy="598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a:pPr>
            <a:r>
              <a:t>Pipe Properties</a:t>
            </a:r>
          </a:p>
          <a:p>
            <a:pPr/>
            <a:r>
              <a:t>Persistent high blood pressure, over time, makes the normally </a:t>
            </a:r>
            <a:r>
              <a:rPr b="1" i="1"/>
              <a:t>flexible</a:t>
            </a:r>
            <a:r>
              <a:t> pipes become more </a:t>
            </a:r>
            <a:r>
              <a:rPr b="1" i="1"/>
              <a:t>rigid. </a:t>
            </a:r>
            <a:r>
              <a:t>The more our hearts have to pump through pipes that are </a:t>
            </a:r>
            <a:r>
              <a:rPr b="1"/>
              <a:t>less flexible, more rigid, </a:t>
            </a:r>
            <a:r>
              <a:t>the higher our blood pressure..</a:t>
            </a:r>
          </a:p>
          <a:p>
            <a:pPr algn="ctr"/>
          </a:p>
          <a:p>
            <a:pPr algn="ctr"/>
          </a:p>
          <a:p>
            <a:pPr algn="ctr"/>
          </a:p>
          <a:p>
            <a:pPr algn="ctr"/>
          </a:p>
          <a:p>
            <a:pPr algn="ctr"/>
          </a:p>
          <a:p>
            <a:pPr algn="ctr"/>
          </a:p>
          <a:p>
            <a:pPr algn="ctr"/>
          </a:p>
          <a:p>
            <a:pPr algn="ctr"/>
          </a:p>
          <a:p>
            <a:pPr algn="ctr"/>
          </a:p>
          <a:p>
            <a:pPr algn="ctr"/>
          </a:p>
          <a:p>
            <a:pPr algn="ctr"/>
          </a:p>
          <a:p>
            <a:pPr algn="ctr"/>
          </a:p>
          <a:p>
            <a:pPr algn="ctr"/>
          </a:p>
          <a:p>
            <a:pPr algn="ctr"/>
          </a:p>
          <a:p>
            <a:pPr algn="ctr"/>
            <a:r>
              <a:t>In larger pipes, this is called </a:t>
            </a:r>
            <a:r>
              <a:rPr b="1"/>
              <a:t>arteriosclerosis</a:t>
            </a:r>
            <a:r>
              <a:t>. </a:t>
            </a:r>
          </a:p>
          <a:p>
            <a:pPr algn="ctr"/>
            <a:r>
              <a:t>In smaller pipes, it is called </a:t>
            </a:r>
            <a:r>
              <a:rPr b="1"/>
              <a:t>arteriolosclerosis.  </a:t>
            </a:r>
            <a:endParaRPr b="1"/>
          </a:p>
          <a:p>
            <a:pPr algn="ctr">
              <a:defRPr sz="1600"/>
            </a:pPr>
            <a:r>
              <a:t>Because these smaller pipes feed organs, organ damage can occur.</a:t>
            </a:r>
          </a:p>
        </p:txBody>
      </p:sp>
      <p:pic>
        <p:nvPicPr>
          <p:cNvPr id="224" name="Picture 2" descr="Picture 2"/>
          <p:cNvPicPr>
            <a:picLocks noChangeAspect="1"/>
          </p:cNvPicPr>
          <p:nvPr/>
        </p:nvPicPr>
        <p:blipFill>
          <a:blip r:embed="rId2">
            <a:extLst/>
          </a:blip>
          <a:stretch>
            <a:fillRect/>
          </a:stretch>
        </p:blipFill>
        <p:spPr>
          <a:xfrm>
            <a:off x="1420974" y="2068496"/>
            <a:ext cx="2681056" cy="2681057"/>
          </a:xfrm>
          <a:prstGeom prst="rect">
            <a:avLst/>
          </a:prstGeom>
          <a:ln w="12700">
            <a:miter lim="400000"/>
          </a:ln>
        </p:spPr>
      </p:pic>
      <p:pic>
        <p:nvPicPr>
          <p:cNvPr id="225" name="Picture 5" descr="Picture 5"/>
          <p:cNvPicPr>
            <a:picLocks noChangeAspect="1"/>
          </p:cNvPicPr>
          <p:nvPr/>
        </p:nvPicPr>
        <p:blipFill>
          <a:blip r:embed="rId3">
            <a:extLst/>
          </a:blip>
          <a:stretch>
            <a:fillRect/>
          </a:stretch>
        </p:blipFill>
        <p:spPr>
          <a:xfrm>
            <a:off x="4603070" y="2068496"/>
            <a:ext cx="3017317" cy="301731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Rectangle 1"/>
          <p:cNvSpPr txBox="1"/>
          <p:nvPr/>
        </p:nvSpPr>
        <p:spPr>
          <a:xfrm>
            <a:off x="715570" y="342747"/>
            <a:ext cx="7691592" cy="600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If a pipe of the heart is blocked, it may cause a </a:t>
            </a:r>
          </a:p>
          <a:p>
            <a:pPr algn="ctr">
              <a:defRPr b="1" sz="4000"/>
            </a:pPr>
            <a:r>
              <a:t>heart attack</a:t>
            </a:r>
          </a:p>
          <a:p>
            <a:pPr algn="ctr"/>
          </a:p>
          <a:p>
            <a:pPr algn="ctr"/>
          </a:p>
          <a:p>
            <a:pPr algn="ctr"/>
          </a:p>
          <a:p>
            <a:pPr algn="ctr"/>
          </a:p>
          <a:p>
            <a:pPr algn="ctr"/>
          </a:p>
          <a:p>
            <a:pPr algn="ctr"/>
          </a:p>
          <a:p>
            <a:pPr algn="ctr"/>
          </a:p>
          <a:p>
            <a:pPr algn="ctr"/>
          </a:p>
          <a:p>
            <a:pPr algn="ctr"/>
          </a:p>
          <a:p>
            <a:pPr algn="ctr"/>
          </a:p>
          <a:p>
            <a:pPr algn="ctr"/>
          </a:p>
          <a:p>
            <a:pPr algn="ctr"/>
          </a:p>
          <a:p>
            <a:pPr algn="ctr"/>
          </a:p>
          <a:p>
            <a:pPr algn="ctr"/>
          </a:p>
          <a:p>
            <a:pPr algn="ctr"/>
          </a:p>
          <a:p>
            <a:pPr algn="ctr"/>
          </a:p>
          <a:p>
            <a:pPr algn="ctr"/>
          </a:p>
          <a:p>
            <a:pPr algn="ctr"/>
          </a:p>
        </p:txBody>
      </p:sp>
      <p:pic>
        <p:nvPicPr>
          <p:cNvPr id="228" name="Picture 3" descr="Picture 3"/>
          <p:cNvPicPr>
            <a:picLocks noChangeAspect="1"/>
          </p:cNvPicPr>
          <p:nvPr/>
        </p:nvPicPr>
        <p:blipFill>
          <a:blip r:embed="rId2">
            <a:extLst/>
          </a:blip>
          <a:stretch>
            <a:fillRect/>
          </a:stretch>
        </p:blipFill>
        <p:spPr>
          <a:xfrm>
            <a:off x="2313724" y="1642369"/>
            <a:ext cx="4495284" cy="464315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Rectangle 1"/>
          <p:cNvSpPr txBox="1"/>
          <p:nvPr/>
        </p:nvSpPr>
        <p:spPr>
          <a:xfrm>
            <a:off x="1435312" y="261137"/>
            <a:ext cx="5922498" cy="3812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If a pipe of the brain is blocked, it may cause a </a:t>
            </a:r>
          </a:p>
          <a:p>
            <a:pPr algn="ctr">
              <a:defRPr b="1" sz="4000"/>
            </a:pPr>
            <a:r>
              <a:t>stroke</a:t>
            </a:r>
            <a:r>
              <a:rPr b="0"/>
              <a:t> </a:t>
            </a:r>
            <a:endParaRPr b="0"/>
          </a:p>
          <a:p>
            <a:pPr algn="ctr">
              <a:defRPr sz="4000"/>
            </a:pPr>
          </a:p>
          <a:p>
            <a:pPr algn="ctr">
              <a:defRPr sz="4000"/>
            </a:pPr>
          </a:p>
          <a:p>
            <a:pPr algn="ctr">
              <a:defRPr sz="4000"/>
            </a:pPr>
          </a:p>
          <a:p>
            <a:pPr algn="ctr">
              <a:defRPr sz="4000"/>
            </a:pPr>
          </a:p>
          <a:p>
            <a:pPr algn="ctr"/>
          </a:p>
        </p:txBody>
      </p:sp>
      <p:pic>
        <p:nvPicPr>
          <p:cNvPr id="231" name="Picture 3" descr="Picture 3"/>
          <p:cNvPicPr>
            <a:picLocks noChangeAspect="1"/>
          </p:cNvPicPr>
          <p:nvPr/>
        </p:nvPicPr>
        <p:blipFill>
          <a:blip r:embed="rId2">
            <a:extLst/>
          </a:blip>
          <a:stretch>
            <a:fillRect/>
          </a:stretch>
        </p:blipFill>
        <p:spPr>
          <a:xfrm>
            <a:off x="2305199" y="1291030"/>
            <a:ext cx="4182725" cy="492167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Rectangle 1"/>
          <p:cNvSpPr txBox="1"/>
          <p:nvPr/>
        </p:nvSpPr>
        <p:spPr>
          <a:xfrm>
            <a:off x="2331720" y="324108"/>
            <a:ext cx="4480560" cy="444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If a pipe of the eye is blocked, it may cause </a:t>
            </a:r>
          </a:p>
          <a:p>
            <a:pPr algn="ctr">
              <a:defRPr b="1" sz="4000"/>
            </a:pPr>
            <a:r>
              <a:t>Blindness</a:t>
            </a:r>
          </a:p>
          <a:p>
            <a:pPr algn="ctr">
              <a:defRPr b="1" sz="4000"/>
            </a:pPr>
          </a:p>
          <a:p>
            <a:pPr algn="ctr">
              <a:defRPr b="1" sz="4000"/>
            </a:pPr>
          </a:p>
          <a:p>
            <a:pPr algn="ctr">
              <a:defRPr b="1" sz="4000"/>
            </a:pPr>
          </a:p>
          <a:p>
            <a:pPr algn="ctr">
              <a:defRPr b="1" sz="4000"/>
            </a:pPr>
          </a:p>
          <a:p>
            <a:pPr algn="ctr">
              <a:defRPr sz="4000"/>
            </a:pPr>
          </a:p>
        </p:txBody>
      </p:sp>
      <p:pic>
        <p:nvPicPr>
          <p:cNvPr id="234" name="Picture 3" descr="Picture 3"/>
          <p:cNvPicPr>
            <a:picLocks noChangeAspect="1"/>
          </p:cNvPicPr>
          <p:nvPr/>
        </p:nvPicPr>
        <p:blipFill>
          <a:blip r:embed="rId2">
            <a:extLst/>
          </a:blip>
          <a:stretch>
            <a:fillRect/>
          </a:stretch>
        </p:blipFill>
        <p:spPr>
          <a:xfrm>
            <a:off x="456245" y="1677879"/>
            <a:ext cx="8231508" cy="432154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Rectangle 1"/>
          <p:cNvSpPr txBox="1"/>
          <p:nvPr/>
        </p:nvSpPr>
        <p:spPr>
          <a:xfrm>
            <a:off x="1831987" y="224702"/>
            <a:ext cx="5554450" cy="561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If a pipe of the kidney is blocked, it may cause </a:t>
            </a:r>
          </a:p>
          <a:p>
            <a:pPr algn="ctr">
              <a:defRPr b="1" sz="4000"/>
            </a:pPr>
            <a:r>
              <a:t>kidney</a:t>
            </a:r>
            <a:r>
              <a:rPr b="0"/>
              <a:t> </a:t>
            </a:r>
            <a:r>
              <a:t>failure</a:t>
            </a:r>
          </a:p>
          <a:p>
            <a:pPr algn="ctr">
              <a:defRPr b="1" sz="4000"/>
            </a:pPr>
          </a:p>
          <a:p>
            <a:pPr algn="ctr">
              <a:defRPr b="1" sz="4000"/>
            </a:pPr>
          </a:p>
          <a:p>
            <a:pPr algn="ctr">
              <a:defRPr b="1" sz="4000"/>
            </a:pPr>
          </a:p>
          <a:p>
            <a:pPr algn="ctr">
              <a:defRPr b="1" sz="4000"/>
            </a:pPr>
          </a:p>
          <a:p>
            <a:pPr algn="ctr">
              <a:defRPr b="1" sz="4000"/>
            </a:pPr>
          </a:p>
          <a:p>
            <a:pPr algn="ctr">
              <a:defRPr b="1" sz="4000"/>
            </a:pPr>
          </a:p>
          <a:p>
            <a:pPr algn="ctr">
              <a:defRPr b="1" sz="4000"/>
            </a:pPr>
          </a:p>
        </p:txBody>
      </p:sp>
      <p:pic>
        <p:nvPicPr>
          <p:cNvPr id="237" name="Picture 3" descr="Picture 3"/>
          <p:cNvPicPr>
            <a:picLocks noChangeAspect="1"/>
          </p:cNvPicPr>
          <p:nvPr/>
        </p:nvPicPr>
        <p:blipFill>
          <a:blip r:embed="rId2">
            <a:extLst/>
          </a:blip>
          <a:stretch>
            <a:fillRect/>
          </a:stretch>
        </p:blipFill>
        <p:spPr>
          <a:xfrm>
            <a:off x="413481" y="1482571"/>
            <a:ext cx="8391463" cy="472019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301752" y="228599"/>
            <a:ext cx="8534401" cy="758954"/>
          </a:xfrm>
          <a:prstGeom prst="rect">
            <a:avLst/>
          </a:prstGeom>
        </p:spPr>
        <p:txBody>
          <a:bodyPr/>
          <a:lstStyle/>
          <a:p>
            <a:pPr/>
            <a:r>
              <a:t>Vital Investment Program (VIP)</a:t>
            </a:r>
          </a:p>
        </p:txBody>
      </p:sp>
      <p:sp>
        <p:nvSpPr>
          <p:cNvPr id="166" name="Content Placeholder 2"/>
          <p:cNvSpPr txBox="1"/>
          <p:nvPr>
            <p:ph type="body" idx="1"/>
          </p:nvPr>
        </p:nvSpPr>
        <p:spPr>
          <a:xfrm>
            <a:off x="1817304" y="1527047"/>
            <a:ext cx="6988366" cy="4572001"/>
          </a:xfrm>
          <a:prstGeom prst="rect">
            <a:avLst/>
          </a:prstGeom>
        </p:spPr>
        <p:txBody>
          <a:bodyPr/>
          <a:lstStyle/>
          <a:p>
            <a:pPr marL="0" indent="0">
              <a:buSzTx/>
              <a:buFont typeface="Wingdings 2"/>
              <a:buNone/>
              <a:defRPr b="1">
                <a:solidFill>
                  <a:srgbClr val="FF0000"/>
                </a:solidFill>
              </a:defRPr>
            </a:pPr>
            <a:r>
              <a:t>	</a:t>
            </a:r>
            <a:r>
              <a:rPr b="0"/>
              <a:t> Education Goals</a:t>
            </a:r>
            <a:endParaRPr b="0"/>
          </a:p>
          <a:p>
            <a:pPr marL="0" indent="0">
              <a:buSzTx/>
              <a:buFont typeface="Wingdings 2"/>
              <a:buNone/>
            </a:pPr>
          </a:p>
          <a:p>
            <a:pPr/>
            <a:r>
              <a:t>Basic Disease Understanding</a:t>
            </a:r>
          </a:p>
          <a:p>
            <a:pPr/>
            <a:r>
              <a:t>Disease Triggers &amp; Smart Choices</a:t>
            </a:r>
          </a:p>
          <a:p>
            <a:pPr/>
            <a:r>
              <a:t>Treatment &amp; Technique</a:t>
            </a:r>
          </a:p>
          <a:p>
            <a:pPr/>
            <a:r>
              <a:t>Warning Signs &amp; Action Plans</a:t>
            </a:r>
          </a:p>
          <a:p>
            <a:pPr/>
            <a:r>
              <a:t>Patient Responsibilities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extBox 3"/>
          <p:cNvSpPr txBox="1"/>
          <p:nvPr/>
        </p:nvSpPr>
        <p:spPr>
          <a:xfrm>
            <a:off x="193339" y="1185050"/>
            <a:ext cx="4261920" cy="409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In pipes of all sizes, </a:t>
            </a:r>
          </a:p>
          <a:p>
            <a:pPr algn="ctr"/>
            <a:r>
              <a:t>persistent high blood pressure,</a:t>
            </a:r>
          </a:p>
          <a:p>
            <a:pPr algn="ctr"/>
            <a:r>
              <a:t>over time, </a:t>
            </a:r>
          </a:p>
          <a:p>
            <a:pPr algn="ctr"/>
            <a:r>
              <a:t>weakens areas in the walls of the pipes, causing them to balloon out.  </a:t>
            </a:r>
          </a:p>
          <a:p>
            <a:pPr algn="ctr"/>
            <a:r>
              <a:t>This is called an </a:t>
            </a:r>
            <a:r>
              <a:rPr b="1" sz="4000"/>
              <a:t>aneurysm</a:t>
            </a:r>
            <a:r>
              <a:t>.</a:t>
            </a:r>
          </a:p>
          <a:p>
            <a:pPr algn="ctr"/>
          </a:p>
          <a:p>
            <a:pPr algn="ctr"/>
          </a:p>
          <a:p>
            <a:pPr algn="ctr"/>
          </a:p>
          <a:p>
            <a:pPr algn="ctr"/>
          </a:p>
          <a:p>
            <a:pPr algn="ctr"/>
          </a:p>
          <a:p>
            <a:pPr algn="ctr">
              <a:defRPr sz="1600"/>
            </a:pPr>
            <a:r>
              <a:t>Aneurysms can rupture, </a:t>
            </a:r>
          </a:p>
          <a:p>
            <a:pPr algn="ctr">
              <a:defRPr sz="1600"/>
            </a:pPr>
            <a:r>
              <a:t>causing massive bleeding and death.</a:t>
            </a:r>
          </a:p>
        </p:txBody>
      </p:sp>
      <p:pic>
        <p:nvPicPr>
          <p:cNvPr id="240" name="Picture 2" descr="Picture 2"/>
          <p:cNvPicPr>
            <a:picLocks noChangeAspect="1"/>
          </p:cNvPicPr>
          <p:nvPr/>
        </p:nvPicPr>
        <p:blipFill>
          <a:blip r:embed="rId2">
            <a:extLst/>
          </a:blip>
          <a:stretch>
            <a:fillRect/>
          </a:stretch>
        </p:blipFill>
        <p:spPr>
          <a:xfrm>
            <a:off x="4500979" y="852256"/>
            <a:ext cx="4198153" cy="382031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itle 1"/>
          <p:cNvSpPr txBox="1"/>
          <p:nvPr>
            <p:ph type="title"/>
          </p:nvPr>
        </p:nvSpPr>
        <p:spPr>
          <a:xfrm>
            <a:off x="301752" y="228599"/>
            <a:ext cx="8534401" cy="758954"/>
          </a:xfrm>
          <a:prstGeom prst="rect">
            <a:avLst/>
          </a:prstGeom>
        </p:spPr>
        <p:txBody>
          <a:bodyPr/>
          <a:lstStyle/>
          <a:p>
            <a:pPr/>
            <a:r>
              <a:t>Vital Investment Program (VIP)</a:t>
            </a:r>
          </a:p>
        </p:txBody>
      </p:sp>
      <p:sp>
        <p:nvSpPr>
          <p:cNvPr id="243" name="Content Placeholder 2"/>
          <p:cNvSpPr txBox="1"/>
          <p:nvPr>
            <p:ph type="body" idx="1"/>
          </p:nvPr>
        </p:nvSpPr>
        <p:spPr>
          <a:xfrm>
            <a:off x="1817304" y="1527047"/>
            <a:ext cx="6988366" cy="4572001"/>
          </a:xfrm>
          <a:prstGeom prst="rect">
            <a:avLst/>
          </a:prstGeom>
        </p:spPr>
        <p:txBody>
          <a:bodyPr/>
          <a:lstStyle/>
          <a:p>
            <a:pPr marL="0" indent="0">
              <a:buSzTx/>
              <a:buFont typeface="Wingdings 2"/>
              <a:buNone/>
              <a:defRPr b="1">
                <a:solidFill>
                  <a:srgbClr val="FF0000"/>
                </a:solidFill>
              </a:defRPr>
            </a:pPr>
            <a:r>
              <a:t>	VIP</a:t>
            </a:r>
            <a:r>
              <a:rPr b="0">
                <a:solidFill>
                  <a:schemeClr val="accent1"/>
                </a:solidFill>
              </a:rPr>
              <a:t> </a:t>
            </a:r>
            <a:r>
              <a:rPr b="0">
                <a:solidFill>
                  <a:srgbClr val="000000"/>
                </a:solidFill>
              </a:rPr>
              <a:t>Education Goals</a:t>
            </a:r>
            <a:endParaRPr b="0">
              <a:solidFill>
                <a:srgbClr val="000000"/>
              </a:solidFill>
            </a:endParaRPr>
          </a:p>
          <a:p>
            <a:pPr marL="0" indent="0">
              <a:buSzTx/>
              <a:buFont typeface="Wingdings 2"/>
              <a:buNone/>
            </a:pPr>
          </a:p>
          <a:p>
            <a:pPr/>
            <a:r>
              <a:t>Basic Disease Understanding</a:t>
            </a:r>
          </a:p>
          <a:p>
            <a:pPr>
              <a:defRPr>
                <a:solidFill>
                  <a:srgbClr val="FF0000"/>
                </a:solidFill>
              </a:defRPr>
            </a:pPr>
            <a:r>
              <a:t>Disease Triggers &amp; Smart Choices</a:t>
            </a:r>
          </a:p>
          <a:p>
            <a:pPr/>
            <a:r>
              <a:t>Treatment &amp; Technique</a:t>
            </a:r>
          </a:p>
          <a:p>
            <a:pPr/>
            <a:r>
              <a:t>Warning Signs &amp; Action Plans</a:t>
            </a:r>
          </a:p>
          <a:p>
            <a:pPr/>
            <a:r>
              <a:t>Patient Responsibilities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Disease Triggers</a:t>
            </a:r>
          </a:p>
        </p:txBody>
      </p:sp>
      <p:sp>
        <p:nvSpPr>
          <p:cNvPr id="246" name="Content Placeholder 2"/>
          <p:cNvSpPr txBox="1"/>
          <p:nvPr>
            <p:ph type="body" sz="quarter" idx="1"/>
          </p:nvPr>
        </p:nvSpPr>
        <p:spPr>
          <a:xfrm rot="10800000">
            <a:off x="1020931" y="6099047"/>
            <a:ext cx="7784742" cy="141955"/>
          </a:xfrm>
          <a:prstGeom prst="rect">
            <a:avLst/>
          </a:prstGeom>
        </p:spPr>
        <p:txBody>
          <a:bodyPr/>
          <a:lstStyle/>
          <a:p>
            <a:pPr marL="109728" indent="-109728" defTabSz="365760">
              <a:spcBef>
                <a:spcPts val="200"/>
              </a:spcBef>
              <a:defRPr sz="1080"/>
            </a:pPr>
          </a:p>
        </p:txBody>
      </p:sp>
      <p:sp>
        <p:nvSpPr>
          <p:cNvPr id="247" name="TextBox 3"/>
          <p:cNvSpPr txBox="1"/>
          <p:nvPr/>
        </p:nvSpPr>
        <p:spPr>
          <a:xfrm>
            <a:off x="2541736" y="2332315"/>
            <a:ext cx="4054431" cy="78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800"/>
            </a:lvl1pPr>
          </a:lstStyle>
          <a:p>
            <a:pPr/>
            <a:r>
              <a:t>Risk Factors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ctangle 1"/>
          <p:cNvSpPr txBox="1"/>
          <p:nvPr/>
        </p:nvSpPr>
        <p:spPr>
          <a:xfrm>
            <a:off x="258785" y="302319"/>
            <a:ext cx="8697453" cy="3863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200"/>
            </a:pPr>
            <a:r>
              <a:t>Some </a:t>
            </a:r>
            <a:r>
              <a:rPr b="1"/>
              <a:t>Risk Factors </a:t>
            </a:r>
            <a:r>
              <a:t>we have </a:t>
            </a:r>
            <a:r>
              <a:rPr b="1"/>
              <a:t>NO</a:t>
            </a:r>
            <a:r>
              <a:t> control over:</a:t>
            </a:r>
          </a:p>
          <a:p>
            <a:pPr>
              <a:defRPr sz="3200"/>
            </a:pPr>
          </a:p>
          <a:p>
            <a:pPr>
              <a:defRPr sz="3200"/>
            </a:pPr>
            <a:r>
              <a:t>                </a:t>
            </a:r>
            <a:r>
              <a:rPr sz="2400"/>
              <a:t>Genetics                                                Age</a:t>
            </a:r>
            <a:endParaRPr sz="2400"/>
          </a:p>
          <a:p>
            <a:pPr>
              <a:defRPr sz="2400"/>
            </a:pPr>
          </a:p>
          <a:p>
            <a:pPr>
              <a:defRPr sz="2400"/>
            </a:pPr>
          </a:p>
          <a:p>
            <a:pPr>
              <a:defRPr sz="2400"/>
            </a:pPr>
            <a:r>
              <a:t>                  </a:t>
            </a:r>
          </a:p>
          <a:p>
            <a:pPr>
              <a:defRPr sz="2400"/>
            </a:pPr>
          </a:p>
          <a:p>
            <a:pPr>
              <a:defRPr sz="2400"/>
            </a:pPr>
          </a:p>
          <a:p>
            <a:pPr>
              <a:defRPr sz="2400"/>
            </a:pPr>
          </a:p>
          <a:p>
            <a:pPr>
              <a:defRPr sz="2400"/>
            </a:pPr>
            <a:r>
              <a:t>                        Race                                                   Gender</a:t>
            </a:r>
          </a:p>
        </p:txBody>
      </p:sp>
      <p:pic>
        <p:nvPicPr>
          <p:cNvPr id="250" name="Picture 3" descr="Picture 3"/>
          <p:cNvPicPr>
            <a:picLocks noChangeAspect="1"/>
          </p:cNvPicPr>
          <p:nvPr/>
        </p:nvPicPr>
        <p:blipFill>
          <a:blip r:embed="rId2">
            <a:extLst/>
          </a:blip>
          <a:stretch>
            <a:fillRect/>
          </a:stretch>
        </p:blipFill>
        <p:spPr>
          <a:xfrm>
            <a:off x="1362421" y="1915897"/>
            <a:ext cx="2158339" cy="1402920"/>
          </a:xfrm>
          <a:prstGeom prst="rect">
            <a:avLst/>
          </a:prstGeom>
          <a:ln w="12700">
            <a:miter lim="400000"/>
          </a:ln>
        </p:spPr>
      </p:pic>
      <p:pic>
        <p:nvPicPr>
          <p:cNvPr id="251" name="Picture 9" descr="Picture 9"/>
          <p:cNvPicPr>
            <a:picLocks noChangeAspect="1"/>
          </p:cNvPicPr>
          <p:nvPr/>
        </p:nvPicPr>
        <p:blipFill>
          <a:blip r:embed="rId3">
            <a:extLst/>
          </a:blip>
          <a:stretch>
            <a:fillRect/>
          </a:stretch>
        </p:blipFill>
        <p:spPr>
          <a:xfrm>
            <a:off x="5928976" y="4457303"/>
            <a:ext cx="2176551" cy="1656269"/>
          </a:xfrm>
          <a:prstGeom prst="rect">
            <a:avLst/>
          </a:prstGeom>
          <a:ln w="12700">
            <a:miter lim="400000"/>
          </a:ln>
        </p:spPr>
      </p:pic>
      <p:pic>
        <p:nvPicPr>
          <p:cNvPr id="252" name="Picture 11" descr="Picture 11"/>
          <p:cNvPicPr>
            <a:picLocks noChangeAspect="1"/>
          </p:cNvPicPr>
          <p:nvPr/>
        </p:nvPicPr>
        <p:blipFill>
          <a:blip r:embed="rId4">
            <a:extLst/>
          </a:blip>
          <a:stretch>
            <a:fillRect/>
          </a:stretch>
        </p:blipFill>
        <p:spPr>
          <a:xfrm>
            <a:off x="5170482" y="2038332"/>
            <a:ext cx="2935044" cy="1061949"/>
          </a:xfrm>
          <a:prstGeom prst="rect">
            <a:avLst/>
          </a:prstGeom>
          <a:ln w="12700">
            <a:miter lim="400000"/>
          </a:ln>
        </p:spPr>
      </p:pic>
      <p:pic>
        <p:nvPicPr>
          <p:cNvPr id="253" name="Picture 13" descr="Picture 13"/>
          <p:cNvPicPr>
            <a:picLocks noChangeAspect="1"/>
          </p:cNvPicPr>
          <p:nvPr/>
        </p:nvPicPr>
        <p:blipFill>
          <a:blip r:embed="rId5">
            <a:extLst/>
          </a:blip>
          <a:stretch>
            <a:fillRect/>
          </a:stretch>
        </p:blipFill>
        <p:spPr>
          <a:xfrm>
            <a:off x="1498487" y="4498552"/>
            <a:ext cx="1477833" cy="1561416"/>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extBox 1"/>
          <p:cNvSpPr txBox="1"/>
          <p:nvPr/>
        </p:nvSpPr>
        <p:spPr>
          <a:xfrm>
            <a:off x="258783" y="137602"/>
            <a:ext cx="8608678" cy="421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200"/>
            </a:pPr>
            <a:r>
              <a:t>Other </a:t>
            </a:r>
            <a:r>
              <a:rPr b="1"/>
              <a:t>Risk Factors </a:t>
            </a:r>
            <a:r>
              <a:t>we </a:t>
            </a:r>
            <a:r>
              <a:rPr b="1"/>
              <a:t>DO</a:t>
            </a:r>
            <a:r>
              <a:t> have control over:</a:t>
            </a:r>
          </a:p>
          <a:p>
            <a:pPr>
              <a:defRPr sz="1400"/>
            </a:pPr>
          </a:p>
          <a:p>
            <a:pPr/>
            <a:r>
              <a:t>● Poor diet</a:t>
            </a:r>
          </a:p>
          <a:p>
            <a:pPr/>
          </a:p>
          <a:p>
            <a:pPr/>
            <a:r>
              <a:t>● Obesity / large waist</a:t>
            </a:r>
          </a:p>
          <a:p>
            <a:pPr/>
          </a:p>
          <a:p>
            <a:pPr/>
            <a:r>
              <a:t>● Inactivity</a:t>
            </a:r>
          </a:p>
          <a:p>
            <a:pPr/>
          </a:p>
          <a:p>
            <a:pPr/>
            <a:r>
              <a:t>● Stress</a:t>
            </a:r>
          </a:p>
          <a:p>
            <a:pPr/>
          </a:p>
          <a:p>
            <a:pPr/>
            <a:r>
              <a:t>● Tobacco</a:t>
            </a:r>
          </a:p>
          <a:p>
            <a:pPr/>
          </a:p>
          <a:p>
            <a:pPr/>
            <a:r>
              <a:t>● Alcohol</a:t>
            </a:r>
          </a:p>
          <a:p>
            <a:pPr/>
          </a:p>
          <a:p>
            <a:pPr/>
            <a:r>
              <a:t>● Other chronic conditions</a:t>
            </a:r>
          </a:p>
        </p:txBody>
      </p:sp>
      <p:pic>
        <p:nvPicPr>
          <p:cNvPr id="256" name="Picture 3" descr="Picture 3"/>
          <p:cNvPicPr>
            <a:picLocks noChangeAspect="1"/>
          </p:cNvPicPr>
          <p:nvPr/>
        </p:nvPicPr>
        <p:blipFill>
          <a:blip r:embed="rId2">
            <a:extLst/>
          </a:blip>
          <a:stretch>
            <a:fillRect/>
          </a:stretch>
        </p:blipFill>
        <p:spPr>
          <a:xfrm>
            <a:off x="4250980" y="997858"/>
            <a:ext cx="4344639" cy="3849351"/>
          </a:xfrm>
          <a:prstGeom prst="rect">
            <a:avLst/>
          </a:prstGeom>
          <a:ln w="12700">
            <a:miter lim="400000"/>
          </a:ln>
        </p:spPr>
      </p:pic>
      <p:pic>
        <p:nvPicPr>
          <p:cNvPr id="257" name="Picture 5" descr="Picture 5"/>
          <p:cNvPicPr>
            <a:picLocks noChangeAspect="1"/>
          </p:cNvPicPr>
          <p:nvPr/>
        </p:nvPicPr>
        <p:blipFill>
          <a:blip r:embed="rId3">
            <a:extLst/>
          </a:blip>
          <a:stretch>
            <a:fillRect/>
          </a:stretch>
        </p:blipFill>
        <p:spPr>
          <a:xfrm>
            <a:off x="4589376" y="5021874"/>
            <a:ext cx="2293841" cy="1289298"/>
          </a:xfrm>
          <a:prstGeom prst="rect">
            <a:avLst/>
          </a:prstGeom>
          <a:ln w="12700">
            <a:miter lim="400000"/>
          </a:ln>
        </p:spPr>
      </p:pic>
      <p:pic>
        <p:nvPicPr>
          <p:cNvPr id="258" name="Picture 7" descr="Picture 7"/>
          <p:cNvPicPr>
            <a:picLocks noChangeAspect="1"/>
          </p:cNvPicPr>
          <p:nvPr/>
        </p:nvPicPr>
        <p:blipFill>
          <a:blip r:embed="rId4">
            <a:extLst/>
          </a:blip>
          <a:stretch>
            <a:fillRect/>
          </a:stretch>
        </p:blipFill>
        <p:spPr>
          <a:xfrm>
            <a:off x="2117007" y="5043428"/>
            <a:ext cx="1833556" cy="1267746"/>
          </a:xfrm>
          <a:prstGeom prst="rect">
            <a:avLst/>
          </a:prstGeom>
          <a:ln w="12700">
            <a:miter lim="400000"/>
          </a:ln>
        </p:spPr>
      </p:pic>
      <p:pic>
        <p:nvPicPr>
          <p:cNvPr id="259" name="Picture 9" descr="Picture 9"/>
          <p:cNvPicPr>
            <a:picLocks noChangeAspect="1"/>
          </p:cNvPicPr>
          <p:nvPr/>
        </p:nvPicPr>
        <p:blipFill>
          <a:blip r:embed="rId5">
            <a:extLst/>
          </a:blip>
          <a:stretch>
            <a:fillRect/>
          </a:stretch>
        </p:blipFill>
        <p:spPr>
          <a:xfrm>
            <a:off x="7306322" y="5021874"/>
            <a:ext cx="1289298" cy="1289298"/>
          </a:xfrm>
          <a:prstGeom prst="rect">
            <a:avLst/>
          </a:prstGeom>
          <a:ln w="12700">
            <a:miter lim="400000"/>
          </a:ln>
        </p:spPr>
      </p:pic>
      <p:pic>
        <p:nvPicPr>
          <p:cNvPr id="260" name="Picture 4" descr="Picture 4"/>
          <p:cNvPicPr>
            <a:picLocks noChangeAspect="1"/>
          </p:cNvPicPr>
          <p:nvPr/>
        </p:nvPicPr>
        <p:blipFill>
          <a:blip r:embed="rId6">
            <a:extLst/>
          </a:blip>
          <a:stretch>
            <a:fillRect/>
          </a:stretch>
        </p:blipFill>
        <p:spPr>
          <a:xfrm>
            <a:off x="213064" y="5021874"/>
            <a:ext cx="1742371" cy="1225567"/>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Rectangle 1"/>
          <p:cNvSpPr txBox="1"/>
          <p:nvPr/>
        </p:nvSpPr>
        <p:spPr>
          <a:xfrm>
            <a:off x="201077" y="-88492"/>
            <a:ext cx="8732965" cy="1526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p>
          <a:p>
            <a:pPr algn="ctr"/>
            <a:r>
              <a:t>These Risk Factors put extra strain on the interior walls of the pipes causing damage.  </a:t>
            </a:r>
          </a:p>
          <a:p>
            <a:pPr algn="ctr"/>
            <a:r>
              <a:t>In an effort to repair the damage, white blood cells and cholesterol latch on. </a:t>
            </a:r>
          </a:p>
          <a:p>
            <a:pPr algn="ctr">
              <a:defRPr sz="3200"/>
            </a:pPr>
            <a:r>
              <a:t>This is </a:t>
            </a:r>
            <a:r>
              <a:rPr b="1" sz="4400"/>
              <a:t>plaque</a:t>
            </a:r>
            <a:r>
              <a:rPr sz="4000"/>
              <a:t>.</a:t>
            </a:r>
          </a:p>
        </p:txBody>
      </p:sp>
      <p:pic>
        <p:nvPicPr>
          <p:cNvPr id="263" name="Picture 4" descr="Picture 4"/>
          <p:cNvPicPr>
            <a:picLocks noChangeAspect="1"/>
          </p:cNvPicPr>
          <p:nvPr/>
        </p:nvPicPr>
        <p:blipFill>
          <a:blip r:embed="rId2">
            <a:extLst/>
          </a:blip>
          <a:stretch>
            <a:fillRect/>
          </a:stretch>
        </p:blipFill>
        <p:spPr>
          <a:xfrm>
            <a:off x="1144641" y="1938074"/>
            <a:ext cx="7162184" cy="4436093"/>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Rectangle 1"/>
          <p:cNvSpPr txBox="1"/>
          <p:nvPr/>
        </p:nvSpPr>
        <p:spPr>
          <a:xfrm>
            <a:off x="974572" y="261321"/>
            <a:ext cx="7404514" cy="227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Plaque thickens and stiffens the interior walls of the pipes, requiring the heart to work harder to get the blood through the pipes.  </a:t>
            </a:r>
          </a:p>
          <a:p>
            <a:pPr algn="ctr"/>
          </a:p>
          <a:p>
            <a:pPr algn="ctr">
              <a:defRPr sz="4000"/>
            </a:pPr>
            <a:r>
              <a:t>This is </a:t>
            </a:r>
            <a:r>
              <a:rPr b="1"/>
              <a:t>atherosclerosis</a:t>
            </a:r>
            <a:r>
              <a:t>.</a:t>
            </a:r>
          </a:p>
          <a:p>
            <a:pPr algn="ctr"/>
            <a:r>
              <a:t> </a:t>
            </a:r>
          </a:p>
          <a:p>
            <a:pPr algn="ctr"/>
          </a:p>
        </p:txBody>
      </p:sp>
      <p:pic>
        <p:nvPicPr>
          <p:cNvPr id="266" name="Picture 3" descr="Picture 3"/>
          <p:cNvPicPr>
            <a:picLocks noChangeAspect="1"/>
          </p:cNvPicPr>
          <p:nvPr/>
        </p:nvPicPr>
        <p:blipFill>
          <a:blip r:embed="rId2">
            <a:extLst/>
          </a:blip>
          <a:stretch>
            <a:fillRect/>
          </a:stretch>
        </p:blipFill>
        <p:spPr>
          <a:xfrm>
            <a:off x="1505682" y="1915297"/>
            <a:ext cx="6342294" cy="4485505"/>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Rectangle 1"/>
          <p:cNvSpPr txBox="1"/>
          <p:nvPr/>
        </p:nvSpPr>
        <p:spPr>
          <a:xfrm>
            <a:off x="704938" y="311939"/>
            <a:ext cx="7861715" cy="296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When plaque ruptures, platelets rush in to stop the bleeding.  </a:t>
            </a:r>
          </a:p>
          <a:p>
            <a:pPr algn="ctr"/>
            <a:r>
              <a:t>This can clog up the pipe by forming a</a:t>
            </a:r>
          </a:p>
          <a:p>
            <a:pPr algn="ctr">
              <a:defRPr b="1" sz="4000"/>
            </a:pPr>
            <a:r>
              <a:t>blood clot</a:t>
            </a:r>
          </a:p>
          <a:p>
            <a:pPr algn="ctr">
              <a:defRPr b="1" sz="4000"/>
            </a:pPr>
          </a:p>
          <a:p>
            <a:pPr algn="ctr">
              <a:defRPr b="1" sz="4000"/>
            </a:pPr>
          </a:p>
        </p:txBody>
      </p:sp>
      <p:pic>
        <p:nvPicPr>
          <p:cNvPr id="269" name="Picture 3" descr="Picture 3"/>
          <p:cNvPicPr>
            <a:picLocks noChangeAspect="1"/>
          </p:cNvPicPr>
          <p:nvPr/>
        </p:nvPicPr>
        <p:blipFill>
          <a:blip r:embed="rId2">
            <a:extLst/>
          </a:blip>
          <a:stretch>
            <a:fillRect/>
          </a:stretch>
        </p:blipFill>
        <p:spPr>
          <a:xfrm>
            <a:off x="2226292" y="1703174"/>
            <a:ext cx="4819009" cy="4628489"/>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Smart Choices</a:t>
            </a:r>
          </a:p>
        </p:txBody>
      </p:sp>
      <p:sp>
        <p:nvSpPr>
          <p:cNvPr id="272" name="Content Placeholder 2"/>
          <p:cNvSpPr txBox="1"/>
          <p:nvPr>
            <p:ph type="body" sz="quarter" idx="1"/>
          </p:nvPr>
        </p:nvSpPr>
        <p:spPr>
          <a:xfrm>
            <a:off x="1911343" y="2377756"/>
            <a:ext cx="5315218" cy="818206"/>
          </a:xfrm>
          <a:prstGeom prst="rect">
            <a:avLst/>
          </a:prstGeom>
        </p:spPr>
        <p:txBody>
          <a:bodyPr/>
          <a:lstStyle>
            <a:lvl1pPr marL="0" indent="0">
              <a:spcBef>
                <a:spcPts val="1000"/>
              </a:spcBef>
              <a:buSzTx/>
              <a:buFont typeface="Wingdings 2"/>
              <a:buNone/>
              <a:defRPr b="1" sz="4400"/>
            </a:lvl1pPr>
          </a:lstStyle>
          <a:p>
            <a:pPr/>
            <a:r>
              <a:t>Life Style Choices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Picture 1" descr="Picture 1"/>
          <p:cNvPicPr>
            <a:picLocks noChangeAspect="1"/>
          </p:cNvPicPr>
          <p:nvPr/>
        </p:nvPicPr>
        <p:blipFill>
          <a:blip r:embed="rId2">
            <a:extLst/>
          </a:blip>
          <a:stretch>
            <a:fillRect/>
          </a:stretch>
        </p:blipFill>
        <p:spPr>
          <a:xfrm>
            <a:off x="3459017" y="532659"/>
            <a:ext cx="5486385" cy="5583851"/>
          </a:xfrm>
          <a:prstGeom prst="rect">
            <a:avLst/>
          </a:prstGeom>
          <a:ln w="12700">
            <a:miter lim="400000"/>
          </a:ln>
        </p:spPr>
      </p:pic>
      <p:sp>
        <p:nvSpPr>
          <p:cNvPr id="275" name="Rectangle 2"/>
          <p:cNvSpPr txBox="1"/>
          <p:nvPr/>
        </p:nvSpPr>
        <p:spPr>
          <a:xfrm>
            <a:off x="491141" y="1184714"/>
            <a:ext cx="2746337" cy="184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4000"/>
            </a:pPr>
            <a:r>
              <a:t>Choose </a:t>
            </a:r>
          </a:p>
          <a:p>
            <a:pPr algn="ctr">
              <a:defRPr b="1" sz="4000"/>
            </a:pPr>
            <a:r>
              <a:t>Healthier </a:t>
            </a:r>
          </a:p>
          <a:p>
            <a:pPr algn="ctr">
              <a:defRPr b="1" sz="4000"/>
            </a:pPr>
            <a:r>
              <a:t>Foods</a:t>
            </a:r>
          </a:p>
        </p:txBody>
      </p:sp>
      <p:sp>
        <p:nvSpPr>
          <p:cNvPr id="276" name="Rectangle 3"/>
          <p:cNvSpPr txBox="1"/>
          <p:nvPr/>
        </p:nvSpPr>
        <p:spPr>
          <a:xfrm>
            <a:off x="4450846" y="3244333"/>
            <a:ext cx="25114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301752" y="228599"/>
            <a:ext cx="8534401" cy="758954"/>
          </a:xfrm>
          <a:prstGeom prst="rect">
            <a:avLst/>
          </a:prstGeom>
        </p:spPr>
        <p:txBody>
          <a:bodyPr/>
          <a:lstStyle/>
          <a:p>
            <a:pPr/>
            <a:r>
              <a:t>Vital Investment Program (VIP)</a:t>
            </a:r>
          </a:p>
        </p:txBody>
      </p:sp>
      <p:sp>
        <p:nvSpPr>
          <p:cNvPr id="169" name="Content Placeholder 2"/>
          <p:cNvSpPr txBox="1"/>
          <p:nvPr>
            <p:ph type="body" idx="1"/>
          </p:nvPr>
        </p:nvSpPr>
        <p:spPr>
          <a:xfrm>
            <a:off x="1817304" y="1527047"/>
            <a:ext cx="6988366" cy="4572001"/>
          </a:xfrm>
          <a:prstGeom prst="rect">
            <a:avLst/>
          </a:prstGeom>
        </p:spPr>
        <p:txBody>
          <a:bodyPr/>
          <a:lstStyle/>
          <a:p>
            <a:pPr marL="0" indent="0">
              <a:buSzTx/>
              <a:buFont typeface="Wingdings 2"/>
              <a:buNone/>
              <a:defRPr b="1">
                <a:solidFill>
                  <a:srgbClr val="FF0000"/>
                </a:solidFill>
              </a:defRPr>
            </a:pPr>
            <a:r>
              <a:t>	VIP</a:t>
            </a:r>
            <a:r>
              <a:rPr b="0">
                <a:solidFill>
                  <a:srgbClr val="000000"/>
                </a:solidFill>
              </a:rPr>
              <a:t> Education Goals</a:t>
            </a:r>
            <a:endParaRPr b="0">
              <a:solidFill>
                <a:srgbClr val="000000"/>
              </a:solidFill>
            </a:endParaRPr>
          </a:p>
          <a:p>
            <a:pPr marL="0" indent="0">
              <a:buSzTx/>
              <a:buFont typeface="Wingdings 2"/>
              <a:buNone/>
            </a:pPr>
          </a:p>
          <a:p>
            <a:pPr>
              <a:defRPr>
                <a:solidFill>
                  <a:srgbClr val="FF0000"/>
                </a:solidFill>
              </a:defRPr>
            </a:pPr>
            <a:r>
              <a:t>Basic Disease Understanding</a:t>
            </a:r>
          </a:p>
          <a:p>
            <a:pPr/>
            <a:r>
              <a:t>Disease Triggers &amp; Smart Choices</a:t>
            </a:r>
          </a:p>
          <a:p>
            <a:pPr/>
            <a:r>
              <a:t>Treatment &amp; Technique</a:t>
            </a:r>
          </a:p>
          <a:p>
            <a:pPr/>
            <a:r>
              <a:t>Warning Signs &amp; Action Plans</a:t>
            </a:r>
          </a:p>
          <a:p>
            <a:pPr/>
            <a:r>
              <a:t>Patient Responsibilities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Picture 4" descr="Picture 4"/>
          <p:cNvPicPr>
            <a:picLocks noChangeAspect="1"/>
          </p:cNvPicPr>
          <p:nvPr/>
        </p:nvPicPr>
        <p:blipFill>
          <a:blip r:embed="rId2">
            <a:extLst/>
          </a:blip>
          <a:stretch>
            <a:fillRect/>
          </a:stretch>
        </p:blipFill>
        <p:spPr>
          <a:xfrm>
            <a:off x="1376040" y="213391"/>
            <a:ext cx="6377598" cy="6063122"/>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ectangle 2"/>
          <p:cNvSpPr txBox="1"/>
          <p:nvPr/>
        </p:nvSpPr>
        <p:spPr>
          <a:xfrm>
            <a:off x="245466" y="1067996"/>
            <a:ext cx="4680308" cy="461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600"/>
            </a:pPr>
            <a:r>
              <a:t>Manage your portion sizes</a:t>
            </a:r>
          </a:p>
          <a:p>
            <a:pPr>
              <a:defRPr b="1" sz="1600"/>
            </a:pPr>
          </a:p>
          <a:p>
            <a:pPr>
              <a:defRPr b="1" sz="1400"/>
            </a:pPr>
            <a:r>
              <a:t>Eat a variety of foods within each food </a:t>
            </a:r>
          </a:p>
          <a:p>
            <a:pPr>
              <a:defRPr b="1" sz="1400"/>
            </a:pPr>
            <a:r>
              <a:t>Group </a:t>
            </a:r>
            <a:r>
              <a:rPr b="0"/>
              <a:t>(there are different micronutrients in different foods of varying colors).</a:t>
            </a:r>
            <a:endParaRPr b="0"/>
          </a:p>
          <a:p>
            <a:pPr>
              <a:defRPr sz="1400"/>
            </a:pPr>
          </a:p>
          <a:p>
            <a:pPr>
              <a:defRPr b="1" sz="1400"/>
            </a:pPr>
            <a:r>
              <a:t>Eat more veggies, fruits, and whole grains </a:t>
            </a:r>
          </a:p>
          <a:p>
            <a:pPr>
              <a:defRPr sz="1400"/>
            </a:pPr>
            <a:r>
              <a:t>(they are rich in fiber, minerals, and plant chemicals that help lower blood pressure and cholesterol).</a:t>
            </a:r>
          </a:p>
          <a:p>
            <a:pPr>
              <a:defRPr sz="1400"/>
            </a:pPr>
          </a:p>
          <a:p>
            <a:pPr>
              <a:defRPr sz="1400"/>
            </a:pPr>
            <a:r>
              <a:t>If you have diabetes, you may need to </a:t>
            </a:r>
            <a:r>
              <a:rPr b="1"/>
              <a:t>lower your carb intake and pair carbs with proteins or healthy fats</a:t>
            </a:r>
            <a:r>
              <a:t> to help slow the rapid rise in blood sugars.</a:t>
            </a:r>
          </a:p>
          <a:p>
            <a:pPr>
              <a:defRPr b="1" sz="1200"/>
            </a:pPr>
            <a:r>
              <a:t>**ask to see our Slide Show on Diabetes</a:t>
            </a:r>
          </a:p>
          <a:p>
            <a:pPr>
              <a:defRPr sz="1400"/>
            </a:pPr>
          </a:p>
          <a:p>
            <a:pPr>
              <a:defRPr b="1" sz="1400"/>
            </a:pPr>
            <a:r>
              <a:t>Reduce sodium/salt intake </a:t>
            </a:r>
            <a:r>
              <a:rPr b="0"/>
              <a:t>( ≤1500 mg/day; helps lower blood pressure which reduces risk for heart attack and stroke). **Low-sodium salt is not appropriate for some people with kidney disease or congestive heart failure.</a:t>
            </a:r>
            <a:endParaRPr b="0"/>
          </a:p>
          <a:p>
            <a:pPr>
              <a:defRPr sz="1400"/>
            </a:pPr>
          </a:p>
          <a:p>
            <a:pPr>
              <a:defRPr b="1" sz="1400"/>
            </a:pPr>
            <a:r>
              <a:t>Stay hydrated with plenty of water.</a:t>
            </a:r>
          </a:p>
        </p:txBody>
      </p:sp>
      <p:sp>
        <p:nvSpPr>
          <p:cNvPr id="281" name="Rectangle 3"/>
          <p:cNvSpPr txBox="1"/>
          <p:nvPr/>
        </p:nvSpPr>
        <p:spPr>
          <a:xfrm>
            <a:off x="245466" y="224661"/>
            <a:ext cx="6313801"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lvl1pPr>
          </a:lstStyle>
          <a:p>
            <a:pPr/>
            <a:r>
              <a:t>Choose Balanced Meals </a:t>
            </a:r>
          </a:p>
        </p:txBody>
      </p:sp>
      <p:sp>
        <p:nvSpPr>
          <p:cNvPr id="282" name="Rectangle 4"/>
          <p:cNvSpPr txBox="1"/>
          <p:nvPr/>
        </p:nvSpPr>
        <p:spPr>
          <a:xfrm>
            <a:off x="2464885" y="6066656"/>
            <a:ext cx="46403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200"/>
            </a:lvl1pPr>
          </a:lstStyle>
          <a:p>
            <a:pPr/>
            <a:r>
              <a:t>**Our in-house dietician can help (and it’s FREE!)</a:t>
            </a:r>
          </a:p>
        </p:txBody>
      </p:sp>
      <p:pic>
        <p:nvPicPr>
          <p:cNvPr id="283" name="Picture 7" descr="Picture 7"/>
          <p:cNvPicPr>
            <a:picLocks noChangeAspect="1"/>
          </p:cNvPicPr>
          <p:nvPr/>
        </p:nvPicPr>
        <p:blipFill>
          <a:blip r:embed="rId2">
            <a:extLst/>
          </a:blip>
          <a:stretch>
            <a:fillRect/>
          </a:stretch>
        </p:blipFill>
        <p:spPr>
          <a:xfrm>
            <a:off x="5619563" y="932548"/>
            <a:ext cx="2849179" cy="2136883"/>
          </a:xfrm>
          <a:prstGeom prst="rect">
            <a:avLst/>
          </a:prstGeom>
          <a:ln w="12700">
            <a:miter lim="400000"/>
          </a:ln>
        </p:spPr>
      </p:pic>
      <p:pic>
        <p:nvPicPr>
          <p:cNvPr id="284" name="Picture 15" descr="Picture 15"/>
          <p:cNvPicPr>
            <a:picLocks noChangeAspect="1"/>
          </p:cNvPicPr>
          <p:nvPr/>
        </p:nvPicPr>
        <p:blipFill>
          <a:blip r:embed="rId3">
            <a:extLst/>
          </a:blip>
          <a:stretch>
            <a:fillRect/>
          </a:stretch>
        </p:blipFill>
        <p:spPr>
          <a:xfrm flipH="1" rot="5400000">
            <a:off x="5859138" y="3217616"/>
            <a:ext cx="2320956" cy="2571719"/>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6" name="Picture 1" descr="Picture 1"/>
          <p:cNvPicPr>
            <a:picLocks noChangeAspect="1"/>
          </p:cNvPicPr>
          <p:nvPr/>
        </p:nvPicPr>
        <p:blipFill>
          <a:blip r:embed="rId2">
            <a:extLst/>
          </a:blip>
          <a:stretch>
            <a:fillRect/>
          </a:stretch>
        </p:blipFill>
        <p:spPr>
          <a:xfrm>
            <a:off x="5563818" y="3355759"/>
            <a:ext cx="3233258" cy="3029987"/>
          </a:xfrm>
          <a:prstGeom prst="rect">
            <a:avLst/>
          </a:prstGeom>
          <a:ln w="12700">
            <a:miter lim="400000"/>
          </a:ln>
        </p:spPr>
      </p:pic>
      <p:sp>
        <p:nvSpPr>
          <p:cNvPr id="287" name="Rectangle 3"/>
          <p:cNvSpPr txBox="1"/>
          <p:nvPr/>
        </p:nvSpPr>
        <p:spPr>
          <a:xfrm>
            <a:off x="423020" y="1002680"/>
            <a:ext cx="4973271" cy="463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600"/>
            </a:pPr>
            <a:r>
              <a:t>Limit saturated fats </a:t>
            </a:r>
            <a:r>
              <a:rPr b="0"/>
              <a:t>(primarily found in animal products - meat &amp; dairy; choose skim “fat-free” or 1% “low fat” options). Limit saturated fats to no more than  5-6 % of total calories).</a:t>
            </a:r>
            <a:endParaRPr b="0"/>
          </a:p>
          <a:p>
            <a:pPr>
              <a:defRPr sz="1600"/>
            </a:pPr>
          </a:p>
          <a:p>
            <a:pPr>
              <a:defRPr b="1" sz="1600"/>
            </a:pPr>
            <a:r>
              <a:t>Use unsaturated fats in moderation </a:t>
            </a:r>
            <a:r>
              <a:rPr b="0"/>
              <a:t>(primarily found in avocados, olive oil, nuts, and seeds).</a:t>
            </a:r>
            <a:endParaRPr b="0"/>
          </a:p>
          <a:p>
            <a:pPr>
              <a:defRPr sz="1600"/>
            </a:pPr>
          </a:p>
          <a:p>
            <a:pPr>
              <a:defRPr b="1" sz="1600"/>
            </a:pPr>
            <a:r>
              <a:t>Avoid trans fats &amp; interesterified fats </a:t>
            </a:r>
            <a:r>
              <a:rPr b="0"/>
              <a:t>(often found in margarines and commercially baked cookies, crackers, and snack cakes).</a:t>
            </a:r>
            <a:endParaRPr b="0"/>
          </a:p>
          <a:p>
            <a:pPr>
              <a:defRPr sz="1600"/>
            </a:pPr>
          </a:p>
          <a:p>
            <a:pPr>
              <a:defRPr b="1" sz="1600"/>
            </a:pPr>
            <a:r>
              <a:t>Eat heart-healthy fish </a:t>
            </a:r>
            <a:r>
              <a:rPr b="0"/>
              <a:t>– (cod, tuna, halibut have less total fat than meat and poultry;  salmon, mackerel, and herring are rich in omega-3 fatty acids which help promote heart health)</a:t>
            </a:r>
            <a:endParaRPr b="0"/>
          </a:p>
          <a:p>
            <a:pPr>
              <a:defRPr sz="1600"/>
            </a:pPr>
          </a:p>
          <a:p>
            <a:pPr>
              <a:defRPr b="1" sz="1200"/>
            </a:pPr>
            <a:r>
              <a:t>**Ask to see our Slide Show on Lipids</a:t>
            </a:r>
          </a:p>
        </p:txBody>
      </p:sp>
      <p:sp>
        <p:nvSpPr>
          <p:cNvPr id="288" name="Rectangle 4"/>
          <p:cNvSpPr txBox="1"/>
          <p:nvPr/>
        </p:nvSpPr>
        <p:spPr>
          <a:xfrm>
            <a:off x="423021" y="193278"/>
            <a:ext cx="5886857" cy="675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4000"/>
            </a:lvl1pPr>
          </a:lstStyle>
          <a:p>
            <a:pPr/>
            <a:r>
              <a:t>Choose Healthier Fats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extBox 1"/>
          <p:cNvSpPr txBox="1"/>
          <p:nvPr/>
        </p:nvSpPr>
        <p:spPr>
          <a:xfrm>
            <a:off x="338683" y="426100"/>
            <a:ext cx="8147038" cy="199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a:pPr>
            <a:r>
              <a:t>Choose to Lose Extra Pounds /Inches</a:t>
            </a:r>
          </a:p>
          <a:p>
            <a:pPr>
              <a:defRPr b="1" sz="3200"/>
            </a:pPr>
            <a:r>
              <a:t>&amp; Maintain a Healthy Weight </a:t>
            </a:r>
          </a:p>
          <a:p>
            <a:pPr>
              <a:defRPr b="1" sz="3200"/>
            </a:pPr>
          </a:p>
          <a:p>
            <a:pPr/>
            <a:r>
              <a:t>Excess weight contributes to high cholesterol and blood pressure; losing even 5-10 pounds can help lower both of these numbers.</a:t>
            </a:r>
          </a:p>
        </p:txBody>
      </p:sp>
      <p:pic>
        <p:nvPicPr>
          <p:cNvPr id="291" name="Picture 3" descr="Picture 3"/>
          <p:cNvPicPr>
            <a:picLocks noChangeAspect="1"/>
          </p:cNvPicPr>
          <p:nvPr/>
        </p:nvPicPr>
        <p:blipFill>
          <a:blip r:embed="rId2">
            <a:extLst/>
          </a:blip>
          <a:stretch>
            <a:fillRect/>
          </a:stretch>
        </p:blipFill>
        <p:spPr>
          <a:xfrm>
            <a:off x="3129482" y="2549757"/>
            <a:ext cx="5785085" cy="383782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Picture 2" descr="Picture 2"/>
          <p:cNvPicPr>
            <a:picLocks noChangeAspect="1"/>
          </p:cNvPicPr>
          <p:nvPr/>
        </p:nvPicPr>
        <p:blipFill>
          <a:blip r:embed="rId2">
            <a:extLst/>
          </a:blip>
          <a:stretch>
            <a:fillRect/>
          </a:stretch>
        </p:blipFill>
        <p:spPr>
          <a:xfrm>
            <a:off x="5060643" y="5317899"/>
            <a:ext cx="3043330" cy="1042684"/>
          </a:xfrm>
          <a:prstGeom prst="rect">
            <a:avLst/>
          </a:prstGeom>
          <a:ln w="12700">
            <a:miter lim="400000"/>
          </a:ln>
        </p:spPr>
      </p:pic>
      <p:sp>
        <p:nvSpPr>
          <p:cNvPr id="294" name="Rectangle 3"/>
          <p:cNvSpPr txBox="1"/>
          <p:nvPr/>
        </p:nvSpPr>
        <p:spPr>
          <a:xfrm>
            <a:off x="321909" y="1250351"/>
            <a:ext cx="4480560" cy="223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p>
          <a:p>
            <a:pPr>
              <a:defRPr b="1"/>
            </a:pPr>
            <a:r>
              <a:t>CARDIO</a:t>
            </a:r>
            <a:r>
              <a:rPr b="0"/>
              <a:t> </a:t>
            </a:r>
            <a:endParaRPr b="0"/>
          </a:p>
          <a:p>
            <a:pPr/>
            <a:r>
              <a:t>-Slowly work up to a minimum of 150 minutes per week after clearance from your Provider.</a:t>
            </a:r>
          </a:p>
          <a:p>
            <a:pPr/>
          </a:p>
          <a:p>
            <a:pPr>
              <a:defRPr b="1"/>
            </a:pPr>
            <a:r>
              <a:t>RESISTANCE</a:t>
            </a:r>
          </a:p>
          <a:p>
            <a:pPr/>
            <a:r>
              <a:t>-Use weights 2-3 times a week</a:t>
            </a:r>
            <a:r>
              <a:rPr sz="2000"/>
              <a:t>. </a:t>
            </a:r>
          </a:p>
        </p:txBody>
      </p:sp>
      <p:sp>
        <p:nvSpPr>
          <p:cNvPr id="295" name="Rectangle 4"/>
          <p:cNvSpPr txBox="1"/>
          <p:nvPr/>
        </p:nvSpPr>
        <p:spPr>
          <a:xfrm>
            <a:off x="321908" y="267297"/>
            <a:ext cx="7675772" cy="942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4000"/>
            </a:pPr>
            <a:r>
              <a:t>Choose to Exercise Regularly</a:t>
            </a:r>
          </a:p>
          <a:p>
            <a:pPr>
              <a:defRPr b="1"/>
            </a:pPr>
            <a:r>
              <a:t>- most days of the week</a:t>
            </a:r>
          </a:p>
        </p:txBody>
      </p:sp>
      <p:pic>
        <p:nvPicPr>
          <p:cNvPr id="296" name="Picture 6" descr="Picture 6"/>
          <p:cNvPicPr>
            <a:picLocks noChangeAspect="1"/>
          </p:cNvPicPr>
          <p:nvPr/>
        </p:nvPicPr>
        <p:blipFill>
          <a:blip r:embed="rId3">
            <a:extLst/>
          </a:blip>
          <a:stretch>
            <a:fillRect/>
          </a:stretch>
        </p:blipFill>
        <p:spPr>
          <a:xfrm>
            <a:off x="6150514" y="1250351"/>
            <a:ext cx="2458698" cy="3631848"/>
          </a:xfrm>
          <a:prstGeom prst="rect">
            <a:avLst/>
          </a:prstGeom>
          <a:ln w="12700">
            <a:miter lim="400000"/>
          </a:ln>
        </p:spPr>
      </p:pic>
      <p:pic>
        <p:nvPicPr>
          <p:cNvPr id="297" name="Picture 8" descr="Picture 8"/>
          <p:cNvPicPr>
            <a:picLocks noChangeAspect="1"/>
          </p:cNvPicPr>
          <p:nvPr/>
        </p:nvPicPr>
        <p:blipFill>
          <a:blip r:embed="rId4">
            <a:extLst/>
          </a:blip>
          <a:stretch>
            <a:fillRect/>
          </a:stretch>
        </p:blipFill>
        <p:spPr>
          <a:xfrm>
            <a:off x="1085294" y="4044520"/>
            <a:ext cx="3362418" cy="2241612"/>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Picture 1" descr="Picture 1"/>
          <p:cNvPicPr>
            <a:picLocks noChangeAspect="1"/>
          </p:cNvPicPr>
          <p:nvPr/>
        </p:nvPicPr>
        <p:blipFill>
          <a:blip r:embed="rId2">
            <a:extLst/>
          </a:blip>
          <a:stretch>
            <a:fillRect/>
          </a:stretch>
        </p:blipFill>
        <p:spPr>
          <a:xfrm>
            <a:off x="4554244" y="2161840"/>
            <a:ext cx="4220466" cy="4220466"/>
          </a:xfrm>
          <a:prstGeom prst="rect">
            <a:avLst/>
          </a:prstGeom>
          <a:ln w="12700">
            <a:miter lim="400000"/>
          </a:ln>
        </p:spPr>
      </p:pic>
      <p:sp>
        <p:nvSpPr>
          <p:cNvPr id="300" name="Rectangle 2"/>
          <p:cNvSpPr txBox="1"/>
          <p:nvPr/>
        </p:nvSpPr>
        <p:spPr>
          <a:xfrm>
            <a:off x="405265" y="1520784"/>
            <a:ext cx="3836930" cy="160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Everyone has stress. </a:t>
            </a:r>
          </a:p>
          <a:p>
            <a:pPr/>
          </a:p>
          <a:p>
            <a:pPr/>
            <a:r>
              <a:t>It’s how we manage it that matters most.</a:t>
            </a:r>
          </a:p>
          <a:p>
            <a:pPr/>
          </a:p>
          <a:p>
            <a:pPr>
              <a:defRPr b="1" sz="1200"/>
            </a:pPr>
            <a:r>
              <a:t>**Ask to see our Slide Show on Stress.</a:t>
            </a:r>
          </a:p>
        </p:txBody>
      </p:sp>
      <p:sp>
        <p:nvSpPr>
          <p:cNvPr id="301" name="Rectangle 3"/>
          <p:cNvSpPr txBox="1"/>
          <p:nvPr/>
        </p:nvSpPr>
        <p:spPr>
          <a:xfrm>
            <a:off x="405265" y="430112"/>
            <a:ext cx="6716575" cy="675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4000"/>
            </a:lvl1pPr>
          </a:lstStyle>
          <a:p>
            <a:pPr/>
            <a:r>
              <a:t>Choose to Manage Stress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3" name="Picture 1" descr="Picture 1"/>
          <p:cNvPicPr>
            <a:picLocks noChangeAspect="1"/>
          </p:cNvPicPr>
          <p:nvPr/>
        </p:nvPicPr>
        <p:blipFill>
          <a:blip r:embed="rId2">
            <a:extLst/>
          </a:blip>
          <a:stretch>
            <a:fillRect/>
          </a:stretch>
        </p:blipFill>
        <p:spPr>
          <a:xfrm>
            <a:off x="4855112" y="2074455"/>
            <a:ext cx="4022559" cy="2406874"/>
          </a:xfrm>
          <a:prstGeom prst="rect">
            <a:avLst/>
          </a:prstGeom>
          <a:ln w="12700">
            <a:miter lim="400000"/>
          </a:ln>
        </p:spPr>
      </p:pic>
      <p:sp>
        <p:nvSpPr>
          <p:cNvPr id="304" name="Rectangle 2"/>
          <p:cNvSpPr txBox="1"/>
          <p:nvPr/>
        </p:nvSpPr>
        <p:spPr>
          <a:xfrm>
            <a:off x="431898" y="243080"/>
            <a:ext cx="8400052" cy="198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a:pPr>
            <a:r>
              <a:t>Choose to Quit Tobacco </a:t>
            </a:r>
            <a:r>
              <a:rPr b="0"/>
              <a:t> </a:t>
            </a:r>
            <a:endParaRPr b="0"/>
          </a:p>
          <a:p>
            <a:pPr>
              <a:defRPr sz="1100"/>
            </a:pPr>
          </a:p>
          <a:p>
            <a:pPr/>
            <a:r>
              <a:t>Quitting tobacco in all forms is the single best thing you can do for your health. Tobacco increases your risk of heart disease because it damages your blood vessels and speeds up the accumulation of plaque within arteries.</a:t>
            </a:r>
          </a:p>
          <a:p>
            <a:pPr>
              <a:defRPr b="1" sz="1200"/>
            </a:pPr>
          </a:p>
          <a:p>
            <a:pPr>
              <a:defRPr b="1" sz="1200"/>
            </a:pPr>
            <a:r>
              <a:t>**Ask us how we can help</a:t>
            </a:r>
            <a:r>
              <a:rPr b="0" sz="1100"/>
              <a:t>!</a:t>
            </a:r>
          </a:p>
        </p:txBody>
      </p:sp>
      <p:pic>
        <p:nvPicPr>
          <p:cNvPr id="305" name="Picture 6" descr="Picture 6"/>
          <p:cNvPicPr>
            <a:picLocks noChangeAspect="1"/>
          </p:cNvPicPr>
          <p:nvPr/>
        </p:nvPicPr>
        <p:blipFill>
          <a:blip r:embed="rId3">
            <a:extLst/>
          </a:blip>
          <a:stretch>
            <a:fillRect/>
          </a:stretch>
        </p:blipFill>
        <p:spPr>
          <a:xfrm>
            <a:off x="197897" y="2384780"/>
            <a:ext cx="4232061" cy="3995695"/>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Rectangle 1"/>
          <p:cNvSpPr txBox="1"/>
          <p:nvPr/>
        </p:nvSpPr>
        <p:spPr>
          <a:xfrm>
            <a:off x="260846" y="491680"/>
            <a:ext cx="8514716"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3200"/>
            </a:pPr>
            <a:r>
              <a:t>Choose Alcohol in Moderation (if at all)</a:t>
            </a:r>
            <a:r>
              <a:rPr sz="2800"/>
              <a:t>  </a:t>
            </a:r>
          </a:p>
        </p:txBody>
      </p:sp>
      <p:sp>
        <p:nvSpPr>
          <p:cNvPr id="308" name="Rectangle 2"/>
          <p:cNvSpPr txBox="1"/>
          <p:nvPr/>
        </p:nvSpPr>
        <p:spPr>
          <a:xfrm>
            <a:off x="260845" y="1189606"/>
            <a:ext cx="3821552" cy="329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Moderate use of alcohol may increase your levels of “good cholesterol” and may help lower stress levels and blood pressure, but the benefits aren’t strong enough to recommend alcohol for anyone who doesn’t drink already.</a:t>
            </a:r>
          </a:p>
          <a:p>
            <a:pPr/>
          </a:p>
          <a:p>
            <a:pPr/>
            <a:r>
              <a:t>Women: ≤ 1 drink per day</a:t>
            </a:r>
          </a:p>
          <a:p>
            <a:pPr/>
            <a:r>
              <a:t>Men: ≤ 2 drinks per day</a:t>
            </a:r>
          </a:p>
          <a:p>
            <a:pPr/>
          </a:p>
        </p:txBody>
      </p:sp>
      <p:pic>
        <p:nvPicPr>
          <p:cNvPr id="309" name="Picture 4" descr="Picture 4"/>
          <p:cNvPicPr>
            <a:picLocks noChangeAspect="1"/>
          </p:cNvPicPr>
          <p:nvPr/>
        </p:nvPicPr>
        <p:blipFill>
          <a:blip r:embed="rId2">
            <a:extLst/>
          </a:blip>
          <a:stretch>
            <a:fillRect/>
          </a:stretch>
        </p:blipFill>
        <p:spPr>
          <a:xfrm>
            <a:off x="4429955" y="1905106"/>
            <a:ext cx="4433698" cy="438633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extBox 1"/>
          <p:cNvSpPr txBox="1"/>
          <p:nvPr/>
        </p:nvSpPr>
        <p:spPr>
          <a:xfrm>
            <a:off x="232974" y="331412"/>
            <a:ext cx="8584291" cy="556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Choose to Manage Other Chronic Conditions </a:t>
            </a:r>
          </a:p>
          <a:p>
            <a:pPr/>
          </a:p>
          <a:p>
            <a:pPr/>
            <a:r>
              <a:t>Oftentimes, people have concurrent medical conditions (because the same poor lifestyle choices can lead to multiple conditions and/or for other reasons).  What we know is that having certain conditions can make it more difficult to control other conditions. So, keeping all of your medical conditions under the best control possible is vital to managing your health.</a:t>
            </a:r>
          </a:p>
          <a:p>
            <a:pPr>
              <a:defRPr b="1"/>
            </a:pPr>
          </a:p>
          <a:p>
            <a:pPr>
              <a:defRPr b="1"/>
            </a:pPr>
            <a:r>
              <a:t>EXAMPLES</a:t>
            </a:r>
          </a:p>
          <a:p>
            <a:pPr/>
            <a:r>
              <a:t>Obesity</a:t>
            </a:r>
          </a:p>
          <a:p>
            <a:pPr/>
            <a:r>
              <a:t>Diabetes</a:t>
            </a:r>
          </a:p>
          <a:p>
            <a:pPr/>
            <a:r>
              <a:t>Thyroid disease</a:t>
            </a:r>
          </a:p>
          <a:p>
            <a:pPr/>
            <a:r>
              <a:t>Kidney disease</a:t>
            </a:r>
          </a:p>
          <a:p>
            <a:pPr/>
            <a:r>
              <a:t>Respiratory conditions</a:t>
            </a:r>
          </a:p>
          <a:p>
            <a:pPr/>
            <a:r>
              <a:t>Sleep apnea</a:t>
            </a:r>
          </a:p>
          <a:p>
            <a:pPr/>
            <a:r>
              <a:t>Hyperlipidemia</a:t>
            </a:r>
          </a:p>
          <a:p>
            <a:pPr/>
            <a:r>
              <a:t>Steroid use</a:t>
            </a:r>
          </a:p>
          <a:p>
            <a:pPr/>
            <a:r>
              <a:t>NSAID use </a:t>
            </a:r>
          </a:p>
          <a:p>
            <a:pPr/>
          </a:p>
        </p:txBody>
      </p:sp>
      <p:pic>
        <p:nvPicPr>
          <p:cNvPr id="312" name="Picture 7" descr="Picture 7"/>
          <p:cNvPicPr>
            <a:picLocks noChangeAspect="1"/>
          </p:cNvPicPr>
          <p:nvPr/>
        </p:nvPicPr>
        <p:blipFill>
          <a:blip r:embed="rId2">
            <a:extLst/>
          </a:blip>
          <a:stretch>
            <a:fillRect/>
          </a:stretch>
        </p:blipFill>
        <p:spPr>
          <a:xfrm>
            <a:off x="3384367" y="2711909"/>
            <a:ext cx="5478618" cy="350246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Title 1"/>
          <p:cNvSpPr txBox="1"/>
          <p:nvPr>
            <p:ph type="title"/>
          </p:nvPr>
        </p:nvSpPr>
        <p:spPr>
          <a:xfrm>
            <a:off x="301752" y="228599"/>
            <a:ext cx="8534401" cy="758954"/>
          </a:xfrm>
          <a:prstGeom prst="rect">
            <a:avLst/>
          </a:prstGeom>
        </p:spPr>
        <p:txBody>
          <a:bodyPr/>
          <a:lstStyle/>
          <a:p>
            <a:pPr/>
            <a:r>
              <a:t>Vital Investment Program (VIP)</a:t>
            </a:r>
          </a:p>
        </p:txBody>
      </p:sp>
      <p:sp>
        <p:nvSpPr>
          <p:cNvPr id="315" name="Content Placeholder 2"/>
          <p:cNvSpPr txBox="1"/>
          <p:nvPr>
            <p:ph type="body" idx="1"/>
          </p:nvPr>
        </p:nvSpPr>
        <p:spPr>
          <a:xfrm>
            <a:off x="1817304" y="1527047"/>
            <a:ext cx="6988366" cy="4572001"/>
          </a:xfrm>
          <a:prstGeom prst="rect">
            <a:avLst/>
          </a:prstGeom>
        </p:spPr>
        <p:txBody>
          <a:bodyPr/>
          <a:lstStyle/>
          <a:p>
            <a:pPr marL="0" indent="0">
              <a:buSzTx/>
              <a:buFont typeface="Wingdings 2"/>
              <a:buNone/>
              <a:defRPr b="1">
                <a:solidFill>
                  <a:srgbClr val="FF0000"/>
                </a:solidFill>
              </a:defRPr>
            </a:pPr>
            <a:r>
              <a:t>	VIP</a:t>
            </a:r>
            <a:r>
              <a:rPr b="0"/>
              <a:t> </a:t>
            </a:r>
            <a:r>
              <a:rPr b="0">
                <a:solidFill>
                  <a:srgbClr val="000000"/>
                </a:solidFill>
              </a:rPr>
              <a:t>Education Goals</a:t>
            </a:r>
            <a:endParaRPr b="0">
              <a:solidFill>
                <a:srgbClr val="000000"/>
              </a:solidFill>
            </a:endParaRPr>
          </a:p>
          <a:p>
            <a:pPr marL="0" indent="0">
              <a:buSzTx/>
              <a:buFont typeface="Wingdings 2"/>
              <a:buNone/>
            </a:pPr>
          </a:p>
          <a:p>
            <a:pPr/>
            <a:r>
              <a:t>Basic Disease Understanding</a:t>
            </a:r>
          </a:p>
          <a:p>
            <a:pPr/>
            <a:r>
              <a:t>Disease Triggers &amp; Smart Choices</a:t>
            </a:r>
          </a:p>
          <a:p>
            <a:pPr>
              <a:defRPr>
                <a:solidFill>
                  <a:srgbClr val="FF0000"/>
                </a:solidFill>
              </a:defRPr>
            </a:pPr>
            <a:r>
              <a:t>Treatment &amp; Technique</a:t>
            </a:r>
          </a:p>
          <a:p>
            <a:pPr/>
            <a:r>
              <a:t>Warning Signs &amp; Action Plans</a:t>
            </a:r>
          </a:p>
          <a:p>
            <a:pPr/>
            <a:r>
              <a:t>Patient Responsibilities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Basic Disease Understanding</a:t>
            </a:r>
          </a:p>
        </p:txBody>
      </p:sp>
      <p:sp>
        <p:nvSpPr>
          <p:cNvPr id="172" name="Content Placeholder 2"/>
          <p:cNvSpPr txBox="1"/>
          <p:nvPr>
            <p:ph type="body" idx="1"/>
          </p:nvPr>
        </p:nvSpPr>
        <p:spPr>
          <a:xfrm>
            <a:off x="301752" y="1527047"/>
            <a:ext cx="8503920" cy="4572001"/>
          </a:xfrm>
          <a:prstGeom prst="rect">
            <a:avLst/>
          </a:prstGeom>
        </p:spPr>
        <p:txBody>
          <a:bodyPr/>
          <a:lstStyle/>
          <a:p>
            <a:pPr marL="0" indent="0" algn="ctr">
              <a:spcBef>
                <a:spcPts val="400"/>
              </a:spcBef>
              <a:buSzTx/>
              <a:buFont typeface="Wingdings 2"/>
              <a:buNone/>
              <a:defRPr sz="1800"/>
            </a:pPr>
            <a:r>
              <a:t>Persistent high blood pressure is called</a:t>
            </a:r>
          </a:p>
          <a:p>
            <a:pPr marL="0" indent="0" algn="ctr">
              <a:spcBef>
                <a:spcPts val="1200"/>
              </a:spcBef>
              <a:buSzTx/>
              <a:buFont typeface="Wingdings 2"/>
              <a:buNone/>
              <a:defRPr sz="5400"/>
            </a:pPr>
            <a:r>
              <a:t>HYPERTENSION</a:t>
            </a:r>
          </a:p>
        </p:txBody>
      </p:sp>
      <p:pic>
        <p:nvPicPr>
          <p:cNvPr id="173" name="Picture 3" descr="Picture 3"/>
          <p:cNvPicPr>
            <a:picLocks noChangeAspect="1"/>
          </p:cNvPicPr>
          <p:nvPr/>
        </p:nvPicPr>
        <p:blipFill>
          <a:blip r:embed="rId2">
            <a:extLst/>
          </a:blip>
          <a:stretch>
            <a:fillRect/>
          </a:stretch>
        </p:blipFill>
        <p:spPr>
          <a:xfrm>
            <a:off x="2250886" y="2997326"/>
            <a:ext cx="4819766" cy="3226456"/>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Treatment</a:t>
            </a:r>
          </a:p>
        </p:txBody>
      </p:sp>
      <p:sp>
        <p:nvSpPr>
          <p:cNvPr id="318" name="Content Placeholder 2"/>
          <p:cNvSpPr txBox="1"/>
          <p:nvPr>
            <p:ph type="body" sz="half" idx="1"/>
          </p:nvPr>
        </p:nvSpPr>
        <p:spPr>
          <a:xfrm>
            <a:off x="431957" y="1553591"/>
            <a:ext cx="8273989" cy="2840857"/>
          </a:xfrm>
          <a:prstGeom prst="rect">
            <a:avLst/>
          </a:prstGeom>
        </p:spPr>
        <p:txBody>
          <a:bodyPr/>
          <a:lstStyle/>
          <a:p>
            <a:pPr marL="0" indent="0" algn="ctr" defTabSz="365760">
              <a:lnSpc>
                <a:spcPct val="80000"/>
              </a:lnSpc>
              <a:spcBef>
                <a:spcPts val="300"/>
              </a:spcBef>
              <a:buSzTx/>
              <a:buFont typeface="Wingdings 2"/>
              <a:buNone/>
              <a:defRPr b="1" sz="1600"/>
            </a:pPr>
            <a:r>
              <a:t>Medication</a:t>
            </a:r>
            <a:r>
              <a:rPr b="0" sz="440"/>
              <a:t> </a:t>
            </a:r>
            <a:endParaRPr sz="240"/>
          </a:p>
          <a:p>
            <a:pPr marL="109728" indent="-109728" algn="ctr" defTabSz="365760">
              <a:lnSpc>
                <a:spcPct val="80000"/>
              </a:lnSpc>
              <a:spcBef>
                <a:spcPts val="0"/>
              </a:spcBef>
              <a:defRPr sz="1760"/>
            </a:pPr>
          </a:p>
          <a:p>
            <a:pPr marL="0" indent="0" algn="ctr" defTabSz="365760">
              <a:lnSpc>
                <a:spcPct val="80000"/>
              </a:lnSpc>
              <a:spcBef>
                <a:spcPts val="100"/>
              </a:spcBef>
              <a:buSzTx/>
              <a:buFont typeface="Wingdings 2"/>
              <a:buNone/>
              <a:defRPr sz="720"/>
            </a:pPr>
            <a:r>
              <a:t>may be prescribed for you if healthy lifestyle choices alone </a:t>
            </a:r>
            <a:endParaRPr sz="240"/>
          </a:p>
          <a:p>
            <a:pPr marL="0" indent="0" algn="ctr" defTabSz="365760">
              <a:lnSpc>
                <a:spcPct val="80000"/>
              </a:lnSpc>
              <a:spcBef>
                <a:spcPts val="100"/>
              </a:spcBef>
              <a:buSzTx/>
              <a:buFont typeface="Wingdings 2"/>
              <a:buNone/>
              <a:defRPr sz="720"/>
            </a:pPr>
            <a:r>
              <a:t>are not enough to control your blood pressure.</a:t>
            </a:r>
            <a:endParaRPr sz="240"/>
          </a:p>
          <a:p>
            <a:pPr marL="109728" indent="-109728" algn="ctr" defTabSz="365760">
              <a:lnSpc>
                <a:spcPct val="80000"/>
              </a:lnSpc>
              <a:spcBef>
                <a:spcPts val="0"/>
              </a:spcBef>
              <a:defRPr sz="2880"/>
            </a:pPr>
          </a:p>
          <a:p>
            <a:pPr marL="109728" indent="-109728" algn="ctr" defTabSz="365760">
              <a:lnSpc>
                <a:spcPct val="80000"/>
              </a:lnSpc>
              <a:spcBef>
                <a:spcPts val="0"/>
              </a:spcBef>
              <a:defRPr sz="2880"/>
            </a:pPr>
          </a:p>
          <a:p>
            <a:pPr marL="109728" indent="-109728" algn="ctr" defTabSz="365760">
              <a:lnSpc>
                <a:spcPct val="80000"/>
              </a:lnSpc>
              <a:spcBef>
                <a:spcPts val="0"/>
              </a:spcBef>
              <a:defRPr sz="2880"/>
            </a:pPr>
          </a:p>
          <a:p>
            <a:pPr marL="0" indent="0" algn="ctr" defTabSz="365760">
              <a:lnSpc>
                <a:spcPct val="80000"/>
              </a:lnSpc>
              <a:spcBef>
                <a:spcPts val="0"/>
              </a:spcBef>
              <a:buSzTx/>
              <a:buFont typeface="Wingdings 2"/>
              <a:buNone/>
              <a:defRPr sz="2880"/>
            </a:pPr>
          </a:p>
          <a:p>
            <a:pPr marL="109728" indent="-109728" algn="ctr" defTabSz="365760">
              <a:lnSpc>
                <a:spcPct val="80000"/>
              </a:lnSpc>
              <a:spcBef>
                <a:spcPts val="0"/>
              </a:spcBef>
              <a:defRPr sz="2880"/>
            </a:pPr>
          </a:p>
          <a:p>
            <a:pPr marL="0" indent="0" algn="ctr" defTabSz="365760">
              <a:lnSpc>
                <a:spcPct val="80000"/>
              </a:lnSpc>
              <a:spcBef>
                <a:spcPts val="100"/>
              </a:spcBef>
              <a:buSzTx/>
              <a:buFont typeface="Wingdings 2"/>
              <a:buNone/>
              <a:defRPr sz="720"/>
            </a:pPr>
            <a:br>
              <a:rPr sz="2880"/>
            </a:br>
            <a:endParaRPr sz="2880"/>
          </a:p>
          <a:p>
            <a:pPr marL="0" indent="0" algn="ctr" defTabSz="365760">
              <a:lnSpc>
                <a:spcPct val="80000"/>
              </a:lnSpc>
              <a:spcBef>
                <a:spcPts val="0"/>
              </a:spcBef>
              <a:buSzTx/>
              <a:buFont typeface="Wingdings 2"/>
              <a:buNone/>
              <a:defRPr sz="2880"/>
            </a:pPr>
          </a:p>
          <a:p>
            <a:pPr marL="109728" indent="-109728" algn="ctr" defTabSz="365760">
              <a:lnSpc>
                <a:spcPct val="80000"/>
              </a:lnSpc>
              <a:spcBef>
                <a:spcPts val="0"/>
              </a:spcBef>
              <a:defRPr sz="2880"/>
            </a:pPr>
          </a:p>
          <a:p>
            <a:pPr marL="109728" indent="-109728" algn="ctr" defTabSz="365760">
              <a:lnSpc>
                <a:spcPct val="80000"/>
              </a:lnSpc>
              <a:spcBef>
                <a:spcPts val="0"/>
              </a:spcBef>
              <a:defRPr sz="2880"/>
            </a:pPr>
          </a:p>
          <a:p>
            <a:pPr marL="109728" indent="-109728" algn="ctr" defTabSz="365760">
              <a:lnSpc>
                <a:spcPct val="80000"/>
              </a:lnSpc>
              <a:spcBef>
                <a:spcPts val="0"/>
              </a:spcBef>
              <a:defRPr sz="2880"/>
            </a:pPr>
          </a:p>
          <a:p>
            <a:pPr marL="0" indent="0" algn="ctr" defTabSz="365760">
              <a:lnSpc>
                <a:spcPct val="80000"/>
              </a:lnSpc>
              <a:spcBef>
                <a:spcPts val="0"/>
              </a:spcBef>
              <a:buSzTx/>
              <a:buFont typeface="Wingdings 2"/>
              <a:buNone/>
              <a:defRPr sz="2880"/>
            </a:pPr>
          </a:p>
          <a:p>
            <a:pPr marL="0" indent="0" algn="ctr" defTabSz="365760">
              <a:lnSpc>
                <a:spcPct val="80000"/>
              </a:lnSpc>
              <a:spcBef>
                <a:spcPts val="100"/>
              </a:spcBef>
              <a:buSzTx/>
              <a:buFont typeface="Wingdings 2"/>
              <a:buNone/>
              <a:defRPr sz="480"/>
            </a:pPr>
            <a:r>
              <a:t>**Remember, medications can help, but </a:t>
            </a:r>
            <a:r>
              <a:rPr b="1"/>
              <a:t>Lifestyle Changes </a:t>
            </a:r>
            <a:r>
              <a:t>are key.</a:t>
            </a:r>
            <a:endParaRPr sz="240"/>
          </a:p>
          <a:p>
            <a:pPr marL="0" indent="0" algn="ctr" defTabSz="365760">
              <a:lnSpc>
                <a:spcPct val="80000"/>
              </a:lnSpc>
              <a:spcBef>
                <a:spcPts val="100"/>
              </a:spcBef>
              <a:buSzTx/>
              <a:buFont typeface="Wingdings 2"/>
              <a:buNone/>
              <a:defRPr b="1" sz="720"/>
            </a:pPr>
            <a:r>
              <a:t> </a:t>
            </a:r>
          </a:p>
        </p:txBody>
      </p:sp>
      <p:pic>
        <p:nvPicPr>
          <p:cNvPr id="319" name="Picture 4" descr="Picture 4"/>
          <p:cNvPicPr>
            <a:picLocks noChangeAspect="1"/>
          </p:cNvPicPr>
          <p:nvPr/>
        </p:nvPicPr>
        <p:blipFill>
          <a:blip r:embed="rId2">
            <a:extLst/>
          </a:blip>
          <a:stretch>
            <a:fillRect/>
          </a:stretch>
        </p:blipFill>
        <p:spPr>
          <a:xfrm>
            <a:off x="2494626" y="2965142"/>
            <a:ext cx="4186559" cy="277464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Picture 1" descr="Picture 1"/>
          <p:cNvPicPr>
            <a:picLocks noChangeAspect="1"/>
          </p:cNvPicPr>
          <p:nvPr/>
        </p:nvPicPr>
        <p:blipFill>
          <a:blip r:embed="rId2">
            <a:extLst/>
          </a:blip>
          <a:stretch>
            <a:fillRect/>
          </a:stretch>
        </p:blipFill>
        <p:spPr>
          <a:xfrm>
            <a:off x="212590" y="260824"/>
            <a:ext cx="1414095" cy="1414096"/>
          </a:xfrm>
          <a:prstGeom prst="rect">
            <a:avLst/>
          </a:prstGeom>
          <a:ln w="12700">
            <a:miter lim="400000"/>
          </a:ln>
        </p:spPr>
      </p:pic>
      <p:pic>
        <p:nvPicPr>
          <p:cNvPr id="322" name="Picture 2" descr="Picture 2"/>
          <p:cNvPicPr>
            <a:picLocks noChangeAspect="1"/>
          </p:cNvPicPr>
          <p:nvPr/>
        </p:nvPicPr>
        <p:blipFill>
          <a:blip r:embed="rId3">
            <a:extLst/>
          </a:blip>
          <a:stretch>
            <a:fillRect/>
          </a:stretch>
        </p:blipFill>
        <p:spPr>
          <a:xfrm>
            <a:off x="7657466" y="1799884"/>
            <a:ext cx="1209523" cy="1186288"/>
          </a:xfrm>
          <a:prstGeom prst="rect">
            <a:avLst/>
          </a:prstGeom>
          <a:ln w="12700">
            <a:miter lim="400000"/>
          </a:ln>
        </p:spPr>
      </p:pic>
      <p:sp>
        <p:nvSpPr>
          <p:cNvPr id="323" name="Rectangle 5"/>
          <p:cNvSpPr txBox="1"/>
          <p:nvPr/>
        </p:nvSpPr>
        <p:spPr>
          <a:xfrm>
            <a:off x="427222" y="299907"/>
            <a:ext cx="8608913" cy="595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                          Always take all medications exactly as prescribed.  </a:t>
            </a:r>
          </a:p>
          <a:p>
            <a:pPr algn="ctr"/>
          </a:p>
          <a:p>
            <a:pPr algn="ctr"/>
          </a:p>
          <a:p>
            <a:pPr algn="ctr"/>
          </a:p>
          <a:p>
            <a:pPr/>
          </a:p>
          <a:p>
            <a:pPr/>
          </a:p>
          <a:p>
            <a:pPr/>
            <a:r>
              <a:t>Know exactly what you take -  drug name, dosage, instructions, &amp; what </a:t>
            </a:r>
          </a:p>
          <a:p>
            <a:pPr/>
            <a:r>
              <a:t>it’s for; make sure ALL of your Providers know, too - all prescriptions, </a:t>
            </a:r>
          </a:p>
          <a:p>
            <a:pPr/>
            <a:r>
              <a:t>OTCs, herbs, &amp; supplements. Keep a list or snap pictures with your cell.</a:t>
            </a:r>
          </a:p>
          <a:p>
            <a:pPr/>
          </a:p>
          <a:p>
            <a:pPr/>
          </a:p>
          <a:p>
            <a:pPr/>
          </a:p>
          <a:p>
            <a:pPr/>
          </a:p>
          <a:p>
            <a:pPr/>
          </a:p>
          <a:p>
            <a:pPr/>
          </a:p>
          <a:p>
            <a:pPr/>
            <a:r>
              <a:t>                  </a:t>
            </a:r>
          </a:p>
          <a:p>
            <a:pPr/>
            <a:r>
              <a:t>                   </a:t>
            </a:r>
          </a:p>
          <a:p>
            <a:pPr/>
          </a:p>
          <a:p>
            <a:pPr/>
            <a:r>
              <a:t>	    Do not use medications past the expiration date.</a:t>
            </a:r>
          </a:p>
          <a:p>
            <a:pPr/>
          </a:p>
          <a:p>
            <a:pPr/>
          </a:p>
          <a:p>
            <a:pPr/>
            <a:r>
              <a:t>Immediately inform your Provider of any concerning signs or symptoms.</a:t>
            </a:r>
          </a:p>
        </p:txBody>
      </p:sp>
      <p:pic>
        <p:nvPicPr>
          <p:cNvPr id="324" name="Picture 11" descr="Picture 11"/>
          <p:cNvPicPr>
            <a:picLocks noChangeAspect="1"/>
          </p:cNvPicPr>
          <p:nvPr/>
        </p:nvPicPr>
        <p:blipFill>
          <a:blip r:embed="rId4">
            <a:extLst/>
          </a:blip>
          <a:stretch>
            <a:fillRect/>
          </a:stretch>
        </p:blipFill>
        <p:spPr>
          <a:xfrm>
            <a:off x="4364039" y="2986171"/>
            <a:ext cx="3024284" cy="1351859"/>
          </a:xfrm>
          <a:prstGeom prst="rect">
            <a:avLst/>
          </a:prstGeom>
          <a:ln w="12700">
            <a:miter lim="400000"/>
          </a:ln>
        </p:spPr>
      </p:pic>
      <p:pic>
        <p:nvPicPr>
          <p:cNvPr id="325" name="Picture 17" descr="Picture 17"/>
          <p:cNvPicPr>
            <a:picLocks noChangeAspect="1"/>
          </p:cNvPicPr>
          <p:nvPr/>
        </p:nvPicPr>
        <p:blipFill>
          <a:blip r:embed="rId5">
            <a:extLst/>
          </a:blip>
          <a:stretch>
            <a:fillRect/>
          </a:stretch>
        </p:blipFill>
        <p:spPr>
          <a:xfrm flipH="1" rot="16200000">
            <a:off x="2277104" y="2704507"/>
            <a:ext cx="521305" cy="855808"/>
          </a:xfrm>
          <a:prstGeom prst="rect">
            <a:avLst/>
          </a:prstGeom>
          <a:ln w="12700">
            <a:miter lim="400000"/>
          </a:ln>
        </p:spPr>
      </p:pic>
      <p:pic>
        <p:nvPicPr>
          <p:cNvPr id="326" name="Picture 19" descr="Picture 19"/>
          <p:cNvPicPr>
            <a:picLocks noChangeAspect="1"/>
          </p:cNvPicPr>
          <p:nvPr/>
        </p:nvPicPr>
        <p:blipFill>
          <a:blip r:embed="rId6">
            <a:extLst/>
          </a:blip>
          <a:stretch>
            <a:fillRect/>
          </a:stretch>
        </p:blipFill>
        <p:spPr>
          <a:xfrm>
            <a:off x="2560077" y="2986171"/>
            <a:ext cx="1447423" cy="928880"/>
          </a:xfrm>
          <a:prstGeom prst="rect">
            <a:avLst/>
          </a:prstGeom>
          <a:ln w="12700">
            <a:miter lim="400000"/>
          </a:ln>
        </p:spPr>
      </p:pic>
      <p:pic>
        <p:nvPicPr>
          <p:cNvPr id="327" name="Picture 4" descr="Picture 4"/>
          <p:cNvPicPr>
            <a:picLocks noChangeAspect="1"/>
          </p:cNvPicPr>
          <p:nvPr/>
        </p:nvPicPr>
        <p:blipFill>
          <a:blip r:embed="rId7">
            <a:extLst/>
          </a:blip>
          <a:stretch>
            <a:fillRect/>
          </a:stretch>
        </p:blipFill>
        <p:spPr>
          <a:xfrm>
            <a:off x="7883369" y="5499686"/>
            <a:ext cx="983621" cy="838970"/>
          </a:xfrm>
          <a:prstGeom prst="rect">
            <a:avLst/>
          </a:prstGeom>
          <a:ln w="12700">
            <a:miter lim="400000"/>
          </a:ln>
        </p:spPr>
      </p:pic>
      <p:pic>
        <p:nvPicPr>
          <p:cNvPr id="328" name="Picture 7" descr="Picture 7"/>
          <p:cNvPicPr>
            <a:picLocks noChangeAspect="1"/>
          </p:cNvPicPr>
          <p:nvPr/>
        </p:nvPicPr>
        <p:blipFill>
          <a:blip r:embed="rId8">
            <a:extLst/>
          </a:blip>
          <a:stretch>
            <a:fillRect/>
          </a:stretch>
        </p:blipFill>
        <p:spPr>
          <a:xfrm>
            <a:off x="381502" y="5018373"/>
            <a:ext cx="1083686" cy="660785"/>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TextBox 1"/>
          <p:cNvSpPr txBox="1"/>
          <p:nvPr/>
        </p:nvSpPr>
        <p:spPr>
          <a:xfrm>
            <a:off x="427459" y="639193"/>
            <a:ext cx="8342346" cy="574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000"/>
            </a:pPr>
            <a:r>
              <a:t>Blood Pressure Medications</a:t>
            </a:r>
          </a:p>
          <a:p>
            <a:pPr/>
          </a:p>
          <a:p>
            <a:pPr>
              <a:defRPr b="1"/>
            </a:pPr>
          </a:p>
          <a:p>
            <a:pPr>
              <a:defRPr b="1"/>
            </a:pPr>
            <a:r>
              <a:t>Diuretics</a:t>
            </a:r>
            <a:r>
              <a:rPr b="0"/>
              <a:t> “water pills” help the body get rid of excess fluid and sodium which helps lower blood pressure. (-ides, -ones, Lasix, Bumex, Microzide, etc.)</a:t>
            </a:r>
            <a:endParaRPr b="0"/>
          </a:p>
          <a:p>
            <a:pPr>
              <a:defRPr b="1"/>
            </a:pPr>
          </a:p>
          <a:p>
            <a:pPr>
              <a:defRPr b="1"/>
            </a:pPr>
            <a:r>
              <a:t>Beta-blockers</a:t>
            </a:r>
            <a:r>
              <a:rPr b="0"/>
              <a:t> reduce the heart rate, the heart's workload, and the heart's output of blood which helps lower blood pressure. (-olols, Tenormin, Lopressor, etc.)</a:t>
            </a:r>
            <a:endParaRPr b="0"/>
          </a:p>
          <a:p>
            <a:pPr>
              <a:defRPr b="1"/>
            </a:pPr>
          </a:p>
          <a:p>
            <a:pPr>
              <a:defRPr b="1"/>
            </a:pPr>
            <a:r>
              <a:t>ACE Inhibitors </a:t>
            </a:r>
            <a:r>
              <a:rPr b="0"/>
              <a:t>ACE stands for Angiotensin-converting enzyme. Angiotensin is a chemical that causes the arteries to become narrow, especially in the kidneys but also throughout the body. ACE inhibitors help the body produce less angiotensin, which helps the blood vessels relax and open up reducing blood pressure. (-prils, Lotensin, Vasotec, etc.)</a:t>
            </a:r>
            <a:endParaRPr b="0"/>
          </a:p>
          <a:p>
            <a:pPr/>
          </a:p>
          <a:p>
            <a:pPr/>
          </a:p>
          <a:p>
            <a:pPr/>
          </a:p>
          <a:p>
            <a:pPr/>
            <a:br/>
          </a:p>
        </p:txBody>
      </p:sp>
      <p:pic>
        <p:nvPicPr>
          <p:cNvPr id="331" name="Picture 3" descr="Picture 3"/>
          <p:cNvPicPr>
            <a:picLocks noChangeAspect="1"/>
          </p:cNvPicPr>
          <p:nvPr/>
        </p:nvPicPr>
        <p:blipFill>
          <a:blip r:embed="rId2">
            <a:extLst/>
          </a:blip>
          <a:stretch>
            <a:fillRect/>
          </a:stretch>
        </p:blipFill>
        <p:spPr>
          <a:xfrm>
            <a:off x="4118776" y="5774752"/>
            <a:ext cx="959713" cy="568973"/>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Rectangle 1"/>
          <p:cNvSpPr txBox="1"/>
          <p:nvPr/>
        </p:nvSpPr>
        <p:spPr>
          <a:xfrm>
            <a:off x="276540" y="296869"/>
            <a:ext cx="8555409" cy="6225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Angiotensin II Receptor Blockers </a:t>
            </a:r>
            <a:r>
              <a:rPr b="0"/>
              <a:t>Angiotensin is a chemical that causes the arteries to become narrow. ARBs block the effects of angiotensin. Angiotensin needs a receptor-- like a chemical "slot" to fit into or bind with-- in order to constrict the blood vessel. ARBs block the receptors so the angiotensin fails to constrict the blood vessel. This means blood vessels stay open so blood pressure is reduced. (-artans, Benicar, Diovan, etc.)</a:t>
            </a:r>
            <a:endParaRPr b="0"/>
          </a:p>
          <a:p>
            <a:pPr>
              <a:defRPr b="1"/>
            </a:pPr>
          </a:p>
          <a:p>
            <a:pPr>
              <a:defRPr b="1"/>
            </a:pPr>
            <a:r>
              <a:t>Calcium Channel Blockers - </a:t>
            </a:r>
            <a:r>
              <a:rPr b="0"/>
              <a:t>This drug prevents calcium from entering the smooth muscle cells of the heart and arteries. When calcium enters these cells, it causes a stronger and harder contraction, so by decreasing the calcium, the heart’s contraction is not as forceful. Calcium channel blockers relax and open up narrowed blood vessels, reduce heart rate and lower blood pressure (-ipines, Cardizem, Procardia, etc.)</a:t>
            </a:r>
            <a:endParaRPr b="0"/>
          </a:p>
          <a:p>
            <a:pPr>
              <a:defRPr b="1"/>
            </a:pPr>
          </a:p>
          <a:p>
            <a:pPr>
              <a:defRPr b="1"/>
            </a:pPr>
            <a:r>
              <a:t>Alpha Blockers </a:t>
            </a:r>
            <a:r>
              <a:rPr b="0"/>
              <a:t>- These drugs reduce the arteries' resistance, relaxing the muscle tone of the vascular walls. (-osins, Cardura, Minipress, etc.)</a:t>
            </a:r>
            <a:endParaRPr b="0"/>
          </a:p>
          <a:p>
            <a:pPr/>
          </a:p>
          <a:p>
            <a:pPr>
              <a:defRPr b="1"/>
            </a:pPr>
            <a:r>
              <a:t>Alpha-2 Receptor Agonists - </a:t>
            </a:r>
            <a:r>
              <a:rPr b="0"/>
              <a:t>These drugs reduce blood pressure by decreasing the activity of the sympathetic (adrenaline-producing) portion of the involuntary nervous system. (-idines, Catapres, Zanaflex, etc.)</a:t>
            </a:r>
            <a:endParaRPr b="0"/>
          </a:p>
          <a:p>
            <a:pPr/>
          </a:p>
          <a:p>
            <a:pPr/>
          </a:p>
        </p:txBody>
      </p:sp>
      <p:pic>
        <p:nvPicPr>
          <p:cNvPr id="334" name="Picture 3" descr="Picture 3"/>
          <p:cNvPicPr>
            <a:picLocks noChangeAspect="1"/>
          </p:cNvPicPr>
          <p:nvPr/>
        </p:nvPicPr>
        <p:blipFill>
          <a:blip r:embed="rId2">
            <a:extLst/>
          </a:blip>
          <a:stretch>
            <a:fillRect/>
          </a:stretch>
        </p:blipFill>
        <p:spPr>
          <a:xfrm>
            <a:off x="4147673" y="5903648"/>
            <a:ext cx="813143" cy="482078"/>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Treatment</a:t>
            </a:r>
          </a:p>
        </p:txBody>
      </p:sp>
      <p:sp>
        <p:nvSpPr>
          <p:cNvPr id="337" name="Content Placeholder 2"/>
          <p:cNvSpPr txBox="1"/>
          <p:nvPr>
            <p:ph type="body" sz="quarter" idx="1"/>
          </p:nvPr>
        </p:nvSpPr>
        <p:spPr>
          <a:xfrm>
            <a:off x="1361108" y="1837677"/>
            <a:ext cx="6415686" cy="1482572"/>
          </a:xfrm>
          <a:prstGeom prst="rect">
            <a:avLst/>
          </a:prstGeom>
        </p:spPr>
        <p:txBody>
          <a:bodyPr/>
          <a:lstStyle/>
          <a:p>
            <a:pPr marL="0" indent="0" algn="ctr" defTabSz="786384">
              <a:lnSpc>
                <a:spcPct val="80000"/>
              </a:lnSpc>
              <a:spcBef>
                <a:spcPts val="500"/>
              </a:spcBef>
              <a:buSzTx/>
              <a:buFont typeface="Wingdings 2"/>
              <a:buNone/>
              <a:defRPr b="1" sz="2322"/>
            </a:pPr>
            <a:r>
              <a:t>Referrals to Specialists</a:t>
            </a:r>
            <a:endParaRPr sz="688"/>
          </a:p>
          <a:p>
            <a:pPr marL="0" indent="0" algn="ctr" defTabSz="786384">
              <a:lnSpc>
                <a:spcPct val="80000"/>
              </a:lnSpc>
              <a:spcBef>
                <a:spcPts val="500"/>
              </a:spcBef>
              <a:buSzTx/>
              <a:buFont typeface="Wingdings 2"/>
              <a:buNone/>
              <a:defRPr sz="2322"/>
            </a:pPr>
            <a:r>
              <a:t>for Complications of Hypertension </a:t>
            </a:r>
            <a:endParaRPr sz="688"/>
          </a:p>
          <a:p>
            <a:pPr marL="235915" indent="-235915" algn="ctr" defTabSz="786384">
              <a:lnSpc>
                <a:spcPct val="80000"/>
              </a:lnSpc>
              <a:spcBef>
                <a:spcPts val="100"/>
              </a:spcBef>
              <a:defRPr sz="3784"/>
            </a:pPr>
          </a:p>
          <a:p>
            <a:pPr marL="0" indent="0" algn="ctr" defTabSz="786384">
              <a:lnSpc>
                <a:spcPct val="80000"/>
              </a:lnSpc>
              <a:spcBef>
                <a:spcPts val="400"/>
              </a:spcBef>
              <a:buSzTx/>
              <a:buFont typeface="Wingdings 2"/>
              <a:buNone/>
              <a:defRPr b="1" sz="1978"/>
            </a:pPr>
            <a:r>
              <a:t> </a:t>
            </a:r>
          </a:p>
        </p:txBody>
      </p:sp>
      <p:pic>
        <p:nvPicPr>
          <p:cNvPr id="338" name="Picture 5" descr="Picture 5"/>
          <p:cNvPicPr>
            <a:picLocks noChangeAspect="1"/>
          </p:cNvPicPr>
          <p:nvPr/>
        </p:nvPicPr>
        <p:blipFill>
          <a:blip r:embed="rId2">
            <a:extLst/>
          </a:blip>
          <a:stretch>
            <a:fillRect/>
          </a:stretch>
        </p:blipFill>
        <p:spPr>
          <a:xfrm>
            <a:off x="1958151" y="3022713"/>
            <a:ext cx="5221602" cy="3076558"/>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Picture 1" descr="Picture 1"/>
          <p:cNvPicPr>
            <a:picLocks noChangeAspect="1"/>
          </p:cNvPicPr>
          <p:nvPr/>
        </p:nvPicPr>
        <p:blipFill>
          <a:blip r:embed="rId2">
            <a:extLst/>
          </a:blip>
          <a:stretch>
            <a:fillRect/>
          </a:stretch>
        </p:blipFill>
        <p:spPr>
          <a:xfrm>
            <a:off x="2411438" y="2176480"/>
            <a:ext cx="4352193" cy="4107000"/>
          </a:xfrm>
          <a:prstGeom prst="rect">
            <a:avLst/>
          </a:prstGeom>
          <a:ln w="12700">
            <a:miter lim="400000"/>
          </a:ln>
        </p:spPr>
      </p:pic>
      <p:sp>
        <p:nvSpPr>
          <p:cNvPr id="341" name="Rectangle 2"/>
          <p:cNvSpPr txBox="1"/>
          <p:nvPr/>
        </p:nvSpPr>
        <p:spPr>
          <a:xfrm>
            <a:off x="201078" y="251119"/>
            <a:ext cx="8772915" cy="942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If there is too much plaque, you might see a heart specialist called a  </a:t>
            </a:r>
          </a:p>
          <a:p>
            <a:pPr algn="ctr">
              <a:defRPr b="1" sz="4000"/>
            </a:pPr>
            <a:r>
              <a:t>Cardiologist </a:t>
            </a:r>
            <a:r>
              <a:rPr b="0" sz="1800"/>
              <a:t>for a balloon angioplasty &amp; stent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3" name="Picture 4" descr="Picture 4"/>
          <p:cNvPicPr>
            <a:picLocks noChangeAspect="1"/>
          </p:cNvPicPr>
          <p:nvPr/>
        </p:nvPicPr>
        <p:blipFill>
          <a:blip r:embed="rId2">
            <a:extLst/>
          </a:blip>
          <a:stretch>
            <a:fillRect/>
          </a:stretch>
        </p:blipFill>
        <p:spPr>
          <a:xfrm>
            <a:off x="609980" y="1855548"/>
            <a:ext cx="7676089" cy="4557138"/>
          </a:xfrm>
          <a:prstGeom prst="rect">
            <a:avLst/>
          </a:prstGeom>
          <a:ln w="12700">
            <a:miter lim="400000"/>
          </a:ln>
        </p:spPr>
      </p:pic>
      <p:sp>
        <p:nvSpPr>
          <p:cNvPr id="344" name="TextBox 5"/>
          <p:cNvSpPr txBox="1"/>
          <p:nvPr/>
        </p:nvSpPr>
        <p:spPr>
          <a:xfrm>
            <a:off x="223272" y="159178"/>
            <a:ext cx="4826791" cy="1348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In</a:t>
            </a:r>
            <a:r>
              <a:rPr b="1" sz="3200"/>
              <a:t> Balloon Angioplasty</a:t>
            </a:r>
            <a:r>
              <a:rPr b="1"/>
              <a:t>,</a:t>
            </a:r>
            <a:r>
              <a:t>  the pressure of the inflating balloon pushes against the plaque, opening up the pipe for better blood flow).                                             </a:t>
            </a:r>
          </a:p>
        </p:txBody>
      </p:sp>
      <p:sp>
        <p:nvSpPr>
          <p:cNvPr id="345" name="TextBox 1"/>
          <p:cNvSpPr txBox="1"/>
          <p:nvPr/>
        </p:nvSpPr>
        <p:spPr>
          <a:xfrm>
            <a:off x="5274667" y="558673"/>
            <a:ext cx="3681571" cy="108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a:t>
            </a:r>
            <a:r>
              <a:rPr sz="3200"/>
              <a:t> </a:t>
            </a:r>
            <a:r>
              <a:rPr b="1" sz="3200"/>
              <a:t>Stent</a:t>
            </a:r>
            <a:r>
              <a:t>, or mesh framework, may also be placed to help keep the artery open for good blood flow.</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7" name="Picture 3" descr="Picture 3"/>
          <p:cNvPicPr>
            <a:picLocks noChangeAspect="1"/>
          </p:cNvPicPr>
          <p:nvPr/>
        </p:nvPicPr>
        <p:blipFill>
          <a:blip r:embed="rId2">
            <a:extLst/>
          </a:blip>
          <a:stretch>
            <a:fillRect/>
          </a:stretch>
        </p:blipFill>
        <p:spPr>
          <a:xfrm>
            <a:off x="3726769" y="2929631"/>
            <a:ext cx="4903781" cy="2798390"/>
          </a:xfrm>
          <a:prstGeom prst="rect">
            <a:avLst/>
          </a:prstGeom>
          <a:ln w="12700">
            <a:miter lim="400000"/>
          </a:ln>
        </p:spPr>
      </p:pic>
      <p:sp>
        <p:nvSpPr>
          <p:cNvPr id="348" name="Rectangle 4"/>
          <p:cNvSpPr txBox="1"/>
          <p:nvPr/>
        </p:nvSpPr>
        <p:spPr>
          <a:xfrm>
            <a:off x="338683" y="269085"/>
            <a:ext cx="8422246" cy="1475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If pipe damage is severe, or if you have a clot, you might see a pipe doctor called a  </a:t>
            </a:r>
          </a:p>
          <a:p>
            <a:pPr algn="ctr">
              <a:defRPr b="1" sz="4000"/>
            </a:pPr>
            <a:r>
              <a:t>Vascular Specialist</a:t>
            </a:r>
            <a:r>
              <a:rPr b="0"/>
              <a:t> </a:t>
            </a:r>
            <a:endParaRPr b="0"/>
          </a:p>
          <a:p>
            <a:pPr algn="ctr"/>
            <a:r>
              <a:t>for thrombolytic therapy (injection of a clot-dissolving drug), </a:t>
            </a:r>
          </a:p>
          <a:p>
            <a:pPr algn="ctr"/>
            <a:r>
              <a:t>thrombectomy (surgical removal of the clot), or for other treatment.</a:t>
            </a:r>
          </a:p>
        </p:txBody>
      </p:sp>
      <p:pic>
        <p:nvPicPr>
          <p:cNvPr id="349" name="Picture 6" descr="Picture 6"/>
          <p:cNvPicPr>
            <a:picLocks noChangeAspect="1"/>
          </p:cNvPicPr>
          <p:nvPr/>
        </p:nvPicPr>
        <p:blipFill>
          <a:blip r:embed="rId3">
            <a:extLst/>
          </a:blip>
          <a:stretch>
            <a:fillRect/>
          </a:stretch>
        </p:blipFill>
        <p:spPr>
          <a:xfrm>
            <a:off x="468663" y="2678927"/>
            <a:ext cx="2143126" cy="3524251"/>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1" name="Picture 3" descr="Picture 3"/>
          <p:cNvPicPr>
            <a:picLocks noChangeAspect="1"/>
          </p:cNvPicPr>
          <p:nvPr/>
        </p:nvPicPr>
        <p:blipFill>
          <a:blip r:embed="rId2">
            <a:extLst/>
          </a:blip>
          <a:stretch>
            <a:fillRect/>
          </a:stretch>
        </p:blipFill>
        <p:spPr>
          <a:xfrm>
            <a:off x="2286451" y="2369512"/>
            <a:ext cx="5121511" cy="3993965"/>
          </a:xfrm>
          <a:prstGeom prst="rect">
            <a:avLst/>
          </a:prstGeom>
          <a:ln w="12700">
            <a:miter lim="400000"/>
          </a:ln>
        </p:spPr>
      </p:pic>
      <p:sp>
        <p:nvSpPr>
          <p:cNvPr id="352" name="Rectangle 4"/>
          <p:cNvSpPr txBox="1"/>
          <p:nvPr/>
        </p:nvSpPr>
        <p:spPr>
          <a:xfrm>
            <a:off x="276539" y="159043"/>
            <a:ext cx="8537656" cy="174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Or you might see a </a:t>
            </a:r>
          </a:p>
          <a:p>
            <a:pPr algn="ctr">
              <a:defRPr b="1" sz="4000"/>
            </a:pPr>
            <a:r>
              <a:t>Cardiothoracic Surgeon</a:t>
            </a:r>
          </a:p>
          <a:p>
            <a:pPr algn="ctr"/>
            <a:r>
              <a:t>for possible bypass graft surgery </a:t>
            </a:r>
          </a:p>
          <a:p>
            <a:pPr algn="ctr"/>
            <a:r>
              <a:t>(creation of a graft bypass using a blood vessel from another part of the body </a:t>
            </a:r>
          </a:p>
          <a:p>
            <a:pPr algn="ctr"/>
            <a:r>
              <a:t>or made from synthetic fiber)</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Title 1"/>
          <p:cNvSpPr txBox="1"/>
          <p:nvPr>
            <p:ph type="title"/>
          </p:nvPr>
        </p:nvSpPr>
        <p:spPr>
          <a:xfrm>
            <a:off x="301752" y="228599"/>
            <a:ext cx="8534401" cy="758954"/>
          </a:xfrm>
          <a:prstGeom prst="rect">
            <a:avLst/>
          </a:prstGeom>
        </p:spPr>
        <p:txBody>
          <a:bodyPr/>
          <a:lstStyle/>
          <a:p>
            <a:pPr/>
            <a:r>
              <a:t>Vital Investment Program (VIP)</a:t>
            </a:r>
          </a:p>
        </p:txBody>
      </p:sp>
      <p:sp>
        <p:nvSpPr>
          <p:cNvPr id="355" name="Content Placeholder 2"/>
          <p:cNvSpPr txBox="1"/>
          <p:nvPr>
            <p:ph type="body" idx="1"/>
          </p:nvPr>
        </p:nvSpPr>
        <p:spPr>
          <a:xfrm>
            <a:off x="1817304" y="1527047"/>
            <a:ext cx="6988366" cy="4572001"/>
          </a:xfrm>
          <a:prstGeom prst="rect">
            <a:avLst/>
          </a:prstGeom>
        </p:spPr>
        <p:txBody>
          <a:bodyPr/>
          <a:lstStyle/>
          <a:p>
            <a:pPr marL="0" indent="0">
              <a:buSzTx/>
              <a:buFont typeface="Wingdings 2"/>
              <a:buNone/>
              <a:defRPr b="1">
                <a:solidFill>
                  <a:srgbClr val="FF0000"/>
                </a:solidFill>
              </a:defRPr>
            </a:pPr>
            <a:r>
              <a:t>	VIP</a:t>
            </a:r>
            <a:r>
              <a:rPr b="0">
                <a:solidFill>
                  <a:schemeClr val="accent1"/>
                </a:solidFill>
              </a:rPr>
              <a:t> </a:t>
            </a:r>
            <a:r>
              <a:rPr b="0">
                <a:solidFill>
                  <a:srgbClr val="000000"/>
                </a:solidFill>
              </a:rPr>
              <a:t>Education Goals</a:t>
            </a:r>
            <a:endParaRPr b="0">
              <a:solidFill>
                <a:srgbClr val="000000"/>
              </a:solidFill>
            </a:endParaRPr>
          </a:p>
          <a:p>
            <a:pPr marL="0" indent="0">
              <a:buSzTx/>
              <a:buFont typeface="Wingdings 2"/>
              <a:buNone/>
            </a:pPr>
          </a:p>
          <a:p>
            <a:pPr/>
            <a:r>
              <a:t>Basic Disease Understanding</a:t>
            </a:r>
          </a:p>
          <a:p>
            <a:pPr/>
            <a:r>
              <a:t>Disease Triggers &amp; Smart Choices</a:t>
            </a:r>
          </a:p>
          <a:p>
            <a:pPr/>
            <a:r>
              <a:t>Treatment &amp; Technique</a:t>
            </a:r>
          </a:p>
          <a:p>
            <a:pPr>
              <a:defRPr>
                <a:solidFill>
                  <a:srgbClr val="FF0000"/>
                </a:solidFill>
              </a:defRPr>
            </a:pPr>
            <a:r>
              <a:t>Warning Signs &amp; Action Plans</a:t>
            </a:r>
          </a:p>
          <a:p>
            <a:pPr/>
            <a:r>
              <a:t>Patient Responsibilities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extBox 1"/>
          <p:cNvSpPr txBox="1"/>
          <p:nvPr/>
        </p:nvSpPr>
        <p:spPr>
          <a:xfrm>
            <a:off x="480726" y="1036272"/>
            <a:ext cx="3453777" cy="2593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pPr>
            <a:r>
              <a:t>The heart </a:t>
            </a:r>
          </a:p>
          <a:p>
            <a:pPr algn="ctr">
              <a:defRPr sz="4000"/>
            </a:pPr>
            <a:r>
              <a:t>is a pump.</a:t>
            </a:r>
          </a:p>
          <a:p>
            <a:pPr algn="ctr"/>
          </a:p>
          <a:p>
            <a:pPr algn="ctr"/>
            <a:r>
              <a:t>It moves blood </a:t>
            </a:r>
          </a:p>
          <a:p>
            <a:pPr algn="ctr"/>
            <a:r>
              <a:t>throughout the entire body.</a:t>
            </a:r>
          </a:p>
          <a:p>
            <a:pPr algn="ctr"/>
          </a:p>
        </p:txBody>
      </p:sp>
      <p:pic>
        <p:nvPicPr>
          <p:cNvPr id="176" name="Picture 5" descr="Picture 5"/>
          <p:cNvPicPr>
            <a:picLocks noChangeAspect="1"/>
          </p:cNvPicPr>
          <p:nvPr/>
        </p:nvPicPr>
        <p:blipFill>
          <a:blip r:embed="rId2">
            <a:extLst/>
          </a:blip>
          <a:stretch>
            <a:fillRect/>
          </a:stretch>
        </p:blipFill>
        <p:spPr>
          <a:xfrm>
            <a:off x="4263654" y="429289"/>
            <a:ext cx="4371976" cy="5829301"/>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Warning Signs &amp; Action Plans</a:t>
            </a:r>
          </a:p>
        </p:txBody>
      </p:sp>
      <p:sp>
        <p:nvSpPr>
          <p:cNvPr id="358" name="Content Placeholder 2"/>
          <p:cNvSpPr txBox="1"/>
          <p:nvPr>
            <p:ph type="body" idx="1"/>
          </p:nvPr>
        </p:nvSpPr>
        <p:spPr>
          <a:xfrm>
            <a:off x="301752" y="1766656"/>
            <a:ext cx="8503920" cy="3950563"/>
          </a:xfrm>
          <a:prstGeom prst="rect">
            <a:avLst/>
          </a:prstGeom>
        </p:spPr>
        <p:txBody>
          <a:bodyPr/>
          <a:lstStyle/>
          <a:p>
            <a:pPr>
              <a:lnSpc>
                <a:spcPct val="80000"/>
              </a:lnSpc>
              <a:spcBef>
                <a:spcPts val="400"/>
              </a:spcBef>
              <a:defRPr b="1" sz="1800"/>
            </a:pPr>
            <a:r>
              <a:t>Angina - </a:t>
            </a:r>
            <a:r>
              <a:rPr b="0"/>
              <a:t>Chest pressure or pain, squeezing in the chest, sense of fullness in the center of the chest, pain or discomfort in the shoulder, arm, back, neck, jaw, or upper abdomen – </a:t>
            </a:r>
            <a:r>
              <a:rPr>
                <a:solidFill>
                  <a:srgbClr val="FF0000"/>
                </a:solidFill>
              </a:rPr>
              <a:t>use nitroglycerine as instructed and/or call 911</a:t>
            </a:r>
            <a:r>
              <a:rPr b="0"/>
              <a:t>.</a:t>
            </a:r>
          </a:p>
          <a:p>
            <a:pPr>
              <a:lnSpc>
                <a:spcPct val="80000"/>
              </a:lnSpc>
              <a:spcBef>
                <a:spcPts val="400"/>
              </a:spcBef>
              <a:defRPr b="1" sz="1800"/>
            </a:pPr>
          </a:p>
          <a:p>
            <a:pPr>
              <a:lnSpc>
                <a:spcPct val="80000"/>
              </a:lnSpc>
              <a:spcBef>
                <a:spcPts val="400"/>
              </a:spcBef>
              <a:defRPr b="1" sz="1800"/>
            </a:pPr>
            <a:r>
              <a:t>Heart Attack </a:t>
            </a:r>
            <a:r>
              <a:rPr b="0"/>
              <a:t>– pain or discomfort in the chest, shoulder, arm, back, neck, jaw, or upper abdomen; shortness of breath; profuse sweating; nausea or vomiting; heartburn or indigestion; extreme fatigue. Some heart attacks are “silent” (no symptoms at all). Women often times don’t get the typical “chest pain or left arm pain”. Trust your gut. – </a:t>
            </a:r>
            <a:r>
              <a:rPr>
                <a:solidFill>
                  <a:srgbClr val="FF0000"/>
                </a:solidFill>
              </a:rPr>
              <a:t>call 911</a:t>
            </a:r>
            <a:r>
              <a:rPr b="0"/>
              <a:t>.</a:t>
            </a:r>
          </a:p>
          <a:p>
            <a:pPr>
              <a:lnSpc>
                <a:spcPct val="80000"/>
              </a:lnSpc>
              <a:spcBef>
                <a:spcPts val="400"/>
              </a:spcBef>
              <a:defRPr b="1" sz="1800"/>
            </a:pPr>
          </a:p>
          <a:p>
            <a:pPr>
              <a:lnSpc>
                <a:spcPct val="80000"/>
              </a:lnSpc>
              <a:spcBef>
                <a:spcPts val="400"/>
              </a:spcBef>
              <a:defRPr b="1" sz="1800"/>
            </a:pPr>
            <a:r>
              <a:t>Stroke</a:t>
            </a:r>
            <a:r>
              <a:rPr b="0"/>
              <a:t> – slurred, garbled speech; one-sided facial droop; one-sided limb weakness, numbness, or tingling; visual changes; confusion, change in level of consciousness, trouble understanding speech; vertigo or balance problems – </a:t>
            </a:r>
            <a:r>
              <a:rPr>
                <a:solidFill>
                  <a:srgbClr val="FF0000"/>
                </a:solidFill>
              </a:rPr>
              <a:t>call 911</a:t>
            </a:r>
            <a:r>
              <a:rPr b="0"/>
              <a: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Warning Signs &amp; Action Plans</a:t>
            </a:r>
          </a:p>
        </p:txBody>
      </p:sp>
      <p:sp>
        <p:nvSpPr>
          <p:cNvPr id="361" name="Content Placeholder 2"/>
          <p:cNvSpPr txBox="1"/>
          <p:nvPr>
            <p:ph type="body" idx="1"/>
          </p:nvPr>
        </p:nvSpPr>
        <p:spPr>
          <a:xfrm>
            <a:off x="316992" y="1997563"/>
            <a:ext cx="8503920" cy="3568736"/>
          </a:xfrm>
          <a:prstGeom prst="rect">
            <a:avLst/>
          </a:prstGeom>
        </p:spPr>
        <p:txBody>
          <a:bodyPr/>
          <a:lstStyle/>
          <a:p>
            <a:pPr>
              <a:lnSpc>
                <a:spcPct val="90000"/>
              </a:lnSpc>
              <a:spcBef>
                <a:spcPts val="500"/>
              </a:spcBef>
              <a:defRPr b="1" sz="2200"/>
            </a:pPr>
            <a:r>
              <a:t>Heart Failure </a:t>
            </a:r>
            <a:r>
              <a:rPr b="0"/>
              <a:t>– shortness of breath, lack of energy, fatigue, swelling, coughing, wheezing, recent weight gain or loss, confusion, poor ability to concentrate – </a:t>
            </a:r>
            <a:r>
              <a:rPr>
                <a:solidFill>
                  <a:srgbClr val="FF0000"/>
                </a:solidFill>
              </a:rPr>
              <a:t>call 911</a:t>
            </a:r>
            <a:r>
              <a:rPr b="0"/>
              <a:t>.</a:t>
            </a:r>
            <a:endParaRPr sz="2400"/>
          </a:p>
          <a:p>
            <a:pPr>
              <a:lnSpc>
                <a:spcPct val="90000"/>
              </a:lnSpc>
              <a:spcBef>
                <a:spcPts val="500"/>
              </a:spcBef>
              <a:defRPr sz="2400"/>
            </a:pPr>
          </a:p>
          <a:p>
            <a:pPr>
              <a:lnSpc>
                <a:spcPct val="90000"/>
              </a:lnSpc>
              <a:spcBef>
                <a:spcPts val="500"/>
              </a:spcBef>
              <a:defRPr b="1" sz="2200"/>
            </a:pPr>
            <a:r>
              <a:t>Hypertension</a:t>
            </a:r>
            <a:r>
              <a:rPr b="0"/>
              <a:t>– Blood pressure &gt; 160/100 – </a:t>
            </a:r>
            <a:r>
              <a:rPr>
                <a:solidFill>
                  <a:srgbClr val="FF0000"/>
                </a:solidFill>
              </a:rPr>
              <a:t>Seek immediate medical advice.  </a:t>
            </a:r>
            <a:endParaRPr sz="2400"/>
          </a:p>
          <a:p>
            <a:pPr>
              <a:lnSpc>
                <a:spcPct val="90000"/>
              </a:lnSpc>
              <a:spcBef>
                <a:spcPts val="500"/>
              </a:spcBef>
              <a:defRPr b="1" sz="2400">
                <a:solidFill>
                  <a:srgbClr val="FF0000"/>
                </a:solidFill>
              </a:defRPr>
            </a:pPr>
          </a:p>
          <a:p>
            <a:pPr>
              <a:lnSpc>
                <a:spcPct val="90000"/>
              </a:lnSpc>
              <a:spcBef>
                <a:spcPts val="500"/>
              </a:spcBef>
              <a:defRPr b="1" sz="2200"/>
            </a:pPr>
            <a:r>
              <a:t>Hypertension + Symptoms </a:t>
            </a:r>
            <a:r>
              <a:rPr b="0"/>
              <a:t>– Blood pressure &gt; 160/100 with headache, visual blurriness, or other concerning symptoms – </a:t>
            </a:r>
            <a:r>
              <a:rPr>
                <a:solidFill>
                  <a:srgbClr val="FF0000"/>
                </a:solidFill>
              </a:rPr>
              <a:t>Go to urgent care / ER.</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Warning Signs &amp; Action Plans</a:t>
            </a:r>
          </a:p>
        </p:txBody>
      </p:sp>
      <p:sp>
        <p:nvSpPr>
          <p:cNvPr id="364" name="Content Placeholder 2"/>
          <p:cNvSpPr txBox="1"/>
          <p:nvPr>
            <p:ph type="body" idx="1"/>
          </p:nvPr>
        </p:nvSpPr>
        <p:spPr>
          <a:xfrm>
            <a:off x="316992" y="1740112"/>
            <a:ext cx="8503920" cy="4323337"/>
          </a:xfrm>
          <a:prstGeom prst="rect">
            <a:avLst/>
          </a:prstGeom>
        </p:spPr>
        <p:txBody>
          <a:bodyPr/>
          <a:lstStyle/>
          <a:p>
            <a:pPr>
              <a:lnSpc>
                <a:spcPct val="90000"/>
              </a:lnSpc>
              <a:spcBef>
                <a:spcPts val="400"/>
              </a:spcBef>
              <a:defRPr b="1" sz="1900"/>
            </a:pPr>
            <a:r>
              <a:t>Vision Loss – </a:t>
            </a:r>
            <a:r>
              <a:rPr b="0"/>
              <a:t>sudden change in vision, visual disturbances – </a:t>
            </a:r>
            <a:r>
              <a:rPr>
                <a:solidFill>
                  <a:srgbClr val="FF0000"/>
                </a:solidFill>
              </a:rPr>
              <a:t>see ophthalmologist same day or go to urgent care / ER.</a:t>
            </a:r>
            <a:endParaRPr sz="2400"/>
          </a:p>
          <a:p>
            <a:pPr>
              <a:lnSpc>
                <a:spcPct val="90000"/>
              </a:lnSpc>
              <a:spcBef>
                <a:spcPts val="500"/>
              </a:spcBef>
              <a:defRPr b="1" sz="2100"/>
            </a:pPr>
          </a:p>
          <a:p>
            <a:pPr>
              <a:lnSpc>
                <a:spcPct val="90000"/>
              </a:lnSpc>
              <a:spcBef>
                <a:spcPts val="400"/>
              </a:spcBef>
              <a:defRPr b="1" sz="1900"/>
            </a:pPr>
            <a:r>
              <a:t>Kidney Disease or Failure – </a:t>
            </a:r>
            <a:r>
              <a:rPr b="0"/>
              <a:t>nausea/vomiting, decreased appetite, increased urination, “foam” in pee, swelling, tired, shortness of breath, muscle cramps, dry itchy skin, sleeping poorly, weight loss – </a:t>
            </a:r>
            <a:r>
              <a:rPr>
                <a:solidFill>
                  <a:srgbClr val="FF0000"/>
                </a:solidFill>
              </a:rPr>
              <a:t>seek same day medical attention or go to urgent care/ER.</a:t>
            </a:r>
            <a:endParaRPr sz="2400"/>
          </a:p>
          <a:p>
            <a:pPr>
              <a:lnSpc>
                <a:spcPct val="90000"/>
              </a:lnSpc>
              <a:spcBef>
                <a:spcPts val="500"/>
              </a:spcBef>
              <a:defRPr b="1" sz="2100"/>
            </a:pPr>
          </a:p>
          <a:p>
            <a:pPr>
              <a:lnSpc>
                <a:spcPct val="90000"/>
              </a:lnSpc>
              <a:spcBef>
                <a:spcPts val="400"/>
              </a:spcBef>
              <a:defRPr b="1" sz="1900"/>
            </a:pPr>
            <a:r>
              <a:t>Peripheral Artery Disease – </a:t>
            </a:r>
            <a:r>
              <a:rPr b="0"/>
              <a:t>weak or tired legs, difficulty walking or balancing, cold feet/toes, numbness/tingling, sores slow to heal, absent/weak pulse, intermittent claudication (painful cramping of legs or hips when walking/exercising, usually disappears when activity stops), foot pain at rest, skin changes, erectile dysfunction – </a:t>
            </a:r>
            <a:r>
              <a:rPr>
                <a:solidFill>
                  <a:srgbClr val="FF0000"/>
                </a:solidFill>
              </a:rPr>
              <a:t>seek medical attention.</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Title 1"/>
          <p:cNvSpPr txBox="1"/>
          <p:nvPr>
            <p:ph type="title"/>
          </p:nvPr>
        </p:nvSpPr>
        <p:spPr>
          <a:xfrm>
            <a:off x="301752" y="228599"/>
            <a:ext cx="8534401" cy="758954"/>
          </a:xfrm>
          <a:prstGeom prst="rect">
            <a:avLst/>
          </a:prstGeom>
        </p:spPr>
        <p:txBody>
          <a:bodyPr/>
          <a:lstStyle/>
          <a:p>
            <a:pPr/>
            <a:r>
              <a:t>Vital Investment Program (VIP)</a:t>
            </a:r>
          </a:p>
        </p:txBody>
      </p:sp>
      <p:sp>
        <p:nvSpPr>
          <p:cNvPr id="367" name="Content Placeholder 2"/>
          <p:cNvSpPr txBox="1"/>
          <p:nvPr>
            <p:ph type="body" idx="1"/>
          </p:nvPr>
        </p:nvSpPr>
        <p:spPr>
          <a:xfrm>
            <a:off x="1817304" y="1527047"/>
            <a:ext cx="6988366" cy="4572001"/>
          </a:xfrm>
          <a:prstGeom prst="rect">
            <a:avLst/>
          </a:prstGeom>
        </p:spPr>
        <p:txBody>
          <a:bodyPr/>
          <a:lstStyle/>
          <a:p>
            <a:pPr marL="0" indent="0">
              <a:buSzTx/>
              <a:buFont typeface="Wingdings 2"/>
              <a:buNone/>
              <a:defRPr b="1">
                <a:solidFill>
                  <a:srgbClr val="FF0000"/>
                </a:solidFill>
              </a:defRPr>
            </a:pPr>
            <a:r>
              <a:t>	</a:t>
            </a:r>
            <a:r>
              <a:rPr b="0"/>
              <a:t> Education Goals</a:t>
            </a:r>
            <a:endParaRPr b="0"/>
          </a:p>
          <a:p>
            <a:pPr marL="0" indent="0">
              <a:buSzTx/>
              <a:buFont typeface="Wingdings 2"/>
              <a:buNone/>
            </a:pPr>
          </a:p>
          <a:p>
            <a:pPr/>
            <a:r>
              <a:t>Basic Disease Understanding</a:t>
            </a:r>
          </a:p>
          <a:p>
            <a:pPr/>
            <a:r>
              <a:t>Disease Triggers &amp; Smart Choices</a:t>
            </a:r>
          </a:p>
          <a:p>
            <a:pPr/>
            <a:r>
              <a:t>Treatment &amp; Technique</a:t>
            </a:r>
          </a:p>
          <a:p>
            <a:pPr/>
            <a:r>
              <a:t>Warning Signs &amp; Action Plans</a:t>
            </a:r>
          </a:p>
          <a:p>
            <a:pPr>
              <a:defRPr>
                <a:solidFill>
                  <a:srgbClr val="FF0000"/>
                </a:solidFill>
              </a:defRPr>
            </a:pPr>
            <a:r>
              <a:t>Patient Responsibilities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Patient Responsibilities</a:t>
            </a:r>
          </a:p>
        </p:txBody>
      </p:sp>
      <p:sp>
        <p:nvSpPr>
          <p:cNvPr id="370" name="Content Placeholder 2"/>
          <p:cNvSpPr txBox="1"/>
          <p:nvPr>
            <p:ph type="body" idx="1"/>
          </p:nvPr>
        </p:nvSpPr>
        <p:spPr>
          <a:xfrm>
            <a:off x="301752" y="1944297"/>
            <a:ext cx="8503920" cy="3506592"/>
          </a:xfrm>
          <a:prstGeom prst="rect">
            <a:avLst/>
          </a:prstGeom>
        </p:spPr>
        <p:txBody>
          <a:bodyPr/>
          <a:lstStyle/>
          <a:p>
            <a:pPr/>
          </a:p>
        </p:txBody>
      </p:sp>
      <p:sp>
        <p:nvSpPr>
          <p:cNvPr id="371" name="TextBox 9"/>
          <p:cNvSpPr txBox="1"/>
          <p:nvPr/>
        </p:nvSpPr>
        <p:spPr>
          <a:xfrm>
            <a:off x="1350737" y="2583402"/>
            <a:ext cx="6628957" cy="1247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8000"/>
            </a:pPr>
            <a:r>
              <a:t>You</a:t>
            </a:r>
            <a:r>
              <a:rPr b="0" sz="1800"/>
              <a:t> are the </a:t>
            </a:r>
            <a:r>
              <a:rPr sz="1800"/>
              <a:t>leader</a:t>
            </a:r>
            <a:r>
              <a:rPr b="0" sz="1800"/>
              <a:t> of your healthcare team.</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Patient Responsibilities</a:t>
            </a:r>
          </a:p>
        </p:txBody>
      </p:sp>
      <p:sp>
        <p:nvSpPr>
          <p:cNvPr id="374" name="Content Placeholder 2"/>
          <p:cNvSpPr txBox="1"/>
          <p:nvPr>
            <p:ph type="body" idx="1"/>
          </p:nvPr>
        </p:nvSpPr>
        <p:spPr>
          <a:xfrm>
            <a:off x="301752" y="1944297"/>
            <a:ext cx="8503920" cy="3506592"/>
          </a:xfrm>
          <a:prstGeom prst="rect">
            <a:avLst/>
          </a:prstGeom>
        </p:spPr>
        <p:txBody>
          <a:bodyPr/>
          <a:lstStyle/>
          <a:p>
            <a:pPr>
              <a:lnSpc>
                <a:spcPct val="90000"/>
              </a:lnSpc>
              <a:spcBef>
                <a:spcPts val="500"/>
              </a:spcBef>
              <a:defRPr b="1" sz="2400"/>
            </a:pPr>
            <a:r>
              <a:t>Lab Work and Provider Follow-up </a:t>
            </a:r>
            <a:r>
              <a:rPr b="0"/>
              <a:t>– make sure to come for regularly scheduled labs and follow-ups as recommended by your Provider (at least annually). Most people should be seen 2-4 times a year.</a:t>
            </a:r>
          </a:p>
          <a:p>
            <a:pPr>
              <a:lnSpc>
                <a:spcPct val="90000"/>
              </a:lnSpc>
              <a:spcBef>
                <a:spcPts val="500"/>
              </a:spcBef>
              <a:defRPr sz="2400"/>
            </a:pPr>
          </a:p>
          <a:p>
            <a:pPr>
              <a:lnSpc>
                <a:spcPct val="90000"/>
              </a:lnSpc>
              <a:spcBef>
                <a:spcPts val="500"/>
              </a:spcBef>
              <a:defRPr b="1" sz="2400"/>
            </a:pPr>
            <a:r>
              <a:t>Reduce Risk Factors </a:t>
            </a:r>
            <a:r>
              <a:rPr b="0"/>
              <a:t>– healthy diet (watch carbs, sodium, fats, alcohol), exercise, manage stress, quit tobacco, alcohol only in moderation, manage other chronic conditions.</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Patient Responsibilities</a:t>
            </a:r>
          </a:p>
        </p:txBody>
      </p:sp>
      <p:sp>
        <p:nvSpPr>
          <p:cNvPr id="377" name="Content Placeholder 2"/>
          <p:cNvSpPr txBox="1"/>
          <p:nvPr>
            <p:ph type="body" idx="1"/>
          </p:nvPr>
        </p:nvSpPr>
        <p:spPr>
          <a:xfrm>
            <a:off x="301752" y="1811133"/>
            <a:ext cx="8503920" cy="3879454"/>
          </a:xfrm>
          <a:prstGeom prst="rect">
            <a:avLst/>
          </a:prstGeom>
        </p:spPr>
        <p:txBody>
          <a:bodyPr/>
          <a:lstStyle/>
          <a:p>
            <a:pPr>
              <a:lnSpc>
                <a:spcPct val="90000"/>
              </a:lnSpc>
              <a:spcBef>
                <a:spcPts val="500"/>
              </a:spcBef>
              <a:defRPr b="1" sz="2200"/>
            </a:pPr>
            <a:r>
              <a:t>Blood Pressure –</a:t>
            </a:r>
            <a:r>
              <a:rPr b="0"/>
              <a:t>check your BP at least once or twice a week (and anytime you have concerning signs or symptoms).  If you notice your blood pressure trending upward (getting higher), seek medical advice.  Goal is &lt; 140/80.</a:t>
            </a:r>
          </a:p>
          <a:p>
            <a:pPr>
              <a:lnSpc>
                <a:spcPct val="90000"/>
              </a:lnSpc>
              <a:spcBef>
                <a:spcPts val="500"/>
              </a:spcBef>
              <a:defRPr sz="2200"/>
            </a:pPr>
          </a:p>
          <a:p>
            <a:pPr>
              <a:lnSpc>
                <a:spcPct val="90000"/>
              </a:lnSpc>
              <a:spcBef>
                <a:spcPts val="500"/>
              </a:spcBef>
              <a:defRPr b="1" sz="2200"/>
            </a:pPr>
            <a:r>
              <a:t>Medications - </a:t>
            </a:r>
            <a:r>
              <a:rPr b="0"/>
              <a:t>Take all of your medications exactly as prescribed.  Do not stop and start medications on your own. Carry a current list of all medications and supplements you take, along with dosages and directions; this list can be on your phone or on paper. Immediately inform your Provider of any concerning signs or symptoms.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Patient Responsibilities</a:t>
            </a:r>
          </a:p>
        </p:txBody>
      </p:sp>
      <p:sp>
        <p:nvSpPr>
          <p:cNvPr id="380" name="Content Placeholder 2"/>
          <p:cNvSpPr txBox="1"/>
          <p:nvPr>
            <p:ph type="body" idx="1"/>
          </p:nvPr>
        </p:nvSpPr>
        <p:spPr>
          <a:xfrm>
            <a:off x="301752" y="2050830"/>
            <a:ext cx="8503920" cy="3302406"/>
          </a:xfrm>
          <a:prstGeom prst="rect">
            <a:avLst/>
          </a:prstGeom>
        </p:spPr>
        <p:txBody>
          <a:bodyPr/>
          <a:lstStyle/>
          <a:p>
            <a:pPr>
              <a:lnSpc>
                <a:spcPct val="80000"/>
              </a:lnSpc>
              <a:spcBef>
                <a:spcPts val="500"/>
              </a:spcBef>
              <a:defRPr b="1" sz="2400"/>
            </a:pPr>
            <a:r>
              <a:t>Vaccinations</a:t>
            </a:r>
            <a:r>
              <a:rPr b="0"/>
              <a:t> – make sure you are up to date on vaccinations; we carry some (like flu shots) here for free – just make an appointment.</a:t>
            </a:r>
          </a:p>
          <a:p>
            <a:pPr>
              <a:lnSpc>
                <a:spcPct val="80000"/>
              </a:lnSpc>
              <a:spcBef>
                <a:spcPts val="500"/>
              </a:spcBef>
              <a:defRPr sz="2400"/>
            </a:pPr>
          </a:p>
          <a:p>
            <a:pPr>
              <a:lnSpc>
                <a:spcPct val="80000"/>
              </a:lnSpc>
              <a:spcBef>
                <a:spcPts val="500"/>
              </a:spcBef>
              <a:defRPr b="1" sz="2400"/>
            </a:pPr>
            <a:r>
              <a:t>Eye Exam </a:t>
            </a:r>
            <a:r>
              <a:rPr b="0"/>
              <a:t>– at least once per year; let your ophthalmologist know you have hypertension.</a:t>
            </a:r>
          </a:p>
          <a:p>
            <a:pPr>
              <a:lnSpc>
                <a:spcPct val="80000"/>
              </a:lnSpc>
              <a:spcBef>
                <a:spcPts val="500"/>
              </a:spcBef>
              <a:defRPr sz="2400"/>
            </a:pPr>
          </a:p>
          <a:p>
            <a:pPr>
              <a:lnSpc>
                <a:spcPct val="80000"/>
              </a:lnSpc>
              <a:spcBef>
                <a:spcPts val="500"/>
              </a:spcBef>
              <a:defRPr b="1" sz="2400"/>
            </a:pPr>
            <a:r>
              <a:t>Dental Exam </a:t>
            </a:r>
            <a:r>
              <a:rPr b="0"/>
              <a:t>– at least once per year; floss daily; let your dentist know you have hypertension.</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Title 1"/>
          <p:cNvSpPr txBox="1"/>
          <p:nvPr>
            <p:ph type="title"/>
          </p:nvPr>
        </p:nvSpPr>
        <p:spPr>
          <a:xfrm>
            <a:off x="301752" y="228599"/>
            <a:ext cx="8534401" cy="758954"/>
          </a:xfrm>
          <a:prstGeom prst="rect">
            <a:avLst/>
          </a:prstGeom>
        </p:spPr>
        <p:txBody>
          <a:bodyPr/>
          <a:lstStyle/>
          <a:p>
            <a:pPr>
              <a:defRPr sz="2800"/>
            </a:pPr>
            <a:r>
              <a:t>Hypertension: </a:t>
            </a:r>
            <a:r>
              <a:rPr>
                <a:solidFill>
                  <a:srgbClr val="FF0000"/>
                </a:solidFill>
              </a:rPr>
              <a:t>Patient Responsibilities</a:t>
            </a:r>
          </a:p>
        </p:txBody>
      </p:sp>
      <p:sp>
        <p:nvSpPr>
          <p:cNvPr id="383" name="Content Placeholder 2"/>
          <p:cNvSpPr txBox="1"/>
          <p:nvPr>
            <p:ph type="body" idx="1"/>
          </p:nvPr>
        </p:nvSpPr>
        <p:spPr>
          <a:xfrm>
            <a:off x="301752" y="1822317"/>
            <a:ext cx="8503920" cy="3302406"/>
          </a:xfrm>
          <a:prstGeom prst="rect">
            <a:avLst/>
          </a:prstGeom>
        </p:spPr>
        <p:txBody>
          <a:bodyPr/>
          <a:lstStyle/>
          <a:p>
            <a:pPr marL="0" indent="0" algn="ctr">
              <a:buSzTx/>
              <a:buFont typeface="Wingdings 2"/>
              <a:buNone/>
              <a:defRPr b="1"/>
            </a:pPr>
            <a:r>
              <a:t>Please reach out to us. </a:t>
            </a:r>
          </a:p>
          <a:p>
            <a:pPr marL="0" indent="0" algn="ctr">
              <a:spcBef>
                <a:spcPts val="900"/>
              </a:spcBef>
              <a:buSzTx/>
              <a:buFont typeface="Wingdings 2"/>
              <a:buNone/>
              <a:defRPr b="1" sz="4000"/>
            </a:pPr>
            <a:r>
              <a:t>We are here for YOU.</a:t>
            </a:r>
          </a:p>
        </p:txBody>
      </p:sp>
      <p:pic>
        <p:nvPicPr>
          <p:cNvPr id="384" name="Picture 4" descr="Picture 4"/>
          <p:cNvPicPr>
            <a:picLocks noChangeAspect="1"/>
          </p:cNvPicPr>
          <p:nvPr/>
        </p:nvPicPr>
        <p:blipFill>
          <a:blip r:embed="rId2">
            <a:extLst/>
          </a:blip>
          <a:stretch>
            <a:fillRect/>
          </a:stretch>
        </p:blipFill>
        <p:spPr>
          <a:xfrm>
            <a:off x="1677566" y="3400149"/>
            <a:ext cx="5782772" cy="289138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1"/>
          <p:cNvSpPr txBox="1"/>
          <p:nvPr/>
        </p:nvSpPr>
        <p:spPr>
          <a:xfrm>
            <a:off x="354065" y="373268"/>
            <a:ext cx="8329546" cy="198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Blood travels through pipes in our body called </a:t>
            </a:r>
          </a:p>
          <a:p>
            <a:pPr algn="ctr">
              <a:defRPr sz="4000"/>
            </a:pPr>
            <a:r>
              <a:t>blood vessels. </a:t>
            </a:r>
          </a:p>
          <a:p>
            <a:pPr algn="ctr">
              <a:defRPr sz="1600"/>
            </a:pPr>
            <a:r>
              <a:t> </a:t>
            </a:r>
          </a:p>
          <a:p>
            <a:pPr algn="ctr"/>
            <a:r>
              <a:t>Some of these pipes are naturally larger, while others are tiny.</a:t>
            </a:r>
          </a:p>
          <a:p>
            <a:pPr algn="ctr"/>
          </a:p>
        </p:txBody>
      </p:sp>
      <p:pic>
        <p:nvPicPr>
          <p:cNvPr id="179" name="Picture 3" descr="Picture 3"/>
          <p:cNvPicPr>
            <a:picLocks noChangeAspect="1"/>
          </p:cNvPicPr>
          <p:nvPr/>
        </p:nvPicPr>
        <p:blipFill>
          <a:blip r:embed="rId2">
            <a:extLst/>
          </a:blip>
          <a:stretch>
            <a:fillRect/>
          </a:stretch>
        </p:blipFill>
        <p:spPr>
          <a:xfrm>
            <a:off x="2028164" y="2212639"/>
            <a:ext cx="5182039" cy="414563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extBox 1"/>
          <p:cNvSpPr txBox="1"/>
          <p:nvPr/>
        </p:nvSpPr>
        <p:spPr>
          <a:xfrm>
            <a:off x="1507698" y="306382"/>
            <a:ext cx="6234931" cy="1475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As blood is pumped, it pushes on the walls of these pipes.</a:t>
            </a:r>
          </a:p>
          <a:p>
            <a:pPr algn="ctr"/>
          </a:p>
          <a:p>
            <a:pPr algn="ctr"/>
            <a:r>
              <a:t>This causes pressure.</a:t>
            </a:r>
          </a:p>
          <a:p>
            <a:pPr algn="ctr">
              <a:defRPr sz="4000"/>
            </a:pPr>
            <a:r>
              <a:t>Blood Pressure</a:t>
            </a:r>
          </a:p>
        </p:txBody>
      </p:sp>
      <p:pic>
        <p:nvPicPr>
          <p:cNvPr id="182" name="Picture 6" descr="Picture 6"/>
          <p:cNvPicPr>
            <a:picLocks noChangeAspect="1"/>
          </p:cNvPicPr>
          <p:nvPr/>
        </p:nvPicPr>
        <p:blipFill>
          <a:blip r:embed="rId2">
            <a:extLst/>
          </a:blip>
          <a:stretch>
            <a:fillRect/>
          </a:stretch>
        </p:blipFill>
        <p:spPr>
          <a:xfrm>
            <a:off x="4056458" y="2772093"/>
            <a:ext cx="4869743" cy="3248081"/>
          </a:xfrm>
          <a:prstGeom prst="rect">
            <a:avLst/>
          </a:prstGeom>
          <a:ln w="12700">
            <a:miter lim="400000"/>
          </a:ln>
        </p:spPr>
      </p:pic>
      <p:pic>
        <p:nvPicPr>
          <p:cNvPr id="183" name="Picture 8" descr="Picture 8"/>
          <p:cNvPicPr>
            <a:picLocks noChangeAspect="1"/>
          </p:cNvPicPr>
          <p:nvPr/>
        </p:nvPicPr>
        <p:blipFill>
          <a:blip r:embed="rId3">
            <a:extLst/>
          </a:blip>
          <a:stretch>
            <a:fillRect/>
          </a:stretch>
        </p:blipFill>
        <p:spPr>
          <a:xfrm>
            <a:off x="372862" y="2766002"/>
            <a:ext cx="3400101" cy="3254173"/>
          </a:xfrm>
          <a:prstGeom prst="rect">
            <a:avLst/>
          </a:prstGeom>
          <a:ln w="12700">
            <a:miter lim="400000"/>
          </a:ln>
        </p:spPr>
      </p:pic>
      <p:sp>
        <p:nvSpPr>
          <p:cNvPr id="184" name="TextBox 9"/>
          <p:cNvSpPr txBox="1"/>
          <p:nvPr/>
        </p:nvSpPr>
        <p:spPr>
          <a:xfrm>
            <a:off x="1354903" y="6020174"/>
            <a:ext cx="6540522"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Low pressure                                                                                     High pressure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ctangle 1"/>
          <p:cNvSpPr txBox="1"/>
          <p:nvPr/>
        </p:nvSpPr>
        <p:spPr>
          <a:xfrm>
            <a:off x="545451" y="243490"/>
            <a:ext cx="8180690" cy="200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p>
          <a:p>
            <a:pPr algn="ctr">
              <a:defRPr sz="4000"/>
            </a:pPr>
            <a:r>
              <a:t>Blood is important.</a:t>
            </a:r>
          </a:p>
          <a:p>
            <a:pPr algn="ctr"/>
          </a:p>
          <a:p>
            <a:pPr algn="ctr"/>
            <a:r>
              <a:t>Blood carries oxygen and other vital nutrients to the cells, tissues, and organs. </a:t>
            </a:r>
          </a:p>
          <a:p>
            <a:pPr algn="ctr"/>
            <a:r>
              <a:t>It also moves carbon dioxide and other waste products out of the cells.</a:t>
            </a:r>
          </a:p>
        </p:txBody>
      </p:sp>
      <p:pic>
        <p:nvPicPr>
          <p:cNvPr id="187" name="Picture 3" descr="Picture 3"/>
          <p:cNvPicPr>
            <a:picLocks noChangeAspect="1"/>
          </p:cNvPicPr>
          <p:nvPr/>
        </p:nvPicPr>
        <p:blipFill>
          <a:blip r:embed="rId2">
            <a:extLst/>
          </a:blip>
          <a:stretch>
            <a:fillRect/>
          </a:stretch>
        </p:blipFill>
        <p:spPr>
          <a:xfrm>
            <a:off x="2638313" y="2390087"/>
            <a:ext cx="3994965" cy="395864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ctangle 1"/>
          <p:cNvSpPr txBox="1"/>
          <p:nvPr/>
        </p:nvSpPr>
        <p:spPr>
          <a:xfrm>
            <a:off x="406205" y="508695"/>
            <a:ext cx="8234875" cy="404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Without a healthy, normal blood pressure, </a:t>
            </a:r>
          </a:p>
          <a:p>
            <a:pPr algn="ctr"/>
            <a:r>
              <a:t>our cells, tissues, and organs become starved and over-worked; </a:t>
            </a:r>
          </a:p>
          <a:p>
            <a:pPr algn="ctr"/>
            <a:r>
              <a:t>they eventually stop working properly. </a:t>
            </a:r>
          </a:p>
          <a:p>
            <a:pPr algn="ctr">
              <a:defRPr sz="5400"/>
            </a:pPr>
            <a:r>
              <a:t>This causes disease.</a:t>
            </a:r>
          </a:p>
          <a:p>
            <a:pPr algn="ctr">
              <a:defRPr sz="5400"/>
            </a:pPr>
          </a:p>
          <a:p>
            <a:pPr algn="ctr">
              <a:defRPr sz="5400"/>
            </a:pPr>
          </a:p>
        </p:txBody>
      </p:sp>
      <p:pic>
        <p:nvPicPr>
          <p:cNvPr id="190" name="Picture 2" descr="Picture 2"/>
          <p:cNvPicPr>
            <a:picLocks noChangeAspect="1"/>
          </p:cNvPicPr>
          <p:nvPr/>
        </p:nvPicPr>
        <p:blipFill>
          <a:blip r:embed="rId2">
            <a:extLst/>
          </a:blip>
          <a:stretch>
            <a:fillRect/>
          </a:stretch>
        </p:blipFill>
        <p:spPr>
          <a:xfrm>
            <a:off x="2646870" y="2737648"/>
            <a:ext cx="3753547" cy="359993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ivic">
  <a:themeElements>
    <a:clrScheme name="Civic">
      <a:dk1>
        <a:srgbClr val="000000"/>
      </a:dk1>
      <a:lt1>
        <a:srgbClr val="DEDEE0"/>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Civic">
      <a:majorFont>
        <a:latin typeface="Helvetica"/>
        <a:ea typeface="Helvetica"/>
        <a:cs typeface="Helvetica"/>
      </a:majorFont>
      <a:minorFont>
        <a:latin typeface="Calibri"/>
        <a:ea typeface="Calibri"/>
        <a:cs typeface="Calibri"/>
      </a:minorFont>
    </a:fontScheme>
    <a:fmtScheme name="Civ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1429" cap="flat">
          <a:solidFill>
            <a:schemeClr val="accent1"/>
          </a:solidFill>
          <a:prstDash val="sysDash"/>
          <a:round/>
        </a:ln>
        <a:effectLst>
          <a:outerShdw sx="100000" sy="100000" kx="0" ky="0" algn="b" rotWithShape="0" blurRad="508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29" cap="flat">
          <a:solidFill>
            <a:schemeClr val="accent1"/>
          </a:solidFill>
          <a:prstDash val="sysDash"/>
          <a:round/>
        </a:ln>
        <a:effectLst>
          <a:outerShdw sx="100000" sy="100000" kx="0" ky="0" algn="b" rotWithShape="0" blurRad="50800" dist="254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ivic">
  <a:themeElements>
    <a:clrScheme name="Civic">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Civic">
      <a:majorFont>
        <a:latin typeface="Helvetica"/>
        <a:ea typeface="Helvetica"/>
        <a:cs typeface="Helvetica"/>
      </a:majorFont>
      <a:minorFont>
        <a:latin typeface="Calibri"/>
        <a:ea typeface="Calibri"/>
        <a:cs typeface="Calibri"/>
      </a:minorFont>
    </a:fontScheme>
    <a:fmtScheme name="Civ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1429" cap="flat">
          <a:solidFill>
            <a:schemeClr val="accent1"/>
          </a:solidFill>
          <a:prstDash val="sysDash"/>
          <a:round/>
        </a:ln>
        <a:effectLst>
          <a:outerShdw sx="100000" sy="100000" kx="0" ky="0" algn="b" rotWithShape="0" blurRad="508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29" cap="flat">
          <a:solidFill>
            <a:schemeClr val="accent1"/>
          </a:solidFill>
          <a:prstDash val="sysDash"/>
          <a:round/>
        </a:ln>
        <a:effectLst>
          <a:outerShdw sx="100000" sy="100000" kx="0" ky="0" algn="b" rotWithShape="0" blurRad="50800" dist="254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