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Times New Roman"/>
                <a:ea typeface="Calibri"/>
                <a:cs typeface="Arial"/>
              </a:rPr>
              <a:t>Sputum specimen </a:t>
            </a:r>
            <a:r>
              <a:rPr lang="ar-EG" b="1" dirty="0" smtClean="0">
                <a:latin typeface="Times New Roman"/>
                <a:ea typeface="Calibri"/>
                <a:cs typeface="Arial"/>
              </a:rPr>
              <a:t/>
            </a:r>
            <a:br>
              <a:rPr lang="ar-EG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>collection</a:t>
            </a:r>
            <a:r>
              <a:rPr lang="en-US" sz="2800" dirty="0">
                <a:ea typeface="Calibri"/>
                <a:cs typeface="Arial"/>
              </a:rPr>
              <a:t/>
            </a:r>
            <a:br>
              <a:rPr lang="en-US" sz="2800" dirty="0">
                <a:ea typeface="Calibri"/>
                <a:cs typeface="Arial"/>
              </a:rPr>
            </a:br>
            <a:r>
              <a:rPr lang="en-US" sz="3600" b="1" dirty="0">
                <a:latin typeface="Times New Roman"/>
                <a:ea typeface="Calibri"/>
                <a:cs typeface="Arial"/>
              </a:rPr>
              <a:t> </a:t>
            </a:r>
            <a:r>
              <a:rPr lang="en-US" sz="2800" dirty="0">
                <a:ea typeface="Calibri"/>
                <a:cs typeface="Arial"/>
              </a:rPr>
              <a:t/>
            </a:r>
            <a:br>
              <a:rPr lang="en-US" sz="2800" dirty="0">
                <a:ea typeface="Calibri"/>
                <a:cs typeface="Arial"/>
              </a:rPr>
            </a:br>
            <a:endParaRPr lang="ar-EG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704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chemeClr val="accent2"/>
                </a:solidFill>
              </a:rPr>
              <a:t>Samples will be rejected if they are: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1. Unlabeled - all specimens must have a unique patient identifier.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2. Have no collection date indicated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3. Insufficient in quantity: sputum containing less than </a:t>
            </a:r>
            <a:r>
              <a:rPr lang="en-US" sz="2400" dirty="0" smtClean="0">
                <a:latin typeface="Times New Roman"/>
                <a:ea typeface="TimesNewRomanPSMT"/>
                <a:cs typeface="Arial"/>
              </a:rPr>
              <a:t>2ML.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4. Too Old - Samples greater than 3 days.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7969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2584"/>
            <a:ext cx="8763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1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3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200" b="1" dirty="0" smtClean="0">
                <a:solidFill>
                  <a:schemeClr val="accent2"/>
                </a:solidFill>
              </a:rPr>
              <a:t>Definition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20940" cy="3579849"/>
          </a:xfrm>
        </p:spPr>
        <p:txBody>
          <a:bodyPr>
            <a:normAutofit fontScale="92500" lnSpcReduction="100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Sputum specimen is a sample of mucous secretion </a:t>
            </a:r>
            <a:r>
              <a:rPr lang="en-US" sz="2400" dirty="0" smtClean="0">
                <a:latin typeface="Times New Roman"/>
                <a:ea typeface="TimesNewRomanPSMT"/>
                <a:cs typeface="Arial"/>
              </a:rPr>
              <a:t>from bronchi </a:t>
            </a:r>
            <a:r>
              <a:rPr lang="en-US" sz="2400" dirty="0">
                <a:latin typeface="Times New Roman"/>
                <a:ea typeface="TimesNewRomanPSMT"/>
                <a:cs typeface="Arial"/>
              </a:rPr>
              <a:t>and lungs</a:t>
            </a:r>
            <a:r>
              <a:rPr lang="en-US" sz="2400" dirty="0" smtClean="0">
                <a:latin typeface="Times New Roman"/>
                <a:ea typeface="TimesNewRomanPSMT"/>
                <a:cs typeface="Arial"/>
              </a:rPr>
              <a:t>.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endParaRPr lang="en-US" sz="2400" dirty="0" smtClean="0">
              <a:latin typeface="Times New Roman"/>
              <a:ea typeface="TimesNewRomanPSMT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solidFill>
                  <a:schemeClr val="accent2"/>
                </a:solidFill>
                <a:latin typeface="Times New Roman"/>
                <a:ea typeface="TimesNewRomanPSMT"/>
                <a:cs typeface="Arial"/>
              </a:rPr>
              <a:t>INDICATION:</a:t>
            </a:r>
            <a:endParaRPr lang="en-US" sz="3200" dirty="0">
              <a:solidFill>
                <a:schemeClr val="accent2"/>
              </a:solidFill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TimesNewRomanPSMT"/>
                <a:cs typeface="Arial"/>
              </a:rPr>
              <a:t>1</a:t>
            </a:r>
            <a:r>
              <a:rPr lang="en-US" sz="2800" dirty="0">
                <a:latin typeface="Times New Roman"/>
                <a:ea typeface="TimesNewRomanPSMT"/>
                <a:cs typeface="Arial"/>
              </a:rPr>
              <a:t>. Pneumonia.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/>
                <a:ea typeface="TimesNewRomanPSMT"/>
                <a:cs typeface="Arial"/>
              </a:rPr>
              <a:t>2. Lung abscess.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/>
                <a:ea typeface="Calibri"/>
                <a:cs typeface="Arial"/>
              </a:rPr>
              <a:t> 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719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Contraindications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1. Hemoptysis.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2. Acute respiratory distress.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3. Unstable cardiovascular status, (arrhythmias, angina).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4. Hypoxia.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5. Fractured ribs or other chest trauma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6. Recent eye surgery.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12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chemeClr val="accent2"/>
                </a:solidFill>
                <a:latin typeface="Times New Roman"/>
                <a:ea typeface="Calibri"/>
                <a:cs typeface="Arial"/>
              </a:rPr>
              <a:t>N.B:</a:t>
            </a:r>
            <a:endParaRPr lang="en-US" sz="2000" dirty="0">
              <a:solidFill>
                <a:schemeClr val="accent2"/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Times New Roman"/>
                <a:ea typeface="Wingdings-Regular"/>
                <a:cs typeface="Arial"/>
              </a:rPr>
              <a:t> </a:t>
            </a:r>
            <a:r>
              <a:rPr lang="en-US" sz="2400" dirty="0">
                <a:latin typeface="Times New Roman"/>
                <a:ea typeface="TimesNewRomanPSMT"/>
                <a:cs typeface="Arial"/>
              </a:rPr>
              <a:t>Sputum from your lungs is usually thick and sticky.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Times New Roman"/>
                <a:ea typeface="Wingdings-Regular"/>
                <a:cs typeface="Arial"/>
              </a:rPr>
              <a:t> </a:t>
            </a:r>
            <a:r>
              <a:rPr lang="en-US" sz="2400" dirty="0">
                <a:latin typeface="Times New Roman"/>
                <a:ea typeface="TimesNewRomanPSMT"/>
                <a:cs typeface="Arial"/>
              </a:rPr>
              <a:t>Saliva comes from your mouth and is watery and thin. Do not </a:t>
            </a:r>
            <a:r>
              <a:rPr lang="en-US" sz="2400" dirty="0" smtClean="0">
                <a:latin typeface="Times New Roman"/>
                <a:ea typeface="TimesNewRomanPSMT"/>
                <a:cs typeface="Arial"/>
              </a:rPr>
              <a:t>collect</a:t>
            </a:r>
            <a:r>
              <a:rPr lang="en-US" sz="2400" dirty="0">
                <a:latin typeface="Calibri"/>
                <a:ea typeface="TimesNewRomanPSMT"/>
                <a:cs typeface="Arial"/>
              </a:rPr>
              <a:t> </a:t>
            </a:r>
            <a:r>
              <a:rPr lang="en-US" sz="2400" dirty="0" smtClean="0">
                <a:latin typeface="Times New Roman"/>
                <a:ea typeface="TimesNewRomanPSMT"/>
                <a:cs typeface="Arial"/>
              </a:rPr>
              <a:t>saliva</a:t>
            </a:r>
            <a:r>
              <a:rPr lang="en-US" sz="2400" dirty="0">
                <a:latin typeface="Times New Roman"/>
                <a:ea typeface="TimesNewRomanPSMT"/>
                <a:cs typeface="Arial"/>
              </a:rPr>
              <a:t>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948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</a:rPr>
              <a:t>Equipment: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1. Spatula.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2. Swap.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NewRomanPSMT"/>
                <a:cs typeface="Arial"/>
              </a:rPr>
              <a:t>3. Disposable </a:t>
            </a:r>
            <a:r>
              <a:rPr lang="en-US" sz="2400" dirty="0" smtClean="0">
                <a:latin typeface="Times New Roman"/>
                <a:ea typeface="TimesNewRomanPSMT"/>
                <a:cs typeface="Arial"/>
              </a:rPr>
              <a:t>gloves.</a:t>
            </a:r>
            <a:r>
              <a:rPr lang="en-US" sz="2400" dirty="0" smtClean="0">
                <a:latin typeface="Calibri"/>
                <a:ea typeface="TimesNewRomanPSMT"/>
                <a:cs typeface="Arial"/>
              </a:rPr>
              <a:t> 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Times New Roman"/>
                <a:ea typeface="TimesNewRomanPSMT"/>
                <a:cs typeface="Arial"/>
              </a:rPr>
              <a:t>4</a:t>
            </a:r>
            <a:r>
              <a:rPr lang="en-US" sz="2400" dirty="0">
                <a:latin typeface="Times New Roman"/>
                <a:ea typeface="TimesNewRomanPSMT"/>
                <a:cs typeface="Arial"/>
              </a:rPr>
              <a:t>. Labeled specimen container</a:t>
            </a:r>
            <a:r>
              <a:rPr lang="en-US" sz="2400" dirty="0" smtClean="0">
                <a:latin typeface="Times New Roman"/>
                <a:ea typeface="TimesNewRomanPSMT"/>
                <a:cs typeface="Arial"/>
              </a:rPr>
              <a:t>.</a:t>
            </a:r>
          </a:p>
          <a:p>
            <a:pPr algn="just" rtl="0">
              <a:lnSpc>
                <a:spcPct val="115000"/>
              </a:lnSpc>
            </a:pPr>
            <a:r>
              <a:rPr lang="en-US" sz="2400" dirty="0">
                <a:latin typeface="Times New Roman"/>
                <a:ea typeface="TimesNewRomanPSMT"/>
              </a:rPr>
              <a:t>5. Laboratory request form</a:t>
            </a:r>
            <a:endParaRPr lang="ar-EG" sz="2400" dirty="0"/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endParaRPr lang="en-US" sz="12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5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Equipment: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62000"/>
            <a:ext cx="65532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4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392145"/>
              </p:ext>
            </p:extLst>
          </p:nvPr>
        </p:nvGraphicFramePr>
        <p:xfrm>
          <a:off x="1284514" y="228599"/>
          <a:ext cx="6868888" cy="4724402"/>
        </p:xfrm>
        <a:graphic>
          <a:graphicData uri="http://schemas.openxmlformats.org/drawingml/2006/table">
            <a:tbl>
              <a:tblPr rtl="1" firstRow="1" firstCol="1" bandRow="1"/>
              <a:tblGrid>
                <a:gridCol w="3693072"/>
                <a:gridCol w="3175816"/>
              </a:tblGrid>
              <a:tr h="801748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2"/>
                          </a:solidFill>
                          <a:effectLst/>
                          <a:latin typeface="TimesNewRomanPS-BoldMT"/>
                          <a:ea typeface="Calibri"/>
                          <a:cs typeface="Arial"/>
                        </a:rPr>
                        <a:t>Rationale</a:t>
                      </a:r>
                      <a:endParaRPr lang="en-US" sz="2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2"/>
                          </a:solidFill>
                          <a:effectLst/>
                          <a:latin typeface="TimesNewRomanPS-BoldMT"/>
                          <a:ea typeface="Calibri"/>
                          <a:cs typeface="Arial"/>
                        </a:rPr>
                        <a:t>Procedure steps</a:t>
                      </a:r>
                      <a:endParaRPr lang="en-US" sz="2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99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ensure the person understands the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procedure and gives consent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1. Explain and discuss procedure to the patient.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99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ensure the person understands theprocedure and gives consent.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2. Collect equipment. 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32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prevent contamination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3. Wash hands.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32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prevent cross infection.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4. Wear gloves.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2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82814"/>
              </p:ext>
            </p:extLst>
          </p:nvPr>
        </p:nvGraphicFramePr>
        <p:xfrm>
          <a:off x="990600" y="152399"/>
          <a:ext cx="7543800" cy="5888736"/>
        </p:xfrm>
        <a:graphic>
          <a:graphicData uri="http://schemas.openxmlformats.org/drawingml/2006/table">
            <a:tbl>
              <a:tblPr rtl="1" firstRow="1" firstCol="1" bandRow="1"/>
              <a:tblGrid>
                <a:gridCol w="3387183"/>
                <a:gridCol w="4156617"/>
              </a:tblGrid>
              <a:tr h="82988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For good result.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5. Take the swab using the correct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technique.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46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Sputum is never free from organisms due to passing through the pharynx and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mouth.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6. Use a clean, not necessarily sterile container.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827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obtain the required sample.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7. Ensure that the specimen is sputum not saliva.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827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facilitate expectoration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8. Encourage the patient to cough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deeply or request the help of 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physiotherapist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49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609736"/>
              </p:ext>
            </p:extLst>
          </p:nvPr>
        </p:nvGraphicFramePr>
        <p:xfrm>
          <a:off x="838200" y="152400"/>
          <a:ext cx="7620000" cy="4832096"/>
        </p:xfrm>
        <a:graphic>
          <a:graphicData uri="http://schemas.openxmlformats.org/drawingml/2006/table">
            <a:tbl>
              <a:tblPr rtl="1" firstRow="1" firstCol="1" bandRow="1"/>
              <a:tblGrid>
                <a:gridCol w="3787077"/>
                <a:gridCol w="3832923"/>
              </a:tblGrid>
              <a:tr h="157480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ensure the organisms for investigation are preserved.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705" marR="66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9. Place the specimen in the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correct labeled container.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705" marR="66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ensure optimum conditions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For laboratory examination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705" marR="66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10. Send the specimen to the lab.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705" marR="66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To prevent infection.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705" marR="66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11. Dispose of equipment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705" marR="66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Maintains legal record and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communicates with healthcare team.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705" marR="66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NewRomanPSMT"/>
                          <a:cs typeface="Arial"/>
                        </a:rPr>
                        <a:t>12. Document procedure.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705" marR="66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7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1371</TotalTime>
  <Words>367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Sputum specimen  collection   </vt:lpstr>
      <vt:lpstr>Definition</vt:lpstr>
      <vt:lpstr>Contraindications </vt:lpstr>
      <vt:lpstr>N.B:</vt:lpstr>
      <vt:lpstr>Equipment: </vt:lpstr>
      <vt:lpstr>Equipment: </vt:lpstr>
      <vt:lpstr>PowerPoint Presentation</vt:lpstr>
      <vt:lpstr>PowerPoint Presentation</vt:lpstr>
      <vt:lpstr>PowerPoint Presentation</vt:lpstr>
      <vt:lpstr>Samples will be rejected if they are: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Sputum specimen collection   </dc:title>
  <dc:creator>EECC</dc:creator>
  <cp:lastModifiedBy>EECC</cp:lastModifiedBy>
  <cp:revision>11</cp:revision>
  <dcterms:created xsi:type="dcterms:W3CDTF">2006-08-16T00:00:00Z</dcterms:created>
  <dcterms:modified xsi:type="dcterms:W3CDTF">2020-03-07T11:58:16Z</dcterms:modified>
</cp:coreProperties>
</file>