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58" r:id="rId3"/>
    <p:sldId id="309" r:id="rId4"/>
    <p:sldId id="313" r:id="rId5"/>
    <p:sldId id="316" r:id="rId6"/>
    <p:sldId id="315" r:id="rId7"/>
    <p:sldId id="314" r:id="rId8"/>
    <p:sldId id="259" r:id="rId9"/>
    <p:sldId id="260" r:id="rId10"/>
    <p:sldId id="261" r:id="rId11"/>
    <p:sldId id="311" r:id="rId12"/>
    <p:sldId id="262" r:id="rId13"/>
    <p:sldId id="310" r:id="rId14"/>
    <p:sldId id="263" r:id="rId15"/>
    <p:sldId id="304" r:id="rId16"/>
    <p:sldId id="292" r:id="rId17"/>
    <p:sldId id="264" r:id="rId18"/>
    <p:sldId id="293" r:id="rId19"/>
    <p:sldId id="294" r:id="rId20"/>
    <p:sldId id="265" r:id="rId21"/>
    <p:sldId id="295" r:id="rId22"/>
    <p:sldId id="296" r:id="rId23"/>
    <p:sldId id="297" r:id="rId24"/>
    <p:sldId id="266" r:id="rId25"/>
    <p:sldId id="298" r:id="rId26"/>
    <p:sldId id="299" r:id="rId27"/>
    <p:sldId id="267" r:id="rId28"/>
    <p:sldId id="306" r:id="rId29"/>
    <p:sldId id="307" r:id="rId30"/>
    <p:sldId id="308" r:id="rId31"/>
    <p:sldId id="273" r:id="rId32"/>
    <p:sldId id="274" r:id="rId33"/>
    <p:sldId id="275" r:id="rId34"/>
    <p:sldId id="277" r:id="rId35"/>
    <p:sldId id="282" r:id="rId36"/>
    <p:sldId id="283" r:id="rId37"/>
    <p:sldId id="284" r:id="rId38"/>
    <p:sldId id="285" r:id="rId39"/>
    <p:sldId id="287" r:id="rId40"/>
    <p:sldId id="317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6803" autoAdjust="0"/>
  </p:normalViewPr>
  <p:slideViewPr>
    <p:cSldViewPr>
      <p:cViewPr>
        <p:scale>
          <a:sx n="73" d="100"/>
          <a:sy n="73" d="100"/>
        </p:scale>
        <p:origin x="-42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8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78AEE-739F-45DB-91A6-DC429C632FB1}" type="datetimeFigureOut">
              <a:rPr lang="en-US" smtClean="0"/>
              <a:pPr/>
              <a:t>2/19/2020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32F4-0E6C-415C-9A0A-529C034FD4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0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6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745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55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969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5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37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185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957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989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045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54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2/19/2020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43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3624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Pressure Ulcer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800600"/>
            <a:ext cx="6096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GB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GB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29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Most common sites of pressure ulcer:-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For patient  in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supine position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include occiput ,scapula,elbow,spinous process,sacrum,posterior calf, and heels.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7920446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7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  <a:noFill/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2) For patient in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prone position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include cheek, ear, acromion process, anterior chest, iliac crest, thigh, knees, and dorsum of feet and ankle.</a:t>
            </a:r>
          </a:p>
          <a:p>
            <a:pPr marL="0" indent="0">
              <a:buNone/>
            </a:pPr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5" b="39806"/>
          <a:stretch/>
        </p:blipFill>
        <p:spPr bwMode="auto">
          <a:xfrm>
            <a:off x="329565" y="3352800"/>
            <a:ext cx="809625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6858000" cy="12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0440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3) In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position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ear and side of head 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acromion process, greater trochanter, medial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lateral surfaces of the knee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ar-EG" dirty="0"/>
          </a:p>
        </p:txBody>
      </p:sp>
      <p:pic>
        <p:nvPicPr>
          <p:cNvPr id="4" name="Picture 2" descr="E:\second year\pressur ulcer\Screenshot_20190924_195955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534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7772399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635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sitting position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scapula, sacrum , coccyx, popliteal, heels , and planter surfaces of foot.</a:t>
            </a:r>
            <a:endParaRPr lang="ar-E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ar-EG" dirty="0"/>
          </a:p>
        </p:txBody>
      </p:sp>
      <p:pic>
        <p:nvPicPr>
          <p:cNvPr id="4" name="Picture 2" descr="E:\second year\pressur ulcer\Screenshot_20190924_200009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9182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704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6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E:\second year\pressur ulcer\Screenshot_20190924_2000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2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Stages / Classification Of Bedsores</a:t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marL="228600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Pressure ulcer classified According to extent of skin damage into four stages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Stage I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Stage II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Stage III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Stage IV</a:t>
            </a: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3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Stages&amp; symptoms of pressure ulcer:-</a:t>
            </a:r>
            <a:endParaRPr lang="ar-E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Stage I</a:t>
            </a:r>
            <a:r>
              <a:rPr lang="en-US" b="1" dirty="0" smtClean="0"/>
              <a:t>:.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</a:rPr>
              <a:t>Non </a:t>
            </a:r>
            <a:r>
              <a:rPr lang="en-US" b="1" u="sng" dirty="0">
                <a:solidFill>
                  <a:srgbClr val="FF0000"/>
                </a:solidFill>
              </a:rPr>
              <a:t>–blanching erythema </a:t>
            </a:r>
            <a:r>
              <a:rPr lang="en-US" dirty="0"/>
              <a:t>of intact skin.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May </a:t>
            </a:r>
            <a:r>
              <a:rPr lang="en-US" dirty="0"/>
              <a:t>be painful if </a:t>
            </a:r>
            <a:r>
              <a:rPr lang="en-US" dirty="0" smtClean="0"/>
              <a:t>sensory innervation </a:t>
            </a:r>
            <a:r>
              <a:rPr lang="en-US" dirty="0"/>
              <a:t>is intact and feel warmer or cooler than the skin around it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skin is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broken</a:t>
            </a:r>
            <a:r>
              <a:rPr lang="en-US" dirty="0" smtClean="0"/>
              <a:t>, </a:t>
            </a:r>
            <a:r>
              <a:rPr lang="en-US" dirty="0"/>
              <a:t>i</a:t>
            </a:r>
            <a:r>
              <a:rPr lang="en-US" dirty="0" smtClean="0"/>
              <a:t>nvolves </a:t>
            </a:r>
            <a:r>
              <a:rPr lang="en-US" dirty="0"/>
              <a:t>only the </a:t>
            </a:r>
            <a:r>
              <a:rPr lang="en-US" b="1" u="sng" dirty="0">
                <a:solidFill>
                  <a:srgbClr val="FF0000"/>
                </a:solidFill>
              </a:rPr>
              <a:t>epidermal</a:t>
            </a:r>
            <a:r>
              <a:rPr lang="en-US" dirty="0">
                <a:solidFill>
                  <a:srgbClr val="FF0000"/>
                </a:solidFill>
              </a:rPr>
              <a:t> layer </a:t>
            </a:r>
            <a:r>
              <a:rPr lang="en-US" dirty="0"/>
              <a:t>of skin.</a:t>
            </a:r>
            <a:endParaRPr lang="en-US" dirty="0" smtClean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6286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</a:t>
            </a:r>
            <a:endParaRPr lang="ar-E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6705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148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I</a:t>
            </a:r>
            <a:endParaRPr lang="ar-E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21" y="1935163"/>
            <a:ext cx="637895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6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Rules 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medical photos\ثقف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38400"/>
            <a:ext cx="2100290" cy="1633542"/>
          </a:xfrm>
          <a:prstGeom prst="rect">
            <a:avLst/>
          </a:prstGeom>
          <a:noFill/>
        </p:spPr>
      </p:pic>
      <p:pic>
        <p:nvPicPr>
          <p:cNvPr id="3075" name="Picture 3" descr="D:\medical photos\werfg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57400"/>
            <a:ext cx="2714644" cy="3086112"/>
          </a:xfrm>
          <a:prstGeom prst="rect">
            <a:avLst/>
          </a:prstGeom>
          <a:noFill/>
        </p:spPr>
      </p:pic>
      <p:pic>
        <p:nvPicPr>
          <p:cNvPr id="3076" name="Picture 4" descr="D:\medical photos\q1w2ert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295400"/>
            <a:ext cx="2786082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42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Stage II</a:t>
            </a:r>
            <a:r>
              <a:rPr lang="en-US" b="1" dirty="0" smtClean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Partial-thickness </a:t>
            </a:r>
            <a:r>
              <a:rPr lang="en-US" dirty="0"/>
              <a:t>skin loss involving </a:t>
            </a:r>
            <a:r>
              <a:rPr lang="en-US" b="1" u="sng" dirty="0">
                <a:solidFill>
                  <a:srgbClr val="FF0000"/>
                </a:solidFill>
              </a:rPr>
              <a:t>epidermis</a:t>
            </a:r>
            <a:r>
              <a:rPr lang="en-US" dirty="0"/>
              <a:t> and or </a:t>
            </a:r>
            <a:r>
              <a:rPr lang="en-US" b="1" u="sng" dirty="0">
                <a:solidFill>
                  <a:srgbClr val="FF0000"/>
                </a:solidFill>
              </a:rPr>
              <a:t>dermis.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ulcer </a:t>
            </a:r>
            <a:r>
              <a:rPr lang="en-US" dirty="0" smtClean="0"/>
              <a:t>is superficial </a:t>
            </a:r>
            <a:r>
              <a:rPr lang="en-US" dirty="0"/>
              <a:t>and present as </a:t>
            </a:r>
            <a:r>
              <a:rPr lang="en-US" b="1" u="sng" dirty="0">
                <a:solidFill>
                  <a:srgbClr val="FF0000"/>
                </a:solidFill>
              </a:rPr>
              <a:t>blisters</a:t>
            </a:r>
            <a:r>
              <a:rPr lang="en-US" dirty="0"/>
              <a:t> or </a:t>
            </a:r>
            <a:r>
              <a:rPr lang="en-US" b="1" u="sng" dirty="0">
                <a:solidFill>
                  <a:srgbClr val="FF0000"/>
                </a:solidFill>
              </a:rPr>
              <a:t>abrasion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area around the sore may be </a:t>
            </a:r>
            <a:r>
              <a:rPr lang="en-US" b="1" u="sng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b="1" u="sng" dirty="0">
                <a:solidFill>
                  <a:srgbClr val="FF0000"/>
                </a:solidFill>
              </a:rPr>
              <a:t>irritated</a:t>
            </a:r>
            <a:r>
              <a:rPr lang="en-US" dirty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4390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II</a:t>
            </a:r>
            <a:endParaRPr lang="ar-E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629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6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II</a:t>
            </a:r>
            <a:endParaRPr lang="ar-E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3944"/>
            <a:ext cx="7010400" cy="420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1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14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Stage III</a:t>
            </a:r>
            <a:r>
              <a:rPr lang="en-US" b="1" dirty="0" smtClean="0"/>
              <a:t>: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Full-thickness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skin loss involving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necrosis to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subcutaneous tissues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may extend to, but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underlying fascia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/>
                <a:ea typeface="Times New Roman"/>
              </a:rPr>
              <a:t>The </a:t>
            </a:r>
            <a:r>
              <a:rPr lang="en-US" sz="2800" dirty="0">
                <a:latin typeface="Times New Roman"/>
                <a:ea typeface="Times New Roman"/>
              </a:rPr>
              <a:t>ulcer present  as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</a:rPr>
              <a:t>deep crater 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III</a:t>
            </a:r>
            <a:endParaRPr lang="ar-E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62000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68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6"/>
            <a:ext cx="912440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3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Stage </a:t>
            </a:r>
            <a:r>
              <a:rPr lang="en-US" b="1" dirty="0"/>
              <a:t>IV</a:t>
            </a:r>
            <a:r>
              <a:rPr lang="en-US" b="1" dirty="0" smtClean="0"/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Full-thickness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skin loss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extensive destruction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tissue necrosis,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damage to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muscle, bone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supporting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structures(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tendon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joint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capsule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6623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99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 descr="E:\second year\pressur ulcer\Screenshot_20190924_2001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28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Learning </a:t>
            </a:r>
            <a:r>
              <a:rPr lang="en-US" sz="3600" b="1" dirty="0" smtClean="0"/>
              <a:t>objectives:</a:t>
            </a:r>
            <a:r>
              <a:rPr lang="en-US" sz="3600" b="1" dirty="0"/>
              <a:t/>
            </a:r>
            <a:br>
              <a:rPr lang="en-US" sz="3600" b="1" dirty="0"/>
            </a:b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At </a:t>
            </a:r>
            <a:r>
              <a:rPr lang="en-US" b="1" dirty="0"/>
              <a:t>the end of this lecture the student will be able to: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Define Pressure ulcer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normal skin </a:t>
            </a:r>
            <a:r>
              <a:rPr lang="en-US" dirty="0" smtClean="0"/>
              <a:t>anatomy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Recognize age related change effect on skin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Risk factors of pressure ulcer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Most common sites of pressure </a:t>
            </a:r>
            <a:r>
              <a:rPr lang="en-US" dirty="0" smtClean="0"/>
              <a:t>ulcer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Mention </a:t>
            </a:r>
            <a:r>
              <a:rPr lang="en-US" dirty="0"/>
              <a:t>Stages&amp; symptoms of pressure </a:t>
            </a:r>
            <a:r>
              <a:rPr lang="en-US" dirty="0" smtClean="0"/>
              <a:t>ulcer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management  and Prevention of pressure ulcer</a:t>
            </a:r>
          </a:p>
        </p:txBody>
      </p:sp>
    </p:spTree>
    <p:extLst>
      <p:ext uri="{BB962C8B-B14F-4D97-AF65-F5344CB8AC3E}">
        <p14:creationId xmlns:p14="http://schemas.microsoft.com/office/powerpoint/2010/main" val="5182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4" name="Picture 2" descr="E:\second year\pressur ulcer\Screenshot_20190924_200115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52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4617B"/>
                </a:solidFill>
              </a:rPr>
              <a:t/>
            </a:r>
            <a:br>
              <a:rPr lang="en-US" sz="3600" b="1" dirty="0" smtClean="0">
                <a:solidFill>
                  <a:srgbClr val="04617B"/>
                </a:solidFill>
              </a:rPr>
            </a:br>
            <a:r>
              <a:rPr lang="en-US" sz="3600" b="1" dirty="0" smtClean="0">
                <a:solidFill>
                  <a:srgbClr val="04617B"/>
                </a:solidFill>
              </a:rPr>
              <a:t/>
            </a:r>
            <a:br>
              <a:rPr lang="en-US" sz="3600" b="1" dirty="0" smtClean="0">
                <a:solidFill>
                  <a:srgbClr val="04617B"/>
                </a:solidFill>
              </a:rPr>
            </a:br>
            <a:r>
              <a:rPr lang="en-US" sz="3600" b="1" dirty="0">
                <a:solidFill>
                  <a:srgbClr val="04617B"/>
                </a:solidFill>
              </a:rPr>
              <a:t/>
            </a:r>
            <a:br>
              <a:rPr lang="en-US" sz="3600" b="1" dirty="0">
                <a:solidFill>
                  <a:srgbClr val="04617B"/>
                </a:solidFill>
              </a:rPr>
            </a:br>
            <a:r>
              <a:rPr lang="en-US" sz="3600" b="1" dirty="0" smtClean="0">
                <a:solidFill>
                  <a:srgbClr val="04617B"/>
                </a:solidFill>
              </a:rPr>
              <a:t/>
            </a:r>
            <a:br>
              <a:rPr lang="en-US" sz="3600" b="1" dirty="0" smtClean="0">
                <a:solidFill>
                  <a:srgbClr val="04617B"/>
                </a:solidFill>
              </a:rPr>
            </a:br>
            <a:r>
              <a:rPr lang="en-US" sz="3600" b="1" dirty="0">
                <a:solidFill>
                  <a:srgbClr val="04617B"/>
                </a:solidFill>
              </a:rPr>
              <a:t/>
            </a:r>
            <a:br>
              <a:rPr lang="en-US" sz="3600" b="1" dirty="0">
                <a:solidFill>
                  <a:srgbClr val="04617B"/>
                </a:solidFill>
              </a:rPr>
            </a:br>
            <a:r>
              <a:rPr lang="en-US" sz="3600" b="1" dirty="0" smtClean="0">
                <a:solidFill>
                  <a:srgbClr val="04617B"/>
                </a:solidFill>
              </a:rPr>
              <a:t>Prevention </a:t>
            </a:r>
            <a:r>
              <a:rPr lang="en-US" sz="3600" b="1" dirty="0">
                <a:solidFill>
                  <a:srgbClr val="04617B"/>
                </a:solidFill>
              </a:rPr>
              <a:t>of pressure ulcer</a:t>
            </a:r>
            <a:r>
              <a:rPr lang="en-US" sz="3600" b="1" dirty="0" smtClean="0">
                <a:solidFill>
                  <a:srgbClr val="04617B"/>
                </a:solidFill>
              </a:rPr>
              <a:t>:-</a:t>
            </a:r>
            <a:r>
              <a:rPr lang="en-US" sz="3600" b="1" dirty="0">
                <a:solidFill>
                  <a:srgbClr val="04617B"/>
                </a:solidFill>
              </a:rPr>
              <a:t/>
            </a:r>
            <a:br>
              <a:rPr lang="en-US" sz="3600" b="1" dirty="0">
                <a:solidFill>
                  <a:srgbClr val="04617B"/>
                </a:solidFill>
              </a:rPr>
            </a:br>
            <a:r>
              <a:rPr lang="en-US" sz="2600" dirty="0">
                <a:solidFill>
                  <a:prstClr val="black"/>
                </a:solidFill>
                <a:latin typeface="Constantia"/>
              </a:rPr>
              <a:t>Check you for pressure sores every day</a:t>
            </a:r>
            <a:r>
              <a:rPr lang="en-US" sz="2600" dirty="0" smtClean="0">
                <a:solidFill>
                  <a:prstClr val="black"/>
                </a:solidFill>
                <a:latin typeface="Constantia"/>
              </a:rPr>
              <a:t>.</a:t>
            </a:r>
            <a:r>
              <a:rPr lang="en-US" sz="3600" b="1" dirty="0">
                <a:solidFill>
                  <a:srgbClr val="04617B"/>
                </a:solidFill>
              </a:rPr>
              <a:t/>
            </a:r>
            <a:br>
              <a:rPr lang="en-US" sz="3600" b="1" dirty="0">
                <a:solidFill>
                  <a:srgbClr val="04617B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following steps to prevent pressure ulcers:</a:t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ar-E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876800"/>
          </a:xfrm>
        </p:spPr>
        <p:txBody>
          <a:bodyPr>
            <a:normAutofit/>
          </a:bodyPr>
          <a:lstStyle/>
          <a:p>
            <a:pPr marL="342900" lvl="0" indent="-342900" algn="justLow"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 position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least every 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hours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to relieve pressure.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justLow"/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Inspect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the skin at least daily and document assessment results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Low"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items that can help reduce pressure --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pillows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sheepskin, foam padding, and powders from medical supply stores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79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pPr lvl="0" algn="justLow">
              <a:lnSpc>
                <a:spcPct val="110000"/>
              </a:lnSpc>
              <a:buClr>
                <a:srgbClr val="0BD0D9"/>
              </a:buClr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Avoid massage over bony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prominences</a:t>
            </a:r>
          </a:p>
          <a:p>
            <a:pPr algn="justLow">
              <a:lnSpc>
                <a:spcPct val="150000"/>
              </a:lnSpc>
              <a:spcAft>
                <a:spcPts val="1000"/>
              </a:spcAft>
              <a:buSzPts val="1000"/>
              <a:tabLst>
                <a:tab pos="228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Identify and correct factors compromising protein/ calorie intake and consider nutritional supplementation/support for nutritionally compromised persons.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lvl="0">
              <a:lnSpc>
                <a:spcPct val="110000"/>
              </a:lnSpc>
              <a:buClr>
                <a:srgbClr val="0BD0D9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Eat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well-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balanced meals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10000"/>
              </a:lnSpc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Drink plenty of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(8 to 10 cups) every day.</a:t>
            </a:r>
          </a:p>
          <a:p>
            <a:pPr lvl="0">
              <a:lnSpc>
                <a:spcPct val="110000"/>
              </a:lnSpc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Exercise daily, including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10000"/>
              </a:lnSpc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Keep the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dry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clean.</a:t>
            </a:r>
          </a:p>
          <a:p>
            <a:pPr algn="just">
              <a:lnSpc>
                <a:spcPct val="150000"/>
              </a:lnSpc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4403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2286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After urinating or having a bowel movement, clean the area and dry it well. A doctor can recommend creams to help protect the skin.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2863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Equipment’s for prevention of pressure ulcer:-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ar-EG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Pillows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Rolled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up blanket or towels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Specialty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beds if ordered by physician or qualified practitioner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elbow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72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Procedure for Management of pressure ulcer:-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1-Hand washing.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2-Prepare </a:t>
            </a:r>
            <a:r>
              <a:rPr lang="en-US" dirty="0"/>
              <a:t>equipment.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3-Explain procedure to the patient. </a:t>
            </a:r>
            <a:endParaRPr lang="en-U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4-Maintain </a:t>
            </a:r>
            <a:r>
              <a:rPr lang="en-US" dirty="0"/>
              <a:t>body mechanics.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5-Check </a:t>
            </a:r>
            <a:r>
              <a:rPr lang="en-US" dirty="0"/>
              <a:t>the health care provider order </a:t>
            </a:r>
            <a:r>
              <a:rPr lang="en-US" dirty="0" smtClean="0"/>
              <a:t>for specific </a:t>
            </a:r>
            <a:r>
              <a:rPr lang="en-US" dirty="0"/>
              <a:t>positioning of patient and </a:t>
            </a:r>
            <a:r>
              <a:rPr lang="en-US" dirty="0" smtClean="0"/>
              <a:t>dressing </a:t>
            </a:r>
            <a:r>
              <a:rPr lang="en-US" sz="2800" dirty="0" smtClean="0">
                <a:latin typeface="Times New Roman"/>
                <a:ea typeface="Calibri"/>
              </a:rPr>
              <a:t>change </a:t>
            </a:r>
            <a:r>
              <a:rPr lang="en-US" sz="2800" dirty="0">
                <a:latin typeface="Times New Roman"/>
                <a:ea typeface="Calibri"/>
              </a:rPr>
              <a:t>instructions.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473062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6-Provide for patient privacy and apply </a:t>
            </a:r>
            <a:r>
              <a:rPr lang="en-US" dirty="0" smtClean="0"/>
              <a:t>gloves</a:t>
            </a:r>
            <a:r>
              <a:rPr lang="en-US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7-Adjust </a:t>
            </a:r>
            <a:r>
              <a:rPr lang="en-US" dirty="0"/>
              <a:t>the bed and </a:t>
            </a:r>
            <a:r>
              <a:rPr lang="en-US" b="1" u="sng" dirty="0">
                <a:solidFill>
                  <a:srgbClr val="FF0000"/>
                </a:solidFill>
              </a:rPr>
              <a:t>lower the side </a:t>
            </a:r>
            <a:r>
              <a:rPr lang="en-US" b="1" u="sng" dirty="0" smtClean="0">
                <a:solidFill>
                  <a:srgbClr val="FF0000"/>
                </a:solidFill>
              </a:rPr>
              <a:t>rail </a:t>
            </a:r>
            <a:r>
              <a:rPr lang="en-US" dirty="0" smtClean="0"/>
              <a:t>nearest </a:t>
            </a:r>
            <a:r>
              <a:rPr lang="en-US" dirty="0"/>
              <a:t>you.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8-</a:t>
            </a:r>
            <a:r>
              <a:rPr lang="en-US" b="1" u="sng" dirty="0" smtClean="0">
                <a:solidFill>
                  <a:srgbClr val="FF0000"/>
                </a:solidFill>
              </a:rPr>
              <a:t>Asses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patient </a:t>
            </a:r>
            <a:r>
              <a:rPr lang="en-US" b="1" u="sng" dirty="0">
                <a:solidFill>
                  <a:srgbClr val="FF0000"/>
                </a:solidFill>
              </a:rPr>
              <a:t>skin</a:t>
            </a:r>
            <a:r>
              <a:rPr lang="en-US" dirty="0"/>
              <a:t> over all pressure </a:t>
            </a:r>
            <a:r>
              <a:rPr lang="en-US" dirty="0" smtClean="0"/>
              <a:t>points such </a:t>
            </a:r>
            <a:r>
              <a:rPr lang="en-US" dirty="0"/>
              <a:t>as sacrum-feet-heels-elbows-back </a:t>
            </a:r>
            <a:r>
              <a:rPr lang="en-US" dirty="0" smtClean="0"/>
              <a:t>of head</a:t>
            </a:r>
            <a:r>
              <a:rPr lang="en-US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9-Change patient position </a:t>
            </a:r>
            <a:r>
              <a:rPr lang="en-US" b="1" u="sng" dirty="0">
                <a:solidFill>
                  <a:srgbClr val="FF0000"/>
                </a:solidFill>
              </a:rPr>
              <a:t>every 2 hours</a:t>
            </a:r>
            <a:r>
              <a:rPr lang="en-US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10-Provide </a:t>
            </a:r>
            <a:r>
              <a:rPr lang="en-US" b="1" u="sng" dirty="0">
                <a:solidFill>
                  <a:srgbClr val="FF0000"/>
                </a:solidFill>
              </a:rPr>
              <a:t>skin care </a:t>
            </a:r>
            <a:r>
              <a:rPr lang="en-US" dirty="0"/>
              <a:t>if area soiled </a:t>
            </a:r>
            <a:r>
              <a:rPr lang="en-US" dirty="0" smtClean="0"/>
              <a:t>or sweaty </a:t>
            </a:r>
            <a:r>
              <a:rPr lang="en-US" dirty="0"/>
              <a:t>but do not massage pressure points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2648114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11-Use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 devices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2800" dirty="0" smtClean="0">
                <a:latin typeface="Times New Roman"/>
                <a:ea typeface="Calibri"/>
              </a:rPr>
              <a:t>beds-pillows-towels-blankets-and </a:t>
            </a:r>
            <a:r>
              <a:rPr lang="en-US" sz="2800" dirty="0">
                <a:latin typeface="Times New Roman"/>
                <a:ea typeface="Calibri"/>
              </a:rPr>
              <a:t>heel protectors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decrease progression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ulcer.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12-Perform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dressing change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pressure ulcer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13-Return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side rail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upright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position </a:t>
            </a:r>
            <a:r>
              <a:rPr lang="en-US" sz="2800" smtClean="0">
                <a:latin typeface="Times New Roman"/>
                <a:ea typeface="Calibri"/>
              </a:rPr>
              <a:t>and </a:t>
            </a:r>
            <a:r>
              <a:rPr lang="en-US" sz="2800" dirty="0">
                <a:latin typeface="Times New Roman"/>
                <a:ea typeface="Calibri"/>
              </a:rPr>
              <a:t>lower the bed.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14-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Remove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gloves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wash your hands.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15-Return the bed to the lowest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position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elevate the head of the bed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 to 45 degrees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E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8270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Post procedure:-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</a:t>
            </a:r>
            <a:r>
              <a:rPr lang="en-US" dirty="0"/>
              <a:t>the bed to lowest position &amp; elevate head of the bed 30:45 degrees.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Assist </a:t>
            </a:r>
            <a:r>
              <a:rPr lang="en-US" dirty="0"/>
              <a:t>pt. back into the bed and pull side rails.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Rearrange </a:t>
            </a:r>
            <a:r>
              <a:rPr lang="en-US" dirty="0"/>
              <a:t>equipment 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Hand washing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6836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Expected outcome</a:t>
            </a:r>
            <a:r>
              <a:rPr lang="en-US" b="1" dirty="0" smtClean="0"/>
              <a:t>:-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Comfort </a:t>
            </a:r>
            <a:r>
              <a:rPr lang="en-US" dirty="0"/>
              <a:t>pt.</a:t>
            </a:r>
          </a:p>
          <a:p>
            <a:r>
              <a:rPr lang="en-US" dirty="0" smtClean="0"/>
              <a:t>Maintain </a:t>
            </a:r>
            <a:r>
              <a:rPr lang="en-US" dirty="0"/>
              <a:t>skin intact.</a:t>
            </a:r>
          </a:p>
          <a:p>
            <a:r>
              <a:rPr lang="en-US" dirty="0" smtClean="0"/>
              <a:t>Limit </a:t>
            </a:r>
            <a:r>
              <a:rPr lang="en-US" dirty="0"/>
              <a:t>pressure on body prominences.</a:t>
            </a:r>
          </a:p>
          <a:p>
            <a:r>
              <a:rPr lang="en-US" dirty="0" smtClean="0"/>
              <a:t>Increases </a:t>
            </a:r>
            <a:r>
              <a:rPr lang="en-US" dirty="0"/>
              <a:t>mobility.</a:t>
            </a:r>
          </a:p>
          <a:p>
            <a:r>
              <a:rPr lang="en-US" dirty="0" smtClean="0"/>
              <a:t>Demonstrates </a:t>
            </a:r>
            <a:r>
              <a:rPr lang="en-US" dirty="0"/>
              <a:t>improved tissue perfusion.</a:t>
            </a:r>
          </a:p>
          <a:p>
            <a:r>
              <a:rPr lang="en-US" dirty="0" smtClean="0"/>
              <a:t>Avoid </a:t>
            </a:r>
            <a:r>
              <a:rPr lang="en-US" dirty="0"/>
              <a:t>friction and shear.</a:t>
            </a:r>
          </a:p>
          <a:p>
            <a:r>
              <a:rPr lang="en-US" dirty="0" smtClean="0"/>
              <a:t>Maintain </a:t>
            </a:r>
            <a:r>
              <a:rPr lang="en-US" dirty="0"/>
              <a:t>clean, dry skin.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76225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1800" dirty="0">
                <a:latin typeface="Georgia"/>
                <a:ea typeface="Times New Roman"/>
                <a:cs typeface="Times New Roman"/>
              </a:rPr>
              <a:t>Introduction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750"/>
              </a:spcAft>
              <a:buNone/>
            </a:pPr>
            <a:r>
              <a:rPr lang="en-US" sz="2800" kern="1800" dirty="0">
                <a:latin typeface="Times New Roman"/>
                <a:ea typeface="Times New Roman"/>
                <a:cs typeface="Arial"/>
              </a:rPr>
              <a:t>Pressure ulcers remain a frequently occurring problem in health care. Hospital patients are often particularly vulnerable because of restricted mobility and poor health. Pressure ulcers are caused by pressure </a:t>
            </a:r>
            <a:r>
              <a:rPr lang="en-US" sz="2800" kern="1800" dirty="0">
                <a:latin typeface="Times New Roman"/>
                <a:ea typeface="Times New Roman"/>
              </a:rPr>
              <a:t>and shearing forces </a:t>
            </a:r>
            <a:r>
              <a:rPr lang="en-US" sz="2800" kern="18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kern="1800" dirty="0">
                <a:latin typeface="Times New Roman"/>
                <a:ea typeface="Times New Roman"/>
                <a:cs typeface="Arial"/>
              </a:rPr>
              <a:t>They cause pain and discomfort to the affected patients . In addition, the treatment of pressure ulcers is associated with considerable costs for society as well as for the patient. Therefore, it is important to prevent these ulcers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5964718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tabLst>
                <a:tab pos="1143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Documentation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:-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  <a:tabLst>
                <a:tab pos="1143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Report and record the steps of procedure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  <a:tabLst>
                <a:tab pos="1143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Report pt.'s response during  the procedure.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  <a:tabLst>
                <a:tab pos="1143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Record any assessment such as the patient physical status , vital signs, status of ulcer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16341504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photo\My Pictures\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7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417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kern="1800" dirty="0">
                <a:latin typeface="Georgia"/>
                <a:ea typeface="Times New Roman"/>
                <a:cs typeface="Times New Roman"/>
              </a:rPr>
              <a:t>Normal skin </a:t>
            </a:r>
            <a:r>
              <a:rPr lang="en-US" sz="2800" b="1" kern="1800" dirty="0" smtClean="0">
                <a:latin typeface="Georgia"/>
                <a:ea typeface="Times New Roman"/>
                <a:cs typeface="Times New Roman"/>
              </a:rPr>
              <a:t>anatomy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3891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kern="1800" dirty="0">
                <a:latin typeface="Times New Roman"/>
                <a:ea typeface="Times New Roman"/>
                <a:cs typeface="Arial"/>
              </a:rPr>
              <a:t>The skin is made up of three layers: the epidermis, dermis and fatty tissues. </a:t>
            </a:r>
          </a:p>
          <a:p>
            <a:pPr algn="just">
              <a:lnSpc>
                <a:spcPct val="150000"/>
              </a:lnSpc>
            </a:pPr>
            <a:r>
              <a:rPr lang="en-US" kern="1800" dirty="0">
                <a:latin typeface="Times New Roman"/>
                <a:ea typeface="Times New Roman"/>
                <a:cs typeface="Arial"/>
              </a:rPr>
              <a:t>The epidermis is thin, tough </a:t>
            </a:r>
            <a:r>
              <a:rPr lang="en-US" kern="1800" dirty="0" smtClean="0">
                <a:latin typeface="Times New Roman"/>
                <a:ea typeface="Times New Roman"/>
                <a:cs typeface="Arial"/>
              </a:rPr>
              <a:t>outer layer. </a:t>
            </a:r>
            <a:r>
              <a:rPr lang="en-US" kern="1800" dirty="0">
                <a:latin typeface="Times New Roman"/>
                <a:ea typeface="Times New Roman"/>
                <a:cs typeface="Arial"/>
              </a:rPr>
              <a:t>This layer has no blood vessels and renew it self about every month. </a:t>
            </a:r>
          </a:p>
          <a:p>
            <a:pPr algn="just">
              <a:lnSpc>
                <a:spcPct val="150000"/>
              </a:lnSpc>
            </a:pPr>
            <a:r>
              <a:rPr lang="en-US" kern="1800" dirty="0">
                <a:latin typeface="Times New Roman"/>
                <a:ea typeface="Times New Roman"/>
                <a:cs typeface="Arial"/>
              </a:rPr>
              <a:t>The dermis is thick, inner layer that attaches to tissue </a:t>
            </a:r>
            <a:r>
              <a:rPr lang="en-US" kern="1800" dirty="0" smtClean="0">
                <a:latin typeface="Times New Roman"/>
                <a:ea typeface="Times New Roman"/>
                <a:cs typeface="Arial"/>
              </a:rPr>
              <a:t>beneath. </a:t>
            </a:r>
            <a:r>
              <a:rPr lang="en-US" kern="1800" dirty="0">
                <a:latin typeface="Times New Roman"/>
                <a:ea typeface="Times New Roman"/>
                <a:cs typeface="Arial"/>
              </a:rPr>
              <a:t>The dermis give skin strength and flexibility. The dermis contain blood vessels, hair follicles, oil glands, sweat glands, and nerve endings.</a:t>
            </a:r>
          </a:p>
          <a:p>
            <a:pPr algn="just">
              <a:lnSpc>
                <a:spcPct val="150000"/>
              </a:lnSpc>
            </a:pPr>
            <a:r>
              <a:rPr lang="en-US" kern="1800" dirty="0">
                <a:latin typeface="Times New Roman"/>
                <a:ea typeface="Times New Roman"/>
                <a:cs typeface="Arial"/>
              </a:rPr>
              <a:t>Underneath the dermis are fatty tissues, muscle and bone.</a:t>
            </a:r>
          </a:p>
        </p:txBody>
      </p:sp>
    </p:spTree>
    <p:extLst>
      <p:ext uri="{BB962C8B-B14F-4D97-AF65-F5344CB8AC3E}">
        <p14:creationId xmlns:p14="http://schemas.microsoft.com/office/powerpoint/2010/main" val="39824451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kern="1800" dirty="0">
                <a:latin typeface="Georgia"/>
                <a:ea typeface="Times New Roman"/>
              </a:rPr>
              <a:t>Age related change effect on skin.</a:t>
            </a:r>
            <a:r>
              <a:rPr lang="en-US" sz="3200" dirty="0">
                <a:latin typeface="Times New Roman"/>
                <a:ea typeface="Times New Roman"/>
              </a:rPr>
              <a:t/>
            </a:r>
            <a:br>
              <a:rPr lang="en-US" sz="3200" dirty="0">
                <a:latin typeface="Times New Roman"/>
                <a:ea typeface="Times New Roman"/>
              </a:rPr>
            </a:br>
            <a:endParaRPr lang="ar-EG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48600" cy="438943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834306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kern="1800" dirty="0">
                <a:solidFill>
                  <a:srgbClr val="04617B"/>
                </a:solidFill>
                <a:latin typeface="Georgia"/>
                <a:ea typeface="Times New Roman"/>
              </a:rPr>
              <a:t>Age related change effect on </a:t>
            </a:r>
            <a:r>
              <a:rPr lang="en-US" sz="3200" b="1" kern="1800" dirty="0" smtClean="0">
                <a:solidFill>
                  <a:srgbClr val="04617B"/>
                </a:solidFill>
                <a:latin typeface="Georgia"/>
                <a:ea typeface="Times New Roman"/>
              </a:rPr>
              <a:t>skin(cont.,)</a:t>
            </a:r>
            <a:r>
              <a:rPr lang="en-US" sz="3200" dirty="0">
                <a:solidFill>
                  <a:srgbClr val="04617B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04617B"/>
                </a:solidFill>
                <a:latin typeface="Times New Roman"/>
                <a:ea typeface="Times New Roman"/>
              </a:rPr>
            </a:br>
            <a:endParaRPr lang="ar-E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06557"/>
              </p:ext>
            </p:extLst>
          </p:nvPr>
        </p:nvGraphicFramePr>
        <p:xfrm>
          <a:off x="228600" y="1828800"/>
          <a:ext cx="8491153" cy="4021470"/>
        </p:xfrm>
        <a:graphic>
          <a:graphicData uri="http://schemas.openxmlformats.org/drawingml/2006/table">
            <a:tbl>
              <a:tblPr rtl="1" firstRow="1" firstCol="1" bandRow="1">
                <a:tableStyleId>{8799B23B-EC83-4686-B30A-512413B5E67A}</a:tableStyleId>
              </a:tblPr>
              <a:tblGrid>
                <a:gridCol w="4711633"/>
                <a:gridCol w="3779520"/>
              </a:tblGrid>
              <a:tr h="563881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Physiologic changes.</a:t>
                      </a:r>
                      <a:r>
                        <a:rPr lang="ar-SA" sz="1800" dirty="0">
                          <a:effectLst/>
                        </a:rPr>
                        <a:t>	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298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 pallor..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Decrease vascular of dermis.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7364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Decrease hair color (graying).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Decrease amount of melanin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4983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Increase dry skin.</a:t>
                      </a:r>
                      <a:r>
                        <a:rPr lang="ar-SA" sz="1800">
                          <a:effectLst/>
                        </a:rPr>
                        <a:t>-</a:t>
                      </a:r>
                      <a:endParaRPr lang="en-US" sz="1800">
                        <a:effectLst/>
                      </a:endParaRPr>
                    </a:p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Decrease perspiration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Decrease sebaceous and sweat gland function.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89018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Increase susceptibility to trauma.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Decrease thickness of epidermis.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63328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Increased incidence of brown spots (senile </a:t>
                      </a:r>
                      <a:r>
                        <a:rPr lang="en-US" sz="1800" dirty="0" err="1">
                          <a:effectLst/>
                        </a:rPr>
                        <a:t>lentigo</a:t>
                      </a:r>
                      <a:r>
                        <a:rPr lang="en-US" sz="1800" dirty="0">
                          <a:effectLst/>
                        </a:rPr>
                        <a:t>).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Increased localized pigmentation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9691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Increased purple patches (senile </a:t>
                      </a:r>
                      <a:r>
                        <a:rPr lang="en-US" sz="1800" dirty="0" err="1">
                          <a:effectLst/>
                        </a:rPr>
                        <a:t>purpura</a:t>
                      </a:r>
                      <a:r>
                        <a:rPr lang="en-US" sz="1800" dirty="0">
                          <a:effectLst/>
                        </a:rPr>
                        <a:t>).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Increase capillary fragility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109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Definition of Pressure ulcer:-</a:t>
            </a:r>
            <a:br>
              <a:rPr lang="en-US" b="1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Low">
              <a:lnSpc>
                <a:spcPct val="150000"/>
              </a:lnSpc>
              <a:spcAft>
                <a:spcPts val="1000"/>
              </a:spcAft>
              <a:buFont typeface="Wingdings"/>
              <a:buChar char=""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Localized areas of tissue necrosis that developed when soft tissue is compressed between a bony prominence and an external surface for a prolonged period of time.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algn="justLow">
              <a:lnSpc>
                <a:spcPct val="150000"/>
              </a:lnSpc>
              <a:spcAft>
                <a:spcPts val="1000"/>
              </a:spcAft>
              <a:buFont typeface="Wingdings"/>
              <a:buChar char=""/>
              <a:tabLst>
                <a:tab pos="457200" algn="l"/>
              </a:tabLst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An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area of unrelieved pressure that result in damage to the underlying tissues and the development of skin lesion.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/>
              <a:buChar char=""/>
              <a:tabLst>
                <a:tab pos="457200" algn="l"/>
              </a:tabLst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Other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commonly used terms include decubitus ulcer, bed sores, and pressure ulcer.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200000"/>
              </a:lnSpc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35151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Risk factors of pressure ulcer:-</a:t>
            </a:r>
            <a:br>
              <a:rPr lang="en-US" b="1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Symbol"/>
              </a:rPr>
              <a:t>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Reduced mobility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Symbol"/>
              </a:rPr>
              <a:t>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Vascular damage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Symbol"/>
              </a:rPr>
              <a:t>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Sensory impairment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Symbol"/>
              </a:rPr>
              <a:t>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Reduced consciousness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Symbol"/>
              </a:rPr>
              <a:t>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Over 65 years old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Symbol"/>
              </a:rPr>
              <a:t>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Malnourished/dehydrated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062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14851</TotalTime>
  <Words>1117</Words>
  <Application>Microsoft Office PowerPoint</Application>
  <PresentationFormat>On-screen Show (4:3)</PresentationFormat>
  <Paragraphs>128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3_Flow</vt:lpstr>
      <vt:lpstr>Pressure Ulcer</vt:lpstr>
      <vt:lpstr>Rules </vt:lpstr>
      <vt:lpstr>Learning objectives: </vt:lpstr>
      <vt:lpstr>Introduction</vt:lpstr>
      <vt:lpstr>Normal skin anatomy</vt:lpstr>
      <vt:lpstr>Age related change effect on skin. </vt:lpstr>
      <vt:lpstr>Age related change effect on skin(cont.,) </vt:lpstr>
      <vt:lpstr>Definition of Pressure ulcer:- </vt:lpstr>
      <vt:lpstr>Risk factors of pressure ulcer:- </vt:lpstr>
      <vt:lpstr>Most common sites of pressure ulcer:-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/ Classification Of Bedsores </vt:lpstr>
      <vt:lpstr>Stages&amp; symptoms of pressure ulcer:-</vt:lpstr>
      <vt:lpstr>Stage I</vt:lpstr>
      <vt:lpstr>Stage I</vt:lpstr>
      <vt:lpstr>PowerPoint Presentation</vt:lpstr>
      <vt:lpstr>Stage II</vt:lpstr>
      <vt:lpstr>Stage II</vt:lpstr>
      <vt:lpstr>PowerPoint Presentation</vt:lpstr>
      <vt:lpstr>PowerPoint Presentation</vt:lpstr>
      <vt:lpstr>Stage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Prevention of pressure ulcer:- Check you for pressure sores every day. Take the following steps to prevent pressure ulcers: </vt:lpstr>
      <vt:lpstr>PowerPoint Presentation</vt:lpstr>
      <vt:lpstr>PowerPoint Presentation</vt:lpstr>
      <vt:lpstr>Equipment’s for prevention of pressure ulcer:- </vt:lpstr>
      <vt:lpstr>Procedure for Management of pressure ulcer:-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terms</dc:title>
  <dc:creator>as</dc:creator>
  <cp:lastModifiedBy>ahmed</cp:lastModifiedBy>
  <cp:revision>1134</cp:revision>
  <dcterms:created xsi:type="dcterms:W3CDTF">2006-08-16T00:00:00Z</dcterms:created>
  <dcterms:modified xsi:type="dcterms:W3CDTF">2020-02-19T01:26:26Z</dcterms:modified>
</cp:coreProperties>
</file>