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FF"/>
        </a:solidFill>
        <a:effectLst/>
        <a:uFillTx/>
        <a:latin typeface="Times New Roman"/>
        <a:ea typeface="Times New Roman"/>
        <a:cs typeface="Times New Roman"/>
        <a:sym typeface="Times New Roman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FF"/>
        </a:solidFill>
        <a:effectLst/>
        <a:uFillTx/>
        <a:latin typeface="Times New Roman"/>
        <a:ea typeface="Times New Roman"/>
        <a:cs typeface="Times New Roman"/>
        <a:sym typeface="Times New Roman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FF"/>
        </a:solidFill>
        <a:effectLst/>
        <a:uFillTx/>
        <a:latin typeface="Times New Roman"/>
        <a:ea typeface="Times New Roman"/>
        <a:cs typeface="Times New Roman"/>
        <a:sym typeface="Times New Roman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FF"/>
        </a:solidFill>
        <a:effectLst/>
        <a:uFillTx/>
        <a:latin typeface="Times New Roman"/>
        <a:ea typeface="Times New Roman"/>
        <a:cs typeface="Times New Roman"/>
        <a:sym typeface="Times New Roman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FF"/>
        </a:solidFill>
        <a:effectLst/>
        <a:uFillTx/>
        <a:latin typeface="Times New Roman"/>
        <a:ea typeface="Times New Roman"/>
        <a:cs typeface="Times New Roman"/>
        <a:sym typeface="Times New Roman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FF"/>
        </a:solidFill>
        <a:effectLst/>
        <a:uFillTx/>
        <a:latin typeface="Times New Roman"/>
        <a:ea typeface="Times New Roman"/>
        <a:cs typeface="Times New Roman"/>
        <a:sym typeface="Times New Roman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FF"/>
        </a:solidFill>
        <a:effectLst/>
        <a:uFillTx/>
        <a:latin typeface="Times New Roman"/>
        <a:ea typeface="Times New Roman"/>
        <a:cs typeface="Times New Roman"/>
        <a:sym typeface="Times New Roman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FF"/>
        </a:solidFill>
        <a:effectLst/>
        <a:uFillTx/>
        <a:latin typeface="Times New Roman"/>
        <a:ea typeface="Times New Roman"/>
        <a:cs typeface="Times New Roman"/>
        <a:sym typeface="Times New Roman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FF"/>
        </a:solidFill>
        <a:effectLst/>
        <a:uFillTx/>
        <a:latin typeface="Times New Roman"/>
        <a:ea typeface="Times New Roman"/>
        <a:cs typeface="Times New Roman"/>
        <a:sym typeface="Times New Roman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0000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FFFF"/>
          </a:solidFill>
        </a:fill>
      </a:tcStyle>
    </a:wholeTbl>
    <a:band2H>
      <a:tcTxStyle b="def" i="def"/>
      <a:tcStyle>
        <a:tcBdr/>
        <a:fill>
          <a:solidFill>
            <a:srgbClr val="E6FFFF"/>
          </a:solidFill>
        </a:fill>
      </a:tcStyle>
    </a:band2H>
    <a:firstCol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0000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0000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0000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FF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rgbClr val="0000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FF"/>
              </a:solidFill>
              <a:prstDash val="solid"/>
              <a:round/>
            </a:ln>
          </a:top>
          <a:bottom>
            <a:ln w="25400" cap="flat">
              <a:solidFill>
                <a:srgbClr val="0000FF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FF"/>
              </a:solidFill>
              <a:prstDash val="solid"/>
              <a:round/>
            </a:ln>
          </a:top>
          <a:bottom>
            <a:ln w="25400" cap="flat">
              <a:solidFill>
                <a:srgbClr val="0000FF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0000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FF"/>
          </a:solidFill>
        </a:fill>
      </a:tcStyle>
    </a:wholeTbl>
    <a:band2H>
      <a:tcTxStyle b="def" i="def"/>
      <a:tcStyle>
        <a:tcBdr/>
        <a:fill>
          <a:solidFill>
            <a:srgbClr val="E6E6FF"/>
          </a:solidFill>
        </a:fill>
      </a:tcStyle>
    </a:band2H>
    <a:firstCol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FF"/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FF"/>
          </a:solidFill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FF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1" name="Shape 31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Arial Narrow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Arial Narrow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Arial Narrow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Arial Narrow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Arial Narrow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Arial Narrow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Arial Narrow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Arial Narrow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Arial Narrow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"/>
          <p:cNvGrpSpPr/>
          <p:nvPr/>
        </p:nvGrpSpPr>
        <p:grpSpPr>
          <a:xfrm>
            <a:off x="203075" y="1552575"/>
            <a:ext cx="8939338" cy="5305425"/>
            <a:chOff x="0" y="0"/>
            <a:chExt cx="8939336" cy="5305425"/>
          </a:xfrm>
        </p:grpSpPr>
        <p:sp>
          <p:nvSpPr>
            <p:cNvPr id="21" name="Shape"/>
            <p:cNvSpPr/>
            <p:nvPr/>
          </p:nvSpPr>
          <p:spPr>
            <a:xfrm>
              <a:off x="3068761" y="1157287"/>
              <a:ext cx="5870576" cy="414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896" y="21592"/>
                  </a:moveTo>
                  <a:lnTo>
                    <a:pt x="21600" y="21600"/>
                  </a:lnTo>
                  <a:lnTo>
                    <a:pt x="21600" y="18425"/>
                  </a:lnTo>
                  <a:lnTo>
                    <a:pt x="0" y="0"/>
                  </a:lnTo>
                  <a:lnTo>
                    <a:pt x="935" y="976"/>
                  </a:lnTo>
                  <a:lnTo>
                    <a:pt x="1706" y="1811"/>
                  </a:lnTo>
                  <a:lnTo>
                    <a:pt x="2576" y="2870"/>
                  </a:lnTo>
                  <a:lnTo>
                    <a:pt x="3417" y="3986"/>
                  </a:lnTo>
                  <a:lnTo>
                    <a:pt x="4649" y="5880"/>
                  </a:lnTo>
                  <a:lnTo>
                    <a:pt x="5742" y="7897"/>
                  </a:lnTo>
                  <a:lnTo>
                    <a:pt x="6536" y="9659"/>
                  </a:lnTo>
                  <a:lnTo>
                    <a:pt x="7231" y="11478"/>
                  </a:lnTo>
                  <a:lnTo>
                    <a:pt x="7774" y="13297"/>
                  </a:lnTo>
                  <a:lnTo>
                    <a:pt x="8177" y="14960"/>
                  </a:lnTo>
                  <a:lnTo>
                    <a:pt x="8452" y="16365"/>
                  </a:lnTo>
                  <a:lnTo>
                    <a:pt x="8703" y="18110"/>
                  </a:lnTo>
                  <a:lnTo>
                    <a:pt x="8826" y="19632"/>
                  </a:lnTo>
                  <a:lnTo>
                    <a:pt x="8896" y="21592"/>
                  </a:lnTo>
                </a:path>
              </a:pathLst>
            </a:custGeom>
            <a:gradFill flip="none" rotWithShape="1">
              <a:gsLst>
                <a:gs pos="0">
                  <a:schemeClr val="accent2"/>
                </a:gs>
                <a:gs pos="100000">
                  <a:srgbClr val="182F76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2" name="Line"/>
            <p:cNvSpPr/>
            <p:nvPr/>
          </p:nvSpPr>
          <p:spPr>
            <a:xfrm>
              <a:off x="0" y="0"/>
              <a:ext cx="5488112" cy="5305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523" y="1947"/>
                    <a:pt x="21600" y="11023"/>
                    <a:pt x="21600" y="21600"/>
                  </a:cubicBezTo>
                </a:path>
              </a:pathLst>
            </a:custGeom>
            <a:noFill/>
            <a:ln w="12700" cap="rnd">
              <a:solidFill>
                <a:schemeClr val="accent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2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gradFill flip="none" rotWithShape="1">
          <a:gsLst>
            <a:gs pos="0">
              <a:srgbClr val="000000"/>
            </a:gs>
            <a:gs pos="100000">
              <a:srgbClr val="0000FF"/>
            </a:gs>
          </a:gsLst>
          <a:lin ang="108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"/>
          <p:cNvGrpSpPr/>
          <p:nvPr/>
        </p:nvGrpSpPr>
        <p:grpSpPr>
          <a:xfrm>
            <a:off x="-390" y="1587"/>
            <a:ext cx="9131690" cy="6845301"/>
            <a:chOff x="0" y="0"/>
            <a:chExt cx="9131689" cy="6845300"/>
          </a:xfrm>
        </p:grpSpPr>
        <p:sp>
          <p:nvSpPr>
            <p:cNvPr id="2" name="Shape"/>
            <p:cNvSpPr/>
            <p:nvPr/>
          </p:nvSpPr>
          <p:spPr>
            <a:xfrm>
              <a:off x="5388364" y="1584325"/>
              <a:ext cx="3743326" cy="5259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450" y="21593"/>
                  </a:moveTo>
                  <a:lnTo>
                    <a:pt x="21600" y="21600"/>
                  </a:lnTo>
                  <a:lnTo>
                    <a:pt x="21600" y="9369"/>
                  </a:lnTo>
                  <a:lnTo>
                    <a:pt x="0" y="0"/>
                  </a:lnTo>
                  <a:lnTo>
                    <a:pt x="1841" y="978"/>
                  </a:lnTo>
                  <a:lnTo>
                    <a:pt x="3353" y="1819"/>
                  </a:lnTo>
                  <a:lnTo>
                    <a:pt x="5056" y="2875"/>
                  </a:lnTo>
                  <a:lnTo>
                    <a:pt x="6705" y="3990"/>
                  </a:lnTo>
                  <a:lnTo>
                    <a:pt x="9124" y="5887"/>
                  </a:lnTo>
                  <a:lnTo>
                    <a:pt x="11267" y="7902"/>
                  </a:lnTo>
                  <a:lnTo>
                    <a:pt x="12824" y="9662"/>
                  </a:lnTo>
                  <a:lnTo>
                    <a:pt x="14180" y="11481"/>
                  </a:lnTo>
                  <a:lnTo>
                    <a:pt x="15252" y="13300"/>
                  </a:lnTo>
                  <a:lnTo>
                    <a:pt x="16040" y="14963"/>
                  </a:lnTo>
                  <a:lnTo>
                    <a:pt x="16571" y="16371"/>
                  </a:lnTo>
                  <a:lnTo>
                    <a:pt x="17066" y="18112"/>
                  </a:lnTo>
                  <a:lnTo>
                    <a:pt x="17313" y="19638"/>
                  </a:lnTo>
                  <a:lnTo>
                    <a:pt x="17450" y="21593"/>
                  </a:lnTo>
                </a:path>
              </a:pathLst>
            </a:custGeom>
            <a:gradFill flip="none" rotWithShape="1">
              <a:gsLst>
                <a:gs pos="0">
                  <a:schemeClr val="accent2"/>
                </a:gs>
                <a:gs pos="100000">
                  <a:srgbClr val="182F76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" name="Line"/>
            <p:cNvSpPr/>
            <p:nvPr/>
          </p:nvSpPr>
          <p:spPr>
            <a:xfrm>
              <a:off x="0" y="0"/>
              <a:ext cx="8410965" cy="6845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</a:pathLst>
            </a:custGeom>
            <a:noFill/>
            <a:ln w="12700" cap="rnd">
              <a:solidFill>
                <a:schemeClr val="accent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5" name="Title Text"/>
          <p:cNvSpPr txBox="1"/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37" tIns="46037" rIns="46037" bIns="46037" anchor="ctr"/>
          <a:lstStyle/>
          <a:p>
            <a:pPr/>
            <a:r>
              <a:t>Title Text</a:t>
            </a:r>
          </a:p>
        </p:txBody>
      </p:sp>
      <p:sp>
        <p:nvSpPr>
          <p:cNvPr id="6" name="Body Level One…"/>
          <p:cNvSpPr txBox="1"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" name="Slide Number"/>
          <p:cNvSpPr txBox="1"/>
          <p:nvPr>
            <p:ph type="sldNum" sz="quarter" idx="2"/>
          </p:nvPr>
        </p:nvSpPr>
        <p:spPr>
          <a:xfrm>
            <a:off x="8175624" y="6333138"/>
            <a:ext cx="282577" cy="287724"/>
          </a:xfrm>
          <a:prstGeom prst="rect">
            <a:avLst/>
          </a:prstGeom>
          <a:ln w="12700">
            <a:miter lim="400000"/>
          </a:ln>
        </p:spPr>
        <p:txBody>
          <a:bodyPr wrap="none" lIns="46037" tIns="46037" rIns="46037" bIns="46037" anchor="ctr">
            <a:spAutoFit/>
          </a:bodyPr>
          <a:lstStyle>
            <a:lvl1pPr algn="r">
              <a:defRPr sz="14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FFCC66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FFCC66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FFCC66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FFCC66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FFCC66"/>
          </a:solidFill>
          <a:uFillTx/>
          <a:latin typeface="Arial"/>
          <a:ea typeface="Arial"/>
          <a:cs typeface="Arial"/>
          <a:sym typeface="Arial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FFCC66"/>
          </a:solidFill>
          <a:uFillTx/>
          <a:latin typeface="Arial"/>
          <a:ea typeface="Arial"/>
          <a:cs typeface="Arial"/>
          <a:sym typeface="Arial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FFCC66"/>
          </a:solidFill>
          <a:uFillTx/>
          <a:latin typeface="Arial"/>
          <a:ea typeface="Arial"/>
          <a:cs typeface="Arial"/>
          <a:sym typeface="Arial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FFCC66"/>
          </a:solidFill>
          <a:uFillTx/>
          <a:latin typeface="Arial"/>
          <a:ea typeface="Arial"/>
          <a:cs typeface="Arial"/>
          <a:sym typeface="Arial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FFCC66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80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Times New Roman"/>
          <a:ea typeface="Times New Roman"/>
          <a:cs typeface="Times New Roman"/>
          <a:sym typeface="Times New Roman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90000"/>
        <a:buFontTx/>
        <a:buChar char="–"/>
        <a:tabLst/>
        <a:defRPr b="0" baseline="0" cap="none" i="0" spc="0" strike="noStrike" sz="3200" u="none">
          <a:solidFill>
            <a:srgbClr val="FFFFFF"/>
          </a:solidFill>
          <a:uFillTx/>
          <a:latin typeface="Times New Roman"/>
          <a:ea typeface="Times New Roman"/>
          <a:cs typeface="Times New Roman"/>
          <a:sym typeface="Times New Roman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60000"/>
        <a:buFontTx/>
        <a:buChar char="●"/>
        <a:tabLst/>
        <a:defRPr b="0" baseline="0" cap="none" i="0" spc="0" strike="noStrike" sz="3200" u="none">
          <a:solidFill>
            <a:srgbClr val="FFFFFF"/>
          </a:solidFill>
          <a:uFillTx/>
          <a:latin typeface="Times New Roman"/>
          <a:ea typeface="Times New Roman"/>
          <a:cs typeface="Times New Roman"/>
          <a:sym typeface="Times New Roman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100000"/>
        <a:buFontTx/>
        <a:buChar char="–"/>
        <a:tabLst/>
        <a:defRPr b="0" baseline="0" cap="none" i="0" spc="0" strike="noStrike" sz="3200" u="none">
          <a:solidFill>
            <a:srgbClr val="FFFFFF"/>
          </a:solidFill>
          <a:uFillTx/>
          <a:latin typeface="Times New Roman"/>
          <a:ea typeface="Times New Roman"/>
          <a:cs typeface="Times New Roman"/>
          <a:sym typeface="Times New Roman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100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Times New Roman"/>
          <a:ea typeface="Times New Roman"/>
          <a:cs typeface="Times New Roman"/>
          <a:sym typeface="Times New Roman"/>
        </a:defRPr>
      </a:lvl5pPr>
      <a:lvl6pPr marL="26924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100000"/>
        <a:buFont typeface="Wingdings"/>
        <a:buChar char=""/>
        <a:tabLst/>
        <a:defRPr b="0" baseline="0" cap="none" i="0" spc="0" strike="noStrike" sz="3200" u="none">
          <a:solidFill>
            <a:srgbClr val="FFFFFF"/>
          </a:solidFill>
          <a:uFillTx/>
          <a:latin typeface="Times New Roman"/>
          <a:ea typeface="Times New Roman"/>
          <a:cs typeface="Times New Roman"/>
          <a:sym typeface="Times New Roman"/>
        </a:defRPr>
      </a:lvl6pPr>
      <a:lvl7pPr marL="31496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100000"/>
        <a:buFont typeface="Wingdings"/>
        <a:buChar char=""/>
        <a:tabLst/>
        <a:defRPr b="0" baseline="0" cap="none" i="0" spc="0" strike="noStrike" sz="3200" u="none">
          <a:solidFill>
            <a:srgbClr val="FFFFFF"/>
          </a:solidFill>
          <a:uFillTx/>
          <a:latin typeface="Times New Roman"/>
          <a:ea typeface="Times New Roman"/>
          <a:cs typeface="Times New Roman"/>
          <a:sym typeface="Times New Roman"/>
        </a:defRPr>
      </a:lvl7pPr>
      <a:lvl8pPr marL="36068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100000"/>
        <a:buFont typeface="Wingdings"/>
        <a:buChar char=""/>
        <a:tabLst/>
        <a:defRPr b="0" baseline="0" cap="none" i="0" spc="0" strike="noStrike" sz="3200" u="none">
          <a:solidFill>
            <a:srgbClr val="FFFFFF"/>
          </a:solidFill>
          <a:uFillTx/>
          <a:latin typeface="Times New Roman"/>
          <a:ea typeface="Times New Roman"/>
          <a:cs typeface="Times New Roman"/>
          <a:sym typeface="Times New Roman"/>
        </a:defRPr>
      </a:lvl8pPr>
      <a:lvl9pPr marL="40640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100000"/>
        <a:buFont typeface="Wingdings"/>
        <a:buChar char=""/>
        <a:tabLst/>
        <a:defRPr b="0" baseline="0" cap="none" i="0" spc="0" strike="noStrike" sz="3200" u="none">
          <a:solidFill>
            <a:srgbClr val="FFFFFF"/>
          </a:solidFill>
          <a:uFillTx/>
          <a:latin typeface="Times New Roman"/>
          <a:ea typeface="Times New Roman"/>
          <a:cs typeface="Times New Roman"/>
          <a:sym typeface="Times New Roman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liver and biliary tract"/>
          <p:cNvSpPr txBox="1"/>
          <p:nvPr>
            <p:ph type="title" idx="4294967295"/>
          </p:nvPr>
        </p:nvSpPr>
        <p:spPr>
          <a:xfrm>
            <a:off x="914400" y="1333500"/>
            <a:ext cx="7772400" cy="1143001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>
            <a:lvl1pPr>
              <a:defRPr>
                <a:latin typeface="Phosphate Inline"/>
                <a:ea typeface="Phosphate Inline"/>
                <a:cs typeface="Phosphate Inline"/>
                <a:sym typeface="Phosphate Inline"/>
              </a:defRPr>
            </a:lvl1pPr>
          </a:lstStyle>
          <a:p>
            <a:pPr/>
            <a:r>
              <a:t>liver and biliary tract</a:t>
            </a:r>
          </a:p>
        </p:txBody>
      </p:sp>
      <p:sp>
        <p:nvSpPr>
          <p:cNvPr id="34" name="Ahmed Elsharawy…"/>
          <p:cNvSpPr txBox="1"/>
          <p:nvPr>
            <p:ph type="body" sz="quarter" idx="4294967295"/>
          </p:nvPr>
        </p:nvSpPr>
        <p:spPr>
          <a:xfrm>
            <a:off x="1600200" y="3759200"/>
            <a:ext cx="6400800" cy="1752600"/>
          </a:xfrm>
          <a:prstGeom prst="rect">
            <a:avLst/>
          </a:prstGeom>
        </p:spPr>
        <p:txBody>
          <a:bodyPr lIns="46037" tIns="46037" rIns="46037" bIns="46037" anchor="ctr">
            <a:normAutofit fontScale="100000" lnSpcReduction="0"/>
          </a:bodyPr>
          <a:lstStyle/>
          <a:p>
            <a:pPr marL="0" indent="0" algn="ctr">
              <a:spcBef>
                <a:spcPts val="0"/>
              </a:spcBef>
              <a:buClrTx/>
              <a:buSzTx/>
              <a:buNone/>
              <a:defRPr sz="2400">
                <a:solidFill>
                  <a:srgbClr val="E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Ahmed Elsharawy</a:t>
            </a:r>
          </a:p>
          <a:p>
            <a:pPr marL="0" indent="0" algn="ctr">
              <a:spcBef>
                <a:spcPts val="0"/>
              </a:spcBef>
              <a:buClrTx/>
              <a:buSzTx/>
              <a:buNone/>
              <a:defRPr sz="2400">
                <a:solidFill>
                  <a:srgbClr val="E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Assistant Lecturer of medicine and cardiology </a:t>
            </a:r>
          </a:p>
          <a:p>
            <a:pPr marL="0" marR="45719" indent="0" algn="ctr">
              <a:lnSpc>
                <a:spcPct val="80000"/>
              </a:lnSpc>
              <a:spcBef>
                <a:spcPts val="500"/>
              </a:spcBef>
              <a:buClrTx/>
              <a:buSzTx/>
              <a:buNone/>
              <a:defRPr b="1" sz="2400">
                <a:solidFill>
                  <a:srgbClr val="EFFFFF"/>
                </a:solidFill>
                <a:latin typeface="Constantia"/>
                <a:ea typeface="Constantia"/>
                <a:cs typeface="Constantia"/>
                <a:sym typeface="Constantia"/>
              </a:defRPr>
            </a:pPr>
            <a:r>
              <a:t>  Sohag University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Viral hepatitides"/>
          <p:cNvSpPr txBox="1"/>
          <p:nvPr>
            <p:ph type="title" idx="4294967295"/>
          </p:nvPr>
        </p:nvSpPr>
        <p:spPr>
          <a:xfrm>
            <a:off x="685800" y="0"/>
            <a:ext cx="7772400" cy="10668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effectLst>
                  <a:outerShdw sx="100000" sy="100000" kx="0" ky="0" algn="b" rotWithShape="0" blurRad="12700" dist="25400" dir="2700000">
                    <a:srgbClr val="FFFFFF"/>
                  </a:outerShdw>
                </a:effectLst>
              </a:defRPr>
            </a:lvl1pPr>
          </a:lstStyle>
          <a:p>
            <a:pPr/>
            <a:r>
              <a:t>Viral hepatitides</a:t>
            </a:r>
          </a:p>
        </p:txBody>
      </p:sp>
      <p:sp>
        <p:nvSpPr>
          <p:cNvPr id="62" name="Hepatitis A virus…"/>
          <p:cNvSpPr txBox="1"/>
          <p:nvPr>
            <p:ph type="body" idx="4294967295"/>
          </p:nvPr>
        </p:nvSpPr>
        <p:spPr>
          <a:xfrm>
            <a:off x="685799" y="1066800"/>
            <a:ext cx="9144002" cy="55626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325754" indent="-325754" defTabSz="868680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b="1" sz="2280" u="sng">
                <a:solidFill>
                  <a:srgbClr val="FFCC66"/>
                </a:solidFill>
              </a:defRPr>
            </a:pPr>
            <a:r>
              <a:t>Hepatitis A virus</a:t>
            </a:r>
            <a:r>
              <a:rPr b="0" u="none">
                <a:solidFill>
                  <a:srgbClr val="FFFFFF"/>
                </a:solidFill>
              </a:rPr>
              <a:t> </a:t>
            </a:r>
          </a:p>
          <a:p>
            <a:pPr marL="325754" indent="-325754" defTabSz="868680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280"/>
            </a:pPr>
            <a:r>
              <a:t>– i. p. 14 - 45 days, NO HCCa</a:t>
            </a:r>
          </a:p>
          <a:p>
            <a:pPr marL="325754" indent="-325754" defTabSz="868680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b="1" sz="2280" u="sng">
                <a:solidFill>
                  <a:srgbClr val="FFCC66"/>
                </a:solidFill>
              </a:defRPr>
            </a:pPr>
            <a:r>
              <a:t>Hepatitis B virus (</a:t>
            </a:r>
            <a:r>
              <a:rPr b="0" u="none">
                <a:solidFill>
                  <a:srgbClr val="FFFFFF"/>
                </a:solidFill>
              </a:rPr>
              <a:t>Dane particle)</a:t>
            </a:r>
          </a:p>
          <a:p>
            <a:pPr marL="325754" indent="-325754" defTabSz="868680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280"/>
            </a:pPr>
            <a:r>
              <a:t>– HBsAg, HBeAg, HBcAg, DNA polymerase</a:t>
            </a:r>
          </a:p>
          <a:p>
            <a:pPr marL="325754" indent="-325754" defTabSz="868680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280"/>
            </a:pPr>
            <a:r>
              <a:t>- i. p. 4 - 26 weeks, YES HCCa</a:t>
            </a:r>
          </a:p>
          <a:p>
            <a:pPr marL="325754" indent="-325754" defTabSz="868680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b="1" sz="2280" u="sng">
                <a:solidFill>
                  <a:srgbClr val="FFCC66"/>
                </a:solidFill>
              </a:defRPr>
            </a:pPr>
            <a:r>
              <a:t>Hepatitis C virus </a:t>
            </a:r>
          </a:p>
          <a:p>
            <a:pPr marL="325754" indent="-325754" defTabSz="868680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280"/>
            </a:pPr>
            <a:r>
              <a:t>- i. p. 8 - 12 weeks, YES HCCa</a:t>
            </a:r>
          </a:p>
          <a:p>
            <a:pPr marL="325754" indent="-325754" defTabSz="868680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b="1" sz="2280" u="sng">
                <a:solidFill>
                  <a:srgbClr val="FFCC66"/>
                </a:solidFill>
              </a:defRPr>
            </a:pPr>
            <a:r>
              <a:t>Hepatitis D virus</a:t>
            </a:r>
          </a:p>
          <a:p>
            <a:pPr marL="325754" indent="-325754" defTabSz="868680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280"/>
            </a:pPr>
            <a:r>
              <a:t>- defective virus, i. p. 4 – 7 weeks</a:t>
            </a:r>
          </a:p>
          <a:p>
            <a:pPr marL="325754" indent="-325754" defTabSz="868680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b="1" sz="2280" u="sng">
                <a:solidFill>
                  <a:srgbClr val="FFCC66"/>
                </a:solidFill>
              </a:defRPr>
            </a:pPr>
            <a:r>
              <a:t>Hepatitis E virus</a:t>
            </a:r>
          </a:p>
          <a:p>
            <a:pPr marL="325754" indent="-325754" defTabSz="868680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280"/>
            </a:pPr>
            <a:r>
              <a:t>– endemic in India, Africa, i. p. 1 – 2 months</a:t>
            </a:r>
          </a:p>
          <a:p>
            <a:pPr marL="325754" indent="-325754" defTabSz="868680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b="1" sz="2280" u="sng">
                <a:solidFill>
                  <a:srgbClr val="FFCC66"/>
                </a:solidFill>
              </a:defRPr>
            </a:pPr>
            <a:r>
              <a:t>Hepatitis G virus</a:t>
            </a:r>
          </a:p>
          <a:p>
            <a:pPr marL="325754" indent="-325754" defTabSz="868680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280"/>
            </a:pPr>
            <a:r>
              <a:t>- RNA virus ~ HCV</a:t>
            </a:r>
          </a:p>
          <a:p>
            <a:pPr marL="325754" indent="-325754" defTabSz="868680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b="1" sz="2280" u="sng">
                <a:solidFill>
                  <a:srgbClr val="FFCC66"/>
                </a:solidFill>
              </a:defRPr>
            </a:pPr>
            <a:r>
              <a:t>Other viral hepatitides</a:t>
            </a:r>
            <a:r>
              <a:rPr b="0" u="none">
                <a:solidFill>
                  <a:srgbClr val="FFFFFF"/>
                </a:solidFill>
              </a:rPr>
              <a:t> - EBV, CMV, HSV </a:t>
            </a:r>
          </a:p>
          <a:p>
            <a:pPr marL="325754" indent="-325754" defTabSz="868680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280"/>
            </a:pPr>
            <a:r>
              <a:t>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Hepatocyte injury pathogenesis"/>
          <p:cNvSpPr txBox="1"/>
          <p:nvPr>
            <p:ph type="title" idx="4294967295"/>
          </p:nvPr>
        </p:nvSpPr>
        <p:spPr>
          <a:xfrm>
            <a:off x="-1" y="304800"/>
            <a:ext cx="9144002" cy="8382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effectLst>
                  <a:outerShdw sx="100000" sy="100000" kx="0" ky="0" algn="b" rotWithShape="0" blurRad="12700" dist="25400" dir="2700000">
                    <a:srgbClr val="FFFFFF"/>
                  </a:outerShdw>
                </a:effectLst>
              </a:defRPr>
            </a:lvl1pPr>
          </a:lstStyle>
          <a:p>
            <a:pPr/>
            <a:r>
              <a:t>Hepatocyte injury pathogenesis</a:t>
            </a:r>
          </a:p>
        </p:txBody>
      </p:sp>
      <p:sp>
        <p:nvSpPr>
          <p:cNvPr id="65" name="1. direct cytopathic effect…"/>
          <p:cNvSpPr txBox="1"/>
          <p:nvPr>
            <p:ph type="body" idx="4294967295"/>
          </p:nvPr>
        </p:nvSpPr>
        <p:spPr>
          <a:xfrm>
            <a:off x="304799" y="1295400"/>
            <a:ext cx="9144002" cy="55626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609600" indent="-609600">
              <a:spcBef>
                <a:spcPts val="600"/>
              </a:spcBef>
              <a:buSzTx/>
              <a:buFont typeface="Wingdings"/>
              <a:buNone/>
              <a:defRPr b="1" sz="2800" u="sng">
                <a:solidFill>
                  <a:srgbClr val="FFCC66"/>
                </a:solidFill>
              </a:defRPr>
            </a:pPr>
            <a:r>
              <a:t>1. direct cytopathic effect</a:t>
            </a:r>
            <a:r>
              <a:rPr b="0" u="none">
                <a:solidFill>
                  <a:srgbClr val="FFFFFF"/>
                </a:solidFill>
              </a:rPr>
              <a:t> </a:t>
            </a:r>
          </a:p>
          <a:p>
            <a:pPr marL="609600" indent="-609600">
              <a:spcBef>
                <a:spcPts val="600"/>
              </a:spcBef>
              <a:buSzTx/>
              <a:buFont typeface="Wingdings"/>
              <a:buNone/>
              <a:defRPr sz="2800"/>
            </a:pPr>
            <a:r>
              <a:t>- hepatitides C and D</a:t>
            </a:r>
          </a:p>
          <a:p>
            <a:pPr marL="609600" indent="-609600">
              <a:buSzTx/>
              <a:buFont typeface="Wingdings"/>
              <a:buNone/>
              <a:defRPr sz="2800"/>
            </a:pPr>
          </a:p>
          <a:p>
            <a:pPr marL="609600" indent="-609600">
              <a:spcBef>
                <a:spcPts val="600"/>
              </a:spcBef>
              <a:buSzTx/>
              <a:buFont typeface="Wingdings"/>
              <a:buNone/>
              <a:defRPr b="1" sz="2800" u="sng">
                <a:solidFill>
                  <a:srgbClr val="FFCC66"/>
                </a:solidFill>
              </a:defRPr>
            </a:pPr>
            <a:r>
              <a:t>2. immune-mediated injury</a:t>
            </a:r>
            <a:r>
              <a:rPr b="0" u="none">
                <a:solidFill>
                  <a:srgbClr val="FFFFFF"/>
                </a:solidFill>
              </a:rPr>
              <a:t> </a:t>
            </a:r>
          </a:p>
          <a:p>
            <a:pPr marL="609600" indent="-609600">
              <a:spcBef>
                <a:spcPts val="600"/>
              </a:spcBef>
              <a:buSzTx/>
              <a:buFont typeface="Wingdings"/>
              <a:buNone/>
              <a:defRPr sz="2800"/>
            </a:pPr>
            <a:r>
              <a:t>hepatitis B</a:t>
            </a:r>
          </a:p>
          <a:p>
            <a:pPr marL="609600" indent="-609600">
              <a:spcBef>
                <a:spcPts val="600"/>
              </a:spcBef>
              <a:buSzTx/>
              <a:buFont typeface="Wingdings"/>
              <a:buNone/>
              <a:defRPr sz="2800"/>
            </a:pPr>
            <a:r>
              <a:t>virus presence in cell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® </a:t>
            </a:r>
            <a:r>
              <a:t>CD8 T-lymphocytes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® </a:t>
            </a:r>
            <a:r>
              <a:t>cell death</a:t>
            </a:r>
          </a:p>
          <a:p>
            <a:pPr marL="609600" indent="-609600">
              <a:spcBef>
                <a:spcPts val="600"/>
              </a:spcBef>
              <a:buSzTx/>
              <a:buFont typeface="Wingdings"/>
              <a:buNone/>
              <a:defRPr sz="2800"/>
            </a:pPr>
            <a:r>
              <a:t>- severe course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® </a:t>
            </a:r>
            <a:r>
              <a:t>virus elimination</a:t>
            </a:r>
          </a:p>
          <a:p>
            <a:pPr marL="609600" indent="-609600">
              <a:spcBef>
                <a:spcPts val="600"/>
              </a:spcBef>
              <a:buSzTx/>
              <a:buFont typeface="Wingdings"/>
              <a:buNone/>
              <a:defRPr sz="2800"/>
            </a:pPr>
            <a:r>
              <a:t>- mild (subclinical) course </a:t>
            </a:r>
          </a:p>
          <a:p>
            <a:pPr marL="609600" indent="-609600">
              <a:spcBef>
                <a:spcPts val="600"/>
              </a:spcBef>
              <a:buSzTx/>
              <a:buFont typeface="Wingdings"/>
              <a:buNone/>
              <a:defRPr sz="2800"/>
            </a:pPr>
            <a:r>
              <a:rPr>
                <a:latin typeface="Symbol"/>
                <a:ea typeface="Symbol"/>
                <a:cs typeface="Symbol"/>
                <a:sym typeface="Symbol"/>
              </a:rPr>
              <a:t>	® </a:t>
            </a:r>
            <a:r>
              <a:t>chronic hepatitis</a:t>
            </a:r>
          </a:p>
          <a:p>
            <a:pPr marL="609600" indent="-609600">
              <a:spcBef>
                <a:spcPts val="600"/>
              </a:spcBef>
              <a:buSzTx/>
              <a:buFont typeface="Wingdings"/>
              <a:buNone/>
              <a:defRPr sz="2800"/>
            </a:pPr>
            <a:r>
              <a:rPr>
                <a:latin typeface="Symbol"/>
                <a:ea typeface="Symbol"/>
                <a:cs typeface="Symbol"/>
                <a:sym typeface="Symbol"/>
              </a:rPr>
              <a:t>	®</a:t>
            </a:r>
            <a:r>
              <a:t> carriage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Clinical course"/>
          <p:cNvSpPr txBox="1"/>
          <p:nvPr>
            <p:ph type="title" idx="4294967295"/>
          </p:nvPr>
        </p:nvSpPr>
        <p:spPr>
          <a:xfrm>
            <a:off x="685800" y="-1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effectLst>
                  <a:outerShdw sx="100000" sy="100000" kx="0" ky="0" algn="b" rotWithShape="0" blurRad="12700" dist="25400" dir="2700000">
                    <a:srgbClr val="FFFFFF"/>
                  </a:outerShdw>
                </a:effectLst>
              </a:defRPr>
            </a:lvl1pPr>
          </a:lstStyle>
          <a:p>
            <a:pPr/>
            <a:r>
              <a:t>Clinical course</a:t>
            </a:r>
          </a:p>
        </p:txBody>
      </p:sp>
      <p:sp>
        <p:nvSpPr>
          <p:cNvPr id="68" name="1. carrier state…"/>
          <p:cNvSpPr txBox="1"/>
          <p:nvPr>
            <p:ph type="body" idx="4294967295"/>
          </p:nvPr>
        </p:nvSpPr>
        <p:spPr>
          <a:xfrm>
            <a:off x="761999" y="1295400"/>
            <a:ext cx="9144002" cy="55626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609600" indent="-609600">
              <a:spcBef>
                <a:spcPts val="500"/>
              </a:spcBef>
              <a:buSzTx/>
              <a:buFont typeface="Wingdings"/>
              <a:buNone/>
              <a:defRPr b="1" sz="2400" u="sng">
                <a:solidFill>
                  <a:srgbClr val="FFCC66"/>
                </a:solidFill>
              </a:defRPr>
            </a:pPr>
            <a:r>
              <a:t>1. carrier state </a:t>
            </a:r>
          </a:p>
          <a:p>
            <a:pPr marL="609600" indent="-609600">
              <a:spcBef>
                <a:spcPts val="500"/>
              </a:spcBef>
              <a:buSzTx/>
              <a:buFont typeface="Wingdings"/>
              <a:buNone/>
              <a:defRPr sz="2400"/>
            </a:pPr>
            <a:r>
              <a:t>without apparent disease  </a:t>
            </a:r>
          </a:p>
          <a:p>
            <a:pPr marL="609600" indent="-609600">
              <a:spcBef>
                <a:spcPts val="500"/>
              </a:spcBef>
              <a:buSzTx/>
              <a:buFont typeface="Wingdings"/>
              <a:buNone/>
              <a:defRPr b="1" sz="2400" u="sng">
                <a:solidFill>
                  <a:srgbClr val="FFCC66"/>
                </a:solidFill>
              </a:defRPr>
            </a:pPr>
            <a:r>
              <a:t>2. asymptomatic infection</a:t>
            </a:r>
          </a:p>
          <a:p>
            <a:pPr marL="609600" indent="-609600">
              <a:spcBef>
                <a:spcPts val="500"/>
              </a:spcBef>
              <a:buSzTx/>
              <a:buFont typeface="Wingdings"/>
              <a:buNone/>
              <a:defRPr sz="2400"/>
            </a:pPr>
            <a:r>
              <a:t>- only laboratory signs</a:t>
            </a:r>
          </a:p>
          <a:p>
            <a:pPr marL="609600" indent="-609600">
              <a:spcBef>
                <a:spcPts val="500"/>
              </a:spcBef>
              <a:buSzTx/>
              <a:buFont typeface="Wingdings"/>
              <a:buNone/>
              <a:defRPr b="1" sz="2400" u="sng">
                <a:solidFill>
                  <a:srgbClr val="FFCC66"/>
                </a:solidFill>
              </a:defRPr>
            </a:pPr>
            <a:r>
              <a:t>3. acute hepatitis</a:t>
            </a:r>
            <a:r>
              <a:rPr b="0" u="none">
                <a:solidFill>
                  <a:srgbClr val="FFFFFF"/>
                </a:solidFill>
              </a:rPr>
              <a:t> </a:t>
            </a:r>
          </a:p>
          <a:p>
            <a:pPr marL="609600" indent="-609600">
              <a:spcBef>
                <a:spcPts val="500"/>
              </a:spcBef>
              <a:buSzTx/>
              <a:buFont typeface="Wingdings"/>
              <a:buNone/>
              <a:defRPr sz="2400"/>
            </a:pPr>
            <a:r>
              <a:t>- incubation period</a:t>
            </a:r>
          </a:p>
          <a:p>
            <a:pPr marL="609600" indent="-609600">
              <a:spcBef>
                <a:spcPts val="500"/>
              </a:spcBef>
              <a:buSzTx/>
              <a:buFont typeface="Wingdings"/>
              <a:buNone/>
              <a:defRPr sz="2400"/>
            </a:pPr>
            <a:r>
              <a:t>- preicteric phase – malaise, nausea, headache</a:t>
            </a:r>
          </a:p>
          <a:p>
            <a:pPr marL="609600" indent="-609600">
              <a:spcBef>
                <a:spcPts val="500"/>
              </a:spcBef>
              <a:buSzTx/>
              <a:buFont typeface="Wingdings"/>
              <a:buNone/>
              <a:defRPr sz="2400"/>
            </a:pPr>
            <a:r>
              <a:t>- icteric phase – jaundice x anicteric course – HBV (50%), HCV </a:t>
            </a:r>
          </a:p>
          <a:p>
            <a:pPr marL="609600" indent="-609600">
              <a:spcBef>
                <a:spcPts val="500"/>
              </a:spcBef>
              <a:buSzTx/>
              <a:buFont typeface="Wingdings"/>
              <a:buNone/>
              <a:defRPr sz="2400"/>
            </a:pPr>
            <a:r>
              <a:t>- convalescence</a:t>
            </a:r>
          </a:p>
          <a:p>
            <a:pPr marL="609600" indent="-609600">
              <a:spcBef>
                <a:spcPts val="500"/>
              </a:spcBef>
              <a:buSzTx/>
              <a:buFont typeface="Wingdings"/>
              <a:buNone/>
              <a:defRPr b="1" sz="2400" u="sng">
                <a:solidFill>
                  <a:srgbClr val="FFCC66"/>
                </a:solidFill>
              </a:defRPr>
            </a:pPr>
            <a:r>
              <a:t>4. chronic hepatitis</a:t>
            </a:r>
            <a:r>
              <a:rPr b="0" u="none">
                <a:solidFill>
                  <a:srgbClr val="FFFFFF"/>
                </a:solidFill>
              </a:rPr>
              <a:t>  </a:t>
            </a:r>
          </a:p>
          <a:p>
            <a:pPr marL="609600" indent="-609600">
              <a:spcBef>
                <a:spcPts val="500"/>
              </a:spcBef>
              <a:buSzTx/>
              <a:buFont typeface="Wingdings"/>
              <a:buNone/>
              <a:defRPr b="1" sz="2400" u="sng">
                <a:solidFill>
                  <a:srgbClr val="FFCC66"/>
                </a:solidFill>
              </a:defRPr>
            </a:pPr>
            <a:r>
              <a:t>5. fulminant hepatitis</a:t>
            </a:r>
          </a:p>
          <a:p>
            <a:pPr marL="609600" indent="-609600">
              <a:spcBef>
                <a:spcPts val="500"/>
              </a:spcBef>
              <a:buSzTx/>
              <a:buFont typeface="Wingdings"/>
              <a:buNone/>
              <a:defRPr sz="2400"/>
            </a:pPr>
            <a:r>
              <a:t>- submassive / massive necrosis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Morphological features"/>
          <p:cNvSpPr txBox="1"/>
          <p:nvPr>
            <p:ph type="title" idx="4294967295"/>
          </p:nvPr>
        </p:nvSpPr>
        <p:spPr>
          <a:xfrm>
            <a:off x="685800" y="6095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effectLst>
                  <a:outerShdw sx="100000" sy="100000" kx="0" ky="0" algn="b" rotWithShape="0" blurRad="12700" dist="25400" dir="2700000">
                    <a:srgbClr val="FFFFFF"/>
                  </a:outerShdw>
                </a:effectLst>
              </a:defRPr>
            </a:lvl1pPr>
          </a:lstStyle>
          <a:p>
            <a:pPr/>
            <a:r>
              <a:t>Morphological features</a:t>
            </a:r>
          </a:p>
        </p:txBody>
      </p:sp>
      <p:sp>
        <p:nvSpPr>
          <p:cNvPr id="71" name="1. acute hepatitis – panlobular location…"/>
          <p:cNvSpPr txBox="1"/>
          <p:nvPr>
            <p:ph type="body" idx="4294967295"/>
          </p:nvPr>
        </p:nvSpPr>
        <p:spPr>
          <a:xfrm>
            <a:off x="685800" y="1981200"/>
            <a:ext cx="8077200" cy="4495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buSzTx/>
              <a:buFont typeface="Wingdings"/>
              <a:buNone/>
              <a:defRPr b="1" sz="2800" u="sng"/>
            </a:pPr>
            <a:r>
              <a:t>1. acute hepatitis</a:t>
            </a:r>
            <a:r>
              <a:rPr b="0" u="none"/>
              <a:t> – panlobular location</a:t>
            </a:r>
          </a:p>
          <a:p>
            <a:pPr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400"/>
            </a:pPr>
            <a:r>
              <a:t>- ballooning, pyknosis of hepatocytes</a:t>
            </a:r>
          </a:p>
          <a:p>
            <a:pPr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400"/>
            </a:pPr>
            <a:r>
              <a:t>+/- cholestasis, steatosis (HCV)</a:t>
            </a:r>
          </a:p>
          <a:p>
            <a:pPr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400"/>
            </a:pPr>
            <a:r>
              <a:t>- „ground glass“ hepatocytes (HBV)</a:t>
            </a:r>
          </a:p>
          <a:p>
            <a:pPr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400"/>
            </a:pPr>
            <a:r>
              <a:t>- necrosis: cytolysis x apoptosis</a:t>
            </a:r>
          </a:p>
          <a:p>
            <a:pPr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400"/>
            </a:pPr>
            <a:r>
              <a:t>- bridging necrosis</a:t>
            </a:r>
          </a:p>
          <a:p>
            <a:pPr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400"/>
            </a:pPr>
            <a:r>
              <a:t>- portal inflammation</a:t>
            </a:r>
          </a:p>
          <a:p>
            <a:pPr>
              <a:lnSpc>
                <a:spcPct val="90000"/>
              </a:lnSpc>
              <a:spcBef>
                <a:spcPts val="600"/>
              </a:spcBef>
              <a:buSzTx/>
              <a:buFont typeface="Wingdings"/>
              <a:buNone/>
              <a:defRPr b="1" sz="2800" u="sng"/>
            </a:pPr>
            <a:r>
              <a:t>2. chronic hepatitis</a:t>
            </a:r>
            <a:r>
              <a:rPr b="0" u="none"/>
              <a:t> – portal location</a:t>
            </a:r>
          </a:p>
          <a:p>
            <a:pPr>
              <a:lnSpc>
                <a:spcPct val="90000"/>
              </a:lnSpc>
              <a:spcBef>
                <a:spcPts val="500"/>
              </a:spcBef>
              <a:buClr>
                <a:srgbClr val="FFFFFF"/>
              </a:buClr>
              <a:buChar char="-"/>
              <a:defRPr sz="2400"/>
            </a:pPr>
            <a:r>
              <a:t>periportal inflammation – lymphocytes, plasma cells </a:t>
            </a:r>
          </a:p>
          <a:p>
            <a:pPr>
              <a:lnSpc>
                <a:spcPct val="90000"/>
              </a:lnSpc>
              <a:spcBef>
                <a:spcPts val="500"/>
              </a:spcBef>
              <a:buClr>
                <a:srgbClr val="FFFFFF"/>
              </a:buClr>
              <a:buChar char="-"/>
              <a:defRPr sz="2400"/>
            </a:pPr>
            <a:r>
              <a:t>interface hepatitis, bridging necroses</a:t>
            </a:r>
          </a:p>
          <a:p>
            <a:pPr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400"/>
            </a:pPr>
            <a:r>
              <a:t>-   perisinusoidal / periportal fibrosis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® </a:t>
            </a:r>
            <a:r>
              <a:t>macronodular cirrhosis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Autoimmunne hepatitis"/>
          <p:cNvSpPr txBox="1"/>
          <p:nvPr>
            <p:ph type="title" idx="4294967295"/>
          </p:nvPr>
        </p:nvSpPr>
        <p:spPr>
          <a:xfrm>
            <a:off x="685800" y="-1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effectLst>
                  <a:outerShdw sx="100000" sy="100000" kx="0" ky="0" algn="b" rotWithShape="0" blurRad="12700" dist="25400" dir="2700000">
                    <a:srgbClr val="FFFFFF"/>
                  </a:outerShdw>
                </a:effectLst>
              </a:defRPr>
            </a:lvl1pPr>
          </a:lstStyle>
          <a:p>
            <a:pPr/>
            <a:r>
              <a:t>Autoimmunne hepatitis</a:t>
            </a:r>
          </a:p>
        </p:txBody>
      </p:sp>
      <p:sp>
        <p:nvSpPr>
          <p:cNvPr id="74" name="= chronic hepatitis + immunologic abnormalities…"/>
          <p:cNvSpPr txBox="1"/>
          <p:nvPr>
            <p:ph type="body" idx="4294967295"/>
          </p:nvPr>
        </p:nvSpPr>
        <p:spPr>
          <a:xfrm>
            <a:off x="685800" y="1219200"/>
            <a:ext cx="7772400" cy="54102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322325" indent="-322325" defTabSz="859536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b="1" sz="2256">
                <a:solidFill>
                  <a:srgbClr val="FFCC66"/>
                </a:solidFill>
              </a:defRPr>
            </a:pPr>
            <a:r>
              <a:t>= chronic hepatitis + immunologic abnormalities</a:t>
            </a:r>
          </a:p>
          <a:p>
            <a:pPr marL="322325" indent="-322325" defTabSz="859536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256"/>
            </a:pPr>
            <a:r>
              <a:t>- type 1 (85%): anti-nuclear Ab / anti-smooth muscle Ab</a:t>
            </a:r>
          </a:p>
          <a:p>
            <a:pPr marL="322325" indent="-322325" defTabSz="859536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256"/>
            </a:pPr>
            <a:r>
              <a:t>- type 2 (5%): liver/kidney microsomal type 1 Ab</a:t>
            </a:r>
          </a:p>
          <a:p>
            <a:pPr marL="322325" indent="-322325" defTabSz="859536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256"/>
            </a:pPr>
            <a:r>
              <a:t>- type 3 (10%): soluble liver/pancreas antigen Ab</a:t>
            </a:r>
          </a:p>
          <a:p>
            <a:pPr marL="322325" indent="-322325" defTabSz="859536">
              <a:lnSpc>
                <a:spcPct val="90000"/>
              </a:lnSpc>
              <a:buSzTx/>
              <a:buFont typeface="Wingdings"/>
              <a:buNone/>
              <a:defRPr sz="2256"/>
            </a:pPr>
          </a:p>
          <a:p>
            <a:pPr marL="322325" indent="-322325" defTabSz="859536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256"/>
            </a:pPr>
            <a:r>
              <a:t>- female predominance (70%)</a:t>
            </a:r>
          </a:p>
          <a:p>
            <a:pPr marL="322325" indent="-322325" defTabSz="859536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256"/>
            </a:pPr>
            <a:r>
              <a:t>- NO laboratory signs of viral hepatitis</a:t>
            </a:r>
          </a:p>
          <a:p>
            <a:pPr marL="322325" indent="-322325" defTabSz="859536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256"/>
            </a:pPr>
            <a:r>
              <a:t>-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­ </a:t>
            </a:r>
            <a:r>
              <a:t>serum IgG level</a:t>
            </a:r>
          </a:p>
          <a:p>
            <a:pPr marL="322325" indent="-322325" defTabSz="859536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256"/>
            </a:pPr>
            <a:r>
              <a:t>-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­ </a:t>
            </a:r>
            <a:r>
              <a:t>titers antibodies</a:t>
            </a:r>
          </a:p>
          <a:p>
            <a:pPr marL="322325" indent="-322325" defTabSz="859536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256"/>
            </a:pPr>
            <a:r>
              <a:t>+ other autoimune disease (RA, HT, SS, UC)</a:t>
            </a:r>
          </a:p>
          <a:p>
            <a:pPr marL="322325" indent="-322325" defTabSz="859536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256"/>
            </a:pPr>
            <a:r>
              <a:t>- corticosteroids</a:t>
            </a:r>
          </a:p>
          <a:p>
            <a:pPr marL="322325" indent="-322325" defTabSz="859536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256"/>
            </a:pPr>
            <a:r>
              <a:t>- complication – cirrhosis (5% pts.) </a:t>
            </a:r>
          </a:p>
          <a:p>
            <a:pPr marL="322325" indent="-322325" defTabSz="859536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256">
                <a:solidFill>
                  <a:srgbClr val="FFCC66"/>
                </a:solidFill>
              </a:defRPr>
            </a:pPr>
            <a:br/>
          </a:p>
          <a:p>
            <a:pPr marL="322325" indent="-322325" defTabSz="859536">
              <a:lnSpc>
                <a:spcPct val="90000"/>
              </a:lnSpc>
              <a:spcBef>
                <a:spcPts val="300"/>
              </a:spcBef>
              <a:buSzTx/>
              <a:buFont typeface="Wingdings"/>
              <a:buNone/>
              <a:defRPr sz="1504"/>
            </a:pPr>
            <a:r>
              <a:t>   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Drug- and toxin-induced liver disease"/>
          <p:cNvSpPr txBox="1"/>
          <p:nvPr>
            <p:ph type="title" idx="4294967295"/>
          </p:nvPr>
        </p:nvSpPr>
        <p:spPr>
          <a:xfrm>
            <a:off x="685800" y="2285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defTabSz="768095">
              <a:defRPr sz="3696">
                <a:effectLst>
                  <a:outerShdw sx="100000" sy="100000" kx="0" ky="0" algn="b" rotWithShape="0" blurRad="10668" dist="21336" dir="2700000">
                    <a:srgbClr val="FFFFFF"/>
                  </a:outerShdw>
                </a:effectLst>
              </a:defRPr>
            </a:lvl1pPr>
          </a:lstStyle>
          <a:p>
            <a:pPr/>
            <a:r>
              <a:t>Drug- and toxin-induced liver disease</a:t>
            </a:r>
          </a:p>
        </p:txBody>
      </p:sp>
      <p:sp>
        <p:nvSpPr>
          <p:cNvPr id="77" name="Hepatotoxic damage…"/>
          <p:cNvSpPr txBox="1"/>
          <p:nvPr>
            <p:ph type="body" idx="4294967295"/>
          </p:nvPr>
        </p:nvSpPr>
        <p:spPr>
          <a:xfrm>
            <a:off x="304800" y="1752600"/>
            <a:ext cx="8610600" cy="54864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spcBef>
                <a:spcPts val="500"/>
              </a:spcBef>
              <a:buSzTx/>
              <a:buFont typeface="Wingdings"/>
              <a:buNone/>
              <a:defRPr b="1" sz="2400" u="sng">
                <a:solidFill>
                  <a:srgbClr val="FFCC66"/>
                </a:solidFill>
              </a:defRPr>
            </a:pPr>
            <a:r>
              <a:t>Hepatotoxic damage</a:t>
            </a:r>
            <a:endParaRPr sz="2000"/>
          </a:p>
          <a:p>
            <a:pPr>
              <a:spcBef>
                <a:spcPts val="400"/>
              </a:spcBef>
              <a:buSzTx/>
              <a:buFont typeface="Wingdings"/>
              <a:buNone/>
              <a:defRPr sz="2000"/>
            </a:pPr>
            <a:r>
              <a:t>- chloride hydrocarbons, phalloidin, yellow phosphorus, aphlatoxin</a:t>
            </a:r>
          </a:p>
          <a:p>
            <a:pPr>
              <a:spcBef>
                <a:spcPts val="500"/>
              </a:spcBef>
              <a:buSzTx/>
              <a:buFont typeface="Wingdings"/>
              <a:buNone/>
              <a:defRPr b="1" sz="2400" u="sng">
                <a:solidFill>
                  <a:srgbClr val="FFCC66"/>
                </a:solidFill>
              </a:defRPr>
            </a:pPr>
            <a:r>
              <a:t>Idiosyncratic damage </a:t>
            </a:r>
            <a:r>
              <a:rPr b="0" u="none">
                <a:solidFill>
                  <a:srgbClr val="FFFFFF"/>
                </a:solidFill>
              </a:rPr>
              <a:t>– drug (metabolite) hypersensitivity</a:t>
            </a:r>
          </a:p>
          <a:p>
            <a:pPr>
              <a:spcBef>
                <a:spcPts val="400"/>
              </a:spcBef>
              <a:buSzTx/>
              <a:buFont typeface="Wingdings"/>
              <a:buNone/>
              <a:defRPr sz="2000"/>
            </a:pPr>
            <a:r>
              <a:t>- halothane, chlorpromazine, cytostatics, paracetamol</a:t>
            </a:r>
          </a:p>
          <a:p>
            <a:pPr>
              <a:spcBef>
                <a:spcPts val="600"/>
              </a:spcBef>
              <a:buSzTx/>
              <a:buFont typeface="Wingdings"/>
              <a:buNone/>
              <a:defRPr sz="2800" u="sng">
                <a:solidFill>
                  <a:srgbClr val="FFCC66"/>
                </a:solidFill>
              </a:defRPr>
            </a:pPr>
            <a:r>
              <a:t>Histological changes</a:t>
            </a:r>
          </a:p>
          <a:p>
            <a:pPr>
              <a:spcBef>
                <a:spcPts val="400"/>
              </a:spcBef>
              <a:buSzTx/>
              <a:buFont typeface="Wingdings"/>
              <a:buNone/>
              <a:defRPr sz="2000"/>
            </a:pPr>
            <a:r>
              <a:t>- acute and chronic hepatitis – methyl-dopa</a:t>
            </a:r>
          </a:p>
          <a:p>
            <a:pPr>
              <a:spcBef>
                <a:spcPts val="400"/>
              </a:spcBef>
              <a:buSzTx/>
              <a:buFont typeface="Wingdings"/>
              <a:buNone/>
              <a:defRPr sz="2000"/>
            </a:pPr>
            <a:r>
              <a:t>- zonal necroses / massive necroses - halothane</a:t>
            </a:r>
          </a:p>
          <a:p>
            <a:pPr>
              <a:spcBef>
                <a:spcPts val="400"/>
              </a:spcBef>
              <a:buSzTx/>
              <a:buFont typeface="Wingdings"/>
              <a:buNone/>
              <a:defRPr sz="2000"/>
            </a:pPr>
            <a:r>
              <a:t>- cholestasis - chlorpromazine</a:t>
            </a:r>
          </a:p>
          <a:p>
            <a:pPr>
              <a:spcBef>
                <a:spcPts val="400"/>
              </a:spcBef>
              <a:buSzTx/>
              <a:buFont typeface="Wingdings"/>
              <a:buNone/>
              <a:defRPr sz="2000"/>
            </a:pPr>
            <a:r>
              <a:t>- steatosis / steatohepatitis - TTC</a:t>
            </a:r>
          </a:p>
          <a:p>
            <a:pPr>
              <a:spcBef>
                <a:spcPts val="400"/>
              </a:spcBef>
              <a:buSzTx/>
              <a:buFont typeface="Wingdings"/>
              <a:buNone/>
              <a:defRPr sz="2000"/>
            </a:pPr>
            <a:r>
              <a:t>- fibrosis / cirrhosis – ethanol, methotrexate</a:t>
            </a:r>
          </a:p>
          <a:p>
            <a:pPr>
              <a:spcBef>
                <a:spcPts val="400"/>
              </a:spcBef>
              <a:buSzTx/>
              <a:buFont typeface="Wingdings"/>
              <a:buNone/>
              <a:defRPr sz="2000"/>
            </a:pPr>
            <a:r>
              <a:t>- granuloma formation - sulfonamides</a:t>
            </a:r>
          </a:p>
          <a:p>
            <a:pPr>
              <a:spcBef>
                <a:spcPts val="400"/>
              </a:spcBef>
              <a:buSzTx/>
              <a:buFont typeface="Wingdings"/>
              <a:buNone/>
              <a:defRPr sz="2000"/>
            </a:pPr>
            <a:r>
              <a:t>- vascular disorders – veno-occlusive d., veins thrombosis, peliosis hepatis</a:t>
            </a:r>
          </a:p>
          <a:p>
            <a:pPr>
              <a:spcBef>
                <a:spcPts val="400"/>
              </a:spcBef>
              <a:buSzTx/>
              <a:buFont typeface="Wingdings"/>
              <a:buNone/>
              <a:defRPr sz="2000"/>
            </a:pPr>
            <a:r>
              <a:t>- tumors – HCA, HCC, cholangiocarcinoma, angiosarcoma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irrhosis"/>
          <p:cNvSpPr txBox="1"/>
          <p:nvPr>
            <p:ph type="title" idx="4294967295"/>
          </p:nvPr>
        </p:nvSpPr>
        <p:spPr>
          <a:xfrm>
            <a:off x="685800" y="0"/>
            <a:ext cx="7772400" cy="12192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effectLst>
                  <a:outerShdw sx="100000" sy="100000" kx="0" ky="0" algn="b" rotWithShape="0" blurRad="12700" dist="25400" dir="2700000">
                    <a:srgbClr val="FFFFFF"/>
                  </a:outerShdw>
                </a:effectLst>
              </a:defRPr>
            </a:lvl1pPr>
          </a:lstStyle>
          <a:p>
            <a:pPr/>
            <a:r>
              <a:t>Cirrhosis</a:t>
            </a:r>
          </a:p>
        </p:txBody>
      </p:sp>
      <p:sp>
        <p:nvSpPr>
          <p:cNvPr id="80" name="= irreversible nodular rearrangement of entire liver…"/>
          <p:cNvSpPr txBox="1"/>
          <p:nvPr>
            <p:ph type="body" idx="4294967295"/>
          </p:nvPr>
        </p:nvSpPr>
        <p:spPr>
          <a:xfrm>
            <a:off x="685800" y="1295400"/>
            <a:ext cx="7772400" cy="55626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spcBef>
                <a:spcPts val="500"/>
              </a:spcBef>
              <a:buSzTx/>
              <a:buFont typeface="Wingdings"/>
              <a:buNone/>
              <a:defRPr b="1" sz="2400">
                <a:solidFill>
                  <a:srgbClr val="FFCC66"/>
                </a:solidFill>
              </a:defRPr>
            </a:pPr>
            <a:r>
              <a:t>= irreversible nodular rearrangement of entire liver</a:t>
            </a:r>
          </a:p>
          <a:p>
            <a:pPr>
              <a:spcBef>
                <a:spcPts val="500"/>
              </a:spcBef>
              <a:buSzTx/>
              <a:buFont typeface="Wingdings"/>
              <a:buNone/>
              <a:defRPr sz="2400"/>
            </a:pPr>
            <a:r>
              <a:t>- hepatocellular death + parenchymal nodules (regeneration) + bridging fibrous septa </a:t>
            </a:r>
          </a:p>
          <a:p>
            <a:pPr>
              <a:spcBef>
                <a:spcPts val="500"/>
              </a:spcBef>
              <a:buSzTx/>
              <a:buFont typeface="Wingdings"/>
              <a:buNone/>
              <a:defRPr sz="2400"/>
            </a:pPr>
            <a:r>
              <a:t>size: micronodular (</a:t>
            </a:r>
            <a:r>
              <a:t>&lt; 3 mm</a:t>
            </a:r>
            <a:r>
              <a:t>) x macronodular (</a:t>
            </a:r>
            <a:r>
              <a:t>&gt; 3 mm</a:t>
            </a:r>
            <a:r>
              <a:t>)</a:t>
            </a:r>
          </a:p>
          <a:p>
            <a:pPr>
              <a:spcBef>
                <a:spcPts val="500"/>
              </a:spcBef>
              <a:buSzTx/>
              <a:buFont typeface="Wingdings"/>
              <a:buNone/>
              <a:defRPr sz="2400"/>
            </a:pPr>
            <a:r>
              <a:t>etiology:</a:t>
            </a:r>
          </a:p>
          <a:p>
            <a:pPr>
              <a:spcBef>
                <a:spcPts val="500"/>
              </a:spcBef>
              <a:buSzTx/>
              <a:buFont typeface="Wingdings"/>
              <a:buNone/>
              <a:defRPr sz="2400"/>
            </a:pPr>
            <a:r>
              <a:t>1. alcoholic liver disease (60-70%)</a:t>
            </a:r>
          </a:p>
          <a:p>
            <a:pPr>
              <a:spcBef>
                <a:spcPts val="500"/>
              </a:spcBef>
              <a:buSzTx/>
              <a:buFont typeface="Wingdings"/>
              <a:buNone/>
              <a:defRPr sz="2400"/>
            </a:pPr>
            <a:r>
              <a:t>2. viral hepatitis (10%) – HBV, HCV, HDV</a:t>
            </a:r>
          </a:p>
          <a:p>
            <a:pPr>
              <a:spcBef>
                <a:spcPts val="500"/>
              </a:spcBef>
              <a:buSzTx/>
              <a:buFont typeface="Wingdings"/>
              <a:buNone/>
              <a:defRPr sz="2400"/>
            </a:pPr>
            <a:r>
              <a:t>3. biliary diseases (5-10%)</a:t>
            </a:r>
          </a:p>
          <a:p>
            <a:pPr>
              <a:spcBef>
                <a:spcPts val="500"/>
              </a:spcBef>
              <a:buSzTx/>
              <a:buFont typeface="Wingdings"/>
              <a:buNone/>
              <a:defRPr sz="2400"/>
            </a:pPr>
            <a:r>
              <a:t>4. hereditary hemochromatosis (5%)</a:t>
            </a:r>
          </a:p>
          <a:p>
            <a:pPr>
              <a:spcBef>
                <a:spcPts val="500"/>
              </a:spcBef>
              <a:buSzTx/>
              <a:buFont typeface="Wingdings"/>
              <a:buNone/>
              <a:defRPr sz="2400"/>
            </a:pPr>
            <a:r>
              <a:t>5. Wilson disease, alpha1-antitrypsin deficiency</a:t>
            </a:r>
          </a:p>
          <a:p>
            <a:pPr>
              <a:spcBef>
                <a:spcPts val="500"/>
              </a:spcBef>
              <a:buSzTx/>
              <a:buFont typeface="Wingdings"/>
              <a:buNone/>
              <a:defRPr sz="2400"/>
            </a:pPr>
            <a:r>
              <a:t>6. drugs, infancy – galactosemia, tyrosinemia</a:t>
            </a:r>
          </a:p>
          <a:p>
            <a:pPr>
              <a:spcBef>
                <a:spcPts val="500"/>
              </a:spcBef>
              <a:buSzTx/>
              <a:buFont typeface="Wingdings"/>
              <a:buNone/>
              <a:defRPr sz="2400"/>
            </a:pPr>
            <a:r>
              <a:t>7. cryptogenic cirrhosis (10-15%)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Alcoholic liver disease"/>
          <p:cNvSpPr txBox="1"/>
          <p:nvPr>
            <p:ph type="title" idx="4294967295"/>
          </p:nvPr>
        </p:nvSpPr>
        <p:spPr>
          <a:xfrm>
            <a:off x="685800" y="6095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effectLst>
                  <a:outerShdw sx="100000" sy="100000" kx="0" ky="0" algn="b" rotWithShape="0" blurRad="12700" dist="25400" dir="2700000">
                    <a:srgbClr val="FFFFFF"/>
                  </a:outerShdw>
                </a:effectLst>
              </a:defRPr>
            </a:lvl1pPr>
          </a:lstStyle>
          <a:p>
            <a:pPr/>
            <a:r>
              <a:t>Alcoholic liver disease</a:t>
            </a:r>
          </a:p>
        </p:txBody>
      </p:sp>
      <p:sp>
        <p:nvSpPr>
          <p:cNvPr id="83" name="I.  alcoholic steatosis (80%)…"/>
          <p:cNvSpPr txBox="1"/>
          <p:nvPr>
            <p:ph type="body" idx="4294967295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731519" indent="-731519" defTabSz="822959">
              <a:lnSpc>
                <a:spcPct val="90000"/>
              </a:lnSpc>
              <a:spcBef>
                <a:spcPts val="600"/>
              </a:spcBef>
              <a:buSzTx/>
              <a:buFont typeface="Wingdings"/>
              <a:buNone/>
              <a:defRPr b="1" sz="2520" u="sng">
                <a:solidFill>
                  <a:srgbClr val="FFFF00"/>
                </a:solidFill>
              </a:defRPr>
            </a:pPr>
            <a:r>
              <a:t>I.  alcoholic steatosis </a:t>
            </a:r>
            <a:r>
              <a:rPr b="0" u="none"/>
              <a:t>(80%)</a:t>
            </a:r>
          </a:p>
          <a:p>
            <a:pPr marL="731519" indent="-731519" defTabSz="822959">
              <a:lnSpc>
                <a:spcPct val="90000"/>
              </a:lnSpc>
              <a:spcBef>
                <a:spcPts val="600"/>
              </a:spcBef>
              <a:buSzTx/>
              <a:buFont typeface="Wingdings"/>
              <a:buNone/>
              <a:defRPr sz="2520"/>
            </a:pPr>
            <a:r>
              <a:t>- hepatomegaly (soft, yellow, greasy)</a:t>
            </a:r>
          </a:p>
          <a:p>
            <a:pPr marL="731519" indent="-731519" defTabSz="822959">
              <a:lnSpc>
                <a:spcPct val="90000"/>
              </a:lnSpc>
              <a:spcBef>
                <a:spcPts val="600"/>
              </a:spcBef>
              <a:buSzTx/>
              <a:buFont typeface="Wingdings"/>
              <a:buNone/>
              <a:defRPr sz="2520"/>
            </a:pPr>
            <a:r>
              <a:t>- centrilobular macrovesicular steatosis</a:t>
            </a:r>
          </a:p>
          <a:p>
            <a:pPr marL="731519" indent="-731519" defTabSz="822959">
              <a:lnSpc>
                <a:spcPct val="90000"/>
              </a:lnSpc>
              <a:spcBef>
                <a:spcPts val="600"/>
              </a:spcBef>
              <a:buSzTx/>
              <a:buFont typeface="Wingdings"/>
              <a:buNone/>
              <a:defRPr sz="2520"/>
            </a:pPr>
            <a:r>
              <a:t>- completely reversible in 2-4 weeks</a:t>
            </a:r>
          </a:p>
          <a:p>
            <a:pPr marL="731519" indent="-731519" defTabSz="822959">
              <a:lnSpc>
                <a:spcPct val="90000"/>
              </a:lnSpc>
              <a:spcBef>
                <a:spcPts val="600"/>
              </a:spcBef>
              <a:buSzTx/>
              <a:buFont typeface="Wingdings"/>
              <a:buNone/>
              <a:defRPr b="1" sz="2520" u="sng">
                <a:solidFill>
                  <a:srgbClr val="FFFF00"/>
                </a:solidFill>
              </a:defRPr>
            </a:pPr>
            <a:r>
              <a:t>II. alcoholic steatohepatitis </a:t>
            </a:r>
            <a:r>
              <a:rPr b="0" u="none"/>
              <a:t>(10-35%)</a:t>
            </a:r>
          </a:p>
          <a:p>
            <a:pPr marL="731519" indent="-731519" defTabSz="822959">
              <a:lnSpc>
                <a:spcPct val="90000"/>
              </a:lnSpc>
              <a:spcBef>
                <a:spcPts val="600"/>
              </a:spcBef>
              <a:buSzTx/>
              <a:buFont typeface="Wingdings"/>
              <a:buNone/>
              <a:defRPr sz="2520"/>
            </a:pPr>
            <a:r>
              <a:t>- hepatocyte swelling / necrosis + Mallory bodies</a:t>
            </a:r>
          </a:p>
          <a:p>
            <a:pPr marL="731519" indent="-731519" defTabSz="822959">
              <a:lnSpc>
                <a:spcPct val="90000"/>
              </a:lnSpc>
              <a:spcBef>
                <a:spcPts val="600"/>
              </a:spcBef>
              <a:buSzTx/>
              <a:buFont typeface="Wingdings"/>
              <a:buNone/>
              <a:defRPr sz="2520"/>
            </a:pPr>
            <a:r>
              <a:t>+ neutrophils + sinusoidal / perivenular fibrosis</a:t>
            </a:r>
          </a:p>
          <a:p>
            <a:pPr marL="731519" indent="-731519" defTabSz="822959">
              <a:lnSpc>
                <a:spcPct val="90000"/>
              </a:lnSpc>
              <a:spcBef>
                <a:spcPts val="600"/>
              </a:spcBef>
              <a:buSzTx/>
              <a:buFont typeface="Wingdings"/>
              <a:buNone/>
              <a:defRPr b="1" sz="2520" u="sng">
                <a:solidFill>
                  <a:srgbClr val="FFFF00"/>
                </a:solidFill>
              </a:defRPr>
            </a:pPr>
            <a:r>
              <a:t>III. alcoholic cirrhosis </a:t>
            </a:r>
            <a:r>
              <a:rPr b="0" u="none"/>
              <a:t>(10%)</a:t>
            </a:r>
          </a:p>
          <a:p>
            <a:pPr marL="731519" indent="-731519" defTabSz="822959">
              <a:lnSpc>
                <a:spcPct val="90000"/>
              </a:lnSpc>
              <a:spcBef>
                <a:spcPts val="600"/>
              </a:spcBef>
              <a:buSzTx/>
              <a:buFont typeface="Wingdings"/>
              <a:buNone/>
              <a:defRPr sz="2520"/>
            </a:pPr>
            <a:r>
              <a:t>- brown shrunken organ</a:t>
            </a:r>
          </a:p>
          <a:p>
            <a:pPr marL="731519" indent="-731519" defTabSz="822959">
              <a:lnSpc>
                <a:spcPct val="90000"/>
              </a:lnSpc>
              <a:spcBef>
                <a:spcPts val="600"/>
              </a:spcBef>
              <a:buSzTx/>
              <a:buFont typeface="Wingdings"/>
              <a:buNone/>
              <a:defRPr sz="2520"/>
            </a:pPr>
            <a:r>
              <a:t>- micronodular cirrhosis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Non-alcoholic steatohepatitis"/>
          <p:cNvSpPr txBox="1"/>
          <p:nvPr>
            <p:ph type="title" idx="4294967295"/>
          </p:nvPr>
        </p:nvSpPr>
        <p:spPr>
          <a:xfrm>
            <a:off x="685800" y="6095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effectLst>
                  <a:outerShdw sx="100000" sy="100000" kx="0" ky="0" algn="b" rotWithShape="0" blurRad="12700" dist="25400" dir="2700000">
                    <a:srgbClr val="FFFFFF"/>
                  </a:outerShdw>
                </a:effectLst>
              </a:defRPr>
            </a:lvl1pPr>
          </a:lstStyle>
          <a:p>
            <a:pPr/>
            <a:r>
              <a:t>Non-alcoholic steatohepatitis</a:t>
            </a:r>
          </a:p>
        </p:txBody>
      </p:sp>
      <p:sp>
        <p:nvSpPr>
          <p:cNvPr id="86" name="NASH…"/>
          <p:cNvSpPr txBox="1"/>
          <p:nvPr>
            <p:ph type="body" idx="4294967295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lr>
                <a:srgbClr val="FFFF00"/>
              </a:buClr>
              <a:buChar char="●"/>
            </a:pPr>
            <a:r>
              <a:t>NASH</a:t>
            </a:r>
          </a:p>
          <a:p>
            <a:pPr>
              <a:buClr>
                <a:srgbClr val="FFFF00"/>
              </a:buClr>
              <a:buChar char="●"/>
            </a:pPr>
            <a:r>
              <a:t>obesity, diabetes mellitus, drugs</a:t>
            </a:r>
          </a:p>
          <a:p>
            <a:pPr>
              <a:buClr>
                <a:srgbClr val="FFFF00"/>
              </a:buClr>
              <a:buChar char="●"/>
            </a:pPr>
            <a:r>
              <a:t>increasing incidence</a:t>
            </a:r>
          </a:p>
          <a:p>
            <a:pPr>
              <a:buClr>
                <a:srgbClr val="FFFF00"/>
              </a:buClr>
              <a:buChar char="●"/>
            </a:pPr>
            <a:r>
              <a:t>rarely into cirrhosis</a:t>
            </a:r>
          </a:p>
          <a:p>
            <a:pPr>
              <a:buClr>
                <a:srgbClr val="FFFF00"/>
              </a:buClr>
              <a:buChar char="●"/>
            </a:pPr>
            <a:r>
              <a:t>most cases of cryptogenic cirrhosis ???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I. primary biliary cirrhosis…"/>
          <p:cNvSpPr txBox="1"/>
          <p:nvPr>
            <p:ph type="body" idx="4294967295"/>
          </p:nvPr>
        </p:nvSpPr>
        <p:spPr>
          <a:xfrm>
            <a:off x="228599" y="1295400"/>
            <a:ext cx="9144002" cy="55626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609600" indent="-609600">
              <a:spcBef>
                <a:spcPts val="500"/>
              </a:spcBef>
              <a:buSzTx/>
              <a:buFont typeface="Wingdings"/>
              <a:buNone/>
              <a:defRPr b="1" sz="2400" u="sng">
                <a:solidFill>
                  <a:srgbClr val="FFFF00"/>
                </a:solidFill>
              </a:defRPr>
            </a:pPr>
            <a:r>
              <a:t>I. primary biliary cirrhosis</a:t>
            </a:r>
          </a:p>
          <a:p>
            <a:pPr marL="609600" indent="-609600">
              <a:spcBef>
                <a:spcPts val="500"/>
              </a:spcBef>
              <a:buSzTx/>
              <a:buFont typeface="Wingdings"/>
              <a:buNone/>
              <a:defRPr sz="2400"/>
            </a:pPr>
            <a:r>
              <a:t>- destruction of IH bile ducts + portal inflammation/scarring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® </a:t>
            </a:r>
            <a:r>
              <a:t>cirrhosis</a:t>
            </a:r>
          </a:p>
          <a:p>
            <a:pPr marL="609600" indent="-609600">
              <a:spcBef>
                <a:spcPts val="500"/>
              </a:spcBef>
              <a:buSzTx/>
              <a:buFont typeface="Wingdings"/>
              <a:buNone/>
              <a:defRPr sz="2400"/>
            </a:pPr>
            <a:r>
              <a:t>- lymphocytic/granulomatous inflammation of IH bile ducts, ductopenia</a:t>
            </a:r>
          </a:p>
          <a:p>
            <a:pPr marL="609600" indent="-609600">
              <a:spcBef>
                <a:spcPts val="500"/>
              </a:spcBef>
              <a:buSzTx/>
              <a:buFont typeface="Wingdings"/>
              <a:buNone/>
              <a:defRPr sz="2400"/>
            </a:pPr>
            <a:r>
              <a:t>- middle-aged women</a:t>
            </a:r>
          </a:p>
          <a:p>
            <a:pPr marL="609600" indent="-609600">
              <a:spcBef>
                <a:spcPts val="500"/>
              </a:spcBef>
              <a:buSzTx/>
              <a:buFont typeface="Wingdings"/>
              <a:buNone/>
              <a:defRPr sz="2400"/>
            </a:pPr>
            <a:r>
              <a:t>- anti-mitochondrial Ab (90% pts.) – pyruvate dehydrogenase (M2)</a:t>
            </a:r>
          </a:p>
          <a:p>
            <a:pPr marL="609600" indent="-609600">
              <a:spcBef>
                <a:spcPts val="500"/>
              </a:spcBef>
              <a:buSzTx/>
              <a:buFont typeface="Wingdings"/>
              <a:buNone/>
              <a:defRPr sz="2400"/>
            </a:pPr>
            <a:r>
              <a:t> + SS, sclerodermia, RA, glomerulonephritis, celiac disease</a:t>
            </a:r>
          </a:p>
          <a:p>
            <a:pPr marL="609600" indent="-609600">
              <a:buSzTx/>
              <a:buFont typeface="Wingdings"/>
              <a:buNone/>
              <a:defRPr sz="2400"/>
            </a:pPr>
          </a:p>
          <a:p>
            <a:pPr marL="609600" indent="-609600">
              <a:spcBef>
                <a:spcPts val="500"/>
              </a:spcBef>
              <a:buSzTx/>
              <a:buFont typeface="Wingdings"/>
              <a:buNone/>
              <a:defRPr b="1" sz="2400" u="sng">
                <a:solidFill>
                  <a:srgbClr val="FFFF00"/>
                </a:solidFill>
              </a:defRPr>
            </a:pPr>
            <a:r>
              <a:t>II. secondary biliary cirrhosis</a:t>
            </a:r>
          </a:p>
          <a:p>
            <a:pPr marL="609600" indent="-609600">
              <a:spcBef>
                <a:spcPts val="500"/>
              </a:spcBef>
              <a:buSzTx/>
              <a:buFont typeface="Wingdings"/>
              <a:buNone/>
              <a:defRPr sz="2400"/>
            </a:pPr>
            <a:r>
              <a:t>- prolonged obstruction of EH biliary tree</a:t>
            </a:r>
          </a:p>
          <a:p>
            <a:pPr marL="609600" indent="-609600">
              <a:spcBef>
                <a:spcPts val="500"/>
              </a:spcBef>
              <a:buSzTx/>
              <a:buFont typeface="Wingdings"/>
              <a:buNone/>
              <a:defRPr sz="2400"/>
            </a:pPr>
            <a:r>
              <a:t>- Mi: ductular proliferation + pigmented material</a:t>
            </a:r>
          </a:p>
          <a:p>
            <a:pPr marL="609600" indent="-609600">
              <a:spcBef>
                <a:spcPts val="500"/>
              </a:spcBef>
              <a:buSzTx/>
              <a:buFont typeface="Wingdings"/>
              <a:buNone/>
              <a:defRPr sz="2400"/>
            </a:pPr>
            <a:r>
              <a:t>- ascending cholangitis - abscesses</a:t>
            </a:r>
          </a:p>
        </p:txBody>
      </p:sp>
      <p:sp>
        <p:nvSpPr>
          <p:cNvPr id="89" name="Biliary cirrhosis"/>
          <p:cNvSpPr txBox="1"/>
          <p:nvPr>
            <p:ph type="title" idx="4294967295"/>
          </p:nvPr>
        </p:nvSpPr>
        <p:spPr>
          <a:xfrm>
            <a:off x="685800" y="0"/>
            <a:ext cx="7772400" cy="12192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sz="4000">
                <a:effectLst>
                  <a:outerShdw sx="100000" sy="100000" kx="0" ky="0" algn="b" rotWithShape="0" blurRad="12700" dist="25400" dir="2700000">
                    <a:srgbClr val="FFFFFF"/>
                  </a:outerShdw>
                </a:effectLst>
              </a:defRPr>
            </a:lvl1pPr>
          </a:lstStyle>
          <a:p>
            <a:pPr/>
            <a:r>
              <a:t>Biliary cirrhosis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Jaundice"/>
          <p:cNvSpPr txBox="1"/>
          <p:nvPr>
            <p:ph type="title" idx="4294967295"/>
          </p:nvPr>
        </p:nvSpPr>
        <p:spPr>
          <a:xfrm>
            <a:off x="685800" y="6095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effectLst>
                  <a:outerShdw sx="100000" sy="100000" kx="0" ky="0" algn="b" rotWithShape="0" blurRad="12700" dist="25400" dir="2700000">
                    <a:srgbClr val="FFFFFF"/>
                  </a:outerShdw>
                </a:effectLst>
              </a:defRPr>
            </a:lvl1pPr>
          </a:lstStyle>
          <a:p>
            <a:pPr/>
            <a:r>
              <a:t>Jaundice</a:t>
            </a:r>
          </a:p>
        </p:txBody>
      </p:sp>
      <p:sp>
        <p:nvSpPr>
          <p:cNvPr id="37" name="= yellow discoloration of skin, mucosa, sclera…"/>
          <p:cNvSpPr txBox="1"/>
          <p:nvPr>
            <p:ph type="body" idx="4294967295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algn="ctr">
              <a:lnSpc>
                <a:spcPct val="90000"/>
              </a:lnSpc>
              <a:buSzTx/>
              <a:buFont typeface="Wingdings"/>
              <a:buNone/>
            </a:pPr>
            <a:r>
              <a:t>	= yellow discoloration of skin, mucosa, sclera</a:t>
            </a:r>
          </a:p>
          <a:p>
            <a:pPr>
              <a:lnSpc>
                <a:spcPct val="90000"/>
              </a:lnSpc>
              <a:buClr>
                <a:srgbClr val="FFFF00"/>
              </a:buClr>
              <a:buSzPct val="100000"/>
              <a:buChar char="●"/>
            </a:pPr>
            <a:r>
              <a:t>„icterus“</a:t>
            </a:r>
          </a:p>
          <a:p>
            <a:pPr>
              <a:lnSpc>
                <a:spcPct val="90000"/>
              </a:lnSpc>
              <a:buClr>
                <a:srgbClr val="FFFF00"/>
              </a:buClr>
              <a:buSzPct val="100000"/>
              <a:buChar char="●"/>
            </a:pPr>
            <a:r>
              <a:rPr>
                <a:latin typeface="Symbol"/>
                <a:ea typeface="Symbol"/>
                <a:cs typeface="Symbol"/>
                <a:sym typeface="Symbol"/>
              </a:rPr>
              <a:t>­ </a:t>
            </a:r>
            <a:r>
              <a:t>bilirubin serum level (</a:t>
            </a:r>
            <a:r>
              <a:t>&gt;</a:t>
            </a:r>
            <a:r>
              <a:t> 2.0 mg/dL)</a:t>
            </a:r>
          </a:p>
          <a:p>
            <a:pPr>
              <a:lnSpc>
                <a:spcPct val="90000"/>
              </a:lnSpc>
              <a:buClr>
                <a:srgbClr val="FFFF00"/>
              </a:buClr>
              <a:buSzPct val="100000"/>
              <a:buChar char="●"/>
            </a:pPr>
            <a:r>
              <a:t>unconjugated x conjugated bilirubin</a:t>
            </a:r>
          </a:p>
          <a:p>
            <a:pPr>
              <a:lnSpc>
                <a:spcPct val="90000"/>
              </a:lnSpc>
              <a:buClr>
                <a:srgbClr val="FFFF00"/>
              </a:buClr>
              <a:buSzPct val="100000"/>
              <a:buChar char="●"/>
            </a:pPr>
            <a:r>
              <a:t>cholestasis </a:t>
            </a:r>
          </a:p>
          <a:p>
            <a:pPr lvl="1" marL="742950" indent="-285750">
              <a:lnSpc>
                <a:spcPct val="90000"/>
              </a:lnSpc>
              <a:spcBef>
                <a:spcPts val="0"/>
              </a:spcBef>
              <a:buClr>
                <a:srgbClr val="FFFF00"/>
              </a:buClr>
              <a:buSzPct val="100000"/>
              <a:defRPr sz="2800"/>
            </a:pPr>
            <a:r>
              <a:t>retention of in bile eliminated solutes (bilirubin, bile salts, cholesterol, …)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Biliary cirrhosis"/>
          <p:cNvSpPr txBox="1"/>
          <p:nvPr>
            <p:ph type="title" idx="4294967295"/>
          </p:nvPr>
        </p:nvSpPr>
        <p:spPr>
          <a:xfrm>
            <a:off x="685800" y="6095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sz="4000">
                <a:effectLst>
                  <a:outerShdw sx="100000" sy="100000" kx="0" ky="0" algn="b" rotWithShape="0" blurRad="12700" dist="25400" dir="2700000">
                    <a:srgbClr val="FFFFFF"/>
                  </a:outerShdw>
                </a:effectLst>
              </a:defRPr>
            </a:lvl1pPr>
          </a:lstStyle>
          <a:p>
            <a:pPr/>
            <a:r>
              <a:t>Biliary cirrhosis</a:t>
            </a:r>
          </a:p>
        </p:txBody>
      </p:sp>
      <p:sp>
        <p:nvSpPr>
          <p:cNvPr id="92" name="III. primary sclerosing cholangitis…"/>
          <p:cNvSpPr txBox="1"/>
          <p:nvPr>
            <p:ph type="body" idx="4294967295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b="1" sz="2400" u="sng">
                <a:solidFill>
                  <a:srgbClr val="FFFF00"/>
                </a:solidFill>
              </a:defRPr>
            </a:pPr>
            <a:r>
              <a:t>III. primary sclerosing cholangitis</a:t>
            </a:r>
          </a:p>
          <a:p>
            <a:pPr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400"/>
            </a:pPr>
            <a:r>
              <a:t>- inflammation + obliterative fibrosis of IH + EH bile ducts</a:t>
            </a:r>
          </a:p>
          <a:p>
            <a:pPr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400"/>
            </a:pPr>
            <a:r>
              <a:t>+ ulcerative colitis (70% pts.)</a:t>
            </a:r>
          </a:p>
          <a:p>
            <a:pPr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400"/>
            </a:pPr>
            <a:r>
              <a:t>- middle age</a:t>
            </a:r>
          </a:p>
          <a:p>
            <a:pPr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400"/>
            </a:pPr>
            <a:r>
              <a:t>- M : F … 2 : 1</a:t>
            </a:r>
          </a:p>
          <a:p>
            <a:pPr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400"/>
            </a:pPr>
            <a:r>
              <a:t>- pANCA (80% pts.)</a:t>
            </a:r>
          </a:p>
          <a:p>
            <a:pPr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400"/>
            </a:pPr>
            <a:r>
              <a:t>- Mi: fibrosing cholangitis – fibrous scar</a:t>
            </a:r>
          </a:p>
          <a:p>
            <a:pPr>
              <a:lnSpc>
                <a:spcPct val="90000"/>
              </a:lnSpc>
              <a:buSzTx/>
              <a:buFont typeface="Wingdings"/>
              <a:buNone/>
              <a:defRPr sz="2400"/>
            </a:pPr>
          </a:p>
          <a:p>
            <a:pPr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400"/>
            </a:pPr>
            <a:r>
              <a:t>clinically: cholestasis (pruritus), jaundice, cholangiography</a:t>
            </a:r>
          </a:p>
          <a:p>
            <a:pPr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400"/>
            </a:pPr>
            <a:r>
              <a:t>grossly: yellow-green cirrhosis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Hemochromatosis"/>
          <p:cNvSpPr txBox="1"/>
          <p:nvPr>
            <p:ph type="title" idx="4294967295"/>
          </p:nvPr>
        </p:nvSpPr>
        <p:spPr>
          <a:xfrm>
            <a:off x="685800" y="6095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effectLst>
                  <a:outerShdw sx="100000" sy="100000" kx="0" ky="0" algn="b" rotWithShape="0" blurRad="12700" dist="25400" dir="2700000">
                    <a:srgbClr val="FFFFFF"/>
                  </a:outerShdw>
                </a:effectLst>
              </a:defRPr>
            </a:lvl1pPr>
          </a:lstStyle>
          <a:p>
            <a:pPr/>
            <a:r>
              <a:t>Hemochromatosis</a:t>
            </a:r>
          </a:p>
        </p:txBody>
      </p:sp>
      <p:sp>
        <p:nvSpPr>
          <p:cNvPr id="95" name="= increased uptake of iron in intestine…"/>
          <p:cNvSpPr txBox="1"/>
          <p:nvPr>
            <p:ph type="body" idx="4294967295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spcBef>
                <a:spcPts val="600"/>
              </a:spcBef>
              <a:buSzTx/>
              <a:buFont typeface="Wingdings"/>
              <a:buNone/>
              <a:defRPr sz="2800"/>
            </a:pPr>
            <a:r>
              <a:t>= increased uptake of iron in intestine</a:t>
            </a:r>
          </a:p>
          <a:p>
            <a:pPr>
              <a:spcBef>
                <a:spcPts val="600"/>
              </a:spcBef>
              <a:buSzTx/>
              <a:buFont typeface="Wingdings"/>
              <a:buNone/>
              <a:defRPr sz="2800"/>
            </a:pPr>
            <a:r>
              <a:rPr>
                <a:latin typeface="Symbol"/>
                <a:ea typeface="Symbol"/>
                <a:cs typeface="Symbol"/>
                <a:sym typeface="Symbol"/>
              </a:rPr>
              <a:t>® </a:t>
            </a:r>
            <a:r>
              <a:t>depositions of hemosiderin</a:t>
            </a:r>
          </a:p>
          <a:p>
            <a:pPr>
              <a:spcBef>
                <a:spcPts val="600"/>
              </a:spcBef>
              <a:buSzTx/>
              <a:buFont typeface="Wingdings"/>
              <a:buNone/>
              <a:defRPr sz="2800"/>
            </a:pPr>
            <a:r>
              <a:t>liver + pancreas + skin + heart</a:t>
            </a:r>
          </a:p>
          <a:p>
            <a:pPr>
              <a:spcBef>
                <a:spcPts val="600"/>
              </a:spcBef>
              <a:buSzTx/>
              <a:buFont typeface="Wingdings"/>
              <a:buNone/>
              <a:defRPr sz="2800"/>
            </a:pPr>
            <a:r>
              <a:t>gene HFE, relationship to receptor for tranferin</a:t>
            </a:r>
          </a:p>
          <a:p>
            <a:pPr>
              <a:spcBef>
                <a:spcPts val="600"/>
              </a:spcBef>
              <a:buSzTx/>
              <a:buFont typeface="Wingdings"/>
              <a:buNone/>
              <a:defRPr sz="2800"/>
            </a:pPr>
            <a:r>
              <a:t>chocolate brown cirrhosis</a:t>
            </a:r>
          </a:p>
          <a:p>
            <a:pPr>
              <a:spcBef>
                <a:spcPts val="600"/>
              </a:spcBef>
              <a:buSzTx/>
              <a:buFont typeface="Wingdings"/>
              <a:buNone/>
              <a:defRPr sz="2800"/>
            </a:pPr>
            <a:r>
              <a:t>pancreas fibrosis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® </a:t>
            </a:r>
            <a:r>
              <a:t>bronze diabetes mellitus</a:t>
            </a:r>
          </a:p>
          <a:p>
            <a:pPr>
              <a:spcBef>
                <a:spcPts val="600"/>
              </a:spcBef>
              <a:buSzTx/>
              <a:buFont typeface="Wingdings"/>
              <a:buNone/>
              <a:defRPr sz="2800"/>
            </a:pPr>
            <a:r>
              <a:t>skin pigmentations (bronze)</a:t>
            </a:r>
          </a:p>
          <a:p>
            <a:pPr>
              <a:spcBef>
                <a:spcPts val="600"/>
              </a:spcBef>
              <a:buSzTx/>
              <a:buFont typeface="Wingdings"/>
              <a:buNone/>
              <a:defRPr sz="2800"/>
            </a:pPr>
            <a:r>
              <a:t>cardiomyopathy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Wilson disease"/>
          <p:cNvSpPr txBox="1"/>
          <p:nvPr>
            <p:ph type="title" idx="4294967295"/>
          </p:nvPr>
        </p:nvSpPr>
        <p:spPr>
          <a:xfrm>
            <a:off x="685800" y="6095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defTabSz="768095">
              <a:defRPr sz="3696">
                <a:effectLst>
                  <a:outerShdw sx="100000" sy="100000" kx="0" ky="0" algn="b" rotWithShape="0" blurRad="10668" dist="21336" dir="2700000">
                    <a:srgbClr val="FFFFFF"/>
                  </a:outerShdw>
                </a:effectLst>
              </a:defRPr>
            </a:pPr>
            <a:r>
              <a:t>Wilson disease </a:t>
            </a:r>
            <a:br/>
          </a:p>
        </p:txBody>
      </p:sp>
      <p:sp>
        <p:nvSpPr>
          <p:cNvPr id="98" name="= hepatolenticular degeneration…"/>
          <p:cNvSpPr txBox="1"/>
          <p:nvPr>
            <p:ph type="body" idx="4294967295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spcBef>
                <a:spcPts val="600"/>
              </a:spcBef>
              <a:buSzTx/>
              <a:buFont typeface="Wingdings"/>
              <a:buNone/>
              <a:defRPr sz="2800"/>
            </a:pPr>
            <a:r>
              <a:t>= hepatolenticular degeneration</a:t>
            </a:r>
          </a:p>
          <a:p>
            <a:pPr>
              <a:spcBef>
                <a:spcPts val="600"/>
              </a:spcBef>
              <a:buSzTx/>
              <a:buFont typeface="Wingdings"/>
              <a:buNone/>
              <a:defRPr sz="2800"/>
            </a:pPr>
            <a:r>
              <a:t>disorder of copper metabolism</a:t>
            </a:r>
          </a:p>
          <a:p>
            <a:pPr>
              <a:spcBef>
                <a:spcPts val="600"/>
              </a:spcBef>
              <a:buSzTx/>
              <a:buFont typeface="Wingdings"/>
              <a:buNone/>
              <a:defRPr sz="2800"/>
            </a:pPr>
            <a:r>
              <a:t>defect at level of ceruloplasmin</a:t>
            </a:r>
          </a:p>
          <a:p>
            <a:pPr>
              <a:spcBef>
                <a:spcPts val="600"/>
              </a:spcBef>
              <a:buSzTx/>
              <a:buFont typeface="Wingdings"/>
              <a:buNone/>
              <a:defRPr sz="2800"/>
            </a:pPr>
            <a:r>
              <a:rPr>
                <a:latin typeface="Symbol"/>
                <a:ea typeface="Symbol"/>
                <a:cs typeface="Symbol"/>
                <a:sym typeface="Symbol"/>
              </a:rPr>
              <a:t>® </a:t>
            </a:r>
            <a:r>
              <a:t>accumulation: liver + brain + eye</a:t>
            </a:r>
          </a:p>
          <a:p>
            <a:pPr>
              <a:buChar char="●"/>
              <a:defRPr sz="2800"/>
            </a:pPr>
          </a:p>
          <a:p>
            <a:pPr>
              <a:spcBef>
                <a:spcPts val="600"/>
              </a:spcBef>
              <a:buSzTx/>
              <a:buFont typeface="Wingdings"/>
              <a:buNone/>
              <a:defRPr sz="2800"/>
            </a:pPr>
            <a:r>
              <a:t>cirrhosis</a:t>
            </a:r>
          </a:p>
          <a:p>
            <a:pPr>
              <a:spcBef>
                <a:spcPts val="600"/>
              </a:spcBef>
              <a:buSzTx/>
              <a:buFont typeface="Wingdings"/>
              <a:buNone/>
              <a:defRPr sz="2800"/>
            </a:pPr>
            <a:r>
              <a:t>basal ganglia (neurologic symptoms)</a:t>
            </a:r>
          </a:p>
          <a:p>
            <a:pPr>
              <a:spcBef>
                <a:spcPts val="600"/>
              </a:spcBef>
              <a:buSzTx/>
              <a:buFont typeface="Wingdings"/>
              <a:buNone/>
              <a:defRPr sz="2800"/>
            </a:pPr>
            <a:r>
              <a:t>Kayser-Fleischer green brown ring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Liver cirrhosis - complications"/>
          <p:cNvSpPr txBox="1"/>
          <p:nvPr>
            <p:ph type="title" idx="4294967295"/>
          </p:nvPr>
        </p:nvSpPr>
        <p:spPr>
          <a:xfrm>
            <a:off x="685800" y="304800"/>
            <a:ext cx="7772400" cy="10668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effectLst>
                  <a:outerShdw sx="100000" sy="100000" kx="0" ky="0" algn="b" rotWithShape="0" blurRad="12700" dist="25400" dir="2700000">
                    <a:srgbClr val="FFFFFF"/>
                  </a:outerShdw>
                </a:effectLst>
              </a:defRPr>
            </a:lvl1pPr>
          </a:lstStyle>
          <a:p>
            <a:pPr/>
            <a:r>
              <a:t>Liver cirrhosis - complications</a:t>
            </a:r>
          </a:p>
        </p:txBody>
      </p:sp>
      <p:sp>
        <p:nvSpPr>
          <p:cNvPr id="101" name="1. Portal hypertension (&gt; 10 mmHg)…"/>
          <p:cNvSpPr txBox="1"/>
          <p:nvPr>
            <p:ph type="body" idx="4294967295"/>
          </p:nvPr>
        </p:nvSpPr>
        <p:spPr>
          <a:xfrm>
            <a:off x="685800" y="1600200"/>
            <a:ext cx="7772400" cy="57150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spcBef>
                <a:spcPts val="500"/>
              </a:spcBef>
              <a:buSzTx/>
              <a:buFont typeface="Wingdings"/>
              <a:buNone/>
              <a:defRPr sz="2400" u="sng">
                <a:solidFill>
                  <a:srgbClr val="FFCC66"/>
                </a:solidFill>
              </a:defRPr>
            </a:pPr>
            <a:r>
              <a:t>1. Portal hypertension </a:t>
            </a:r>
            <a:r>
              <a:rPr u="none">
                <a:solidFill>
                  <a:srgbClr val="FFFFFF"/>
                </a:solidFill>
              </a:rPr>
              <a:t>(&gt; 10 mmHg)</a:t>
            </a:r>
          </a:p>
          <a:p>
            <a:pPr>
              <a:spcBef>
                <a:spcPts val="500"/>
              </a:spcBef>
              <a:buSzTx/>
              <a:buFont typeface="Wingdings"/>
              <a:buNone/>
              <a:defRPr sz="2400"/>
            </a:pPr>
            <a:r>
              <a:t>   - portosystemic shunts</a:t>
            </a:r>
          </a:p>
          <a:p>
            <a:pPr>
              <a:spcBef>
                <a:spcPts val="500"/>
              </a:spcBef>
              <a:buSzTx/>
              <a:buFont typeface="Wingdings"/>
              <a:buNone/>
              <a:defRPr sz="2400"/>
            </a:pPr>
            <a:r>
              <a:t>		- rectum – hemorrhoids</a:t>
            </a:r>
          </a:p>
          <a:p>
            <a:pPr>
              <a:spcBef>
                <a:spcPts val="500"/>
              </a:spcBef>
              <a:buSzTx/>
              <a:buFont typeface="Wingdings"/>
              <a:buNone/>
              <a:defRPr sz="2400"/>
            </a:pPr>
            <a:r>
              <a:t>		- cardioesophageal junction – e. varices</a:t>
            </a:r>
          </a:p>
          <a:p>
            <a:pPr>
              <a:spcBef>
                <a:spcPts val="500"/>
              </a:spcBef>
              <a:buSzTx/>
              <a:buFont typeface="Wingdings"/>
              <a:buNone/>
              <a:defRPr sz="2400"/>
            </a:pPr>
            <a:r>
              <a:t>		- abdominal wall – caput medusae</a:t>
            </a:r>
          </a:p>
          <a:p>
            <a:pPr>
              <a:spcBef>
                <a:spcPts val="500"/>
              </a:spcBef>
              <a:buSzTx/>
              <a:buFont typeface="Wingdings"/>
              <a:buNone/>
              <a:defRPr sz="2400"/>
            </a:pPr>
            <a:r>
              <a:t>   - ascites</a:t>
            </a:r>
          </a:p>
          <a:p>
            <a:pPr>
              <a:spcBef>
                <a:spcPts val="500"/>
              </a:spcBef>
              <a:buSzTx/>
              <a:buFont typeface="Wingdings"/>
              <a:buNone/>
              <a:defRPr sz="2400"/>
            </a:pPr>
            <a:r>
              <a:t>   - splenomegaly</a:t>
            </a:r>
          </a:p>
          <a:p>
            <a:pPr>
              <a:spcBef>
                <a:spcPts val="500"/>
              </a:spcBef>
              <a:buSzTx/>
              <a:buFont typeface="Wingdings"/>
              <a:buNone/>
              <a:defRPr sz="2400"/>
            </a:pPr>
            <a:r>
              <a:t>   - GIT congestion </a:t>
            </a:r>
          </a:p>
          <a:p>
            <a:pPr>
              <a:spcBef>
                <a:spcPts val="500"/>
              </a:spcBef>
              <a:buSzTx/>
              <a:buFont typeface="Wingdings"/>
              <a:buNone/>
              <a:defRPr sz="2400" u="sng">
                <a:solidFill>
                  <a:srgbClr val="FFCC66"/>
                </a:solidFill>
              </a:defRPr>
            </a:pPr>
            <a:r>
              <a:t>2. Hemorrhagic diathesis</a:t>
            </a:r>
          </a:p>
          <a:p>
            <a:pPr>
              <a:spcBef>
                <a:spcPts val="500"/>
              </a:spcBef>
              <a:buSzTx/>
              <a:buFont typeface="Wingdings"/>
              <a:buNone/>
              <a:defRPr sz="2400" u="sng">
                <a:solidFill>
                  <a:srgbClr val="FFCC66"/>
                </a:solidFill>
              </a:defRPr>
            </a:pPr>
            <a:r>
              <a:t>3. Progressive liver failure</a:t>
            </a:r>
          </a:p>
          <a:p>
            <a:pPr>
              <a:spcBef>
                <a:spcPts val="500"/>
              </a:spcBef>
              <a:buSzTx/>
              <a:buFont typeface="Wingdings"/>
              <a:buNone/>
              <a:defRPr sz="2400" u="sng">
                <a:solidFill>
                  <a:srgbClr val="FFCC66"/>
                </a:solidFill>
              </a:defRPr>
            </a:pPr>
            <a:r>
              <a:t>4. Hepatocellular carcinoma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ortal hypertension"/>
          <p:cNvSpPr txBox="1"/>
          <p:nvPr>
            <p:ph type="title" idx="4294967295"/>
          </p:nvPr>
        </p:nvSpPr>
        <p:spPr>
          <a:xfrm>
            <a:off x="762000" y="228600"/>
            <a:ext cx="7772400" cy="10668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effectLst>
                  <a:outerShdw sx="100000" sy="100000" kx="0" ky="0" algn="b" rotWithShape="0" blurRad="12700" dist="25400" dir="2700000">
                    <a:srgbClr val="FFFFFF"/>
                  </a:outerShdw>
                </a:effectLst>
              </a:defRPr>
            </a:lvl1pPr>
          </a:lstStyle>
          <a:p>
            <a:pPr/>
            <a:r>
              <a:t>Portal hypertension</a:t>
            </a:r>
          </a:p>
        </p:txBody>
      </p:sp>
      <p:sp>
        <p:nvSpPr>
          <p:cNvPr id="104" name="1. prehepatic…"/>
          <p:cNvSpPr txBox="1"/>
          <p:nvPr>
            <p:ph type="body" idx="4294967295"/>
          </p:nvPr>
        </p:nvSpPr>
        <p:spPr>
          <a:xfrm>
            <a:off x="380999" y="1524000"/>
            <a:ext cx="9144002" cy="53340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609600" indent="-609600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400" u="sng">
                <a:solidFill>
                  <a:srgbClr val="FFCC66"/>
                </a:solidFill>
              </a:defRPr>
            </a:pPr>
            <a:r>
              <a:t>1. prehepatic</a:t>
            </a:r>
            <a:r>
              <a:rPr u="none">
                <a:solidFill>
                  <a:srgbClr val="FFFFFF"/>
                </a:solidFill>
              </a:rPr>
              <a:t> </a:t>
            </a:r>
          </a:p>
          <a:p>
            <a:pPr marL="609600" indent="-609600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400"/>
            </a:pPr>
            <a:r>
              <a:t>- portal vein thrombosis / stenosis</a:t>
            </a:r>
          </a:p>
          <a:p>
            <a:pPr marL="609600" indent="-609600">
              <a:lnSpc>
                <a:spcPct val="90000"/>
              </a:lnSpc>
              <a:buSzTx/>
              <a:buFont typeface="Wingdings"/>
              <a:buNone/>
              <a:defRPr sz="2400"/>
            </a:pPr>
          </a:p>
          <a:p>
            <a:pPr marL="609600" indent="-609600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400" u="sng">
                <a:solidFill>
                  <a:srgbClr val="FFCC66"/>
                </a:solidFill>
              </a:defRPr>
            </a:pPr>
            <a:r>
              <a:t>2. intrahepatic</a:t>
            </a:r>
          </a:p>
          <a:p>
            <a:pPr marL="609600" indent="-609600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400"/>
            </a:pPr>
            <a:r>
              <a:t>- cirrhosis</a:t>
            </a:r>
          </a:p>
          <a:p>
            <a:pPr marL="609600" indent="-609600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400"/>
            </a:pPr>
            <a:r>
              <a:t>- massive steatosis</a:t>
            </a:r>
          </a:p>
          <a:p>
            <a:pPr marL="609600" indent="-609600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400"/>
            </a:pPr>
            <a:r>
              <a:t>- nodular hyperplasia</a:t>
            </a:r>
          </a:p>
          <a:p>
            <a:pPr marL="609600" indent="-609600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400"/>
            </a:pPr>
            <a:r>
              <a:t>- granulomatous diseases (TBC, sarcoidosis)</a:t>
            </a:r>
          </a:p>
          <a:p>
            <a:pPr marL="609600" indent="-609600">
              <a:lnSpc>
                <a:spcPct val="90000"/>
              </a:lnSpc>
              <a:buSzTx/>
              <a:buFont typeface="Wingdings"/>
              <a:buNone/>
              <a:defRPr sz="2400"/>
            </a:pPr>
          </a:p>
          <a:p>
            <a:pPr marL="609600" indent="-609600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400" u="sng">
                <a:solidFill>
                  <a:srgbClr val="FFCC66"/>
                </a:solidFill>
              </a:defRPr>
            </a:pPr>
            <a:r>
              <a:t>3.posthepatic</a:t>
            </a:r>
          </a:p>
          <a:p>
            <a:pPr marL="609600" indent="-609600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400"/>
            </a:pPr>
            <a:r>
              <a:t>- severe right-sided cardiac failure</a:t>
            </a:r>
          </a:p>
          <a:p>
            <a:pPr marL="609600" indent="-609600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400"/>
            </a:pPr>
            <a:r>
              <a:t>- constrictive pericarditis</a:t>
            </a:r>
          </a:p>
          <a:p>
            <a:pPr marL="609600" indent="-609600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400"/>
            </a:pPr>
            <a:r>
              <a:t>- Budd-Chiari syndrome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Neoplasms"/>
          <p:cNvSpPr txBox="1"/>
          <p:nvPr>
            <p:ph type="title" idx="4294967295"/>
          </p:nvPr>
        </p:nvSpPr>
        <p:spPr>
          <a:xfrm>
            <a:off x="685800" y="0"/>
            <a:ext cx="7772400" cy="9906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effectLst>
                  <a:outerShdw sx="100000" sy="100000" kx="0" ky="0" algn="b" rotWithShape="0" blurRad="12700" dist="25400" dir="2700000">
                    <a:srgbClr val="FFFFFF"/>
                  </a:outerShdw>
                </a:effectLst>
              </a:defRPr>
            </a:lvl1pPr>
          </a:lstStyle>
          <a:p>
            <a:pPr/>
            <a:r>
              <a:t>Neoplasms</a:t>
            </a:r>
          </a:p>
        </p:txBody>
      </p:sp>
      <p:sp>
        <p:nvSpPr>
          <p:cNvPr id="107" name="I. Primary benign tumors…"/>
          <p:cNvSpPr txBox="1"/>
          <p:nvPr>
            <p:ph type="body" idx="4294967295"/>
          </p:nvPr>
        </p:nvSpPr>
        <p:spPr>
          <a:xfrm>
            <a:off x="228600" y="1143000"/>
            <a:ext cx="8915400" cy="57150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609600" indent="-609600">
              <a:buSzTx/>
              <a:buFont typeface="Wingdings"/>
              <a:buNone/>
              <a:defRPr b="1" u="sng">
                <a:solidFill>
                  <a:srgbClr val="FFFF00"/>
                </a:solidFill>
              </a:defRPr>
            </a:pPr>
            <a:r>
              <a:t>I. Primary benign tumors</a:t>
            </a:r>
          </a:p>
          <a:p>
            <a:pPr marL="609600" indent="-609600">
              <a:buSzTx/>
              <a:buFont typeface="Wingdings"/>
              <a:buNone/>
            </a:pPr>
            <a:endParaRPr b="1" u="sng">
              <a:solidFill>
                <a:srgbClr val="FFFF00"/>
              </a:solidFill>
            </a:endParaRPr>
          </a:p>
          <a:p>
            <a:pPr marL="609600" indent="-609600">
              <a:buSzTx/>
              <a:buFont typeface="Wingdings"/>
              <a:buNone/>
              <a:defRPr b="1" u="sng">
                <a:solidFill>
                  <a:srgbClr val="FFFF00"/>
                </a:solidFill>
              </a:defRPr>
            </a:pPr>
            <a:r>
              <a:t>1. cavernous hemangioma</a:t>
            </a:r>
            <a:r>
              <a:rPr b="0" u="none">
                <a:solidFill>
                  <a:srgbClr val="FFFFFF"/>
                </a:solidFill>
              </a:rPr>
              <a:t> </a:t>
            </a:r>
            <a:endParaRPr b="0" u="none">
              <a:solidFill>
                <a:srgbClr val="FFFFFF"/>
              </a:solidFill>
            </a:endParaRPr>
          </a:p>
          <a:p>
            <a:pPr marL="609600" indent="-609600">
              <a:buSzTx/>
              <a:buFont typeface="Wingdings"/>
              <a:buNone/>
            </a:pPr>
            <a:r>
              <a:t>- mesenchymal, most common</a:t>
            </a:r>
          </a:p>
          <a:p>
            <a:pPr marL="609600" indent="-609600">
              <a:buSzTx/>
              <a:buFont typeface="Wingdings"/>
              <a:buNone/>
            </a:pPr>
            <a:r>
              <a:t>- red-blue soft nodule, subcapsular location</a:t>
            </a:r>
          </a:p>
          <a:p>
            <a:pPr marL="609600" indent="-609600">
              <a:buSzTx/>
              <a:buFont typeface="Wingdings"/>
              <a:buNone/>
            </a:pPr>
            <a:r>
              <a:t>!!! percutaneous needle biopsy – bleeding !!!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Neoplasms"/>
          <p:cNvSpPr txBox="1"/>
          <p:nvPr>
            <p:ph type="title" idx="4294967295"/>
          </p:nvPr>
        </p:nvSpPr>
        <p:spPr>
          <a:xfrm>
            <a:off x="685800" y="6095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effectLst>
                  <a:outerShdw sx="100000" sy="100000" kx="0" ky="0" algn="b" rotWithShape="0" blurRad="12700" dist="25400" dir="2700000">
                    <a:srgbClr val="FFFFFF"/>
                  </a:outerShdw>
                </a:effectLst>
              </a:defRPr>
            </a:lvl1pPr>
          </a:lstStyle>
          <a:p>
            <a:pPr/>
            <a:r>
              <a:t>Neoplasms</a:t>
            </a:r>
          </a:p>
        </p:txBody>
      </p:sp>
      <p:sp>
        <p:nvSpPr>
          <p:cNvPr id="110" name="2. hepatocellular adenoma…"/>
          <p:cNvSpPr txBox="1"/>
          <p:nvPr>
            <p:ph type="body" idx="4294967295"/>
          </p:nvPr>
        </p:nvSpPr>
        <p:spPr>
          <a:xfrm>
            <a:off x="685800" y="1981200"/>
            <a:ext cx="8305800" cy="46482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b="1" sz="2400" u="sng">
                <a:solidFill>
                  <a:srgbClr val="FFFF00"/>
                </a:solidFill>
              </a:defRPr>
            </a:pPr>
            <a:r>
              <a:t>2. hepatocellular adenoma</a:t>
            </a:r>
          </a:p>
          <a:p>
            <a:pPr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400"/>
            </a:pPr>
            <a:r>
              <a:t>- women - oral contraceptives</a:t>
            </a:r>
          </a:p>
          <a:p>
            <a:pPr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400"/>
            </a:pPr>
            <a:r>
              <a:t>- men - anabolics</a:t>
            </a:r>
          </a:p>
          <a:p>
            <a:pPr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400"/>
            </a:pPr>
            <a:r>
              <a:t>- well circumscribed pale nodule, several cm</a:t>
            </a:r>
          </a:p>
          <a:p>
            <a:pPr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400"/>
            </a:pPr>
            <a:r>
              <a:t>- Mi: cords of hepatocyte-like cells, NO portal tracts</a:t>
            </a:r>
          </a:p>
          <a:p>
            <a:pPr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400"/>
            </a:pPr>
            <a:r>
              <a:t>- rupture (pregnancy – estrogens) - bleeding</a:t>
            </a:r>
          </a:p>
          <a:p>
            <a:pPr>
              <a:lnSpc>
                <a:spcPct val="90000"/>
              </a:lnSpc>
              <a:buSzTx/>
              <a:buFont typeface="Wingdings"/>
              <a:buNone/>
              <a:defRPr sz="2400"/>
            </a:pPr>
          </a:p>
          <a:p>
            <a:pPr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b="1" sz="2400" u="sng">
                <a:solidFill>
                  <a:srgbClr val="FFFF00"/>
                </a:solidFill>
              </a:defRPr>
            </a:pPr>
            <a:r>
              <a:t>3. cholangioadenoma, cholangiohamartoma</a:t>
            </a:r>
            <a:r>
              <a:rPr>
                <a:solidFill>
                  <a:srgbClr val="FFFFFF"/>
                </a:solidFill>
              </a:rPr>
              <a:t> (von Meyenburg complex)</a:t>
            </a:r>
          </a:p>
          <a:p>
            <a:pPr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400"/>
            </a:pPr>
            <a:r>
              <a:t>- small multiple subcapsular nodules</a:t>
            </a:r>
          </a:p>
          <a:p>
            <a:pPr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400"/>
            </a:pPr>
            <a:r>
              <a:t>- Mi: tubular structures (fibrous stroma)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Neoplasms"/>
          <p:cNvSpPr txBox="1"/>
          <p:nvPr>
            <p:ph type="title" idx="4294967295"/>
          </p:nvPr>
        </p:nvSpPr>
        <p:spPr>
          <a:xfrm>
            <a:off x="685800" y="-1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effectLst>
                  <a:outerShdw sx="100000" sy="100000" kx="0" ky="0" algn="b" rotWithShape="0" blurRad="12700" dist="25400" dir="2700000">
                    <a:srgbClr val="FFFFFF"/>
                  </a:outerShdw>
                </a:effectLst>
              </a:defRPr>
            </a:lvl1pPr>
          </a:lstStyle>
          <a:p>
            <a:pPr/>
            <a:r>
              <a:t>Neoplasms</a:t>
            </a:r>
          </a:p>
        </p:txBody>
      </p:sp>
      <p:sp>
        <p:nvSpPr>
          <p:cNvPr id="113" name="II. primary malignant tumors:…"/>
          <p:cNvSpPr txBox="1"/>
          <p:nvPr>
            <p:ph type="body" idx="4294967295"/>
          </p:nvPr>
        </p:nvSpPr>
        <p:spPr>
          <a:xfrm>
            <a:off x="685800" y="1219200"/>
            <a:ext cx="77724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277749" indent="-277749" defTabSz="740663">
              <a:lnSpc>
                <a:spcPct val="90000"/>
              </a:lnSpc>
              <a:spcBef>
                <a:spcPts val="400"/>
              </a:spcBef>
              <a:buSzTx/>
              <a:buFont typeface="Wingdings"/>
              <a:buNone/>
              <a:defRPr b="1" sz="1944" u="sng">
                <a:solidFill>
                  <a:srgbClr val="FFCC66"/>
                </a:solidFill>
              </a:defRPr>
            </a:pPr>
            <a:r>
              <a:t>II. primary malignant tumors:</a:t>
            </a:r>
          </a:p>
          <a:p>
            <a:pPr marL="277749" indent="-277749" defTabSz="740663">
              <a:lnSpc>
                <a:spcPct val="90000"/>
              </a:lnSpc>
              <a:spcBef>
                <a:spcPts val="400"/>
              </a:spcBef>
              <a:buSzTx/>
              <a:buFont typeface="Wingdings"/>
              <a:buNone/>
              <a:defRPr b="1" sz="1944" u="sng">
                <a:solidFill>
                  <a:srgbClr val="FFFF00"/>
                </a:solidFill>
              </a:defRPr>
            </a:pPr>
            <a:r>
              <a:t>1. hepatocellular carcinoma</a:t>
            </a:r>
          </a:p>
          <a:p>
            <a:pPr marL="277749" indent="-277749" defTabSz="740663">
              <a:lnSpc>
                <a:spcPct val="90000"/>
              </a:lnSpc>
              <a:spcBef>
                <a:spcPts val="400"/>
              </a:spcBef>
              <a:buSzTx/>
              <a:buFont typeface="Wingdings"/>
              <a:buNone/>
              <a:defRPr sz="1944"/>
            </a:pPr>
            <a:r>
              <a:t>- Africa, Asia (China), Japan</a:t>
            </a:r>
          </a:p>
          <a:p>
            <a:pPr marL="277749" indent="-277749" defTabSz="740663">
              <a:lnSpc>
                <a:spcPct val="90000"/>
              </a:lnSpc>
              <a:spcBef>
                <a:spcPts val="400"/>
              </a:spcBef>
              <a:buSzTx/>
              <a:buFont typeface="Wingdings"/>
              <a:buNone/>
              <a:defRPr sz="1944"/>
            </a:pPr>
            <a:r>
              <a:t>- M : F … 3-8 : 1, 60-70 years</a:t>
            </a:r>
          </a:p>
          <a:p>
            <a:pPr marL="277749" indent="-277749" defTabSz="740663">
              <a:lnSpc>
                <a:spcPct val="90000"/>
              </a:lnSpc>
              <a:spcBef>
                <a:spcPts val="400"/>
              </a:spcBef>
              <a:buSzTx/>
              <a:buFont typeface="Wingdings"/>
              <a:buNone/>
              <a:defRPr sz="1944"/>
            </a:pPr>
            <a:r>
              <a:t>- chronic hepatitis (HBV, HCV) + cirrhosis + dietary factors</a:t>
            </a:r>
          </a:p>
          <a:p>
            <a:pPr marL="277749" indent="-277749" defTabSz="740663">
              <a:lnSpc>
                <a:spcPct val="90000"/>
              </a:lnSpc>
              <a:spcBef>
                <a:spcPts val="400"/>
              </a:spcBef>
              <a:buSzTx/>
              <a:buFont typeface="Wingdings"/>
              <a:buNone/>
              <a:defRPr sz="1944"/>
            </a:pPr>
            <a:r>
              <a:t>- clinically: alpha-fetoprotein</a:t>
            </a:r>
          </a:p>
          <a:p>
            <a:pPr marL="277749" indent="-277749" defTabSz="740663">
              <a:lnSpc>
                <a:spcPct val="90000"/>
              </a:lnSpc>
              <a:spcBef>
                <a:spcPts val="400"/>
              </a:spcBef>
              <a:buSzTx/>
              <a:buFont typeface="Wingdings"/>
              <a:buNone/>
              <a:defRPr sz="1944"/>
            </a:pPr>
            <a:r>
              <a:t>- unifocal x multifocal x diffusely infiltrative, yellow-white</a:t>
            </a:r>
          </a:p>
          <a:p>
            <a:pPr marL="277749" indent="-277749" defTabSz="740663">
              <a:lnSpc>
                <a:spcPct val="90000"/>
              </a:lnSpc>
              <a:spcBef>
                <a:spcPts val="400"/>
              </a:spcBef>
              <a:buSzTx/>
              <a:buFont typeface="Wingdings"/>
              <a:buNone/>
              <a:defRPr sz="1944"/>
            </a:pPr>
            <a:r>
              <a:t>- invasion of vascular channels ( portal / hepatic veins)</a:t>
            </a:r>
          </a:p>
          <a:p>
            <a:pPr marL="277749" indent="-277749" defTabSz="740663">
              <a:lnSpc>
                <a:spcPct val="90000"/>
              </a:lnSpc>
              <a:spcBef>
                <a:spcPts val="400"/>
              </a:spcBef>
              <a:buSzTx/>
              <a:buFont typeface="Wingdings"/>
              <a:buNone/>
              <a:defRPr sz="1944"/>
            </a:pPr>
            <a:r>
              <a:t>- Mi: well / poorly differentiated</a:t>
            </a:r>
          </a:p>
          <a:p>
            <a:pPr marL="277749" indent="-277749" defTabSz="740663">
              <a:lnSpc>
                <a:spcPct val="90000"/>
              </a:lnSpc>
              <a:spcBef>
                <a:spcPts val="400"/>
              </a:spcBef>
              <a:buSzTx/>
              <a:buFont typeface="Wingdings"/>
              <a:buNone/>
              <a:defRPr sz="1944"/>
            </a:pPr>
            <a:r>
              <a:t>   - fibrolamellar carcinoma – youngs, ~ FNH,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­ </a:t>
            </a:r>
            <a:r>
              <a:t>prognosis </a:t>
            </a:r>
          </a:p>
          <a:p>
            <a:pPr marL="277749" indent="-277749" defTabSz="740663">
              <a:lnSpc>
                <a:spcPct val="90000"/>
              </a:lnSpc>
              <a:spcBef>
                <a:spcPts val="400"/>
              </a:spcBef>
              <a:buSzTx/>
              <a:buFont typeface="Wingdings"/>
              <a:buNone/>
              <a:defRPr sz="1944"/>
            </a:pPr>
            <a:r>
              <a:t>- late metastases – LN, lungs, bones, …</a:t>
            </a:r>
          </a:p>
          <a:p>
            <a:pPr marL="277749" indent="-277749" defTabSz="740663">
              <a:lnSpc>
                <a:spcPct val="90000"/>
              </a:lnSpc>
              <a:spcBef>
                <a:spcPts val="400"/>
              </a:spcBef>
              <a:buSzTx/>
              <a:buFont typeface="Wingdings"/>
              <a:buNone/>
              <a:defRPr sz="1944"/>
            </a:pPr>
            <a:r>
              <a:t>- poor prognosis (7 months)</a:t>
            </a:r>
          </a:p>
          <a:p>
            <a:pPr marL="277749" indent="-277749" defTabSz="740663">
              <a:lnSpc>
                <a:spcPct val="90000"/>
              </a:lnSpc>
              <a:spcBef>
                <a:spcPts val="400"/>
              </a:spcBef>
              <a:buSzTx/>
              <a:buFont typeface="Wingdings"/>
              <a:buNone/>
              <a:defRPr sz="1944"/>
            </a:pPr>
            <a:r>
              <a:t>	cachexia, GIT bleeding, liver failure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Neoplasms"/>
          <p:cNvSpPr txBox="1"/>
          <p:nvPr>
            <p:ph type="title" idx="4294967295"/>
          </p:nvPr>
        </p:nvSpPr>
        <p:spPr>
          <a:xfrm>
            <a:off x="685800" y="-1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effectLst>
                  <a:outerShdw sx="100000" sy="100000" kx="0" ky="0" algn="b" rotWithShape="0" blurRad="12700" dist="25400" dir="2700000">
                    <a:srgbClr val="FFFFFF"/>
                  </a:outerShdw>
                </a:effectLst>
              </a:defRPr>
            </a:lvl1pPr>
          </a:lstStyle>
          <a:p>
            <a:pPr/>
            <a:r>
              <a:t>Neoplasms</a:t>
            </a:r>
          </a:p>
        </p:txBody>
      </p:sp>
      <p:sp>
        <p:nvSpPr>
          <p:cNvPr id="116" name="2. cholangiocarcinoma…"/>
          <p:cNvSpPr txBox="1"/>
          <p:nvPr>
            <p:ph type="body" idx="4294967295"/>
          </p:nvPr>
        </p:nvSpPr>
        <p:spPr>
          <a:xfrm>
            <a:off x="685800" y="1371600"/>
            <a:ext cx="77724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260604" indent="-260604" defTabSz="694944">
              <a:lnSpc>
                <a:spcPct val="90000"/>
              </a:lnSpc>
              <a:spcBef>
                <a:spcPts val="400"/>
              </a:spcBef>
              <a:buSzTx/>
              <a:buFont typeface="Wingdings"/>
              <a:buNone/>
              <a:defRPr b="1" sz="1824" u="sng">
                <a:solidFill>
                  <a:srgbClr val="FFFF00"/>
                </a:solidFill>
              </a:defRPr>
            </a:pPr>
            <a:r>
              <a:t>2. cholangiocarcinoma</a:t>
            </a:r>
          </a:p>
          <a:p>
            <a:pPr marL="260604" indent="-260604" defTabSz="694944">
              <a:lnSpc>
                <a:spcPct val="90000"/>
              </a:lnSpc>
              <a:spcBef>
                <a:spcPts val="400"/>
              </a:spcBef>
              <a:buSzTx/>
              <a:buFont typeface="Wingdings"/>
              <a:buNone/>
              <a:defRPr sz="1824"/>
            </a:pPr>
            <a:r>
              <a:t>- from epithelium of IH bile ducts</a:t>
            </a:r>
          </a:p>
          <a:p>
            <a:pPr marL="260604" indent="-260604" defTabSz="694944">
              <a:lnSpc>
                <a:spcPct val="90000"/>
              </a:lnSpc>
              <a:spcBef>
                <a:spcPts val="400"/>
              </a:spcBef>
              <a:buSzTx/>
              <a:buFont typeface="Wingdings"/>
              <a:buNone/>
              <a:defRPr sz="1824"/>
            </a:pPr>
            <a:r>
              <a:t>- PSC, Thorotrast, </a:t>
            </a:r>
            <a:r>
              <a:rPr i="1"/>
              <a:t>Opisthorchis sinensis</a:t>
            </a:r>
            <a:endParaRPr i="1"/>
          </a:p>
          <a:p>
            <a:pPr marL="260604" indent="-260604" defTabSz="694944">
              <a:lnSpc>
                <a:spcPct val="90000"/>
              </a:lnSpc>
              <a:spcBef>
                <a:spcPts val="400"/>
              </a:spcBef>
              <a:buSzTx/>
              <a:buFont typeface="Wingdings"/>
              <a:buNone/>
              <a:defRPr sz="1824"/>
            </a:pPr>
            <a:r>
              <a:t>- Mi: adenocarcinoma + desmoplasia</a:t>
            </a:r>
          </a:p>
          <a:p>
            <a:pPr marL="260604" indent="-260604" defTabSz="694944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1824"/>
            </a:pPr>
          </a:p>
          <a:p>
            <a:pPr marL="260604" indent="-260604" defTabSz="694944">
              <a:lnSpc>
                <a:spcPct val="90000"/>
              </a:lnSpc>
              <a:spcBef>
                <a:spcPts val="400"/>
              </a:spcBef>
              <a:buSzTx/>
              <a:buFont typeface="Wingdings"/>
              <a:buNone/>
              <a:defRPr b="1" sz="1824" u="sng">
                <a:solidFill>
                  <a:srgbClr val="FFFF00"/>
                </a:solidFill>
              </a:defRPr>
            </a:pPr>
            <a:r>
              <a:t>3. hepatoblastoma</a:t>
            </a:r>
            <a:r>
              <a:rPr>
                <a:solidFill>
                  <a:srgbClr val="FFFFFF"/>
                </a:solidFill>
              </a:rPr>
              <a:t> </a:t>
            </a:r>
            <a:r>
              <a:rPr b="0" u="none">
                <a:solidFill>
                  <a:srgbClr val="FFFFFF"/>
                </a:solidFill>
              </a:rPr>
              <a:t>- infancy</a:t>
            </a:r>
          </a:p>
          <a:p>
            <a:pPr marL="260604" indent="-260604" defTabSz="694944">
              <a:lnSpc>
                <a:spcPct val="90000"/>
              </a:lnSpc>
              <a:spcBef>
                <a:spcPts val="400"/>
              </a:spcBef>
              <a:buSzTx/>
              <a:buFont typeface="Wingdings"/>
              <a:buNone/>
              <a:defRPr sz="1824"/>
            </a:pPr>
            <a:r>
              <a:t>- epithelial +/- mesenchymal component</a:t>
            </a:r>
          </a:p>
          <a:p>
            <a:pPr marL="260604" indent="-260604" defTabSz="694944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1824"/>
            </a:pPr>
          </a:p>
          <a:p>
            <a:pPr marL="260604" indent="-260604" defTabSz="694944">
              <a:lnSpc>
                <a:spcPct val="90000"/>
              </a:lnSpc>
              <a:spcBef>
                <a:spcPts val="400"/>
              </a:spcBef>
              <a:buSzTx/>
              <a:buFont typeface="Wingdings"/>
              <a:buNone/>
              <a:defRPr b="1" sz="1824" u="sng">
                <a:solidFill>
                  <a:srgbClr val="FFFF00"/>
                </a:solidFill>
              </a:defRPr>
            </a:pPr>
            <a:r>
              <a:t>4. angiosarcoma</a:t>
            </a:r>
            <a:r>
              <a:rPr b="0" u="none">
                <a:solidFill>
                  <a:srgbClr val="FFFFFF"/>
                </a:solidFill>
              </a:rPr>
              <a:t> – mesenchymal, highly malignant</a:t>
            </a:r>
          </a:p>
          <a:p>
            <a:pPr marL="260604" indent="-260604" defTabSz="694944">
              <a:lnSpc>
                <a:spcPct val="90000"/>
              </a:lnSpc>
              <a:spcBef>
                <a:spcPts val="400"/>
              </a:spcBef>
              <a:buSzTx/>
              <a:buFont typeface="Wingdings"/>
              <a:buNone/>
              <a:defRPr sz="1824"/>
            </a:pPr>
            <a:r>
              <a:t>- vinyl chloride, Thorotrast</a:t>
            </a:r>
          </a:p>
          <a:p>
            <a:pPr marL="260604" indent="-260604" defTabSz="694944">
              <a:lnSpc>
                <a:spcPct val="90000"/>
              </a:lnSpc>
              <a:spcBef>
                <a:spcPts val="400"/>
              </a:spcBef>
              <a:buSzTx/>
              <a:buFont typeface="Wingdings"/>
              <a:buNone/>
              <a:defRPr sz="1824"/>
            </a:pPr>
            <a:r>
              <a:t> </a:t>
            </a:r>
          </a:p>
          <a:p>
            <a:pPr marL="260604" indent="-260604" defTabSz="694944">
              <a:lnSpc>
                <a:spcPct val="90000"/>
              </a:lnSpc>
              <a:spcBef>
                <a:spcPts val="400"/>
              </a:spcBef>
              <a:buSzTx/>
              <a:buFont typeface="Wingdings"/>
              <a:buNone/>
              <a:defRPr b="1" sz="1824" u="sng">
                <a:solidFill>
                  <a:srgbClr val="FFFF00"/>
                </a:solidFill>
              </a:defRPr>
            </a:pPr>
            <a:r>
              <a:t>5. metastases</a:t>
            </a:r>
          </a:p>
          <a:p>
            <a:pPr marL="260604" indent="-260604" defTabSz="694944">
              <a:lnSpc>
                <a:spcPct val="90000"/>
              </a:lnSpc>
              <a:spcBef>
                <a:spcPts val="400"/>
              </a:spcBef>
              <a:buSzTx/>
              <a:buFont typeface="Wingdings"/>
              <a:buNone/>
              <a:defRPr sz="1824"/>
            </a:pPr>
            <a:r>
              <a:t>- carcinomas of GIT, breast, kidney, malignant melanoma, leukemias, lymphomas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umor-like conditions"/>
          <p:cNvSpPr txBox="1"/>
          <p:nvPr>
            <p:ph type="title" idx="4294967295"/>
          </p:nvPr>
        </p:nvSpPr>
        <p:spPr>
          <a:xfrm>
            <a:off x="685800" y="6095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effectLst>
                  <a:outerShdw sx="100000" sy="100000" kx="0" ky="0" algn="b" rotWithShape="0" blurRad="12700" dist="25400" dir="2700000">
                    <a:srgbClr val="FFFFFF"/>
                  </a:outerShdw>
                </a:effectLst>
              </a:defRPr>
            </a:lvl1pPr>
          </a:lstStyle>
          <a:p>
            <a:pPr/>
            <a:r>
              <a:t>Tumor-like conditions</a:t>
            </a:r>
          </a:p>
        </p:txBody>
      </p:sp>
      <p:sp>
        <p:nvSpPr>
          <p:cNvPr id="119" name="1. Cysts…"/>
          <p:cNvSpPr txBox="1"/>
          <p:nvPr>
            <p:ph type="body" idx="4294967295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548639" indent="-548639" defTabSz="822959">
              <a:lnSpc>
                <a:spcPct val="90000"/>
              </a:lnSpc>
              <a:spcBef>
                <a:spcPts val="600"/>
              </a:spcBef>
              <a:buSzTx/>
              <a:buFont typeface="Wingdings"/>
              <a:buNone/>
              <a:defRPr b="1" sz="2520" u="sng"/>
            </a:pPr>
            <a:r>
              <a:t>1. Cysts</a:t>
            </a:r>
          </a:p>
          <a:p>
            <a:pPr marL="548639" indent="-548639" defTabSz="822959">
              <a:lnSpc>
                <a:spcPct val="90000"/>
              </a:lnSpc>
              <a:spcBef>
                <a:spcPts val="600"/>
              </a:spcBef>
              <a:buSzTx/>
              <a:buFont typeface="Wingdings"/>
              <a:buNone/>
              <a:defRPr sz="2520"/>
            </a:pPr>
            <a:r>
              <a:t>- in developmental disorders</a:t>
            </a:r>
          </a:p>
          <a:p>
            <a:pPr marL="548639" indent="-548639" defTabSz="822959">
              <a:lnSpc>
                <a:spcPct val="90000"/>
              </a:lnSpc>
              <a:spcBef>
                <a:spcPts val="600"/>
              </a:spcBef>
              <a:buSzTx/>
              <a:buFont typeface="Wingdings"/>
              <a:buNone/>
              <a:defRPr b="1" sz="2520" u="sng"/>
            </a:pPr>
            <a:r>
              <a:t>2. Focal nodular hyperplasia</a:t>
            </a:r>
          </a:p>
          <a:p>
            <a:pPr marL="548639" indent="-548639" defTabSz="822959">
              <a:lnSpc>
                <a:spcPct val="90000"/>
              </a:lnSpc>
              <a:spcBef>
                <a:spcPts val="600"/>
              </a:spcBef>
              <a:buSzTx/>
              <a:buFont typeface="Wingdings"/>
              <a:buNone/>
              <a:defRPr sz="2520"/>
            </a:pPr>
            <a:r>
              <a:t>- well circumscribed solitary nodule (2 cm) with central fibrous scar</a:t>
            </a:r>
          </a:p>
          <a:p>
            <a:pPr marL="548639" indent="-548639" defTabSz="822959">
              <a:lnSpc>
                <a:spcPct val="90000"/>
              </a:lnSpc>
              <a:spcBef>
                <a:spcPts val="600"/>
              </a:spcBef>
              <a:buSzTx/>
              <a:buFont typeface="Wingdings"/>
              <a:buNone/>
              <a:defRPr sz="2520"/>
            </a:pPr>
            <a:r>
              <a:t>- young adults</a:t>
            </a:r>
          </a:p>
          <a:p>
            <a:pPr marL="548639" indent="-548639" defTabSz="822959">
              <a:lnSpc>
                <a:spcPct val="90000"/>
              </a:lnSpc>
              <a:spcBef>
                <a:spcPts val="600"/>
              </a:spcBef>
              <a:buSzTx/>
              <a:buFont typeface="Wingdings"/>
              <a:buNone/>
              <a:defRPr b="1" sz="2520" u="sng"/>
            </a:pPr>
            <a:r>
              <a:t>3. Nodular regenerative hyperplasia</a:t>
            </a:r>
          </a:p>
          <a:p>
            <a:pPr marL="548639" indent="-548639" defTabSz="822959">
              <a:lnSpc>
                <a:spcPct val="90000"/>
              </a:lnSpc>
              <a:spcBef>
                <a:spcPts val="600"/>
              </a:spcBef>
              <a:buSzTx/>
              <a:buFont typeface="Wingdings"/>
              <a:buNone/>
              <a:defRPr sz="2520"/>
            </a:pPr>
            <a:r>
              <a:t>- entire liver, resembling cirrhosis (x fibrous septa)</a:t>
            </a:r>
          </a:p>
          <a:p>
            <a:pPr marL="548639" indent="-548639" defTabSz="822959">
              <a:lnSpc>
                <a:spcPct val="90000"/>
              </a:lnSpc>
              <a:spcBef>
                <a:spcPts val="600"/>
              </a:spcBef>
              <a:buSzTx/>
              <a:buFont typeface="Wingdings"/>
              <a:buNone/>
              <a:defRPr sz="2520"/>
            </a:pPr>
            <a:r>
              <a:t>- ? impaired circulation, in various disorders</a:t>
            </a:r>
          </a:p>
          <a:p>
            <a:pPr marL="548639" indent="-548639" defTabSz="822959">
              <a:lnSpc>
                <a:spcPct val="90000"/>
              </a:lnSpc>
              <a:spcBef>
                <a:spcPts val="600"/>
              </a:spcBef>
              <a:buSzTx/>
              <a:buFont typeface="Wingdings"/>
              <a:buNone/>
              <a:defRPr sz="2520"/>
            </a:pPr>
            <a:r>
              <a:t>- portal hypertension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Jaundice"/>
          <p:cNvSpPr txBox="1"/>
          <p:nvPr>
            <p:ph type="title" idx="4294967295"/>
          </p:nvPr>
        </p:nvSpPr>
        <p:spPr>
          <a:xfrm>
            <a:off x="381000" y="533400"/>
            <a:ext cx="8077200" cy="8382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effectLst>
                  <a:outerShdw sx="100000" sy="100000" kx="0" ky="0" algn="b" rotWithShape="0" blurRad="12700" dist="25400" dir="2700000">
                    <a:srgbClr val="FFFFFF"/>
                  </a:outerShdw>
                </a:effectLst>
              </a:defRPr>
            </a:lvl1pPr>
          </a:lstStyle>
          <a:p>
            <a:pPr/>
            <a:r>
              <a:t>Jaundice</a:t>
            </a:r>
          </a:p>
        </p:txBody>
      </p:sp>
      <p:sp>
        <p:nvSpPr>
          <p:cNvPr id="40" name="1. Unconjugated hyperbilirubinemia (hemolytic, prehepatal icterus)…"/>
          <p:cNvSpPr txBox="1"/>
          <p:nvPr>
            <p:ph type="body" idx="4294967295"/>
          </p:nvPr>
        </p:nvSpPr>
        <p:spPr>
          <a:xfrm>
            <a:off x="304800" y="1447800"/>
            <a:ext cx="8610600" cy="51816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spcBef>
                <a:spcPts val="400"/>
              </a:spcBef>
              <a:buClr>
                <a:srgbClr val="FFFF00"/>
              </a:buClr>
              <a:buChar char="●"/>
              <a:defRPr b="1" sz="2000">
                <a:solidFill>
                  <a:srgbClr val="FFFF00"/>
                </a:solidFill>
              </a:defRPr>
            </a:pPr>
            <a:r>
              <a:t>1. Unconjugated hyperbilirubinemia</a:t>
            </a:r>
            <a:r>
              <a:rPr>
                <a:solidFill>
                  <a:srgbClr val="FFFFFF"/>
                </a:solidFill>
              </a:rPr>
              <a:t> (hemolytic, prehepatal icterus)</a:t>
            </a:r>
          </a:p>
          <a:p>
            <a:pPr lvl="1" marL="742950" indent="-285750">
              <a:spcBef>
                <a:spcPts val="0"/>
              </a:spcBef>
              <a:buClr>
                <a:srgbClr val="FFFF00"/>
              </a:buClr>
              <a:defRPr sz="2000" u="sng">
                <a:solidFill>
                  <a:srgbClr val="FFCC66"/>
                </a:solidFill>
              </a:defRPr>
            </a:pPr>
            <a:r>
              <a:t>excessive bilirubin production</a:t>
            </a:r>
          </a:p>
          <a:p>
            <a:pPr lvl="2" marL="1143000" indent="-228600">
              <a:spcBef>
                <a:spcPts val="0"/>
              </a:spcBef>
              <a:buClr>
                <a:srgbClr val="FFFF00"/>
              </a:buClr>
              <a:defRPr sz="2000"/>
            </a:pPr>
            <a:r>
              <a:t>hemolytic anemias</a:t>
            </a:r>
          </a:p>
          <a:p>
            <a:pPr lvl="2" marL="1143000" indent="-228600">
              <a:spcBef>
                <a:spcPts val="0"/>
              </a:spcBef>
              <a:buClr>
                <a:srgbClr val="FFFF00"/>
              </a:buClr>
              <a:defRPr sz="2000"/>
            </a:pPr>
            <a:r>
              <a:t>ineffective erythropoiesis (pernicious anemia, thalassemia)</a:t>
            </a:r>
          </a:p>
          <a:p>
            <a:pPr lvl="1" marL="742950" indent="-285750">
              <a:spcBef>
                <a:spcPts val="0"/>
              </a:spcBef>
              <a:buClr>
                <a:srgbClr val="FFFF00"/>
              </a:buClr>
              <a:defRPr sz="2000" u="sng">
                <a:solidFill>
                  <a:srgbClr val="FFCC66"/>
                </a:solidFill>
              </a:defRPr>
            </a:pPr>
            <a:r>
              <a:t>reduced hepatic bilirubin uptake</a:t>
            </a:r>
          </a:p>
          <a:p>
            <a:pPr lvl="2" marL="1143000" indent="-228600">
              <a:spcBef>
                <a:spcPts val="0"/>
              </a:spcBef>
              <a:buClr>
                <a:srgbClr val="FFFF00"/>
              </a:buClr>
              <a:defRPr sz="2000"/>
            </a:pPr>
            <a:r>
              <a:t>drugs</a:t>
            </a:r>
          </a:p>
          <a:p>
            <a:pPr lvl="2" marL="1143000" indent="-228600">
              <a:spcBef>
                <a:spcPts val="0"/>
              </a:spcBef>
              <a:buClr>
                <a:srgbClr val="FFFF00"/>
              </a:buClr>
              <a:defRPr sz="2000">
                <a:solidFill>
                  <a:srgbClr val="FFFF00"/>
                </a:solidFill>
              </a:defRPr>
            </a:pPr>
            <a:r>
              <a:t>Gilbert syndrome</a:t>
            </a:r>
            <a:r>
              <a:rPr>
                <a:solidFill>
                  <a:srgbClr val="FFFFFF"/>
                </a:solidFill>
              </a:rPr>
              <a:t> (some variants)</a:t>
            </a:r>
          </a:p>
          <a:p>
            <a:pPr lvl="1" marL="742950" indent="-285750">
              <a:spcBef>
                <a:spcPts val="0"/>
              </a:spcBef>
              <a:buClr>
                <a:srgbClr val="FFFF00"/>
              </a:buClr>
              <a:defRPr sz="2000" u="sng">
                <a:solidFill>
                  <a:srgbClr val="FFCC66"/>
                </a:solidFill>
              </a:defRPr>
            </a:pPr>
            <a:r>
              <a:t>impaired bilirubin conjugation</a:t>
            </a:r>
          </a:p>
          <a:p>
            <a:pPr lvl="2" marL="1143000" indent="-228600">
              <a:spcBef>
                <a:spcPts val="0"/>
              </a:spcBef>
              <a:buClr>
                <a:srgbClr val="FFFF00"/>
              </a:buClr>
              <a:defRPr sz="2000"/>
            </a:pPr>
            <a:r>
              <a:t>physiologic jaundice of the newborn x toxic (Rh) – </a:t>
            </a:r>
            <a:r>
              <a:rPr>
                <a:solidFill>
                  <a:srgbClr val="FFFF00"/>
                </a:solidFill>
              </a:rPr>
              <a:t>kern-icterus</a:t>
            </a:r>
            <a:endParaRPr>
              <a:solidFill>
                <a:srgbClr val="FFFF00"/>
              </a:solidFill>
            </a:endParaRPr>
          </a:p>
          <a:p>
            <a:pPr lvl="2" marL="1143000" indent="-228600">
              <a:spcBef>
                <a:spcPts val="0"/>
              </a:spcBef>
              <a:buClr>
                <a:srgbClr val="FFFF00"/>
              </a:buClr>
              <a:defRPr sz="2000">
                <a:solidFill>
                  <a:srgbClr val="FFFF00"/>
                </a:solidFill>
              </a:defRPr>
            </a:pPr>
            <a:r>
              <a:t>Gilbert syndrome</a:t>
            </a:r>
            <a:r>
              <a:rPr>
                <a:solidFill>
                  <a:srgbClr val="FFFFFF"/>
                </a:solidFill>
              </a:rPr>
              <a:t> (</a:t>
            </a:r>
            <a:r>
              <a:rPr>
                <a:solidFill>
                  <a:srgbClr val="FFFFFF"/>
                </a:solidFill>
                <a:latin typeface="Symbol"/>
                <a:ea typeface="Symbol"/>
                <a:cs typeface="Symbol"/>
                <a:sym typeface="Symbol"/>
              </a:rPr>
              <a:t>¯ </a:t>
            </a:r>
            <a:r>
              <a:rPr>
                <a:solidFill>
                  <a:srgbClr val="FFFFFF"/>
                </a:solidFill>
              </a:rPr>
              <a:t>expression of UGTlAl) – prev. 7%, AR </a:t>
            </a:r>
          </a:p>
          <a:p>
            <a:pPr lvl="2" marL="1143000" indent="-228600">
              <a:spcBef>
                <a:spcPts val="0"/>
              </a:spcBef>
              <a:buClr>
                <a:srgbClr val="FFFF00"/>
              </a:buClr>
              <a:defRPr sz="2000">
                <a:solidFill>
                  <a:srgbClr val="FFFF00"/>
                </a:solidFill>
              </a:defRPr>
            </a:pPr>
            <a:r>
              <a:t>Crigler-Najjar syndrome</a:t>
            </a:r>
            <a:r>
              <a:rPr>
                <a:solidFill>
                  <a:srgbClr val="FFFFFF"/>
                </a:solidFill>
              </a:rPr>
              <a:t> (I and II) – AR</a:t>
            </a:r>
          </a:p>
          <a:p>
            <a:pPr lvl="3" marL="1600200" indent="-228600">
              <a:spcBef>
                <a:spcPts val="0"/>
              </a:spcBef>
              <a:buClr>
                <a:srgbClr val="FFFF00"/>
              </a:buClr>
              <a:defRPr sz="1800"/>
            </a:pPr>
            <a:r>
              <a:t>NO /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¯ </a:t>
            </a:r>
            <a:r>
              <a:t>activity of UGTlAl	</a:t>
            </a:r>
          </a:p>
          <a:p>
            <a:pPr lvl="2" marL="1143000" indent="-228600">
              <a:spcBef>
                <a:spcPts val="0"/>
              </a:spcBef>
              <a:buClr>
                <a:srgbClr val="FFFF00"/>
              </a:buClr>
              <a:defRPr sz="2000"/>
            </a:pPr>
            <a:r>
              <a:t>diffuse hepatocellular disease (hepatitis, cirrhosis)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allbladder"/>
          <p:cNvSpPr txBox="1"/>
          <p:nvPr>
            <p:ph type="title" idx="4294967295"/>
          </p:nvPr>
        </p:nvSpPr>
        <p:spPr>
          <a:xfrm>
            <a:off x="685800" y="-228600"/>
            <a:ext cx="7772400" cy="12192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effectLst>
                  <a:outerShdw sx="100000" sy="100000" kx="0" ky="0" algn="b" rotWithShape="0" blurRad="12700" dist="25400" dir="2700000">
                    <a:srgbClr val="FFFFFF"/>
                  </a:outerShdw>
                </a:effectLst>
              </a:defRPr>
            </a:lvl1pPr>
          </a:lstStyle>
          <a:p>
            <a:pPr/>
            <a:r>
              <a:t>Gallbladder</a:t>
            </a:r>
          </a:p>
        </p:txBody>
      </p:sp>
      <p:sp>
        <p:nvSpPr>
          <p:cNvPr id="122" name="I. cholelithiasis (gallstones)…"/>
          <p:cNvSpPr txBox="1"/>
          <p:nvPr>
            <p:ph type="body" idx="4294967295"/>
          </p:nvPr>
        </p:nvSpPr>
        <p:spPr>
          <a:xfrm>
            <a:off x="228599" y="990600"/>
            <a:ext cx="9144002" cy="54864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322325" indent="-322325" defTabSz="859536">
              <a:lnSpc>
                <a:spcPct val="90000"/>
              </a:lnSpc>
              <a:spcBef>
                <a:spcPts val="600"/>
              </a:spcBef>
              <a:buSzTx/>
              <a:buFont typeface="Wingdings"/>
              <a:buNone/>
              <a:defRPr b="1" sz="2632" u="sng">
                <a:solidFill>
                  <a:srgbClr val="FFCC66"/>
                </a:solidFill>
              </a:defRPr>
            </a:pPr>
            <a:r>
              <a:t>I. cholelithiasis (gallstones)</a:t>
            </a:r>
          </a:p>
          <a:p>
            <a:pPr marL="322325" indent="-322325" defTabSz="859536">
              <a:lnSpc>
                <a:spcPct val="90000"/>
              </a:lnSpc>
              <a:spcBef>
                <a:spcPts val="400"/>
              </a:spcBef>
              <a:buSzTx/>
              <a:buFont typeface="Wingdings"/>
              <a:buNone/>
              <a:defRPr sz="1879"/>
            </a:pPr>
            <a:r>
              <a:t>- prevalence … 10%</a:t>
            </a:r>
          </a:p>
          <a:p>
            <a:pPr marL="322325" indent="-322325" defTabSz="859536">
              <a:lnSpc>
                <a:spcPct val="90000"/>
              </a:lnSpc>
              <a:spcBef>
                <a:spcPts val="400"/>
              </a:spcBef>
              <a:buSzTx/>
              <a:buFont typeface="Wingdings"/>
              <a:buNone/>
              <a:defRPr sz="1879"/>
            </a:pPr>
            <a:r>
              <a:t>- gallstones: cholesterol x pigment x mixed</a:t>
            </a:r>
          </a:p>
          <a:p>
            <a:pPr marL="322325" indent="-322325" defTabSz="859536">
              <a:lnSpc>
                <a:spcPct val="90000"/>
              </a:lnSpc>
              <a:spcBef>
                <a:spcPts val="400"/>
              </a:spcBef>
              <a:buSzTx/>
              <a:buFont typeface="Wingdings"/>
              <a:buNone/>
              <a:defRPr sz="1879"/>
            </a:pPr>
            <a:r>
              <a:t>- </a:t>
            </a:r>
            <a:r>
              <a:rPr b="1" u="sng"/>
              <a:t>1. cholesterol stones</a:t>
            </a:r>
            <a:r>
              <a:t> (crystalline cholesterol monohydrate):</a:t>
            </a:r>
          </a:p>
          <a:p>
            <a:pPr marL="322325" indent="-322325" defTabSz="859536">
              <a:lnSpc>
                <a:spcPct val="90000"/>
              </a:lnSpc>
              <a:spcBef>
                <a:spcPts val="400"/>
              </a:spcBef>
              <a:buSzTx/>
              <a:buFont typeface="Wingdings"/>
              <a:buNone/>
              <a:defRPr sz="1879"/>
            </a:pPr>
            <a:r>
              <a:t>   - supersaturated bile with chol. + nucleation (mikroprecipitates of Ca salts) + stasis</a:t>
            </a:r>
          </a:p>
          <a:p>
            <a:pPr marL="322325" indent="-322325" defTabSz="859536">
              <a:lnSpc>
                <a:spcPct val="90000"/>
              </a:lnSpc>
              <a:spcBef>
                <a:spcPts val="400"/>
              </a:spcBef>
              <a:buSzTx/>
              <a:buFont typeface="Wingdings"/>
              <a:buNone/>
              <a:defRPr sz="1879"/>
            </a:pPr>
            <a:r>
              <a:t>   -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­ </a:t>
            </a:r>
            <a:r>
              <a:t>age, women, pregnancy, obesity, hyperlipidemia</a:t>
            </a:r>
          </a:p>
          <a:p>
            <a:pPr marL="322325" indent="-322325" defTabSz="859536">
              <a:lnSpc>
                <a:spcPct val="90000"/>
              </a:lnSpc>
              <a:spcBef>
                <a:spcPts val="400"/>
              </a:spcBef>
              <a:buSzTx/>
              <a:buFont typeface="Wingdings"/>
              <a:buNone/>
              <a:defRPr sz="1879"/>
            </a:pPr>
            <a:r>
              <a:t>   - pale yellow, large, solitary x multiple (faseted surface)</a:t>
            </a:r>
          </a:p>
          <a:p>
            <a:pPr marL="322325" indent="-322325" defTabSz="859536">
              <a:lnSpc>
                <a:spcPct val="90000"/>
              </a:lnSpc>
              <a:spcBef>
                <a:spcPts val="400"/>
              </a:spcBef>
              <a:buSzTx/>
              <a:buFont typeface="Wingdings"/>
              <a:buNone/>
              <a:defRPr sz="1879"/>
            </a:pPr>
            <a:r>
              <a:t>- </a:t>
            </a:r>
            <a:r>
              <a:rPr b="1" u="sng"/>
              <a:t>2. pigment stones</a:t>
            </a:r>
            <a:r>
              <a:t> (bilirubin Ca salts):</a:t>
            </a:r>
          </a:p>
          <a:p>
            <a:pPr marL="322325" indent="-322325" defTabSz="859536">
              <a:lnSpc>
                <a:spcPct val="90000"/>
              </a:lnSpc>
              <a:spcBef>
                <a:spcPts val="400"/>
              </a:spcBef>
              <a:buSzTx/>
              <a:buFont typeface="Wingdings"/>
              <a:buNone/>
              <a:defRPr sz="1879"/>
            </a:pPr>
            <a:r>
              <a:t>   - chronic hemolytic syndromes + biliary infection</a:t>
            </a:r>
          </a:p>
          <a:p>
            <a:pPr marL="322325" indent="-322325" defTabSz="859536">
              <a:lnSpc>
                <a:spcPct val="90000"/>
              </a:lnSpc>
              <a:spcBef>
                <a:spcPts val="400"/>
              </a:spcBef>
              <a:buSzTx/>
              <a:buFont typeface="Wingdings"/>
              <a:buNone/>
              <a:defRPr sz="1879"/>
            </a:pPr>
            <a:r>
              <a:t>   - black, small, multiple</a:t>
            </a:r>
          </a:p>
          <a:p>
            <a:pPr marL="322325" indent="-322325" defTabSz="859536">
              <a:lnSpc>
                <a:spcPct val="90000"/>
              </a:lnSpc>
              <a:spcBef>
                <a:spcPts val="400"/>
              </a:spcBef>
              <a:buSzTx/>
              <a:buFont typeface="Wingdings"/>
              <a:buNone/>
              <a:defRPr sz="1879"/>
            </a:pPr>
            <a:r>
              <a:t>   - asymptomatic (70-80% pts.) x severe „colicky“ pain</a:t>
            </a:r>
          </a:p>
          <a:p>
            <a:pPr marL="322325" indent="-322325" defTabSz="859536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256" u="sng">
                <a:solidFill>
                  <a:srgbClr val="FFCC66"/>
                </a:solidFill>
              </a:defRPr>
            </a:pPr>
            <a:r>
              <a:t>complications:</a:t>
            </a:r>
          </a:p>
          <a:p>
            <a:pPr marL="322325" indent="-322325" defTabSz="859536">
              <a:lnSpc>
                <a:spcPct val="90000"/>
              </a:lnSpc>
              <a:spcBef>
                <a:spcPts val="400"/>
              </a:spcBef>
              <a:buSzTx/>
              <a:buFont typeface="Wingdings"/>
              <a:buNone/>
              <a:defRPr sz="1879"/>
            </a:pPr>
            <a:r>
              <a:t>- cholecystitis</a:t>
            </a:r>
          </a:p>
          <a:p>
            <a:pPr marL="322325" indent="-322325" defTabSz="859536">
              <a:lnSpc>
                <a:spcPct val="90000"/>
              </a:lnSpc>
              <a:spcBef>
                <a:spcPts val="400"/>
              </a:spcBef>
              <a:buSzTx/>
              <a:buFont typeface="Wingdings"/>
              <a:buNone/>
              <a:defRPr sz="1879"/>
            </a:pPr>
            <a:r>
              <a:t>- hydrops</a:t>
            </a:r>
          </a:p>
          <a:p>
            <a:pPr marL="322325" indent="-322325" defTabSz="859536">
              <a:lnSpc>
                <a:spcPct val="90000"/>
              </a:lnSpc>
              <a:spcBef>
                <a:spcPts val="400"/>
              </a:spcBef>
              <a:buSzTx/>
              <a:buFont typeface="Wingdings"/>
              <a:buNone/>
              <a:defRPr sz="1879"/>
            </a:pPr>
            <a:r>
              <a:t>- biliary enteric fistula (duodenum) – gallstone ileus x perforation – diffuse peritonitis</a:t>
            </a:r>
          </a:p>
          <a:p>
            <a:pPr marL="322325" indent="-322325" defTabSz="859536">
              <a:lnSpc>
                <a:spcPct val="90000"/>
              </a:lnSpc>
              <a:spcBef>
                <a:spcPts val="400"/>
              </a:spcBef>
              <a:buSzTx/>
              <a:buFont typeface="Wingdings"/>
              <a:buNone/>
              <a:defRPr sz="1879"/>
            </a:pPr>
            <a:r>
              <a:t>- jaundice (biliary tree obstruction)</a:t>
            </a:r>
          </a:p>
          <a:p>
            <a:pPr marL="322325" indent="-322325" defTabSz="859536">
              <a:lnSpc>
                <a:spcPct val="90000"/>
              </a:lnSpc>
              <a:spcBef>
                <a:spcPts val="400"/>
              </a:spcBef>
              <a:buSzTx/>
              <a:buFont typeface="Wingdings"/>
              <a:buNone/>
              <a:defRPr sz="1879"/>
            </a:pPr>
            <a:r>
              <a:t>- acute pancreatitis                                                          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holecystitis"/>
          <p:cNvSpPr txBox="1"/>
          <p:nvPr>
            <p:ph type="title" idx="4294967295"/>
          </p:nvPr>
        </p:nvSpPr>
        <p:spPr>
          <a:xfrm>
            <a:off x="685800" y="0"/>
            <a:ext cx="7772400" cy="10668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effectLst>
                  <a:outerShdw sx="100000" sy="100000" kx="0" ky="0" algn="b" rotWithShape="0" blurRad="12700" dist="25400" dir="2700000">
                    <a:srgbClr val="FFFFFF"/>
                  </a:outerShdw>
                </a:effectLst>
              </a:defRPr>
            </a:lvl1pPr>
          </a:lstStyle>
          <a:p>
            <a:pPr/>
            <a:r>
              <a:t>Cholecystitis </a:t>
            </a:r>
          </a:p>
        </p:txBody>
      </p:sp>
      <p:sp>
        <p:nvSpPr>
          <p:cNvPr id="125" name="pain, fever, nausea…"/>
          <p:cNvSpPr txBox="1"/>
          <p:nvPr>
            <p:ph type="body" idx="4294967295"/>
          </p:nvPr>
        </p:nvSpPr>
        <p:spPr>
          <a:xfrm>
            <a:off x="228600" y="1143000"/>
            <a:ext cx="8915400" cy="55626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609600" indent="-609600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400"/>
            </a:pPr>
            <a:r>
              <a:t>pain, fever, nausea</a:t>
            </a:r>
          </a:p>
          <a:p>
            <a:pPr marL="609600" indent="-609600">
              <a:lnSpc>
                <a:spcPct val="90000"/>
              </a:lnSpc>
              <a:buSzTx/>
              <a:buFont typeface="Wingdings"/>
              <a:buNone/>
              <a:defRPr sz="2400"/>
            </a:pPr>
          </a:p>
          <a:p>
            <a:pPr marL="609600" indent="-609600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b="1" sz="2400" u="sng"/>
            </a:pPr>
            <a:r>
              <a:t>1. acute calculous cholecystitis (stones present)</a:t>
            </a:r>
          </a:p>
          <a:p>
            <a:pPr marL="609600" indent="-609600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400"/>
            </a:pPr>
            <a:r>
              <a:t>- enlarged GB, fibrin on serosa, stone in neck</a:t>
            </a:r>
          </a:p>
          <a:p>
            <a:pPr marL="609600" indent="-609600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400"/>
            </a:pPr>
            <a:r>
              <a:t>- pus in lumen (empyema of GB), gangrenous cholecystitis</a:t>
            </a:r>
          </a:p>
          <a:p>
            <a:pPr marL="609600" indent="-609600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400"/>
            </a:pPr>
            <a:r>
              <a:t>- Mi: inflammation in the wall</a:t>
            </a:r>
          </a:p>
          <a:p>
            <a:pPr marL="609600" indent="-609600">
              <a:lnSpc>
                <a:spcPct val="90000"/>
              </a:lnSpc>
              <a:buSzTx/>
              <a:buFont typeface="Wingdings"/>
              <a:buNone/>
              <a:defRPr sz="2400"/>
            </a:pPr>
          </a:p>
          <a:p>
            <a:pPr marL="609600" indent="-609600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b="1" sz="2400" u="sng"/>
            </a:pPr>
            <a:r>
              <a:t>2. acute acalculous cholecystitis (stones absent)</a:t>
            </a:r>
          </a:p>
          <a:p>
            <a:pPr marL="609600" indent="-609600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400"/>
            </a:pPr>
            <a:r>
              <a:t>- postoperative state, trauma, burns, sepsis</a:t>
            </a:r>
          </a:p>
          <a:p>
            <a:pPr marL="609600" indent="-609600">
              <a:lnSpc>
                <a:spcPct val="90000"/>
              </a:lnSpc>
              <a:buSzTx/>
              <a:buFont typeface="Wingdings"/>
              <a:buNone/>
              <a:defRPr sz="2400"/>
            </a:pPr>
          </a:p>
          <a:p>
            <a:pPr marL="609600" indent="-609600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b="1" sz="2400" u="sng"/>
            </a:pPr>
            <a:r>
              <a:t>3. chronic cholecystitis (stones present)</a:t>
            </a:r>
          </a:p>
          <a:p>
            <a:pPr marL="609600" indent="-609600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400"/>
            </a:pPr>
            <a:r>
              <a:t>- from acute cholecystitis x de novo</a:t>
            </a:r>
          </a:p>
          <a:p>
            <a:pPr marL="609600" indent="-609600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400"/>
            </a:pPr>
            <a:r>
              <a:t>- recurrent attacks</a:t>
            </a:r>
          </a:p>
          <a:p>
            <a:pPr marL="609600" indent="-609600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400"/>
            </a:pPr>
            <a:r>
              <a:t>- mucosal ulcerations + wall fibrosis / inflammation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Jaundice"/>
          <p:cNvSpPr txBox="1"/>
          <p:nvPr>
            <p:ph type="title" idx="4294967295"/>
          </p:nvPr>
        </p:nvSpPr>
        <p:spPr>
          <a:xfrm>
            <a:off x="457200" y="228600"/>
            <a:ext cx="8001000" cy="8382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effectLst>
                  <a:outerShdw sx="100000" sy="100000" kx="0" ky="0" algn="b" rotWithShape="0" blurRad="12700" dist="25400" dir="2700000">
                    <a:srgbClr val="FFFFFF"/>
                  </a:outerShdw>
                </a:effectLst>
              </a:defRPr>
            </a:lvl1pPr>
          </a:lstStyle>
          <a:p>
            <a:pPr/>
            <a:r>
              <a:t>Jaundice</a:t>
            </a:r>
          </a:p>
        </p:txBody>
      </p:sp>
      <p:sp>
        <p:nvSpPr>
          <p:cNvPr id="43" name="2. conjugated hyperbilirubinemia (obstructive, posthepatal icterus)…"/>
          <p:cNvSpPr txBox="1"/>
          <p:nvPr>
            <p:ph type="body" idx="4294967295"/>
          </p:nvPr>
        </p:nvSpPr>
        <p:spPr>
          <a:xfrm>
            <a:off x="304800" y="1219200"/>
            <a:ext cx="8839200" cy="53340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609600" indent="-609600">
              <a:spcBef>
                <a:spcPts val="400"/>
              </a:spcBef>
              <a:buClr>
                <a:srgbClr val="FFFF00"/>
              </a:buClr>
              <a:buChar char="●"/>
              <a:defRPr b="1" sz="2000">
                <a:solidFill>
                  <a:srgbClr val="FFFF00"/>
                </a:solidFill>
              </a:defRPr>
            </a:pPr>
            <a:r>
              <a:t>2. conjugated hyperbilirubinemia</a:t>
            </a:r>
            <a:r>
              <a:rPr>
                <a:solidFill>
                  <a:srgbClr val="FFFFFF"/>
                </a:solidFill>
              </a:rPr>
              <a:t> (obstructive, posthepatal icterus)</a:t>
            </a:r>
          </a:p>
          <a:p>
            <a:pPr marL="609600" indent="-609600">
              <a:spcBef>
                <a:spcPts val="500"/>
              </a:spcBef>
              <a:buSzTx/>
              <a:buFont typeface="Wingdings"/>
              <a:buNone/>
              <a:defRPr sz="2400">
                <a:solidFill>
                  <a:srgbClr val="FFCC66"/>
                </a:solidFill>
              </a:defRPr>
            </a:pPr>
            <a:r>
              <a:t>	- </a:t>
            </a:r>
            <a:r>
              <a:rPr u="sng"/>
              <a:t>decreased hepatic excretion of bilirubin glucuronids</a:t>
            </a:r>
            <a:endParaRPr u="sng"/>
          </a:p>
          <a:p>
            <a:pPr marL="609600" indent="-609600">
              <a:spcBef>
                <a:spcPts val="500"/>
              </a:spcBef>
              <a:buSzTx/>
              <a:buFont typeface="Wingdings"/>
              <a:buNone/>
              <a:defRPr sz="2400">
                <a:solidFill>
                  <a:srgbClr val="FFCC66"/>
                </a:solidFill>
              </a:defRPr>
            </a:pPr>
            <a:r>
              <a:t>	   </a:t>
            </a:r>
            <a:r>
              <a:rPr>
                <a:solidFill>
                  <a:srgbClr val="FFFFFF"/>
                </a:solidFill>
              </a:rPr>
              <a:t>- </a:t>
            </a:r>
            <a:r>
              <a:rPr>
                <a:solidFill>
                  <a:srgbClr val="FFFF00"/>
                </a:solidFill>
              </a:rPr>
              <a:t>Dubin–Johnson syndrome</a:t>
            </a:r>
            <a:r>
              <a:rPr>
                <a:solidFill>
                  <a:srgbClr val="FFFFFF"/>
                </a:solidFill>
              </a:rPr>
              <a:t> – AR, pigmented liver (lipofuscin?)</a:t>
            </a:r>
          </a:p>
          <a:p>
            <a:pPr marL="609600" indent="-609600">
              <a:spcBef>
                <a:spcPts val="500"/>
              </a:spcBef>
              <a:buSzTx/>
              <a:buFont typeface="Wingdings"/>
              <a:buNone/>
              <a:defRPr sz="2400"/>
            </a:pPr>
            <a:r>
              <a:t>		     - defect of canalicular transporters</a:t>
            </a:r>
          </a:p>
          <a:p>
            <a:pPr marL="609600" indent="-609600">
              <a:spcBef>
                <a:spcPts val="500"/>
              </a:spcBef>
              <a:buSzTx/>
              <a:buFont typeface="Wingdings"/>
              <a:buNone/>
              <a:defRPr sz="2400"/>
            </a:pPr>
            <a:r>
              <a:t>           - </a:t>
            </a:r>
            <a:r>
              <a:rPr>
                <a:solidFill>
                  <a:srgbClr val="FFFF00"/>
                </a:solidFill>
              </a:rPr>
              <a:t>Rotor syndrome</a:t>
            </a:r>
            <a:r>
              <a:t> – NO liver pigmentation</a:t>
            </a:r>
          </a:p>
          <a:p>
            <a:pPr marL="609600" indent="-609600">
              <a:spcBef>
                <a:spcPts val="500"/>
              </a:spcBef>
              <a:buSzTx/>
              <a:buFont typeface="Wingdings"/>
              <a:buNone/>
              <a:defRPr sz="2400"/>
            </a:pPr>
            <a:r>
              <a:t>           - drugs (OCT)</a:t>
            </a:r>
          </a:p>
          <a:p>
            <a:pPr marL="609600" indent="-609600">
              <a:spcBef>
                <a:spcPts val="500"/>
              </a:spcBef>
              <a:buSzTx/>
              <a:buFont typeface="Wingdings"/>
              <a:buNone/>
              <a:defRPr sz="2400"/>
            </a:pPr>
            <a:r>
              <a:t>           - hepatocellular damage (hepatitis, drugs – anabolics, OCT)</a:t>
            </a:r>
            <a:endParaRPr>
              <a:solidFill>
                <a:srgbClr val="FFCC66"/>
              </a:solidFill>
            </a:endParaRPr>
          </a:p>
          <a:p>
            <a:pPr marL="609600" indent="-609600">
              <a:spcBef>
                <a:spcPts val="500"/>
              </a:spcBef>
              <a:buSzTx/>
              <a:buFont typeface="Wingdings"/>
              <a:buNone/>
              <a:defRPr sz="2400">
                <a:solidFill>
                  <a:srgbClr val="FFCC66"/>
                </a:solidFill>
              </a:defRPr>
            </a:pPr>
            <a:r>
              <a:t>	- </a:t>
            </a:r>
            <a:r>
              <a:rPr u="sng"/>
              <a:t>impaired bile flow (obstruction)</a:t>
            </a:r>
            <a:endParaRPr u="sng"/>
          </a:p>
          <a:p>
            <a:pPr marL="609600" indent="-609600">
              <a:spcBef>
                <a:spcPts val="500"/>
              </a:spcBef>
              <a:buSzTx/>
              <a:buFont typeface="Wingdings"/>
              <a:buNone/>
              <a:defRPr sz="2400"/>
            </a:pPr>
            <a:r>
              <a:t>           - intrahepatic (PBC, PSC, GvHD)</a:t>
            </a:r>
            <a:endParaRPr b="1" sz="1800"/>
          </a:p>
          <a:p>
            <a:pPr marL="609600" indent="-609600">
              <a:spcBef>
                <a:spcPts val="500"/>
              </a:spcBef>
              <a:buSzTx/>
              <a:buFont typeface="Wingdings"/>
              <a:buNone/>
              <a:defRPr sz="2400"/>
            </a:pPr>
            <a:r>
              <a:t>           - extrahepatic - gallstones, carcinomas, biliary atresia</a:t>
            </a:r>
          </a:p>
          <a:p>
            <a:pPr marL="609600" indent="-609600">
              <a:buClr>
                <a:srgbClr val="FFFF00"/>
              </a:buClr>
              <a:buChar char="●"/>
              <a:defRPr b="1" sz="2000"/>
            </a:pPr>
          </a:p>
          <a:p>
            <a:pPr marL="609600" indent="-609600">
              <a:spcBef>
                <a:spcPts val="400"/>
              </a:spcBef>
              <a:buClr>
                <a:srgbClr val="FFFF00"/>
              </a:buClr>
              <a:buChar char="●"/>
              <a:defRPr b="1" sz="2000">
                <a:solidFill>
                  <a:srgbClr val="FFFF00"/>
                </a:solidFill>
              </a:defRPr>
            </a:pPr>
            <a:r>
              <a:t>3. mixed hyperbilirubinemia</a:t>
            </a:r>
            <a:r>
              <a:rPr>
                <a:solidFill>
                  <a:srgbClr val="FFFFFF"/>
                </a:solidFill>
              </a:rPr>
              <a:t> (hepatocellular, hepatal icterus)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Jaundice – laboratory findings"/>
          <p:cNvSpPr txBox="1"/>
          <p:nvPr>
            <p:ph type="title" idx="4294967295"/>
          </p:nvPr>
        </p:nvSpPr>
        <p:spPr>
          <a:xfrm>
            <a:off x="685800" y="6095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effectLst>
                  <a:outerShdw sx="100000" sy="100000" kx="0" ky="0" algn="b" rotWithShape="0" blurRad="12700" dist="25400" dir="2700000">
                    <a:srgbClr val="FFFFFF"/>
                  </a:outerShdw>
                </a:effectLst>
              </a:defRPr>
            </a:lvl1pPr>
          </a:lstStyle>
          <a:p>
            <a:pPr/>
            <a:r>
              <a:t>Jaundice – laboratory findings</a:t>
            </a:r>
          </a:p>
        </p:txBody>
      </p:sp>
      <p:sp>
        <p:nvSpPr>
          <p:cNvPr id="46" name="Unconjugated hyperbilirubinemia…"/>
          <p:cNvSpPr txBox="1"/>
          <p:nvPr>
            <p:ph type="body" idx="4294967295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buClr>
                <a:srgbClr val="FFFF00"/>
              </a:buClr>
              <a:buSzPct val="100000"/>
              <a:buChar char="●"/>
              <a:defRPr sz="2800">
                <a:solidFill>
                  <a:srgbClr val="FFFF00"/>
                </a:solidFill>
              </a:defRPr>
            </a:pPr>
            <a:r>
              <a:t>Unconjugated hyperbilirubinemia</a:t>
            </a:r>
          </a:p>
          <a:p>
            <a:pPr lvl="1" marL="742950" indent="-285750">
              <a:lnSpc>
                <a:spcPct val="90000"/>
              </a:lnSpc>
              <a:spcBef>
                <a:spcPts val="0"/>
              </a:spcBef>
              <a:buClr>
                <a:srgbClr val="FFFF00"/>
              </a:buClr>
              <a:buSzPct val="100000"/>
              <a:defRPr sz="2400"/>
            </a:pPr>
            <a:r>
              <a:rPr>
                <a:latin typeface="Symbol"/>
                <a:ea typeface="Symbol"/>
                <a:cs typeface="Symbol"/>
                <a:sym typeface="Symbol"/>
              </a:rPr>
              <a:t>­ </a:t>
            </a:r>
            <a:r>
              <a:t>unconjugated bilirubin in blood x NO in urine</a:t>
            </a:r>
          </a:p>
          <a:p>
            <a:pPr lvl="1" marL="742950" indent="-285750">
              <a:lnSpc>
                <a:spcPct val="90000"/>
              </a:lnSpc>
              <a:spcBef>
                <a:spcPts val="0"/>
              </a:spcBef>
              <a:buClr>
                <a:srgbClr val="FFFF00"/>
              </a:buClr>
              <a:buSzPct val="100000"/>
              <a:defRPr sz="2400"/>
            </a:pPr>
            <a:r>
              <a:rPr>
                <a:latin typeface="Symbol"/>
                <a:ea typeface="Symbol"/>
                <a:cs typeface="Symbol"/>
                <a:sym typeface="Symbol"/>
              </a:rPr>
              <a:t>­ </a:t>
            </a:r>
            <a:r>
              <a:t>conjugated bilirubin in bile - dark </a:t>
            </a:r>
          </a:p>
          <a:p>
            <a:pPr lvl="1" marL="742950" indent="-285750">
              <a:lnSpc>
                <a:spcPct val="90000"/>
              </a:lnSpc>
              <a:spcBef>
                <a:spcPts val="0"/>
              </a:spcBef>
              <a:buClr>
                <a:srgbClr val="FFFF00"/>
              </a:buClr>
              <a:buSzPct val="100000"/>
              <a:defRPr sz="2400"/>
            </a:pPr>
            <a:r>
              <a:rPr>
                <a:latin typeface="Symbol"/>
                <a:ea typeface="Symbol"/>
                <a:cs typeface="Symbol"/>
                <a:sym typeface="Symbol"/>
              </a:rPr>
              <a:t>­ </a:t>
            </a:r>
            <a:r>
              <a:t>urobilinogen in urine</a:t>
            </a:r>
          </a:p>
          <a:p>
            <a:pPr>
              <a:lnSpc>
                <a:spcPct val="90000"/>
              </a:lnSpc>
              <a:spcBef>
                <a:spcPts val="600"/>
              </a:spcBef>
              <a:buClr>
                <a:srgbClr val="FFFF00"/>
              </a:buClr>
              <a:buSzPct val="100000"/>
              <a:buChar char="●"/>
              <a:defRPr sz="2800">
                <a:solidFill>
                  <a:srgbClr val="FFFF00"/>
                </a:solidFill>
              </a:defRPr>
            </a:pPr>
            <a:r>
              <a:t>Conjugated hyperbilirubinemia</a:t>
            </a:r>
          </a:p>
          <a:p>
            <a:pPr lvl="1" marL="742950" indent="-285750">
              <a:lnSpc>
                <a:spcPct val="90000"/>
              </a:lnSpc>
              <a:spcBef>
                <a:spcPts val="0"/>
              </a:spcBef>
              <a:buClr>
                <a:srgbClr val="FFFF00"/>
              </a:buClr>
              <a:buSzPct val="100000"/>
              <a:defRPr sz="2400"/>
            </a:pPr>
            <a:r>
              <a:rPr>
                <a:latin typeface="Symbol"/>
                <a:ea typeface="Symbol"/>
                <a:cs typeface="Symbol"/>
                <a:sym typeface="Symbol"/>
              </a:rPr>
              <a:t>­ </a:t>
            </a:r>
            <a:r>
              <a:t>conjugated bilirubin in blood + in urine - dark</a:t>
            </a:r>
          </a:p>
          <a:p>
            <a:pPr lvl="1" marL="742950" indent="-285750">
              <a:lnSpc>
                <a:spcPct val="90000"/>
              </a:lnSpc>
              <a:spcBef>
                <a:spcPts val="0"/>
              </a:spcBef>
              <a:buClr>
                <a:srgbClr val="FFFF00"/>
              </a:buClr>
              <a:buSzPct val="100000"/>
              <a:defRPr sz="2400"/>
            </a:pPr>
            <a:r>
              <a:t>NO conjugated bilirubin in bile - pale </a:t>
            </a:r>
          </a:p>
          <a:p>
            <a:pPr lvl="1" marL="742950" indent="-285750">
              <a:lnSpc>
                <a:spcPct val="90000"/>
              </a:lnSpc>
              <a:spcBef>
                <a:spcPts val="0"/>
              </a:spcBef>
              <a:buClr>
                <a:srgbClr val="FFFF00"/>
              </a:buClr>
              <a:buSzPct val="100000"/>
              <a:defRPr sz="2400"/>
            </a:pPr>
            <a:r>
              <a:t>NO urobilinogen in urine</a:t>
            </a:r>
          </a:p>
          <a:p>
            <a:pPr>
              <a:lnSpc>
                <a:spcPct val="90000"/>
              </a:lnSpc>
              <a:spcBef>
                <a:spcPts val="600"/>
              </a:spcBef>
              <a:buClr>
                <a:srgbClr val="FFFF00"/>
              </a:buClr>
              <a:buSzPct val="100000"/>
              <a:buChar char="●"/>
              <a:defRPr sz="2800">
                <a:solidFill>
                  <a:srgbClr val="FFFF00"/>
                </a:solidFill>
              </a:defRPr>
            </a:pPr>
            <a:r>
              <a:t>Cholestasis</a:t>
            </a:r>
          </a:p>
          <a:p>
            <a:pPr lvl="1" marL="742950" indent="-285750">
              <a:lnSpc>
                <a:spcPct val="90000"/>
              </a:lnSpc>
              <a:spcBef>
                <a:spcPts val="0"/>
              </a:spcBef>
              <a:buClr>
                <a:srgbClr val="FFFF00"/>
              </a:buClr>
              <a:buSzPct val="100000"/>
              <a:defRPr sz="2400"/>
            </a:pPr>
            <a:r>
              <a:rPr>
                <a:latin typeface="Symbol"/>
                <a:ea typeface="Symbol"/>
                <a:cs typeface="Symbol"/>
                <a:sym typeface="Symbol"/>
              </a:rPr>
              <a:t>­ </a:t>
            </a:r>
            <a:r>
              <a:t>bile acids,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­ </a:t>
            </a:r>
            <a:r>
              <a:t>cholesterol</a:t>
            </a:r>
          </a:p>
          <a:p>
            <a:pPr lvl="1" marL="742950" indent="-285750">
              <a:lnSpc>
                <a:spcPct val="90000"/>
              </a:lnSpc>
              <a:spcBef>
                <a:spcPts val="0"/>
              </a:spcBef>
              <a:buClr>
                <a:srgbClr val="FFFFFF"/>
              </a:buClr>
              <a:defRPr sz="2400"/>
            </a:pPr>
            <a:r>
              <a:rPr>
                <a:latin typeface="Symbol"/>
                <a:ea typeface="Symbol"/>
                <a:cs typeface="Symbol"/>
                <a:sym typeface="Symbol"/>
              </a:rPr>
              <a:t>­ </a:t>
            </a:r>
            <a:r>
              <a:t>alkalic phosphatase,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­ </a:t>
            </a:r>
            <a:r>
              <a:t>γ-glutamyltransferase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Hepatic failure"/>
          <p:cNvSpPr txBox="1"/>
          <p:nvPr>
            <p:ph type="title" idx="4294967295"/>
          </p:nvPr>
        </p:nvSpPr>
        <p:spPr>
          <a:xfrm>
            <a:off x="685800" y="609600"/>
            <a:ext cx="7772400" cy="6096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defTabSz="768095">
              <a:defRPr sz="3696">
                <a:effectLst>
                  <a:outerShdw sx="100000" sy="100000" kx="0" ky="0" algn="b" rotWithShape="0" blurRad="10668" dist="21336" dir="2700000">
                    <a:srgbClr val="FFFFFF"/>
                  </a:outerShdw>
                </a:effectLst>
              </a:defRPr>
            </a:lvl1pPr>
          </a:lstStyle>
          <a:p>
            <a:pPr/>
            <a:r>
              <a:t>Hepatic failure</a:t>
            </a:r>
          </a:p>
        </p:txBody>
      </p:sp>
      <p:sp>
        <p:nvSpPr>
          <p:cNvPr id="49" name="Causes:  1. Massive liver necrosis (hepatitis, drugs, poisoning)…"/>
          <p:cNvSpPr txBox="1"/>
          <p:nvPr>
            <p:ph type="body" idx="4294967295"/>
          </p:nvPr>
        </p:nvSpPr>
        <p:spPr>
          <a:xfrm>
            <a:off x="685800" y="1676400"/>
            <a:ext cx="8153400" cy="48006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b="1" sz="2400" u="sng">
                <a:solidFill>
                  <a:srgbClr val="FFCC66"/>
                </a:solidFill>
              </a:defRPr>
            </a:pPr>
            <a:r>
              <a:t>Causes:</a:t>
            </a:r>
            <a:r>
              <a:rPr b="0" sz="2000" u="none">
                <a:solidFill>
                  <a:srgbClr val="FFFFFF"/>
                </a:solidFill>
              </a:rPr>
              <a:t>  1. Massive liver necrosis (hepatitis, drugs, poisoning)</a:t>
            </a:r>
            <a:endParaRPr sz="2000"/>
          </a:p>
          <a:p>
            <a:pPr>
              <a:lnSpc>
                <a:spcPct val="90000"/>
              </a:lnSpc>
              <a:spcBef>
                <a:spcPts val="400"/>
              </a:spcBef>
              <a:buSzTx/>
              <a:buFont typeface="Wingdings"/>
              <a:buNone/>
              <a:defRPr sz="2000"/>
            </a:pPr>
            <a:r>
              <a:t>                  2. Chronic liver disease (cirrhosis)</a:t>
            </a:r>
          </a:p>
          <a:p>
            <a:pPr>
              <a:lnSpc>
                <a:spcPct val="90000"/>
              </a:lnSpc>
              <a:spcBef>
                <a:spcPts val="400"/>
              </a:spcBef>
              <a:buSzTx/>
              <a:buFont typeface="Wingdings"/>
              <a:buNone/>
              <a:defRPr sz="2000"/>
            </a:pPr>
            <a:r>
              <a:t>                  3. Hepatic dysfunction withou overt necrosis</a:t>
            </a:r>
          </a:p>
          <a:p>
            <a:pPr>
              <a:lnSpc>
                <a:spcPct val="90000"/>
              </a:lnSpc>
              <a:spcBef>
                <a:spcPts val="400"/>
              </a:spcBef>
              <a:buSzTx/>
              <a:buFont typeface="Wingdings"/>
              <a:buNone/>
              <a:defRPr sz="2000"/>
            </a:pPr>
            <a:r>
              <a:t>			- acute fatty liver of pregnancy, Reye syndrome</a:t>
            </a:r>
          </a:p>
          <a:p>
            <a:pPr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b="1" sz="2400" u="sng">
                <a:solidFill>
                  <a:srgbClr val="FFCC66"/>
                </a:solidFill>
              </a:defRPr>
            </a:pPr>
            <a:r>
              <a:t>Features:</a:t>
            </a:r>
            <a:r>
              <a:rPr b="0" sz="2000" u="none">
                <a:solidFill>
                  <a:srgbClr val="FFFFFF"/>
                </a:solidFill>
              </a:rPr>
              <a:t> </a:t>
            </a:r>
            <a:endParaRPr sz="2000"/>
          </a:p>
          <a:p>
            <a:pPr>
              <a:lnSpc>
                <a:spcPct val="90000"/>
              </a:lnSpc>
              <a:spcBef>
                <a:spcPts val="400"/>
              </a:spcBef>
              <a:buChar char="-"/>
              <a:defRPr sz="2000"/>
            </a:pPr>
            <a:r>
              <a:t>jaundice </a:t>
            </a:r>
          </a:p>
          <a:p>
            <a:pPr>
              <a:lnSpc>
                <a:spcPct val="90000"/>
              </a:lnSpc>
              <a:spcBef>
                <a:spcPts val="400"/>
              </a:spcBef>
              <a:buChar char="-"/>
              <a:defRPr sz="2000"/>
            </a:pPr>
            <a:r>
              <a:t>hypoalbuminemia – edema (ascites)</a:t>
            </a:r>
          </a:p>
          <a:p>
            <a:pPr>
              <a:lnSpc>
                <a:spcPct val="90000"/>
              </a:lnSpc>
              <a:spcBef>
                <a:spcPts val="400"/>
              </a:spcBef>
              <a:buChar char="-"/>
              <a:defRPr sz="2000"/>
            </a:pPr>
            <a:r>
              <a:t>hyperammonemia</a:t>
            </a:r>
          </a:p>
          <a:p>
            <a:pPr>
              <a:lnSpc>
                <a:spcPct val="90000"/>
              </a:lnSpc>
              <a:spcBef>
                <a:spcPts val="400"/>
              </a:spcBef>
              <a:buChar char="-"/>
              <a:defRPr sz="2000"/>
            </a:pPr>
            <a:r>
              <a:t>foetor hepaticus – sweet-sour</a:t>
            </a:r>
          </a:p>
          <a:p>
            <a:pPr>
              <a:lnSpc>
                <a:spcPct val="90000"/>
              </a:lnSpc>
              <a:spcBef>
                <a:spcPts val="400"/>
              </a:spcBef>
              <a:buChar char="-"/>
              <a:defRPr sz="2000"/>
            </a:pPr>
            <a:r>
              <a:t>hyperestrogenemia – palmar erythema, spider angiomas, gynecomastia</a:t>
            </a:r>
          </a:p>
          <a:p>
            <a:pPr>
              <a:lnSpc>
                <a:spcPct val="90000"/>
              </a:lnSpc>
              <a:spcBef>
                <a:spcPts val="400"/>
              </a:spcBef>
              <a:buChar char="-"/>
              <a:defRPr sz="2000"/>
            </a:pPr>
            <a:r>
              <a:t>coagulopathy (II, VII, IX, X)</a:t>
            </a:r>
          </a:p>
          <a:p>
            <a:pPr>
              <a:lnSpc>
                <a:spcPct val="90000"/>
              </a:lnSpc>
              <a:spcBef>
                <a:spcPts val="400"/>
              </a:spcBef>
              <a:buChar char="-"/>
              <a:defRPr sz="2000"/>
            </a:pPr>
            <a:r>
              <a:t>hepatic encephalopathy – asterixis</a:t>
            </a:r>
          </a:p>
          <a:p>
            <a:pPr>
              <a:lnSpc>
                <a:spcPct val="90000"/>
              </a:lnSpc>
              <a:spcBef>
                <a:spcPts val="400"/>
              </a:spcBef>
              <a:buChar char="-"/>
              <a:defRPr sz="2000"/>
            </a:pPr>
            <a:r>
              <a:t>hepatorenal syndrome – renal failure in hepatic failure, high mortality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cute hepatitides"/>
          <p:cNvSpPr txBox="1"/>
          <p:nvPr>
            <p:ph type="title" idx="4294967295"/>
          </p:nvPr>
        </p:nvSpPr>
        <p:spPr>
          <a:xfrm>
            <a:off x="685800" y="6095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effectLst>
                  <a:outerShdw sx="100000" sy="100000" kx="0" ky="0" algn="b" rotWithShape="0" blurRad="12700" dist="25400" dir="2700000">
                    <a:srgbClr val="FFFFFF"/>
                  </a:outerShdw>
                </a:effectLst>
              </a:defRPr>
            </a:lvl1pPr>
          </a:lstStyle>
          <a:p>
            <a:pPr/>
            <a:r>
              <a:t>Acute hepatitides</a:t>
            </a:r>
          </a:p>
        </p:txBody>
      </p:sp>
      <p:sp>
        <p:nvSpPr>
          <p:cNvPr id="52" name="&lt; 6 months…"/>
          <p:cNvSpPr txBox="1"/>
          <p:nvPr>
            <p:ph type="body" idx="4294967295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●"/>
            </a:pPr>
            <a:r>
              <a:t>&lt; 6 months</a:t>
            </a:r>
          </a:p>
          <a:p>
            <a:pPr>
              <a:buChar char="●"/>
            </a:pPr>
            <a:r>
              <a:t>HAV</a:t>
            </a:r>
          </a:p>
          <a:p>
            <a:pPr>
              <a:buChar char="●"/>
            </a:pPr>
            <a:r>
              <a:t>HBV</a:t>
            </a:r>
          </a:p>
          <a:p>
            <a:pPr>
              <a:buChar char="●"/>
            </a:pPr>
            <a:r>
              <a:t>HDV</a:t>
            </a:r>
          </a:p>
          <a:p>
            <a:pPr>
              <a:buChar char="●"/>
            </a:pPr>
            <a:r>
              <a:t>HEV</a:t>
            </a:r>
          </a:p>
          <a:p>
            <a:pPr>
              <a:buChar char="●"/>
            </a:pPr>
            <a:r>
              <a:t>autoimmune hepatitis</a:t>
            </a:r>
          </a:p>
          <a:p>
            <a:pPr>
              <a:buChar char="●"/>
            </a:pPr>
            <a:r>
              <a:t>drug injury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Chronic hepatitides"/>
          <p:cNvSpPr txBox="1"/>
          <p:nvPr>
            <p:ph type="title" idx="4294967295"/>
          </p:nvPr>
        </p:nvSpPr>
        <p:spPr>
          <a:xfrm>
            <a:off x="685800" y="6095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effectLst>
                  <a:outerShdw sx="100000" sy="100000" kx="0" ky="0" algn="b" rotWithShape="0" blurRad="12700" dist="25400" dir="2700000">
                    <a:srgbClr val="FFFFFF"/>
                  </a:outerShdw>
                </a:effectLst>
              </a:defRPr>
            </a:lvl1pPr>
          </a:lstStyle>
          <a:p>
            <a:pPr/>
            <a:r>
              <a:t>Chronic hepatitides</a:t>
            </a:r>
          </a:p>
        </p:txBody>
      </p:sp>
      <p:sp>
        <p:nvSpPr>
          <p:cNvPr id="55" name="&gt; 6 months…"/>
          <p:cNvSpPr txBox="1"/>
          <p:nvPr>
            <p:ph type="body" idx="4294967295"/>
          </p:nvPr>
        </p:nvSpPr>
        <p:spPr>
          <a:xfrm>
            <a:off x="685800" y="2438400"/>
            <a:ext cx="7772400" cy="44196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609600" indent="-609600">
              <a:buSzTx/>
              <a:buFont typeface="Wingdings"/>
              <a:buNone/>
            </a:pPr>
            <a:r>
              <a:t>&gt; 6 months</a:t>
            </a:r>
          </a:p>
          <a:p>
            <a:pPr marL="609600" indent="-609600">
              <a:buSzTx/>
              <a:buFont typeface="Wingdings"/>
              <a:buNone/>
            </a:pPr>
            <a:r>
              <a:t>1. HBV, event. HBV+HBD</a:t>
            </a:r>
          </a:p>
          <a:p>
            <a:pPr marL="609600" indent="-609600">
              <a:buSzTx/>
              <a:buFont typeface="Wingdings"/>
              <a:buNone/>
            </a:pPr>
            <a:r>
              <a:t>2. HCV</a:t>
            </a:r>
          </a:p>
          <a:p>
            <a:pPr marL="609600" indent="-609600">
              <a:buSzTx/>
              <a:buFont typeface="Wingdings"/>
              <a:buNone/>
            </a:pPr>
            <a:r>
              <a:t>3. drugs </a:t>
            </a:r>
          </a:p>
          <a:p>
            <a:pPr marL="609600" indent="-609600">
              <a:buSzTx/>
              <a:buFont typeface="Wingdings"/>
              <a:buNone/>
            </a:pPr>
            <a:r>
              <a:t>4. autoimmunne hepatitis</a:t>
            </a:r>
          </a:p>
          <a:p>
            <a:pPr marL="609600" indent="-609600">
              <a:buSzTx/>
              <a:buFont typeface="Wingdings"/>
              <a:buNone/>
            </a:pPr>
            <a:r>
              <a:t>5. other viral hepatitides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Viral hepatitides"/>
          <p:cNvSpPr txBox="1"/>
          <p:nvPr>
            <p:ph type="title" idx="4294967295"/>
          </p:nvPr>
        </p:nvSpPr>
        <p:spPr>
          <a:xfrm>
            <a:off x="685800" y="6095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effectLst>
                  <a:outerShdw sx="100000" sy="100000" kx="0" ky="0" algn="b" rotWithShape="0" blurRad="12700" dist="25400" dir="2700000">
                    <a:srgbClr val="FFFFFF"/>
                  </a:outerShdw>
                </a:effectLst>
              </a:defRPr>
            </a:lvl1pPr>
          </a:lstStyle>
          <a:p>
            <a:pPr/>
            <a:r>
              <a:t>Viral hepatitides</a:t>
            </a:r>
          </a:p>
        </p:txBody>
      </p:sp>
      <p:sp>
        <p:nvSpPr>
          <p:cNvPr id="58" name="Body"/>
          <p:cNvSpPr txBox="1"/>
          <p:nvPr>
            <p:ph type="body" idx="4294967295"/>
          </p:nvPr>
        </p:nvSpPr>
        <p:spPr>
          <a:xfrm>
            <a:off x="685800" y="2362200"/>
            <a:ext cx="77724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SzTx/>
              <a:buFont typeface="Wingdings"/>
              <a:buNone/>
            </a:pPr>
          </a:p>
        </p:txBody>
      </p:sp>
      <p:graphicFrame>
        <p:nvGraphicFramePr>
          <p:cNvPr id="59" name="Table"/>
          <p:cNvGraphicFramePr/>
          <p:nvPr/>
        </p:nvGraphicFramePr>
        <p:xfrm>
          <a:off x="685800" y="1905000"/>
          <a:ext cx="7848600" cy="3890963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1219200"/>
                <a:gridCol w="812800"/>
                <a:gridCol w="1701800"/>
                <a:gridCol w="1447800"/>
                <a:gridCol w="1219200"/>
                <a:gridCol w="1447800"/>
              </a:tblGrid>
              <a:tr h="396875"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FFFFFF"/>
                          </a:solidFill>
                        </a:rPr>
                        <a:t>Hepatitis</a:t>
                      </a:r>
                    </a:p>
                  </a:txBody>
                  <a:tcPr marL="45716" marR="45716" marT="45716" marB="45716" anchor="t" anchorCtr="0" horzOverflow="overflow">
                    <a:lnL w="28575">
                      <a:solidFill>
                        <a:srgbClr val="FFFFFF"/>
                      </a:solidFill>
                    </a:lnL>
                    <a:lnT w="28575">
                      <a:solidFill>
                        <a:srgbClr val="FFFFFF"/>
                      </a:solidFill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FFFFFF"/>
                          </a:solidFill>
                        </a:rPr>
                        <a:t>Virus</a:t>
                      </a:r>
                    </a:p>
                  </a:txBody>
                  <a:tcPr marL="45716" marR="45716" marT="45716" marB="45716" anchor="t" anchorCtr="0" horzOverflow="overflow">
                    <a:lnT w="28575">
                      <a:solidFill>
                        <a:srgbClr val="FFFFFF"/>
                      </a:solidFill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FFFFFF"/>
                          </a:solidFill>
                        </a:rPr>
                        <a:t>Transmission</a:t>
                      </a:r>
                    </a:p>
                  </a:txBody>
                  <a:tcPr marL="45716" marR="45716" marT="45716" marB="45716" anchor="t" anchorCtr="0" horzOverflow="overflow">
                    <a:lnT w="28575">
                      <a:solidFill>
                        <a:srgbClr val="FFFFFF"/>
                      </a:solidFill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FFFFFF"/>
                          </a:solidFill>
                        </a:rPr>
                        <a:t>Chronicity</a:t>
                      </a:r>
                    </a:p>
                  </a:txBody>
                  <a:tcPr marL="45716" marR="45716" marT="45716" marB="45716" anchor="t" anchorCtr="0" horzOverflow="overflow">
                    <a:lnT w="28575">
                      <a:solidFill>
                        <a:srgbClr val="FFFFFF"/>
                      </a:solidFill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FFFFFF"/>
                          </a:solidFill>
                        </a:rPr>
                        <a:t>Carriage</a:t>
                      </a:r>
                    </a:p>
                  </a:txBody>
                  <a:tcPr marL="45716" marR="45716" marT="45716" marB="45716" anchor="t" anchorCtr="0" horzOverflow="overflow">
                    <a:lnT w="28575">
                      <a:solidFill>
                        <a:srgbClr val="FFFFFF"/>
                      </a:solidFill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FFFFFF"/>
                          </a:solidFill>
                        </a:rPr>
                        <a:t>Fulminant</a:t>
                      </a:r>
                    </a:p>
                  </a:txBody>
                  <a:tcPr marL="45716" marR="45716" marT="45716" marB="45716" anchor="t" anchorCtr="0" horzOverflow="overflow">
                    <a:lnR w="28575">
                      <a:solidFill>
                        <a:srgbClr val="FFFFFF"/>
                      </a:solidFill>
                    </a:lnR>
                    <a:lnT w="28575">
                      <a:solidFill>
                        <a:srgbClr val="FFFFFF"/>
                      </a:solidFill>
                    </a:lnT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FFFFFF"/>
                          </a:solidFill>
                        </a:rPr>
                        <a:t>A</a:t>
                      </a:r>
                    </a:p>
                  </a:txBody>
                  <a:tcPr marL="45716" marR="45716" marT="45716" marB="45716" anchor="t" anchorCtr="0" horzOverflow="overflow">
                    <a:lnL w="28575">
                      <a:solidFill>
                        <a:srgbClr val="FFFFFF"/>
                      </a:solidFill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</a:rPr>
                        <a:t>RNA</a:t>
                      </a:r>
                    </a:p>
                  </a:txBody>
                  <a:tcPr marL="45716" marR="45716" marT="45716" marB="45716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</a:rPr>
                        <a:t>fecal-oral</a:t>
                      </a:r>
                    </a:p>
                  </a:txBody>
                  <a:tcPr marL="45716" marR="45716" marT="45716" marB="45716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</a:rPr>
                        <a:t>NO</a:t>
                      </a:r>
                    </a:p>
                  </a:txBody>
                  <a:tcPr marL="45716" marR="45716" marT="45716" marB="45716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</a:rPr>
                        <a:t>NO</a:t>
                      </a:r>
                    </a:p>
                  </a:txBody>
                  <a:tcPr marL="45716" marR="45716" marT="45716" marB="45716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</a:rPr>
                        <a:t>0.4%</a:t>
                      </a:r>
                    </a:p>
                  </a:txBody>
                  <a:tcPr marL="45716" marR="45716" marT="45716" marB="45716" anchor="t" anchorCtr="0" horzOverflow="overflow">
                    <a:lnR w="28575">
                      <a:solidFill>
                        <a:srgbClr val="FFFFFF"/>
                      </a:solidFill>
                    </a:lnR>
                    <a:noFill/>
                  </a:tcPr>
                </a:tc>
              </a:tr>
              <a:tr h="677862"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FFFFFF"/>
                          </a:solidFill>
                        </a:rPr>
                        <a:t>B</a:t>
                      </a:r>
                    </a:p>
                  </a:txBody>
                  <a:tcPr marL="45716" marR="45716" marT="45716" marB="45716" anchor="t" anchorCtr="0" horzOverflow="overflow">
                    <a:lnL w="28575">
                      <a:solidFill>
                        <a:srgbClr val="FFFFFF"/>
                      </a:solidFill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</a:rPr>
                        <a:t>DNA</a:t>
                      </a:r>
                    </a:p>
                  </a:txBody>
                  <a:tcPr marL="45716" marR="45716" marT="45716" marB="45716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</a:rPr>
                        <a:t>parenteral</a:t>
                      </a:r>
                    </a:p>
                  </a:txBody>
                  <a:tcPr marL="45716" marR="45716" marT="45716" marB="45716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</a:rPr>
                        <a:t>5-10%</a:t>
                      </a:r>
                    </a:p>
                  </a:txBody>
                  <a:tcPr marL="45716" marR="45716" marT="45716" marB="45716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</a:rPr>
                        <a:t>1%</a:t>
                      </a:r>
                    </a:p>
                  </a:txBody>
                  <a:tcPr marL="45716" marR="45716" marT="45716" marB="45716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</a:rPr>
                        <a:t>1%</a:t>
                      </a:r>
                    </a:p>
                  </a:txBody>
                  <a:tcPr marL="45716" marR="45716" marT="45716" marB="45716" anchor="t" anchorCtr="0" horzOverflow="overflow">
                    <a:lnR w="28575">
                      <a:solidFill>
                        <a:srgbClr val="FFFFFF"/>
                      </a:solidFill>
                    </a:ln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FFFFFF"/>
                          </a:solidFill>
                        </a:rPr>
                        <a:t>C</a:t>
                      </a:r>
                    </a:p>
                  </a:txBody>
                  <a:tcPr marL="45716" marR="45716" marT="45716" marB="45716" anchor="t" anchorCtr="0" horzOverflow="overflow">
                    <a:lnL w="28575">
                      <a:solidFill>
                        <a:srgbClr val="FFFFFF"/>
                      </a:solidFill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</a:rPr>
                        <a:t>RNA</a:t>
                      </a:r>
                    </a:p>
                  </a:txBody>
                  <a:tcPr marL="45716" marR="45716" marT="45716" marB="45716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</a:rPr>
                        <a:t>parenteral</a:t>
                      </a:r>
                    </a:p>
                  </a:txBody>
                  <a:tcPr marL="45716" marR="45716" marT="45716" marB="45716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</a:rPr>
                        <a:t>80%</a:t>
                      </a:r>
                    </a:p>
                  </a:txBody>
                  <a:tcPr marL="45716" marR="45716" marT="45716" marB="45716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</a:rPr>
                        <a:t>1%</a:t>
                      </a:r>
                    </a:p>
                  </a:txBody>
                  <a:tcPr marL="45716" marR="45716" marT="45716" marB="45716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</a:rPr>
                        <a:t>rare</a:t>
                      </a:r>
                    </a:p>
                  </a:txBody>
                  <a:tcPr marL="45716" marR="45716" marT="45716" marB="45716" anchor="t" anchorCtr="0" horzOverflow="overflow">
                    <a:lnR w="28575">
                      <a:solidFill>
                        <a:srgbClr val="FFFFFF"/>
                      </a:solidFill>
                    </a:ln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FFFFFF"/>
                          </a:solidFill>
                        </a:rPr>
                        <a:t>D</a:t>
                      </a:r>
                    </a:p>
                  </a:txBody>
                  <a:tcPr marL="45716" marR="45716" marT="45716" marB="45716" anchor="t" anchorCtr="0" horzOverflow="overflow">
                    <a:lnL w="28575">
                      <a:solidFill>
                        <a:srgbClr val="FFFFFF"/>
                      </a:solidFill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</a:rPr>
                        <a:t>RNA</a:t>
                      </a:r>
                    </a:p>
                  </a:txBody>
                  <a:tcPr marL="45716" marR="45716" marT="45716" marB="45716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</a:rPr>
                        <a:t>parenteral</a:t>
                      </a:r>
                    </a:p>
                  </a:txBody>
                  <a:tcPr marL="45716" marR="45716" marT="45716" marB="45716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defRPr sz="2000">
                          <a:solidFill>
                            <a:srgbClr val="FFFFFF"/>
                          </a:solidFill>
                        </a:defRPr>
                      </a:pPr>
                      <a:r>
                        <a:t>5% co</a:t>
                      </a:r>
                    </a:p>
                    <a:p>
                      <a:pPr algn="ctr">
                        <a:spcBef>
                          <a:spcPts val="400"/>
                        </a:spcBef>
                        <a:defRPr sz="2000">
                          <a:solidFill>
                            <a:srgbClr val="FFFFFF"/>
                          </a:solidFill>
                        </a:defRPr>
                      </a:pPr>
                      <a:r>
                        <a:t>80% super</a:t>
                      </a:r>
                    </a:p>
                  </a:txBody>
                  <a:tcPr marL="45716" marR="45716" marT="45716" marB="45716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</a:rPr>
                        <a:t>10%</a:t>
                      </a:r>
                    </a:p>
                  </a:txBody>
                  <a:tcPr marL="45716" marR="45716" marT="45716" marB="45716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</a:rPr>
                        <a:t>4% co-i.</a:t>
                      </a:r>
                    </a:p>
                  </a:txBody>
                  <a:tcPr marL="45716" marR="45716" marT="45716" marB="45716" anchor="t" anchorCtr="0" horzOverflow="overflow">
                    <a:lnR w="28575">
                      <a:solidFill>
                        <a:srgbClr val="FFFFFF"/>
                      </a:solidFill>
                    </a:lnR>
                    <a:noFill/>
                  </a:tcPr>
                </a:tc>
              </a:tr>
              <a:tr h="701675"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FFFFFF"/>
                          </a:solidFill>
                        </a:rPr>
                        <a:t>E</a:t>
                      </a:r>
                    </a:p>
                  </a:txBody>
                  <a:tcPr marL="45716" marR="45716" marT="45716" marB="45716" anchor="t" anchorCtr="0" horzOverflow="overflow">
                    <a:lnL w="28575">
                      <a:solidFill>
                        <a:srgbClr val="FFFFFF"/>
                      </a:solidFill>
                    </a:lnL>
                    <a:lnB w="28575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</a:rPr>
                        <a:t>RNA</a:t>
                      </a:r>
                    </a:p>
                  </a:txBody>
                  <a:tcPr marL="45716" marR="45716" marT="45716" marB="45716" anchor="t" anchorCtr="0" horzOverflow="overflow">
                    <a:lnB w="28575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</a:rPr>
                        <a:t>fecal-oral</a:t>
                      </a:r>
                    </a:p>
                  </a:txBody>
                  <a:tcPr marL="45716" marR="45716" marT="45716" marB="45716" anchor="t" anchorCtr="0" horzOverflow="overflow">
                    <a:lnB w="28575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</a:rPr>
                        <a:t>NO</a:t>
                      </a:r>
                    </a:p>
                  </a:txBody>
                  <a:tcPr marL="45716" marR="45716" marT="45716" marB="45716" anchor="t" anchorCtr="0" horzOverflow="overflow">
                    <a:lnB w="28575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</a:rPr>
                        <a:t>NO</a:t>
                      </a:r>
                    </a:p>
                  </a:txBody>
                  <a:tcPr marL="45716" marR="45716" marT="45716" marB="45716" anchor="t" anchorCtr="0" horzOverflow="overflow">
                    <a:lnB w="28575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</a:rPr>
                        <a:t>20% pregnant</a:t>
                      </a:r>
                    </a:p>
                  </a:txBody>
                  <a:tcPr marL="45716" marR="45716" marT="45716" marB="45716" anchor="t" anchorCtr="0" horzOverflow="overflow">
                    <a:lnR w="28575">
                      <a:solidFill>
                        <a:srgbClr val="FFFFFF"/>
                      </a:solidFill>
                    </a:lnR>
                    <a:lnB w="28575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Vzletný">
  <a:themeElements>
    <a:clrScheme name="Vzletný">
      <a:dk1>
        <a:srgbClr val="FFFFFF"/>
      </a:dk1>
      <a:lt1>
        <a:srgbClr val="0000FF"/>
      </a:lt1>
      <a:dk2>
        <a:srgbClr val="A7A7A7"/>
      </a:dk2>
      <a:lt2>
        <a:srgbClr val="535353"/>
      </a:lt2>
      <a:accent1>
        <a:srgbClr val="00FFFF"/>
      </a:accent1>
      <a:accent2>
        <a:srgbClr val="3366FF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Vzletný">
      <a:majorFont>
        <a:latin typeface="Helvetica"/>
        <a:ea typeface="Helvetica"/>
        <a:cs typeface="Helvetica"/>
      </a:majorFont>
      <a:minorFont>
        <a:latin typeface="Arial Narrow"/>
        <a:ea typeface="Arial Narrow"/>
        <a:cs typeface="Arial Narrow"/>
      </a:minorFont>
    </a:fontScheme>
    <a:fmtScheme name="Vzletný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FF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FF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Vzletný">
  <a:themeElements>
    <a:clrScheme name="Vzletný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FFFF"/>
      </a:accent1>
      <a:accent2>
        <a:srgbClr val="3366FF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Vzletný">
      <a:majorFont>
        <a:latin typeface="Helvetica"/>
        <a:ea typeface="Helvetica"/>
        <a:cs typeface="Helvetica"/>
      </a:majorFont>
      <a:minorFont>
        <a:latin typeface="Arial Narrow"/>
        <a:ea typeface="Arial Narrow"/>
        <a:cs typeface="Arial Narrow"/>
      </a:minorFont>
    </a:fontScheme>
    <a:fmtScheme name="Vzletný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FF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FF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