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31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14" r:id="rId29"/>
    <p:sldId id="282" r:id="rId30"/>
    <p:sldId id="283" r:id="rId31"/>
    <p:sldId id="284" r:id="rId32"/>
    <p:sldId id="285" r:id="rId33"/>
    <p:sldId id="286" r:id="rId34"/>
    <p:sldId id="287" r:id="rId35"/>
    <p:sldId id="311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312" r:id="rId45"/>
    <p:sldId id="313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411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62" y="-304800"/>
            <a:ext cx="9325062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32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7848600" cy="6477000"/>
          </a:xfrm>
        </p:spPr>
        <p:txBody>
          <a:bodyPr/>
          <a:lstStyle/>
          <a:p>
            <a:pPr marL="342900" marR="357505" lvl="0" indent="-342900" algn="just" rtl="0">
              <a:lnSpc>
                <a:spcPct val="115000"/>
              </a:lnSpc>
              <a:buClr>
                <a:srgbClr val="B13F9A"/>
              </a:buClr>
              <a:buFont typeface="+mj-lt"/>
              <a:buAutoNum type="arabicPeriod"/>
              <a:tabLst>
                <a:tab pos="534035" algn="l"/>
              </a:tabLst>
            </a:pPr>
            <a:endParaRPr lang="en-US" sz="3000" b="1" u="sng" dirty="0" smtClean="0"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marL="342900" marR="357505" lvl="0" indent="-342900" algn="just" rtl="0">
              <a:lnSpc>
                <a:spcPct val="115000"/>
              </a:lnSpc>
              <a:buClr>
                <a:srgbClr val="B13F9A"/>
              </a:buClr>
              <a:buFont typeface="+mj-lt"/>
              <a:buAutoNum type="arabicPeriod"/>
              <a:tabLst>
                <a:tab pos="534035" algn="l"/>
              </a:tabLst>
            </a:pPr>
            <a:endParaRPr lang="en-US" sz="3000" b="1" u="sng" dirty="0"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marL="342900" marR="357505" lvl="0" indent="-342900" algn="just" rtl="0">
              <a:lnSpc>
                <a:spcPct val="115000"/>
              </a:lnSpc>
              <a:buClr>
                <a:srgbClr val="B13F9A"/>
              </a:buClr>
              <a:buFont typeface="+mj-lt"/>
              <a:buAutoNum type="arabicPeriod"/>
              <a:tabLst>
                <a:tab pos="534035" algn="l"/>
              </a:tabLst>
            </a:pPr>
            <a:r>
              <a:rPr lang="en-US" sz="3000" b="1" u="sng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Secondary diabetes</a:t>
            </a:r>
          </a:p>
          <a:p>
            <a:pPr marL="0" marR="357505" lvl="0" indent="0" algn="just" rtl="0">
              <a:lnSpc>
                <a:spcPct val="115000"/>
              </a:lnSpc>
              <a:buClr>
                <a:srgbClr val="B13F9A"/>
              </a:buClr>
              <a:buNone/>
              <a:tabLst>
                <a:tab pos="534035" algn="l"/>
              </a:tabLst>
            </a:pPr>
            <a:r>
              <a:rPr lang="en-US" sz="3000" b="1" u="sng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sz="15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  <a:p>
            <a:pPr marR="357505" lvl="0" algn="just" rtl="0">
              <a:lnSpc>
                <a:spcPct val="115000"/>
              </a:lnSpc>
              <a:buClr>
                <a:srgbClr val="B13F9A"/>
              </a:buClr>
              <a:tabLst>
                <a:tab pos="534035" algn="l"/>
              </a:tabLst>
            </a:pP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Secondary diabetes refers to elevated blood sugar levels from another medical condition such as chronic pancreatitis, trauma, or surgical removal of pancreas.</a:t>
            </a:r>
            <a:endParaRPr lang="en-US" sz="15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lvl="0">
              <a:buClr>
                <a:srgbClr val="B13F9A"/>
              </a:buClr>
            </a:pPr>
            <a:endParaRPr lang="ar-EG" sz="2400" dirty="0">
              <a:solidFill>
                <a:prstClr val="black"/>
              </a:solidFill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85240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7848600" cy="6400800"/>
          </a:xfrm>
        </p:spPr>
        <p:txBody>
          <a:bodyPr/>
          <a:lstStyle/>
          <a:p>
            <a:pPr marR="357505" algn="just" rtl="0">
              <a:lnSpc>
                <a:spcPct val="115000"/>
              </a:lnSpc>
              <a:spcAft>
                <a:spcPts val="0"/>
              </a:spcAft>
              <a:tabLst>
                <a:tab pos="534035" algn="l"/>
              </a:tabLst>
            </a:pPr>
            <a:endParaRPr lang="en-US" sz="2800" b="1" dirty="0" smtClean="0">
              <a:latin typeface="Times New Roman"/>
              <a:ea typeface="Times New Roman"/>
              <a:cs typeface="Arial"/>
            </a:endParaRPr>
          </a:p>
          <a:p>
            <a:pPr marL="0" marR="357505" indent="0" algn="just" rtl="0">
              <a:lnSpc>
                <a:spcPct val="115000"/>
              </a:lnSpc>
              <a:spcAft>
                <a:spcPts val="0"/>
              </a:spcAft>
              <a:buNone/>
              <a:tabLst>
                <a:tab pos="534035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Differentiate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between first aid of hypoglycemic coma and hyperglycemic coma.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0" marR="357505" indent="0" algn="just" rtl="0">
              <a:lnSpc>
                <a:spcPct val="115000"/>
              </a:lnSpc>
              <a:spcAft>
                <a:spcPts val="0"/>
              </a:spcAft>
              <a:buNone/>
              <a:tabLst>
                <a:tab pos="534035" algn="l"/>
              </a:tabLst>
            </a:pP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R="357505" algn="just" rtl="0">
              <a:lnSpc>
                <a:spcPct val="115000"/>
              </a:lnSpc>
              <a:spcAft>
                <a:spcPts val="0"/>
              </a:spcAft>
              <a:tabLst>
                <a:tab pos="534035" algn="l"/>
              </a:tabLst>
            </a:pPr>
            <a:r>
              <a:rPr lang="en-US" sz="3200" b="1" dirty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Hypoglycemic </a:t>
            </a:r>
            <a:r>
              <a:rPr lang="en-US" sz="3200" b="1" dirty="0" smtClean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coma</a:t>
            </a:r>
            <a:r>
              <a:rPr lang="en-US" sz="3200" b="1" dirty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en-US" sz="1800" dirty="0">
              <a:solidFill>
                <a:srgbClr val="00B0F0"/>
              </a:solidFill>
              <a:latin typeface="Calibri"/>
              <a:ea typeface="Calibri"/>
              <a:cs typeface="Arial"/>
            </a:endParaRPr>
          </a:p>
          <a:p>
            <a:pPr marR="357505" algn="just" rtl="0">
              <a:lnSpc>
                <a:spcPct val="115000"/>
              </a:lnSpc>
              <a:spcAft>
                <a:spcPts val="0"/>
              </a:spcAft>
              <a:tabLst>
                <a:tab pos="534035" algn="l"/>
              </a:tabLst>
            </a:pPr>
            <a:r>
              <a:rPr lang="en-US" sz="2800" b="1" dirty="0">
                <a:latin typeface="Times New Roman"/>
                <a:ea typeface="Times New Roman"/>
                <a:cs typeface="Arial"/>
              </a:rPr>
              <a:t>Onset:  is rapid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R="357505" algn="just" rtl="0">
              <a:lnSpc>
                <a:spcPct val="115000"/>
              </a:lnSpc>
              <a:spcAft>
                <a:spcPts val="0"/>
              </a:spcAft>
              <a:tabLst>
                <a:tab pos="534035" algn="l"/>
              </a:tabLst>
            </a:pPr>
            <a:r>
              <a:rPr lang="en-US" sz="2800" b="1" dirty="0">
                <a:latin typeface="Times New Roman"/>
                <a:ea typeface="Times New Roman"/>
                <a:cs typeface="Arial"/>
              </a:rPr>
              <a:t> Sign and symptoms</a:t>
            </a:r>
            <a:r>
              <a:rPr lang="en-US" sz="2800" b="1" dirty="0" smtClean="0">
                <a:latin typeface="Times New Roman"/>
                <a:ea typeface="Times New Roman"/>
                <a:cs typeface="Arial"/>
              </a:rPr>
              <a:t>:</a:t>
            </a:r>
          </a:p>
          <a:p>
            <a:pPr marL="0" marR="357505" indent="0" algn="just" rtl="0">
              <a:lnSpc>
                <a:spcPct val="115000"/>
              </a:lnSpc>
              <a:spcAft>
                <a:spcPts val="0"/>
              </a:spcAft>
              <a:buNone/>
              <a:tabLst>
                <a:tab pos="534035" algn="l"/>
              </a:tabLst>
            </a:pPr>
            <a:r>
              <a:rPr lang="en-US" sz="20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Confused, disorientation, sweating, anxiety, headache, tired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7793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7924800" cy="6248400"/>
          </a:xfrm>
        </p:spPr>
        <p:txBody>
          <a:bodyPr>
            <a:normAutofit lnSpcReduction="10000"/>
          </a:bodyPr>
          <a:lstStyle/>
          <a:p>
            <a:pPr marL="0" marR="357505" indent="0" algn="just" rtl="0">
              <a:lnSpc>
                <a:spcPct val="115000"/>
              </a:lnSpc>
              <a:spcAft>
                <a:spcPts val="0"/>
              </a:spcAft>
              <a:buNone/>
              <a:tabLst>
                <a:tab pos="534035" algn="l"/>
              </a:tabLst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First aid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R="357505" algn="just" rtl="0">
              <a:lnSpc>
                <a:spcPct val="115000"/>
              </a:lnSpc>
              <a:spcAft>
                <a:spcPts val="1000"/>
              </a:spcAft>
              <a:tabLst>
                <a:tab pos="534035" algn="l"/>
              </a:tabLst>
            </a:pPr>
            <a:r>
              <a:rPr lang="en-US" sz="2800" b="1" dirty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If the patient is conscious</a:t>
            </a:r>
            <a:r>
              <a:rPr lang="en-US" sz="2800" b="1" dirty="0">
                <a:latin typeface="Times New Roman"/>
                <a:ea typeface="Times New Roman"/>
                <a:cs typeface="Arial"/>
              </a:rPr>
              <a:t>,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endParaRPr lang="en-US" sz="2800" dirty="0" smtClean="0">
              <a:latin typeface="Times New Roman"/>
              <a:ea typeface="Times New Roman"/>
              <a:cs typeface="Arial"/>
            </a:endParaRPr>
          </a:p>
          <a:p>
            <a:pPr marL="0" marR="357505" indent="0" algn="just" rtl="0">
              <a:lnSpc>
                <a:spcPct val="115000"/>
              </a:lnSpc>
              <a:spcAft>
                <a:spcPts val="1000"/>
              </a:spcAft>
              <a:buNone/>
              <a:tabLst>
                <a:tab pos="53403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orientated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and able to swallow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marR="357505" lvl="0" indent="-342900" algn="just" rt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  <a:tabLst>
                <a:tab pos="53403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Glucose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10-20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gm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is given by mouth. Either in liquid form or 3-4 teaspoons of sugar dissolved in water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.</a:t>
            </a:r>
            <a:endParaRPr lang="en-US" sz="1600" dirty="0">
              <a:latin typeface="Calibri"/>
              <a:ea typeface="Times New Roman"/>
              <a:cs typeface="Arial"/>
            </a:endParaRPr>
          </a:p>
          <a:p>
            <a:pPr marL="342900" marR="357505" lvl="0" indent="-342900" algn="just" rt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  <a:tabLst>
                <a:tab pos="53403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Reassess blood glucose after 10 minutes.</a:t>
            </a:r>
            <a:endParaRPr lang="en-US" sz="1600" dirty="0">
              <a:latin typeface="Calibri"/>
              <a:ea typeface="Times New Roman"/>
              <a:cs typeface="Arial"/>
            </a:endParaRPr>
          </a:p>
          <a:p>
            <a:pPr marL="0" marR="357505" indent="0" algn="just" rtl="0">
              <a:lnSpc>
                <a:spcPct val="115000"/>
              </a:lnSpc>
              <a:spcAft>
                <a:spcPts val="1000"/>
              </a:spcAft>
              <a:buNone/>
              <a:tabLst>
                <a:tab pos="534035" algn="l"/>
              </a:tabLst>
            </a:pPr>
            <a:r>
              <a:rPr lang="en-US" sz="2800" b="1" dirty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If blood glucose has not risen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2800" dirty="0" smtClean="0">
              <a:solidFill>
                <a:srgbClr val="00B0F0"/>
              </a:solidFill>
              <a:latin typeface="Times New Roman"/>
              <a:ea typeface="Calibri"/>
              <a:cs typeface="Arial"/>
            </a:endParaRPr>
          </a:p>
          <a:p>
            <a:pPr marL="0" marR="357505" indent="0" algn="just" rtl="0">
              <a:lnSpc>
                <a:spcPct val="115000"/>
              </a:lnSpc>
              <a:spcAft>
                <a:spcPts val="1000"/>
              </a:spcAft>
              <a:buNone/>
              <a:tabLst>
                <a:tab pos="53403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to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at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least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5.0 m mol./ l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marR="357505" lvl="0" indent="-342900" algn="just" rt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  <a:tabLst>
                <a:tab pos="53403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Repeat treatment up to three times.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endParaRPr lang="en-US" sz="1600" dirty="0">
              <a:latin typeface="Calibri"/>
              <a:ea typeface="Times New Roman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75593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endParaRPr lang="en-US" sz="3200" b="1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endParaRPr lang="en-US" sz="3200" b="1" dirty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If blood glucose remains less than 4.0mmol/L after 30-45 minutes or 3 cycles, contact a doctor.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Once blood glucose is above 4.0mmol/L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and 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 patient has recovered.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99538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239000" cy="4846320"/>
          </a:xfrm>
        </p:spPr>
        <p:txBody>
          <a:bodyPr>
            <a:noAutofit/>
          </a:bodyPr>
          <a:lstStyle/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Give a long acting carbohydrate of the patient’s choice, such as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lvl="0" algn="ctr" rt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Two biscuits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lvl="0" algn="ctr" rt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One slice of bread/toast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lvl="0" algn="ctr" rtl="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200-300ml glass of milk (not soya)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Normal meal if due (must contain carbohydrate).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30897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620000" cy="6096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If the patient is unconscious or unable to swallow: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Arrange immediate transfer to hospital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Do not administer anything by mouth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 ……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WHY ??/??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71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-18394"/>
            <a:ext cx="8077200" cy="6723993"/>
          </a:xfrm>
        </p:spPr>
        <p:txBody>
          <a:bodyPr>
            <a:normAutofit lnSpcReduction="10000"/>
          </a:bodyPr>
          <a:lstStyle/>
          <a:p>
            <a:pPr marL="0" indent="0" algn="ctr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400" b="1" dirty="0" smtClean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Hyperglycemia</a:t>
            </a:r>
          </a:p>
          <a:p>
            <a:pPr marL="0" indent="0" algn="ctr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000" b="1" dirty="0" smtClean="0">
                <a:latin typeface="Calibri"/>
                <a:ea typeface="Calibri"/>
                <a:cs typeface="Arial"/>
              </a:rPr>
              <a:t>DKA</a:t>
            </a:r>
            <a:endParaRPr lang="en-US" sz="6000" b="1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Onset: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it is gradual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Signs and symptoms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Arial"/>
              </a:rPr>
              <a:t>Blurred vision, fatigue, nausea, vomiting, confusion, (polyphagia, polyuria, polydipsia), lethargy, and acetone breathing</a:t>
            </a:r>
            <a:r>
              <a:rPr lang="en-US" sz="40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298451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276"/>
            <a:ext cx="7848600" cy="6679324"/>
          </a:xfrm>
        </p:spPr>
        <p:txBody>
          <a:bodyPr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First aid 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514350" lvl="0" indent="-51435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600" spc="3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Administer the required diabetic medication immediately.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514350" lvl="0" indent="-51435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600" spc="3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Give the patient some sugar free fluid.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514350" lvl="0" indent="-51435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600" spc="3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Monitor the patient’s breathing rate, pulse rate and the level </a:t>
            </a:r>
            <a:r>
              <a:rPr lang="en-US" sz="3600" spc="3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of responsiveness</a:t>
            </a:r>
            <a:r>
              <a:rPr lang="en-US" sz="3600" spc="3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514350" lvl="0" indent="-51435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600" spc="3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Immediately call physician.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1893192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001000" cy="6858000"/>
          </a:xfrm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Bef>
                <a:spcPts val="1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Diagnosis: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1000"/>
              </a:spcBef>
            </a:pPr>
            <a:endParaRPr lang="en-US" sz="20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/>
                <a:ea typeface="Calibri"/>
                <a:cs typeface="Arial"/>
              </a:rPr>
              <a:t>*Clinical manifestations (Diabetes alert).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/>
                <a:ea typeface="Calibri"/>
                <a:cs typeface="Arial"/>
              </a:rPr>
              <a:t>* </a:t>
            </a:r>
            <a:r>
              <a:rPr lang="en-US" sz="3600" i="1" dirty="0">
                <a:latin typeface="Times New Roman"/>
                <a:ea typeface="Calibri"/>
                <a:cs typeface="Arial"/>
              </a:rPr>
              <a:t>Urinalysis</a:t>
            </a:r>
            <a:r>
              <a:rPr lang="en-US" sz="3600" dirty="0">
                <a:latin typeface="Times New Roman"/>
                <a:ea typeface="Calibri"/>
                <a:cs typeface="Arial"/>
              </a:rPr>
              <a:t>. This looks for sugar in urine.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/>
                <a:ea typeface="Calibri"/>
                <a:cs typeface="Arial"/>
              </a:rPr>
              <a:t>* </a:t>
            </a:r>
            <a:r>
              <a:rPr lang="en-US" sz="3600" i="1" dirty="0">
                <a:latin typeface="Times New Roman"/>
                <a:ea typeface="Calibri"/>
                <a:cs typeface="Arial"/>
              </a:rPr>
              <a:t>Fasting plasma glucose test</a:t>
            </a:r>
            <a:r>
              <a:rPr lang="en-US" sz="3600" dirty="0">
                <a:latin typeface="Times New Roman"/>
                <a:ea typeface="Calibri"/>
                <a:cs typeface="Arial"/>
              </a:rPr>
              <a:t>. This test measures the sugar level in your blood. You'll have to stop eating and drinking for at least 8 hours before this test.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l" rtl="0"/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1011682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7924800" cy="6705600"/>
          </a:xfrm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/>
                <a:ea typeface="Calibri"/>
                <a:cs typeface="Arial"/>
              </a:rPr>
              <a:t>* </a:t>
            </a:r>
            <a:r>
              <a:rPr lang="en-US" sz="3600" i="1" dirty="0">
                <a:latin typeface="Times New Roman"/>
                <a:ea typeface="Calibri"/>
                <a:cs typeface="Arial"/>
              </a:rPr>
              <a:t>Random (non- fasting) plasma glucose test</a:t>
            </a:r>
            <a:r>
              <a:rPr lang="en-US" sz="3600" dirty="0">
                <a:latin typeface="Times New Roman"/>
                <a:ea typeface="Calibri"/>
                <a:cs typeface="Arial"/>
              </a:rPr>
              <a:t>. This test also measures the amount of sugar in your blood, but you don't have to stop eating or drinking before the test.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/>
                <a:ea typeface="Calibri"/>
                <a:cs typeface="Arial"/>
              </a:rPr>
              <a:t>* </a:t>
            </a:r>
            <a:r>
              <a:rPr lang="en-US" sz="3600" i="1" dirty="0">
                <a:latin typeface="Times New Roman"/>
                <a:ea typeface="Calibri"/>
                <a:cs typeface="Arial"/>
              </a:rPr>
              <a:t>Oral glucose tolerance test</a:t>
            </a:r>
            <a:r>
              <a:rPr lang="en-US" sz="3600" dirty="0">
                <a:latin typeface="Times New Roman"/>
                <a:ea typeface="Calibri"/>
                <a:cs typeface="Arial"/>
              </a:rPr>
              <a:t>. For this test, you'll fast for at least 8 hours, and then drink a sugary beverage.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l" rtl="0"/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77863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5693736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Bef>
                <a:spcPts val="2400"/>
              </a:spcBef>
              <a:buNone/>
            </a:pPr>
            <a:endParaRPr lang="en-US" sz="6600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ctr">
              <a:lnSpc>
                <a:spcPct val="115000"/>
              </a:lnSpc>
              <a:spcBef>
                <a:spcPts val="2400"/>
              </a:spcBef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Diabetes </a:t>
            </a:r>
            <a:r>
              <a:rPr lang="en-US" sz="66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Mellitus</a:t>
            </a:r>
            <a:endParaRPr lang="en-US" sz="40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2100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" y="23648"/>
            <a:ext cx="7909655" cy="6681952"/>
          </a:xfrm>
        </p:spPr>
      </p:pic>
    </p:spTree>
    <p:extLst>
      <p:ext uri="{BB962C8B-B14F-4D97-AF65-F5344CB8AC3E}">
        <p14:creationId xmlns:p14="http://schemas.microsoft.com/office/powerpoint/2010/main" val="147204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7772400" cy="655320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Health education: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3200" b="1" dirty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Bathing</a:t>
            </a:r>
            <a:endParaRPr lang="en-US" sz="1800" dirty="0">
              <a:solidFill>
                <a:srgbClr val="00B0F0"/>
              </a:solidFill>
              <a:latin typeface="Calibri"/>
              <a:ea typeface="Calibri"/>
              <a:cs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Bath daily &amp; dry well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Cleaning inguinal area, axilla, perineum especially important as yeast &amp; fungal infection tend to occur.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3200" b="1" dirty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Skin care</a:t>
            </a:r>
            <a:endParaRPr lang="en-US" sz="1800" dirty="0">
              <a:solidFill>
                <a:srgbClr val="00B0F0"/>
              </a:solidFill>
              <a:latin typeface="Calibri"/>
              <a:ea typeface="Calibri"/>
              <a:cs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Inspect the skin for cuts, rash, abrasions, cyst or and treat boils promptly. 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marL="0" indent="0" algn="l" rtl="0">
              <a:buNone/>
            </a:pP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90352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0999"/>
            <a:ext cx="7772400" cy="6130159"/>
          </a:xfrm>
        </p:spPr>
        <p:txBody>
          <a:bodyPr>
            <a:normAutofit/>
          </a:bodyPr>
          <a:lstStyle/>
          <a:p>
            <a:pPr marL="74295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Foot care </a:t>
            </a:r>
            <a:endParaRPr lang="en-US" sz="1800" dirty="0">
              <a:solidFill>
                <a:srgbClr val="00B0F0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Wash and dry the feet well each day and use water moisturizer to prevent dry skin and cracking.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Wear cotton or wool socks and avoid elastic socks, because they impair circulation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Avoid walking bare foot and wear shoes at all time to protect the feet from injury.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Avoid fitted shoes to prevent occur blisters &amp; sores.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Check up for frown top nails corns 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05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7924800" cy="6324600"/>
          </a:xfrm>
        </p:spPr>
        <p:txBody>
          <a:bodyPr>
            <a:normAutofit lnSpcReduction="10000"/>
          </a:bodyPr>
          <a:lstStyle/>
          <a:p>
            <a:pPr marL="74295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Dental care</a:t>
            </a:r>
            <a:endParaRPr lang="en-US" sz="1800" dirty="0">
              <a:solidFill>
                <a:srgbClr val="00B0F0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The teeth should be brush at least twice a day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The patient should see the dentist every six months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Nutrition</a:t>
            </a:r>
            <a:endParaRPr lang="en-US" sz="1800" dirty="0">
              <a:solidFill>
                <a:srgbClr val="00B0F0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Reduce carbohydrate intake as raise blood sugar level, fats. Proteins have minimal effect on glucose level.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Avoid simple sugar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Fat &amp; salts restricted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569127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buClr>
                <a:srgbClr val="B13F9A"/>
              </a:buClr>
              <a:buFont typeface="Wingdings"/>
              <a:buChar char=""/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Increase 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Vit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. B &amp; A, and fiber  intake </a:t>
            </a:r>
            <a:endParaRPr lang="en-US" sz="16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buClr>
                <a:srgbClr val="B13F9A"/>
              </a:buClr>
              <a:buFont typeface="Wingdings"/>
              <a:buChar char=""/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Avoid tea &amp; coffee</a:t>
            </a:r>
            <a:endParaRPr lang="en-US" sz="16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buClr>
                <a:srgbClr val="B13F9A"/>
              </a:buClr>
              <a:buFont typeface="Wingdings"/>
              <a:buChar char=""/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Eating small diet in several times</a:t>
            </a:r>
            <a:endParaRPr lang="en-US" sz="16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buClr>
                <a:srgbClr val="B13F9A"/>
              </a:buClr>
              <a:buFont typeface="Wingdings"/>
              <a:buChar char=""/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Taking medication before eating</a:t>
            </a:r>
            <a:endParaRPr lang="en-US" sz="16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buClr>
                <a:srgbClr val="B13F9A"/>
              </a:buClr>
              <a:buFont typeface="Wingdings"/>
              <a:buChar char=""/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Increase fruited intake </a:t>
            </a:r>
            <a:endParaRPr lang="en-US" sz="16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endParaRPr lang="ar-EG" sz="4400" dirty="0"/>
          </a:p>
        </p:txBody>
      </p:sp>
    </p:spTree>
    <p:extLst>
      <p:ext uri="{BB962C8B-B14F-4D97-AF65-F5344CB8AC3E}">
        <p14:creationId xmlns:p14="http://schemas.microsoft.com/office/powerpoint/2010/main" val="726071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5256"/>
            <a:ext cx="8153400" cy="7015655"/>
          </a:xfrm>
        </p:spPr>
        <p:txBody>
          <a:bodyPr>
            <a:noAutofit/>
          </a:bodyPr>
          <a:lstStyle/>
          <a:p>
            <a:pPr marL="45720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Exercise </a:t>
            </a:r>
            <a:endParaRPr lang="en-US" sz="4000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Times New Roman"/>
                <a:ea typeface="Times New Roman"/>
                <a:cs typeface="Arial"/>
              </a:rPr>
              <a:t>is 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important for diabetic patient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1000"/>
              </a:spcBef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Control weight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1000"/>
              </a:spcBef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Decrease blood pressure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1000"/>
              </a:spcBef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Decrease Stress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1000"/>
              </a:spcBef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Improve carbohydrate metabolism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Medication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:</a:t>
            </a:r>
          </a:p>
          <a:p>
            <a:pPr marL="45720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Inject insulin at 90 angle into subcutaneous tissue where it is slowly absorbed.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1995746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75745"/>
            <a:ext cx="7848600" cy="6477000"/>
          </a:xfrm>
        </p:spPr>
        <p:txBody>
          <a:bodyPr>
            <a:noAutofit/>
          </a:bodyPr>
          <a:lstStyle/>
          <a:p>
            <a:pPr marL="74295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Follow up of care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Blood test for hyper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lipidemia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Provide emotional support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Times New Roman"/>
                <a:ea typeface="Times New Roman"/>
                <a:cs typeface="Arial"/>
              </a:rPr>
              <a:t>Identification card: 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it includes name, address, telephone no. and diagnosis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Times New Roman"/>
                <a:ea typeface="Times New Roman"/>
                <a:cs typeface="Arial"/>
              </a:rPr>
              <a:t>Protection against infection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1000"/>
              </a:spcBef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Through immunization against : communicable disease, cystitis , subcutaneous nodules, </a:t>
            </a:r>
            <a:r>
              <a:rPr lang="en-US" sz="3200" dirty="0" smtClean="0">
                <a:latin typeface="Times New Roman"/>
                <a:ea typeface="Times New Roman"/>
                <a:cs typeface="Arial"/>
              </a:rPr>
              <a:t>vulvitis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4445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Times New Roman"/>
                <a:ea typeface="Times New Roman"/>
                <a:cs typeface="Arial"/>
              </a:rPr>
              <a:t>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l" rtl="0"/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000901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 rtl="0">
              <a:lnSpc>
                <a:spcPct val="115000"/>
              </a:lnSpc>
              <a:spcBef>
                <a:spcPts val="1000"/>
              </a:spcBef>
            </a:pPr>
            <a:r>
              <a:rPr lang="en-US" sz="2600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Sites of injecting insulin </a:t>
            </a:r>
            <a:endParaRPr lang="ar-E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9248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39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Droid Sans"/>
              </a:rPr>
              <a:t> complications of </a:t>
            </a:r>
            <a:r>
              <a:rPr lang="en-US" sz="3600" b="1" dirty="0" err="1" smtClean="0">
                <a:solidFill>
                  <a:srgbClr val="FF0000"/>
                </a:solidFill>
                <a:latin typeface="Droid Sans"/>
              </a:rPr>
              <a:t>sc</a:t>
            </a:r>
            <a:r>
              <a:rPr lang="en-US" sz="3600" b="1" dirty="0" smtClean="0">
                <a:solidFill>
                  <a:srgbClr val="FF0000"/>
                </a:solidFill>
                <a:latin typeface="Droid Sans"/>
              </a:rPr>
              <a:t> injection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Droid Sans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B0F0"/>
                </a:solidFill>
                <a:latin typeface="Droid Sans"/>
              </a:rPr>
              <a:t>***</a:t>
            </a:r>
            <a:r>
              <a:rPr lang="en-US" b="1" dirty="0" err="1" smtClean="0">
                <a:solidFill>
                  <a:srgbClr val="00B0F0"/>
                </a:solidFill>
                <a:latin typeface="Droid Sans"/>
              </a:rPr>
              <a:t>lipodystrophy</a:t>
            </a:r>
            <a:r>
              <a:rPr lang="en-US" b="1" dirty="0" smtClean="0">
                <a:solidFill>
                  <a:srgbClr val="00B0F0"/>
                </a:solidFill>
                <a:latin typeface="Droid Sans"/>
              </a:rPr>
              <a:t> at injection sites</a:t>
            </a:r>
          </a:p>
          <a:p>
            <a:pPr marL="0" indent="0" algn="l" rtl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Droid Sans"/>
              </a:rPr>
              <a:t>Atrophy of subcutaneous fatty tissue leading to disfiguring excavations and depressed areas may rarely occur at the site of injection. </a:t>
            </a:r>
            <a:br>
              <a:rPr lang="en-US" dirty="0">
                <a:solidFill>
                  <a:srgbClr val="000000"/>
                </a:solidFill>
                <a:latin typeface="Droid Sans"/>
              </a:rPr>
            </a:br>
            <a:r>
              <a:rPr lang="en-US" dirty="0">
                <a:solidFill>
                  <a:srgbClr val="000000"/>
                </a:solidFill>
                <a:latin typeface="Droid Sans"/>
              </a:rPr>
              <a:t/>
            </a:r>
            <a:br>
              <a:rPr lang="en-US" dirty="0">
                <a:solidFill>
                  <a:srgbClr val="000000"/>
                </a:solidFill>
                <a:latin typeface="Droid Sans"/>
              </a:rPr>
            </a:br>
            <a:endParaRPr lang="ar-EG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831054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234440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Procedure</a:t>
            </a:r>
            <a:r>
              <a:rPr lang="en-US" sz="400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:(blood glucose </a:t>
            </a:r>
            <a:r>
              <a:rPr lang="en-US" sz="4000" cap="none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test)</a:t>
            </a:r>
            <a:r>
              <a:rPr lang="en-US" sz="2400" b="0" cap="none" dirty="0">
                <a:ln>
                  <a:noFill/>
                </a:ln>
                <a:solidFill>
                  <a:srgbClr val="FF0000"/>
                </a:solidFill>
                <a:latin typeface="Calibri"/>
                <a:ea typeface="Calibri"/>
                <a:cs typeface="Arial"/>
              </a:rPr>
              <a:t/>
            </a:r>
            <a:br>
              <a:rPr lang="en-US" sz="2400" b="0" cap="none" dirty="0">
                <a:ln>
                  <a:noFill/>
                </a:ln>
                <a:solidFill>
                  <a:srgbClr val="FF0000"/>
                </a:solidFill>
                <a:latin typeface="Calibri"/>
                <a:ea typeface="Calibri"/>
                <a:cs typeface="Arial"/>
              </a:rPr>
            </a:br>
            <a:endParaRPr lang="ar-EG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Wash your hands.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Put a lancet into the lancet device so that it’s ready to go.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Place a new test strip into the meter.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Prick your finger with the lancet in the protective lancing device.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Carefully place the subsequent drop of blood onto the test strip and wait for the results.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6257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20000" cy="6150936"/>
          </a:xfrm>
        </p:spPr>
        <p:txBody>
          <a:bodyPr>
            <a:normAutofit/>
          </a:bodyPr>
          <a:lstStyle/>
          <a:p>
            <a:pPr marL="0" marR="357505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534035" algn="l"/>
              </a:tabLst>
            </a:pP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Definition 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0" marR="357505" indent="0" algn="just" rtl="0">
              <a:lnSpc>
                <a:spcPct val="115000"/>
              </a:lnSpc>
              <a:spcAft>
                <a:spcPts val="0"/>
              </a:spcAft>
              <a:buNone/>
              <a:tabLst>
                <a:tab pos="534035" algn="l"/>
              </a:tabLst>
            </a:pPr>
            <a:r>
              <a:rPr lang="en-US" sz="2000" dirty="0">
                <a:latin typeface="Calibri"/>
                <a:ea typeface="Calibri"/>
                <a:cs typeface="Arial"/>
              </a:rPr>
              <a:t>             </a:t>
            </a:r>
            <a:r>
              <a:rPr lang="en-US" sz="3600" b="1" dirty="0">
                <a:latin typeface="Times New Roman"/>
                <a:ea typeface="Calibri"/>
                <a:cs typeface="Arial"/>
              </a:rPr>
              <a:t>Diabetes</a:t>
            </a:r>
            <a:r>
              <a:rPr lang="en-US" sz="3600" dirty="0">
                <a:latin typeface="Times New Roman"/>
                <a:ea typeface="Calibri"/>
                <a:cs typeface="Arial"/>
              </a:rPr>
              <a:t> </a:t>
            </a:r>
            <a:r>
              <a:rPr lang="en-US" sz="3200" dirty="0">
                <a:latin typeface="Times New Roman"/>
                <a:ea typeface="Calibri"/>
                <a:cs typeface="Arial"/>
              </a:rPr>
              <a:t>is a disease which causes the body to insufficiently use glucose (sugar). </a:t>
            </a:r>
            <a:endParaRPr lang="en-US" sz="3200" dirty="0" smtClean="0">
              <a:latin typeface="Times New Roman"/>
              <a:ea typeface="Calibri"/>
              <a:cs typeface="Arial"/>
            </a:endParaRPr>
          </a:p>
          <a:p>
            <a:pPr marL="0" marR="357505" indent="0" algn="just" rtl="0">
              <a:lnSpc>
                <a:spcPct val="115000"/>
              </a:lnSpc>
              <a:spcAft>
                <a:spcPts val="0"/>
              </a:spcAft>
              <a:buNone/>
              <a:tabLst>
                <a:tab pos="534035" algn="l"/>
              </a:tabLst>
            </a:pPr>
            <a:r>
              <a:rPr lang="en-US" sz="3600" b="1" dirty="0" smtClean="0">
                <a:latin typeface="Times New Roman"/>
                <a:ea typeface="Calibri"/>
                <a:cs typeface="Arial"/>
              </a:rPr>
              <a:t>      Insulin</a:t>
            </a:r>
            <a:r>
              <a:rPr lang="en-US" sz="36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3200" dirty="0">
                <a:latin typeface="Times New Roman"/>
                <a:ea typeface="Calibri"/>
                <a:cs typeface="Arial"/>
              </a:rPr>
              <a:t>is a hormone that the pancreas produces to move glucose around the body. </a:t>
            </a:r>
            <a:endParaRPr lang="en-US" sz="3200" dirty="0" smtClean="0"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929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93"/>
            <a:ext cx="9144000" cy="6876393"/>
          </a:xfrm>
        </p:spPr>
      </p:pic>
    </p:spTree>
    <p:extLst>
      <p:ext uri="{BB962C8B-B14F-4D97-AF65-F5344CB8AC3E}">
        <p14:creationId xmlns:p14="http://schemas.microsoft.com/office/powerpoint/2010/main" val="4129547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7924800" cy="6705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800" b="1" dirty="0">
                <a:latin typeface="Times New Roman"/>
                <a:ea typeface="Calibri"/>
                <a:cs typeface="Arial"/>
              </a:rPr>
              <a:t>Hypertension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b="1" u="sng" dirty="0">
                <a:latin typeface="Times New Roman"/>
                <a:ea typeface="Calibri"/>
                <a:cs typeface="Arial"/>
              </a:rPr>
              <a:t>Outline: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latin typeface="Times New Roman"/>
                <a:ea typeface="Calibri"/>
                <a:cs typeface="Arial"/>
              </a:rPr>
              <a:t>- </a:t>
            </a:r>
            <a:r>
              <a:rPr lang="en-US" sz="3600" dirty="0">
                <a:latin typeface="Times New Roman"/>
                <a:ea typeface="Calibri"/>
                <a:cs typeface="Arial"/>
              </a:rPr>
              <a:t>Definition.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dirty="0">
                <a:latin typeface="Times New Roman"/>
                <a:ea typeface="Calibri"/>
                <a:cs typeface="Arial"/>
              </a:rPr>
              <a:t>- types of hypertension :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dirty="0">
                <a:latin typeface="Times New Roman"/>
                <a:ea typeface="Calibri"/>
                <a:cs typeface="Arial"/>
              </a:rPr>
              <a:t>Classification of hypertension  </a:t>
            </a:r>
            <a:r>
              <a:rPr lang="ar-EG" sz="3600" dirty="0">
                <a:latin typeface="Calibri"/>
                <a:ea typeface="Calibri"/>
                <a:cs typeface="Times New Roman"/>
              </a:rPr>
              <a:t> -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dirty="0">
                <a:latin typeface="Times New Roman"/>
                <a:ea typeface="Calibri"/>
                <a:cs typeface="Arial"/>
              </a:rPr>
              <a:t>Complications of hypertension.</a:t>
            </a:r>
            <a:r>
              <a:rPr lang="ar-EG" sz="3600" dirty="0">
                <a:latin typeface="Calibri"/>
                <a:ea typeface="Calibri"/>
                <a:cs typeface="Times New Roman"/>
              </a:rPr>
              <a:t>-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dirty="0">
                <a:latin typeface="Times New Roman"/>
                <a:ea typeface="Calibri"/>
                <a:cs typeface="Arial"/>
              </a:rPr>
              <a:t>Health education for hypertension</a:t>
            </a:r>
            <a:r>
              <a:rPr lang="en-US" sz="3600" dirty="0" smtClean="0">
                <a:latin typeface="Times New Roman"/>
                <a:ea typeface="Calibri"/>
                <a:cs typeface="Arial"/>
              </a:rPr>
              <a:t>.</a:t>
            </a:r>
            <a:r>
              <a:rPr lang="ar-EG" sz="3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3600" dirty="0" smtClean="0">
                <a:latin typeface="Times New Roman"/>
                <a:ea typeface="Calibri"/>
              </a:rPr>
              <a:t>Measuring </a:t>
            </a:r>
            <a:r>
              <a:rPr lang="en-US" sz="3600" dirty="0">
                <a:latin typeface="Times New Roman"/>
                <a:ea typeface="Calibri"/>
              </a:rPr>
              <a:t>BP by sphygmomanometers</a:t>
            </a:r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1736058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>
              <a:lnSpc>
                <a:spcPct val="115000"/>
              </a:lnSpc>
              <a:spcAft>
                <a:spcPts val="1000"/>
              </a:spcAft>
              <a:buClr>
                <a:srgbClr val="B13F9A"/>
              </a:buClr>
              <a:buNone/>
            </a:pPr>
            <a:r>
              <a:rPr lang="ar-EG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0" lvl="0" indent="0" algn="l">
              <a:lnSpc>
                <a:spcPct val="115000"/>
              </a:lnSpc>
              <a:spcAft>
                <a:spcPts val="1000"/>
              </a:spcAft>
              <a:buClr>
                <a:srgbClr val="B13F9A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Sites for measuring BP.</a:t>
            </a:r>
            <a:r>
              <a:rPr lang="ar-EG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0" lvl="0" indent="0" algn="l">
              <a:lnSpc>
                <a:spcPct val="115000"/>
              </a:lnSpc>
              <a:spcAft>
                <a:spcPts val="1000"/>
              </a:spcAft>
              <a:buClr>
                <a:srgbClr val="B13F9A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Methods for BP measurement.</a:t>
            </a:r>
            <a:r>
              <a:rPr lang="ar-EG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0" lvl="0" indent="0" algn="l">
              <a:lnSpc>
                <a:spcPct val="115000"/>
              </a:lnSpc>
              <a:spcAft>
                <a:spcPts val="1000"/>
              </a:spcAft>
              <a:buClr>
                <a:srgbClr val="B13F9A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Guide lines for BP measurement.</a:t>
            </a:r>
            <a:r>
              <a:rPr lang="ar-EG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</a:t>
            </a:r>
            <a:endParaRPr lang="ar-EG" sz="5400" dirty="0"/>
          </a:p>
        </p:txBody>
      </p:sp>
    </p:spTree>
    <p:extLst>
      <p:ext uri="{BB962C8B-B14F-4D97-AF65-F5344CB8AC3E}">
        <p14:creationId xmlns:p14="http://schemas.microsoft.com/office/powerpoint/2010/main" val="3943227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077200" cy="6629400"/>
          </a:xfrm>
        </p:spPr>
        <p:txBody>
          <a:bodyPr>
            <a:noAutofit/>
          </a:bodyPr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Definition: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latin typeface="Times New Roman"/>
                <a:ea typeface="Calibri"/>
                <a:cs typeface="Arial"/>
              </a:rPr>
              <a:t>Blood Pressure: is the force of blood pushing against wall of arteries.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latin typeface="Times New Roman"/>
                <a:ea typeface="Calibri"/>
                <a:cs typeface="Arial"/>
              </a:rPr>
              <a:t>Systolic blood pressure: greatest force exerted when heart is contracted.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latin typeface="Times New Roman"/>
                <a:ea typeface="Calibri"/>
                <a:cs typeface="Arial"/>
              </a:rPr>
              <a:t>Diastolic blood pressure: least force exerted as heart relaxes.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latin typeface="Times New Roman"/>
                <a:ea typeface="Calibri"/>
                <a:cs typeface="Arial"/>
              </a:rPr>
              <a:t>The pulse pressure: difference between systolic and diastolic blood pressure measurement, (30-50 normal).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707560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20000" cy="6150936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Abnormalities of BP: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latin typeface="Times New Roman"/>
                <a:ea typeface="Calibri"/>
                <a:cs typeface="Arial"/>
              </a:rPr>
              <a:t>*Hypertension.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 smtClean="0">
                <a:latin typeface="Times New Roman"/>
                <a:ea typeface="Calibri"/>
                <a:cs typeface="Arial"/>
              </a:rPr>
              <a:t> Hypotension</a:t>
            </a:r>
            <a:r>
              <a:rPr lang="en-US" sz="4000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latin typeface="Times New Roman"/>
                <a:ea typeface="Calibri"/>
                <a:cs typeface="Arial"/>
              </a:rPr>
              <a:t>*Postural or orthostatic </a:t>
            </a:r>
            <a:r>
              <a:rPr lang="en-US" sz="4000" dirty="0" smtClean="0">
                <a:latin typeface="Times New Roman"/>
                <a:ea typeface="Calibri"/>
                <a:cs typeface="Arial"/>
              </a:rPr>
              <a:t>hypotension it is a ……</a:t>
            </a: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3149265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543800" cy="6150936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endParaRPr lang="en-US" sz="4000" dirty="0" smtClean="0">
              <a:latin typeface="Times New Roman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endParaRPr lang="en-US" sz="4000" dirty="0">
              <a:latin typeface="Times New Roman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 smtClean="0">
                <a:latin typeface="Times New Roman"/>
                <a:ea typeface="Calibri"/>
                <a:cs typeface="Arial"/>
              </a:rPr>
              <a:t>Postural </a:t>
            </a:r>
            <a:r>
              <a:rPr lang="en-US" sz="4000" dirty="0">
                <a:latin typeface="Times New Roman"/>
                <a:ea typeface="Calibri"/>
                <a:cs typeface="Arial"/>
              </a:rPr>
              <a:t>or orthostatic hypotension (sudden but temporary drop in blood pressure when rising from reclining position).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indent="0" algn="l" rtl="0">
              <a:buNone/>
            </a:pPr>
            <a:endParaRPr lang="ar-EG" sz="4000" dirty="0"/>
          </a:p>
          <a:p>
            <a:endParaRPr lang="ar-EG" sz="4000" dirty="0"/>
          </a:p>
        </p:txBody>
      </p:sp>
    </p:spTree>
    <p:extLst>
      <p:ext uri="{BB962C8B-B14F-4D97-AF65-F5344CB8AC3E}">
        <p14:creationId xmlns:p14="http://schemas.microsoft.com/office/powerpoint/2010/main" val="3727282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endParaRPr lang="en-US" sz="3600" b="1" dirty="0" smtClean="0">
              <a:latin typeface="Times New Roman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endParaRPr lang="en-US" sz="3600" b="1" dirty="0">
              <a:latin typeface="Times New Roman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Hypertension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dirty="0">
                <a:latin typeface="Times New Roman"/>
                <a:ea typeface="Calibri"/>
                <a:cs typeface="Arial"/>
              </a:rPr>
              <a:t>*Hypertension is persistent repeated elevation of systolic  blood pressure more than 140 mmHg, or diastolic blood pressure more than 90mmHg.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indent="0" algn="l" rtl="0">
              <a:buNone/>
            </a:pPr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3726526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56" y="152400"/>
            <a:ext cx="8195855" cy="6477000"/>
          </a:xfrm>
        </p:spPr>
      </p:pic>
    </p:spTree>
    <p:extLst>
      <p:ext uri="{BB962C8B-B14F-4D97-AF65-F5344CB8AC3E}">
        <p14:creationId xmlns:p14="http://schemas.microsoft.com/office/powerpoint/2010/main" val="1909114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239000" cy="5846136"/>
          </a:xfrm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293624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Classification: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Blood Pressure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Types  of Hypertension: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*</a:t>
            </a:r>
            <a:r>
              <a:rPr lang="en-US" sz="3600" i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primary Hypertension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:</a:t>
            </a:r>
            <a:r>
              <a:rPr lang="en-US" sz="3600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600" dirty="0">
                <a:latin typeface="Times New Roman"/>
                <a:ea typeface="Calibri"/>
                <a:cs typeface="Arial"/>
              </a:rPr>
              <a:t>this type of hypertension is not known. It occurs between ages 25 and 55 years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243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endParaRPr lang="en-US" sz="3200" dirty="0" smtClean="0">
              <a:latin typeface="Times New Roman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Secondary </a:t>
            </a:r>
            <a:r>
              <a:rPr lang="en-US" sz="3200" i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Hypertensi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on</a:t>
            </a:r>
            <a:r>
              <a:rPr lang="en-US" sz="3200" b="1" dirty="0">
                <a:latin typeface="Times New Roman"/>
                <a:ea typeface="Calibri"/>
                <a:cs typeface="Arial"/>
              </a:rPr>
              <a:t>:</a:t>
            </a:r>
            <a:r>
              <a:rPr lang="en-US" sz="3200" dirty="0">
                <a:latin typeface="Times New Roman"/>
                <a:ea typeface="Calibri"/>
                <a:cs typeface="Arial"/>
              </a:rPr>
              <a:t> :it occurs as a result of other medical problems or medication e.g. kidney or liver diseases, blood or  endocrinal diseases 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endParaRPr lang="en-US" sz="3200" i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en-US" sz="3200" i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Malignant </a:t>
            </a:r>
            <a:r>
              <a:rPr lang="en-US" sz="3200" i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Hypertension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dirty="0">
                <a:latin typeface="Times New Roman"/>
                <a:ea typeface="Calibri"/>
                <a:cs typeface="Arial"/>
              </a:rPr>
              <a:t>: it occurs when diastolic blood pressure greater than 110-120 mmHg.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443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/>
          <a:lstStyle/>
          <a:p>
            <a:pPr marL="0" marR="357505" lvl="0" indent="0" algn="just" rtl="0">
              <a:lnSpc>
                <a:spcPct val="115000"/>
              </a:lnSpc>
              <a:buClr>
                <a:srgbClr val="B13F9A"/>
              </a:buClr>
              <a:buNone/>
              <a:tabLst>
                <a:tab pos="534035" algn="l"/>
              </a:tabLst>
            </a:pPr>
            <a:endParaRPr lang="en-US" sz="2800" dirty="0" smtClean="0">
              <a:solidFill>
                <a:prstClr val="black"/>
              </a:solidFill>
              <a:latin typeface="Times New Roman"/>
              <a:ea typeface="Calibri"/>
              <a:cs typeface="Arial"/>
            </a:endParaRPr>
          </a:p>
          <a:p>
            <a:pPr marL="0" marR="357505" lvl="0" indent="0" algn="just" rtl="0">
              <a:lnSpc>
                <a:spcPct val="115000"/>
              </a:lnSpc>
              <a:buClr>
                <a:srgbClr val="B13F9A"/>
              </a:buClr>
              <a:buNone/>
              <a:tabLst>
                <a:tab pos="534035" algn="l"/>
              </a:tabLst>
            </a:pPr>
            <a:endParaRPr lang="en-US" sz="2800" dirty="0">
              <a:solidFill>
                <a:prstClr val="black"/>
              </a:solidFill>
              <a:latin typeface="Times New Roman"/>
              <a:ea typeface="Calibri"/>
              <a:cs typeface="Arial"/>
            </a:endParaRPr>
          </a:p>
          <a:p>
            <a:pPr marL="0" marR="357505" lvl="0" indent="0" algn="just" rtl="0">
              <a:lnSpc>
                <a:spcPct val="115000"/>
              </a:lnSpc>
              <a:buClr>
                <a:srgbClr val="B13F9A"/>
              </a:buClr>
              <a:buNone/>
              <a:tabLst>
                <a:tab pos="534035" algn="l"/>
              </a:tabLst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In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diabetes, the pancreas does not make enough, or cannot properly use insulin. </a:t>
            </a:r>
          </a:p>
          <a:p>
            <a:pPr marL="0" marR="357505" lvl="0" indent="0" algn="just" rtl="0">
              <a:lnSpc>
                <a:spcPct val="115000"/>
              </a:lnSpc>
              <a:buClr>
                <a:srgbClr val="B13F9A"/>
              </a:buClr>
              <a:buNone/>
              <a:tabLst>
                <a:tab pos="534035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This condition can lead to the body having too little (hypoglycemia) or too much sugar (Hyperglycemia) in the blood.</a:t>
            </a:r>
            <a:endParaRPr lang="en-US" sz="16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0" lvl="0" indent="0">
              <a:buClr>
                <a:srgbClr val="B13F9A"/>
              </a:buClr>
              <a:buNone/>
            </a:pPr>
            <a:endParaRPr lang="ar-EG" dirty="0">
              <a:solidFill>
                <a:prstClr val="black"/>
              </a:solidFill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96541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>
            <a:noAutofit/>
          </a:bodyPr>
          <a:lstStyle/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endParaRPr lang="en-US" sz="3200" i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Clr>
                <a:srgbClr val="B13F9A"/>
              </a:buClr>
              <a:buFont typeface="Symbol"/>
              <a:buChar char=""/>
            </a:pPr>
            <a:r>
              <a:rPr lang="en-US" sz="3200" i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Isolated systolic blood pressure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: it is an elevation of the systolic blood pressure above 150mmHg or higher but diastolic BP. less than 90mmHg. It is more common in elderly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3200" i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en-US" sz="3200" i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Resistant </a:t>
            </a:r>
            <a:r>
              <a:rPr lang="en-US" sz="3200" i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hypertension</a:t>
            </a:r>
            <a:r>
              <a:rPr lang="en-US" sz="3200" dirty="0">
                <a:latin typeface="Times New Roman"/>
                <a:ea typeface="Calibri"/>
                <a:cs typeface="Arial"/>
              </a:rPr>
              <a:t>: if BP. cannot be reduced below 140\ 190 mmHg, despite a triple drug regime. 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670291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001000" cy="6477000"/>
          </a:xfrm>
        </p:spPr>
        <p:txBody>
          <a:bodyPr>
            <a:normAutofit/>
          </a:bodyPr>
          <a:lstStyle/>
          <a:p>
            <a:pPr marL="457200" algn="l">
              <a:lnSpc>
                <a:spcPct val="115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Signs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&amp;Symptoms of hypertension: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"/>
            </a:pPr>
            <a:r>
              <a:rPr lang="en-US" sz="2800" dirty="0">
                <a:latin typeface="Times New Roman"/>
                <a:ea typeface="Calibri"/>
                <a:cs typeface="Arial"/>
              </a:rPr>
              <a:t>A symptomatic may be for years but it can be silent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"/>
            </a:pPr>
            <a:r>
              <a:rPr lang="en-US" sz="2800" dirty="0" err="1">
                <a:latin typeface="Times New Roman"/>
                <a:ea typeface="Calibri"/>
                <a:cs typeface="Arial"/>
              </a:rPr>
              <a:t>Headach</a:t>
            </a:r>
            <a:r>
              <a:rPr lang="en-US" sz="2800" dirty="0">
                <a:latin typeface="Times New Roman"/>
                <a:ea typeface="Calibri"/>
                <a:cs typeface="Arial"/>
              </a:rPr>
              <a:t> , dizziness, blurred vision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"/>
            </a:pPr>
            <a:r>
              <a:rPr lang="en-US" sz="2800" dirty="0">
                <a:latin typeface="Times New Roman"/>
                <a:ea typeface="Calibri"/>
                <a:cs typeface="Arial"/>
              </a:rPr>
              <a:t>Nose bleeds, nausea  vomiting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"/>
            </a:pPr>
            <a:r>
              <a:rPr lang="en-US" sz="2800" dirty="0">
                <a:latin typeface="Times New Roman"/>
                <a:ea typeface="Calibri"/>
                <a:cs typeface="Arial"/>
              </a:rPr>
              <a:t>Chest pain , shortness of breath.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"/>
            </a:pPr>
            <a:r>
              <a:rPr lang="en-US" sz="2800" dirty="0">
                <a:latin typeface="Times New Roman"/>
                <a:ea typeface="Calibri"/>
                <a:cs typeface="Arial"/>
              </a:rPr>
              <a:t>Irregular heart beats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"/>
            </a:pPr>
            <a:r>
              <a:rPr lang="en-US" sz="2800" dirty="0">
                <a:latin typeface="Times New Roman"/>
                <a:ea typeface="Calibri"/>
                <a:cs typeface="Arial"/>
              </a:rPr>
              <a:t>Palpation, tinnitus, nervousness.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"/>
            </a:pPr>
            <a:r>
              <a:rPr lang="en-US" sz="2800" dirty="0">
                <a:latin typeface="Times New Roman"/>
                <a:ea typeface="Calibri"/>
                <a:cs typeface="Arial"/>
              </a:rPr>
              <a:t>Being tired at all time, feeling of confusion, and flashing of  face, weakness and sudden fall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02773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/>
          </a:bodyPr>
          <a:lstStyle/>
          <a:p>
            <a:pPr marL="457200" algn="l">
              <a:lnSpc>
                <a:spcPct val="115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Health education for hypertension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: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en-US" sz="2800" dirty="0">
                <a:latin typeface="Times New Roman"/>
                <a:ea typeface="Calibri"/>
                <a:cs typeface="Arial"/>
              </a:rPr>
              <a:t>Following healthy eating pattern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en-US" sz="2800" dirty="0">
                <a:latin typeface="Times New Roman"/>
                <a:ea typeface="Calibri"/>
                <a:cs typeface="Arial"/>
              </a:rPr>
              <a:t>Reducing salts and sodium intake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en-US" sz="2800" dirty="0">
                <a:latin typeface="Times New Roman"/>
                <a:ea typeface="Calibri"/>
                <a:cs typeface="Arial"/>
              </a:rPr>
              <a:t>Maintaining healthy weight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en-US" sz="2800" dirty="0">
                <a:latin typeface="Times New Roman"/>
                <a:ea typeface="Calibri"/>
                <a:cs typeface="Arial"/>
              </a:rPr>
              <a:t>Being physical active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en-US" sz="2800" dirty="0">
                <a:latin typeface="Times New Roman"/>
                <a:ea typeface="Calibri"/>
                <a:cs typeface="Arial"/>
              </a:rPr>
              <a:t>Limiting alcohol intake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en-US" sz="2800" dirty="0">
                <a:latin typeface="Times New Roman"/>
                <a:ea typeface="Calibri"/>
                <a:cs typeface="Arial"/>
              </a:rPr>
              <a:t>Quitting smoking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en-US" sz="2800" dirty="0">
                <a:latin typeface="Times New Roman"/>
                <a:ea typeface="Calibri"/>
                <a:cs typeface="Arial"/>
              </a:rPr>
              <a:t>Reduce stress.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3892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"/>
            <a:ext cx="7848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1627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7543800" cy="6303336"/>
          </a:xfrm>
        </p:spPr>
        <p:txBody>
          <a:bodyPr>
            <a:normAutofit/>
          </a:bodyPr>
          <a:lstStyle/>
          <a:p>
            <a:pPr algn="l" rtl="0"/>
            <a:endParaRPr lang="en-US" sz="3600" dirty="0" smtClean="0">
              <a:solidFill>
                <a:srgbClr val="002060"/>
              </a:solidFill>
              <a:latin typeface="Algerian" pitchFamily="82" charset="0"/>
            </a:endParaRPr>
          </a:p>
          <a:p>
            <a:pPr algn="l" rtl="0"/>
            <a:endParaRPr lang="en-US" sz="3600" dirty="0" smtClean="0">
              <a:solidFill>
                <a:srgbClr val="002060"/>
              </a:solidFill>
              <a:latin typeface="Algerian" pitchFamily="82" charset="0"/>
            </a:endParaRPr>
          </a:p>
          <a:p>
            <a:pPr algn="l" rtl="0"/>
            <a:endParaRPr lang="en-US" sz="3600" dirty="0">
              <a:solidFill>
                <a:srgbClr val="002060"/>
              </a:solidFill>
              <a:latin typeface="Algerian" pitchFamily="82" charset="0"/>
            </a:endParaRPr>
          </a:p>
          <a:p>
            <a:pPr marL="0" indent="0" algn="l" rtl="0">
              <a:buNone/>
            </a:pPr>
            <a:r>
              <a:rPr lang="en-US" sz="4800" b="1" dirty="0" smtClean="0">
                <a:solidFill>
                  <a:srgbClr val="002060"/>
                </a:solidFill>
                <a:latin typeface="Curlz MT" pitchFamily="82" charset="0"/>
              </a:rPr>
              <a:t>What is the more accurate IBP or NIBP ?</a:t>
            </a:r>
            <a:endParaRPr lang="ar-EG" sz="4800" b="1" dirty="0">
              <a:solidFill>
                <a:srgbClr val="002060"/>
              </a:solidFill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85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Arterial line , 3 way , normal saline + heparine , dome ,monitor 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2863213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ÙØªÙØ¬Ø© Ø¨Ø­Ø« Ø§ÙØµÙØ± Ø¹Ù âªtypes of sphygmomanometerâ¬â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6200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582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/>
          </a:bodyPr>
          <a:lstStyle/>
          <a:p>
            <a:pPr marL="18288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1045210" algn="l"/>
                <a:tab pos="5274310" algn="r"/>
              </a:tabLst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 marL="457200" algn="l" rtl="0">
              <a:lnSpc>
                <a:spcPct val="115000"/>
              </a:lnSpc>
              <a:spcAft>
                <a:spcPts val="1000"/>
              </a:spcAft>
              <a:tabLst>
                <a:tab pos="1045210" algn="l"/>
                <a:tab pos="5274310" algn="r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Methods for BP measurement: 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1045210" algn="l"/>
                <a:tab pos="5274310" algn="r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1-Auscultatory method</a:t>
            </a:r>
            <a:r>
              <a:rPr lang="en-US" sz="2800" b="1" dirty="0">
                <a:latin typeface="Times New Roman"/>
                <a:ea typeface="Calibri"/>
                <a:cs typeface="Arial"/>
              </a:rPr>
              <a:t>: </a:t>
            </a:r>
            <a:r>
              <a:rPr lang="en-US" sz="2800" dirty="0">
                <a:latin typeface="Times New Roman"/>
                <a:ea typeface="Calibri"/>
                <a:cs typeface="Arial"/>
              </a:rPr>
              <a:t>measure systolic &amp;diastolic BP.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1045210" algn="l"/>
                <a:tab pos="5274310" algn="r"/>
              </a:tabLst>
            </a:pPr>
            <a:r>
              <a:rPr lang="en-US" sz="2800" dirty="0">
                <a:latin typeface="Times New Roman"/>
                <a:ea typeface="Calibri"/>
                <a:cs typeface="Arial"/>
              </a:rPr>
              <a:t>Uses: stethoscope &amp;sphygmomanometer.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Types of sphygmomanometers:</a:t>
            </a:r>
            <a:endParaRPr lang="en-US" sz="16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/>
                <a:ea typeface="Calibri"/>
                <a:cs typeface="Arial"/>
              </a:rPr>
              <a:t>1-mercury.  2-aneriod.  3-digital</a:t>
            </a:r>
            <a:r>
              <a:rPr lang="en-US" sz="2800" dirty="0" smtClean="0">
                <a:latin typeface="Times New Roman"/>
                <a:ea typeface="Calibri"/>
                <a:cs typeface="Arial"/>
              </a:rPr>
              <a:t>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/>
                <a:ea typeface="Calibri"/>
                <a:cs typeface="Arial"/>
              </a:rPr>
              <a:t>*Reading BP by auscultation is considered the gold standard</a:t>
            </a:r>
            <a:r>
              <a:rPr lang="en-US" sz="2800" b="1" dirty="0">
                <a:latin typeface="Times New Roman"/>
                <a:ea typeface="Calibri"/>
                <a:cs typeface="Arial"/>
              </a:rPr>
              <a:t>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32095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5693736"/>
          </a:xfrm>
        </p:spPr>
        <p:txBody>
          <a:bodyPr/>
          <a:lstStyle/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endParaRPr lang="en-US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endParaRPr lang="en-US" sz="2800" b="1" dirty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2-Palpatory 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method: </a:t>
            </a:r>
            <a:r>
              <a:rPr lang="en-US" sz="2800" dirty="0">
                <a:latin typeface="Times New Roman"/>
                <a:ea typeface="Calibri"/>
                <a:cs typeface="Arial"/>
              </a:rPr>
              <a:t>measure systolic BP only.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algn="l"/>
            <a:r>
              <a:rPr lang="en-US" sz="2800" dirty="0">
                <a:latin typeface="Times New Roman"/>
                <a:ea typeface="Calibri"/>
              </a:rPr>
              <a:t>Use only sphygmomanometer.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585684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>
            <a:normAutofit/>
          </a:bodyPr>
          <a:lstStyle/>
          <a:p>
            <a:pPr marL="18288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Guide lines for BP measurement: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182880" indent="0" algn="l" rtl="0">
              <a:lnSpc>
                <a:spcPct val="115000"/>
              </a:lnSpc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Arial"/>
            </a:endParaRPr>
          </a:p>
          <a:p>
            <a:pPr marL="180340"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  <a:cs typeface="Arial"/>
              </a:rPr>
              <a:t>In general, blood pressure should be measured: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180340"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  <a:cs typeface="Arial"/>
              </a:rPr>
              <a:t>-Before taking any morning doses of high blood pressure medicine.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180340"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  <a:cs typeface="Arial"/>
              </a:rPr>
              <a:t>-No less than one hour after exercising, smoking, or consuming caffeine</a:t>
            </a:r>
            <a:r>
              <a:rPr lang="en-US" sz="3200" dirty="0" smtClean="0">
                <a:latin typeface="Times New Roman"/>
                <a:ea typeface="Calibri"/>
                <a:cs typeface="Arial"/>
              </a:rPr>
              <a:t>.</a:t>
            </a:r>
            <a:endParaRPr lang="en-US" sz="18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78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7924800" cy="6074736"/>
          </a:xfrm>
        </p:spPr>
        <p:txBody>
          <a:bodyPr>
            <a:normAutofit/>
          </a:bodyPr>
          <a:lstStyle/>
          <a:p>
            <a:pPr marL="0" marR="357505" indent="0" algn="just" rtl="0">
              <a:lnSpc>
                <a:spcPct val="150000"/>
              </a:lnSpc>
              <a:spcAft>
                <a:spcPts val="0"/>
              </a:spcAft>
              <a:buNone/>
              <a:tabLst>
                <a:tab pos="534035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Types of diabetes mellitus</a:t>
            </a:r>
            <a:endParaRPr lang="en-US" sz="16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just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Type 1  insulin dependent diabetes mellitus(IDDM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 or juvenile onset diabetes mellitus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180340" algn="just" rtl="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 this type, the pancreas is rendered 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incapable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of making insulin. This usually develops 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 childhood.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Patients require daily insulin injections because their bodies produce little or no insulin.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03820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315200" cy="6303336"/>
          </a:xfrm>
        </p:spPr>
        <p:txBody>
          <a:bodyPr>
            <a:normAutofit/>
          </a:bodyPr>
          <a:lstStyle/>
          <a:p>
            <a:pPr marL="180340" lvl="0" algn="l" rtl="0">
              <a:lnSpc>
                <a:spcPct val="115000"/>
              </a:lnSpc>
              <a:spcAft>
                <a:spcPts val="1000"/>
              </a:spcAft>
              <a:buClr>
                <a:srgbClr val="B13F9A"/>
              </a:buClr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-Full bladder should be emptied.</a:t>
            </a:r>
            <a:endParaRPr lang="en-US" sz="14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180340" lvl="0" algn="l" rtl="0">
              <a:lnSpc>
                <a:spcPct val="115000"/>
              </a:lnSpc>
              <a:spcAft>
                <a:spcPts val="1000"/>
              </a:spcAft>
              <a:buClr>
                <a:srgbClr val="B13F9A"/>
              </a:buClr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-Room temperature, time of day should be recorded.</a:t>
            </a:r>
            <a:endParaRPr lang="en-US" sz="14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180340" lvl="0" algn="l" rtl="0">
              <a:lnSpc>
                <a:spcPct val="115000"/>
              </a:lnSpc>
              <a:spcAft>
                <a:spcPts val="1000"/>
              </a:spcAft>
              <a:buClr>
                <a:srgbClr val="B13F9A"/>
              </a:buClr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-Choose the proper cuff size.</a:t>
            </a:r>
            <a:endParaRPr lang="en-US" sz="14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180340" lvl="0" algn="l" rtl="0">
              <a:lnSpc>
                <a:spcPct val="115000"/>
              </a:lnSpc>
              <a:spcAft>
                <a:spcPts val="1000"/>
              </a:spcAft>
              <a:buClr>
                <a:srgbClr val="B13F9A"/>
              </a:buClr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-Proper position: supine, seated comfortably, the arm should be relaxed, uncovered, and supported at the level of the heart.</a:t>
            </a:r>
            <a:endParaRPr lang="en-US" sz="14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lvl="0">
              <a:buClr>
                <a:srgbClr val="B13F9A"/>
              </a:buClr>
            </a:pPr>
            <a:endParaRPr lang="ar-EG" sz="2800" dirty="0">
              <a:solidFill>
                <a:prstClr val="black"/>
              </a:solidFill>
            </a:endParaRPr>
          </a:p>
          <a:p>
            <a:endParaRPr lang="ar-EG" sz="4000" dirty="0"/>
          </a:p>
        </p:txBody>
      </p:sp>
    </p:spTree>
    <p:extLst>
      <p:ext uri="{BB962C8B-B14F-4D97-AF65-F5344CB8AC3E}">
        <p14:creationId xmlns:p14="http://schemas.microsoft.com/office/powerpoint/2010/main" val="2684713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239000" cy="5846136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Measuring BP by sphygmomanometers: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Times New Roman"/>
                <a:ea typeface="Calibri"/>
                <a:cs typeface="Arial"/>
              </a:rPr>
              <a:t>Equipment: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  <a:cs typeface="Arial"/>
              </a:rPr>
              <a:t>Stethoscope, an appropriately sized BP cuff,  sphygmomanometer , pen, paper.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972439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5693736"/>
          </a:xfrm>
        </p:spPr>
        <p:txBody>
          <a:bodyPr>
            <a:noAutofit/>
          </a:bodyPr>
          <a:lstStyle/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Procedure: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Times New Roman"/>
                <a:ea typeface="Calibri"/>
                <a:cs typeface="Arial"/>
              </a:rPr>
              <a:t>-</a:t>
            </a:r>
            <a:r>
              <a:rPr lang="en-US" sz="3200" dirty="0">
                <a:latin typeface="Times New Roman"/>
                <a:ea typeface="Calibri"/>
                <a:cs typeface="Arial"/>
              </a:rPr>
              <a:t>place the BP cuff on the patient's arm.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Times New Roman"/>
                <a:ea typeface="Calibri"/>
                <a:cs typeface="Arial"/>
              </a:rPr>
              <a:t>-</a:t>
            </a:r>
            <a:r>
              <a:rPr lang="en-US" sz="3200" dirty="0">
                <a:latin typeface="Times New Roman"/>
                <a:ea typeface="Calibri"/>
                <a:cs typeface="Arial"/>
              </a:rPr>
              <a:t>palpate the arm at the ante cubical fossa to locate the strongest pulse sounds and place the bell of the stethoscope over the brachial artery at this location.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182880" indent="0" algn="l" rtl="0">
              <a:lnSpc>
                <a:spcPct val="115000"/>
              </a:lnSpc>
              <a:spcAft>
                <a:spcPts val="1000"/>
              </a:spcAft>
              <a:buNone/>
            </a:pP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5559546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/>
          </a:bodyPr>
          <a:lstStyle/>
          <a:p>
            <a:pPr marL="457200" lvl="0" algn="l" rtl="0">
              <a:lnSpc>
                <a:spcPct val="115000"/>
              </a:lnSpc>
              <a:spcAft>
                <a:spcPts val="1000"/>
              </a:spcAft>
              <a:buClr>
                <a:srgbClr val="B13F9A"/>
              </a:buClr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inflate the BP cuff until there is no sounds through the stethoscope.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457200" lvl="0" algn="l" rtl="0">
              <a:lnSpc>
                <a:spcPct val="115000"/>
              </a:lnSpc>
              <a:spcAft>
                <a:spcPts val="1000"/>
              </a:spcAft>
              <a:buClr>
                <a:srgbClr val="B13F9A"/>
              </a:buClr>
            </a:pPr>
            <a:r>
              <a:rPr lang="en-US" sz="36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-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slowly deflate the BP cuff.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457200" lvl="0" algn="l" rtl="0">
              <a:lnSpc>
                <a:spcPct val="115000"/>
              </a:lnSpc>
              <a:spcAft>
                <a:spcPts val="1000"/>
              </a:spcAft>
              <a:buClr>
                <a:srgbClr val="B13F9A"/>
              </a:buClr>
            </a:pPr>
            <a:r>
              <a:rPr lang="en-US" sz="36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-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first occurrence of rhythmic sounds heard as blood begins to flow the artery is the patients systolic pressure.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lvl="0">
              <a:buClr>
                <a:srgbClr val="B13F9A"/>
              </a:buClr>
            </a:pPr>
            <a:endParaRPr lang="ar-EG" sz="3600" dirty="0">
              <a:solidFill>
                <a:prstClr val="black"/>
              </a:solidFill>
            </a:endParaRPr>
          </a:p>
          <a:p>
            <a:endParaRPr lang="ar-EG" sz="4000" dirty="0"/>
          </a:p>
        </p:txBody>
      </p:sp>
    </p:spTree>
    <p:extLst>
      <p:ext uri="{BB962C8B-B14F-4D97-AF65-F5344CB8AC3E}">
        <p14:creationId xmlns:p14="http://schemas.microsoft.com/office/powerpoint/2010/main" val="3427282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latin typeface="Times New Roman"/>
                <a:ea typeface="Calibri"/>
                <a:cs typeface="Arial"/>
              </a:rPr>
              <a:t>-</a:t>
            </a:r>
            <a:r>
              <a:rPr lang="en-US" sz="4000" dirty="0">
                <a:latin typeface="Times New Roman"/>
                <a:ea typeface="Calibri"/>
                <a:cs typeface="Arial"/>
              </a:rPr>
              <a:t>continue to listen as the BP cuff pressure drops and the sounds fade. Note the gauge reading when the rhythmic sounds stop. This will be the diastolic reading. 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r>
              <a:rPr lang="en-US" sz="4000" dirty="0">
                <a:latin typeface="Times New Roman"/>
                <a:ea typeface="Calibri"/>
              </a:rPr>
              <a:t>	</a:t>
            </a: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1017939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87" y="7882"/>
            <a:ext cx="8179067" cy="6850118"/>
          </a:xfrm>
        </p:spPr>
      </p:pic>
    </p:spTree>
    <p:extLst>
      <p:ext uri="{BB962C8B-B14F-4D97-AF65-F5344CB8AC3E}">
        <p14:creationId xmlns:p14="http://schemas.microsoft.com/office/powerpoint/2010/main" val="171334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 fontScale="92500"/>
          </a:bodyPr>
          <a:lstStyle/>
          <a:p>
            <a:pPr marL="342900" lvl="0" indent="-342900" algn="just" rtl="0">
              <a:lnSpc>
                <a:spcPct val="115000"/>
              </a:lnSpc>
              <a:buClr>
                <a:srgbClr val="B13F9A"/>
              </a:buClr>
              <a:buFont typeface="+mj-lt"/>
              <a:buAutoNum type="arabicPeriod"/>
            </a:pPr>
            <a:endParaRPr lang="en-US" sz="2800" b="1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342900" lvl="0" indent="-342900" algn="just" rtl="0">
              <a:lnSpc>
                <a:spcPct val="115000"/>
              </a:lnSpc>
              <a:buClr>
                <a:srgbClr val="B13F9A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Type 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2 (non-insulin dependent diabetes mellitus(NIDDM)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or adult onset of diabetes mellitus(AODM), patient can still produce insulin, but inadequately for their body's needs. </a:t>
            </a:r>
            <a:endParaRPr lang="en-US" sz="2800" i="1" u="sng" dirty="0" smtClean="0">
              <a:latin typeface="Times New Roman"/>
              <a:ea typeface="Times New Roman"/>
              <a:cs typeface="Arial"/>
            </a:endParaRPr>
          </a:p>
          <a:p>
            <a:pPr marR="357505" algn="just" rtl="0">
              <a:lnSpc>
                <a:spcPct val="115000"/>
              </a:lnSpc>
              <a:spcAft>
                <a:spcPts val="0"/>
              </a:spcAft>
              <a:tabLst>
                <a:tab pos="534035" algn="l"/>
              </a:tabLst>
            </a:pPr>
            <a:endParaRPr lang="en-US" sz="2800" i="1" u="sng" dirty="0">
              <a:latin typeface="Times New Roman"/>
              <a:ea typeface="Times New Roman"/>
              <a:cs typeface="Arial"/>
            </a:endParaRPr>
          </a:p>
          <a:p>
            <a:pPr marR="357505" algn="just" rtl="0">
              <a:lnSpc>
                <a:spcPct val="115000"/>
              </a:lnSpc>
              <a:spcAft>
                <a:spcPts val="0"/>
              </a:spcAft>
              <a:tabLst>
                <a:tab pos="534035" algn="l"/>
              </a:tabLst>
            </a:pPr>
            <a:r>
              <a:rPr lang="en-US" sz="2800" i="1" u="sng" dirty="0" smtClean="0">
                <a:latin typeface="Times New Roman"/>
                <a:ea typeface="Times New Roman"/>
                <a:cs typeface="Arial"/>
              </a:rPr>
              <a:t>N.B</a:t>
            </a:r>
            <a:r>
              <a:rPr lang="en-US" sz="2800" i="1" u="sng" dirty="0">
                <a:latin typeface="Times New Roman"/>
                <a:ea typeface="Times New Roman"/>
                <a:cs typeface="Arial"/>
              </a:rPr>
              <a:t>.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 Both type 1 and type 2 diabetic patients can experience an imbalance in the concentrations of sugar and insulin in their blood, resulting in either</a:t>
            </a:r>
            <a:r>
              <a:rPr lang="ar-SA" sz="2800" dirty="0">
                <a:latin typeface="Times New Roman"/>
                <a:ea typeface="Times New Roman"/>
                <a:cs typeface="Arial"/>
              </a:rPr>
              <a:t>: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marR="357505" lvl="0" indent="-342900" algn="just" rtl="0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534035" algn="l"/>
              </a:tabLs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Hypoglycemia - too little sugar in the blood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marR="357505" lvl="0" indent="-342900" algn="just" rtl="0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534035" algn="l"/>
              </a:tabLs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Hyperglycemia - too much sugar in the blood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7431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/>
          <a:lstStyle/>
          <a:p>
            <a:pPr marL="0" marR="357505" indent="0" algn="just" rtl="0">
              <a:lnSpc>
                <a:spcPct val="115000"/>
              </a:lnSpc>
              <a:spcAft>
                <a:spcPts val="0"/>
              </a:spcAft>
              <a:buNone/>
              <a:tabLst>
                <a:tab pos="534035" algn="l"/>
              </a:tabLst>
            </a:pPr>
            <a:endParaRPr lang="en-US" sz="4800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0" marR="357505" indent="0" algn="just" rtl="0">
              <a:lnSpc>
                <a:spcPct val="115000"/>
              </a:lnSpc>
              <a:spcAft>
                <a:spcPts val="0"/>
              </a:spcAft>
              <a:buNone/>
              <a:tabLst>
                <a:tab pos="534035" algn="l"/>
              </a:tabLst>
            </a:pPr>
            <a:endParaRPr lang="en-US" sz="4800" b="1" dirty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0" marR="357505" indent="0" algn="just" rtl="0">
              <a:lnSpc>
                <a:spcPct val="115000"/>
              </a:lnSpc>
              <a:spcAft>
                <a:spcPts val="0"/>
              </a:spcAft>
              <a:buNone/>
              <a:tabLst>
                <a:tab pos="534035" algn="l"/>
              </a:tabLst>
            </a:pPr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The 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different between type I and type II D.M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0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7924799" cy="6705600"/>
          </a:xfrm>
        </p:spPr>
      </p:pic>
    </p:spTree>
    <p:extLst>
      <p:ext uri="{BB962C8B-B14F-4D97-AF65-F5344CB8AC3E}">
        <p14:creationId xmlns:p14="http://schemas.microsoft.com/office/powerpoint/2010/main" val="110268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077200" cy="6400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marR="357505" lvl="0" indent="-342900" algn="just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34035" algn="l"/>
              </a:tabLst>
            </a:pPr>
            <a:endParaRPr lang="en-US" sz="3200" b="1" u="sng" dirty="0" smtClean="0">
              <a:latin typeface="Times New Roman"/>
              <a:ea typeface="Times New Roman"/>
              <a:cs typeface="Arial"/>
            </a:endParaRPr>
          </a:p>
          <a:p>
            <a:pPr marL="342900" marR="357505" lvl="0" indent="-342900" algn="just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34035" algn="l"/>
              </a:tabLst>
            </a:pPr>
            <a:endParaRPr lang="en-US" sz="3200" b="1" u="sng" dirty="0">
              <a:latin typeface="Times New Roman"/>
              <a:ea typeface="Times New Roman"/>
              <a:cs typeface="Arial"/>
            </a:endParaRPr>
          </a:p>
          <a:p>
            <a:pPr marL="342900" marR="357505" lvl="0" indent="-342900" algn="just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34035" algn="l"/>
              </a:tabLst>
            </a:pPr>
            <a:r>
              <a:rPr lang="en-US" sz="3200" b="1" u="sng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Gestational </a:t>
            </a:r>
            <a:r>
              <a:rPr lang="en-US" sz="3200" b="1" u="sng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diabetes </a:t>
            </a:r>
            <a:endParaRPr lang="en-US" sz="3200" b="1" u="sng" dirty="0" smtClean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marL="342900" marR="357505" lvl="0" indent="-342900" algn="just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34035" algn="l"/>
              </a:tabLst>
            </a:pPr>
            <a:endParaRPr lang="en-US" sz="16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  <a:p>
            <a:pPr marR="357505" algn="just" rtl="0">
              <a:lnSpc>
                <a:spcPct val="115000"/>
              </a:lnSpc>
              <a:spcAft>
                <a:spcPts val="0"/>
              </a:spcAft>
              <a:tabLst>
                <a:tab pos="534035" algn="l"/>
              </a:tabLs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Diabetes can temporary during pregnancy. It is usually resolves once the baby is born. However, 25%- 50% of women with gestational diabetes will eventually develop type II diabetes later in life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16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5859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6796</TotalTime>
  <Words>1535</Words>
  <Application>Microsoft Office PowerPoint</Application>
  <PresentationFormat>On-screen Show (4:3)</PresentationFormat>
  <Paragraphs>215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Sites of injecting insulin </vt:lpstr>
      <vt:lpstr>PowerPoint Presentation</vt:lpstr>
      <vt:lpstr>              Procedure:(blood glucose test)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Albostab</dc:creator>
  <cp:lastModifiedBy>Albostab</cp:lastModifiedBy>
  <cp:revision>41</cp:revision>
  <dcterms:created xsi:type="dcterms:W3CDTF">2006-08-16T00:00:00Z</dcterms:created>
  <dcterms:modified xsi:type="dcterms:W3CDTF">2020-03-04T07:48:08Z</dcterms:modified>
</cp:coreProperties>
</file>