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85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16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sz="3500" b="1" dirty="0">
                <a:solidFill>
                  <a:srgbClr val="FF0000"/>
                </a:solidFill>
                <a:latin typeface="TimesNewRomanPS-BoldMT"/>
              </a:rPr>
              <a:t>Time of suture </a:t>
            </a:r>
            <a:r>
              <a:rPr lang="en-US" sz="3500" b="1" dirty="0" smtClean="0">
                <a:solidFill>
                  <a:srgbClr val="FF0000"/>
                </a:solidFill>
                <a:latin typeface="TimesNewRomanPS-BoldMT"/>
              </a:rPr>
              <a:t>removal</a:t>
            </a:r>
            <a:r>
              <a:rPr lang="en-US" b="1" dirty="0" smtClean="0">
                <a:latin typeface="TimesNewRomanPS-BoldMT"/>
              </a:rPr>
              <a:t>:</a:t>
            </a:r>
          </a:p>
          <a:p>
            <a:pPr marL="0" indent="0" algn="l" rtl="0">
              <a:buNone/>
            </a:pPr>
            <a:r>
              <a:rPr lang="en-US" dirty="0" smtClean="0">
                <a:latin typeface="TimesNewRomanPSMT"/>
              </a:rPr>
              <a:t>depend </a:t>
            </a:r>
            <a:r>
              <a:rPr lang="en-US" dirty="0">
                <a:latin typeface="TimesNewRomanPSMT"/>
              </a:rPr>
              <a:t>on</a:t>
            </a:r>
            <a:r>
              <a:rPr lang="en-US" dirty="0" smtClean="0">
                <a:latin typeface="TimesNewRomanPSMT"/>
              </a:rPr>
              <a:t>:</a:t>
            </a:r>
          </a:p>
          <a:p>
            <a:pPr algn="l" rtl="0"/>
            <a:endParaRPr lang="en-US" dirty="0">
              <a:latin typeface="TimesNewRomanPSMT"/>
            </a:endParaRPr>
          </a:p>
          <a:p>
            <a:pPr algn="l" rtl="0"/>
            <a:r>
              <a:rPr lang="en-US" dirty="0" smtClean="0">
                <a:latin typeface="TimesNewRomanPSMT"/>
              </a:rPr>
              <a:t>Shape</a:t>
            </a:r>
            <a:r>
              <a:rPr lang="en-US" dirty="0">
                <a:latin typeface="TimesNewRomanPSMT"/>
              </a:rPr>
              <a:t>, size and location of the sutured incision</a:t>
            </a:r>
          </a:p>
          <a:p>
            <a:pPr algn="l" rtl="0"/>
            <a:r>
              <a:rPr lang="en-US" dirty="0" smtClean="0">
                <a:latin typeface="TimesNewRomanPSMT"/>
              </a:rPr>
              <a:t>Absence </a:t>
            </a:r>
            <a:r>
              <a:rPr lang="en-US" dirty="0">
                <a:latin typeface="TimesNewRomanPSMT"/>
              </a:rPr>
              <a:t>of inflammation, drainage </a:t>
            </a:r>
            <a:r>
              <a:rPr lang="en-US" dirty="0" smtClean="0">
                <a:latin typeface="TimesNewRomanPSMT"/>
              </a:rPr>
              <a:t>and infection</a:t>
            </a:r>
            <a:r>
              <a:rPr lang="en-US" dirty="0">
                <a:latin typeface="TimesNewRomanPSMT"/>
              </a:rPr>
              <a:t>, </a:t>
            </a:r>
            <a:r>
              <a:rPr lang="en-US" dirty="0" smtClean="0">
                <a:latin typeface="TimesNewRomanPSMT"/>
              </a:rPr>
              <a:t>patient general </a:t>
            </a:r>
            <a:r>
              <a:rPr lang="en-US" dirty="0">
                <a:latin typeface="TimesNewRomanPSMT"/>
              </a:rPr>
              <a:t>condition.</a:t>
            </a:r>
          </a:p>
          <a:p>
            <a:pPr algn="l" rtl="0"/>
            <a:r>
              <a:rPr lang="en-US" dirty="0" smtClean="0">
                <a:latin typeface="TimesNewRomanPSMT"/>
              </a:rPr>
              <a:t>Usually</a:t>
            </a:r>
            <a:r>
              <a:rPr lang="en-US" dirty="0">
                <a:latin typeface="TimesNewRomanPSMT"/>
              </a:rPr>
              <a:t>, for sufficient healed wound, sutures are removed </a:t>
            </a:r>
            <a:r>
              <a:rPr lang="en-US" dirty="0" smtClean="0">
                <a:latin typeface="TimesNewRomanPSMT"/>
              </a:rPr>
              <a:t>7 to </a:t>
            </a:r>
            <a:r>
              <a:rPr lang="en-US" dirty="0">
                <a:latin typeface="TimesNewRomanPSMT"/>
              </a:rPr>
              <a:t>14 days after insertion.</a:t>
            </a:r>
          </a:p>
          <a:p>
            <a:pPr algn="l" rtl="0"/>
            <a:r>
              <a:rPr lang="en-US" dirty="0" smtClean="0">
                <a:latin typeface="TimesNewRomanPSMT"/>
              </a:rPr>
              <a:t>A </a:t>
            </a:r>
            <a:r>
              <a:rPr lang="en-US" dirty="0">
                <a:latin typeface="TimesNewRomanPSMT"/>
              </a:rPr>
              <a:t>suture may consist of only one thread (i.e</a:t>
            </a:r>
            <a:r>
              <a:rPr lang="en-US" dirty="0" smtClean="0">
                <a:latin typeface="TimesNewRomanPSMT"/>
              </a:rPr>
              <a:t>., monofilament</a:t>
            </a:r>
            <a:r>
              <a:rPr lang="en-US" dirty="0">
                <a:latin typeface="TimesNewRomanPSMT"/>
              </a:rPr>
              <a:t>) or several threads (i.e</a:t>
            </a:r>
            <a:r>
              <a:rPr lang="en-US" dirty="0" smtClean="0">
                <a:latin typeface="TimesNewRomanPSMT"/>
              </a:rPr>
              <a:t>., multifilament</a:t>
            </a:r>
            <a:r>
              <a:rPr lang="en-US" dirty="0">
                <a:latin typeface="TimesNewRomanPSMT"/>
              </a:rPr>
              <a:t>) </a:t>
            </a:r>
            <a:r>
              <a:rPr lang="en-US" dirty="0" smtClean="0">
                <a:latin typeface="TimesNewRomanPSMT"/>
              </a:rPr>
              <a:t>that are </a:t>
            </a:r>
            <a:r>
              <a:rPr lang="en-US" dirty="0">
                <a:latin typeface="TimesNewRomanPSMT"/>
              </a:rPr>
              <a:t>frequently twisted or braided.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4600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algn="l" rtl="0"/>
            <a:endParaRPr lang="en-US" b="1" dirty="0" smtClean="0"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Equipment</a:t>
            </a:r>
          </a:p>
          <a:p>
            <a:pPr algn="l" rtl="0"/>
            <a:endParaRPr lang="en-US" b="1" dirty="0">
              <a:latin typeface="TimesNewRomanPS-BoldMT"/>
            </a:endParaRPr>
          </a:p>
          <a:p>
            <a:pPr marL="0" indent="0" algn="l" rtl="0">
              <a:buNone/>
            </a:pPr>
            <a:endParaRPr lang="en-US" b="1" dirty="0"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1. Sterile gloves &amp; gloves</a:t>
            </a:r>
          </a:p>
          <a:p>
            <a:pPr algn="l" rtl="0"/>
            <a:r>
              <a:rPr lang="en-US" dirty="0">
                <a:latin typeface="TimesNewRomanPSMT"/>
              </a:rPr>
              <a:t>2. Sterile dressing</a:t>
            </a:r>
          </a:p>
          <a:p>
            <a:pPr algn="l" rtl="0"/>
            <a:r>
              <a:rPr lang="en-US" dirty="0">
                <a:latin typeface="TimesNewRomanPSMT"/>
              </a:rPr>
              <a:t>3. Water proof</a:t>
            </a:r>
          </a:p>
          <a:p>
            <a:pPr algn="l" rtl="0"/>
            <a:r>
              <a:rPr lang="en-US" dirty="0">
                <a:latin typeface="TimesNewRomanPSMT"/>
              </a:rPr>
              <a:t>4. Sterile scissors &amp;sterile forceps</a:t>
            </a:r>
          </a:p>
          <a:p>
            <a:pPr algn="l" rtl="0"/>
            <a:r>
              <a:rPr lang="en-US" dirty="0">
                <a:latin typeface="TimesNewRomanPSMT"/>
              </a:rPr>
              <a:t>5. Antiseptic cleaning agent</a:t>
            </a:r>
          </a:p>
          <a:p>
            <a:pPr algn="l" rtl="0"/>
            <a:r>
              <a:rPr lang="en-US" dirty="0">
                <a:latin typeface="TimesNewRomanPSMT"/>
              </a:rPr>
              <a:t>6. Normal saline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710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atin typeface="TimesNewRomanPS-BoldMT"/>
            </a:endParaRPr>
          </a:p>
          <a:p>
            <a:endParaRPr lang="en-US" b="1" dirty="0">
              <a:latin typeface="TimesNewRomanPS-BoldMT"/>
            </a:endParaRPr>
          </a:p>
          <a:p>
            <a:endParaRPr lang="en-US" b="1" dirty="0" smtClean="0">
              <a:latin typeface="TimesNewRomanPS-BoldMT"/>
            </a:endParaRPr>
          </a:p>
          <a:p>
            <a:endParaRPr lang="en-US" b="1" dirty="0"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NewRomanPS-BoldMT"/>
              </a:rPr>
              <a:t>Procedure </a:t>
            </a:r>
            <a:r>
              <a:rPr lang="en-US" sz="4400" b="1" dirty="0">
                <a:solidFill>
                  <a:srgbClr val="FF0000"/>
                </a:solidFill>
                <a:latin typeface="TimesNewRomanPS-BoldMT"/>
              </a:rPr>
              <a:t>for suture removal</a:t>
            </a:r>
            <a:r>
              <a:rPr lang="en-US" sz="4400" b="1" dirty="0" smtClean="0">
                <a:solidFill>
                  <a:srgbClr val="FF0000"/>
                </a:solidFill>
                <a:latin typeface="TimesNewRomanPS-BoldMT"/>
              </a:rPr>
              <a:t>:</a:t>
            </a:r>
          </a:p>
          <a:p>
            <a:endParaRPr lang="en-US" b="1" dirty="0">
              <a:latin typeface="TimesNewRomanPS-BoldMT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8036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599" cy="5562599"/>
          </a:xfrm>
        </p:spPr>
      </p:pic>
    </p:spTree>
    <p:extLst>
      <p:ext uri="{BB962C8B-B14F-4D97-AF65-F5344CB8AC3E}">
        <p14:creationId xmlns:p14="http://schemas.microsoft.com/office/powerpoint/2010/main" val="1905701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5410200"/>
          </a:xfrm>
        </p:spPr>
      </p:pic>
    </p:spTree>
    <p:extLst>
      <p:ext uri="{BB962C8B-B14F-4D97-AF65-F5344CB8AC3E}">
        <p14:creationId xmlns:p14="http://schemas.microsoft.com/office/powerpoint/2010/main" val="234611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838"/>
            <a:ext cx="8382000" cy="541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06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05800" cy="5562599"/>
          </a:xfrm>
        </p:spPr>
      </p:pic>
    </p:spTree>
    <p:extLst>
      <p:ext uri="{BB962C8B-B14F-4D97-AF65-F5344CB8AC3E}">
        <p14:creationId xmlns:p14="http://schemas.microsoft.com/office/powerpoint/2010/main" val="205057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05800" cy="5867399"/>
          </a:xfrm>
        </p:spPr>
      </p:pic>
    </p:spTree>
    <p:extLst>
      <p:ext uri="{BB962C8B-B14F-4D97-AF65-F5344CB8AC3E}">
        <p14:creationId xmlns:p14="http://schemas.microsoft.com/office/powerpoint/2010/main" val="239071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305800" cy="5486400"/>
          </a:xfrm>
        </p:spPr>
      </p:pic>
    </p:spTree>
    <p:extLst>
      <p:ext uri="{BB962C8B-B14F-4D97-AF65-F5344CB8AC3E}">
        <p14:creationId xmlns:p14="http://schemas.microsoft.com/office/powerpoint/2010/main" val="4182867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82000" cy="5486399"/>
          </a:xfrm>
        </p:spPr>
      </p:pic>
    </p:spTree>
    <p:extLst>
      <p:ext uri="{BB962C8B-B14F-4D97-AF65-F5344CB8AC3E}">
        <p14:creationId xmlns:p14="http://schemas.microsoft.com/office/powerpoint/2010/main" val="273043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5381717"/>
          </a:xfrm>
        </p:spPr>
        <p:txBody>
          <a:bodyPr/>
          <a:lstStyle/>
          <a:p>
            <a:pPr algn="ctr"/>
            <a:endParaRPr lang="en-US" b="1" dirty="0" smtClean="0">
              <a:latin typeface="TimesNewRomanPS-BoldMT"/>
            </a:endParaRPr>
          </a:p>
          <a:p>
            <a:pPr algn="ctr"/>
            <a:endParaRPr lang="en-US" b="1" dirty="0">
              <a:latin typeface="TimesNewRomanPS-BoldMT"/>
            </a:endParaRPr>
          </a:p>
          <a:p>
            <a:pPr algn="ctr"/>
            <a:endParaRPr lang="en-US" b="1" dirty="0" smtClean="0">
              <a:latin typeface="TimesNewRomanPS-BoldMT"/>
            </a:endParaRPr>
          </a:p>
          <a:p>
            <a:pPr algn="ctr"/>
            <a:endParaRPr lang="en-US" b="1" dirty="0">
              <a:latin typeface="TimesNewRomanPS-BoldMT"/>
            </a:endParaRPr>
          </a:p>
          <a:p>
            <a:pPr algn="ctr"/>
            <a:endParaRPr lang="en-US" b="1" dirty="0" smtClean="0">
              <a:latin typeface="TimesNewRomanPS-BoldMT"/>
            </a:endParaRP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FF0000"/>
                </a:solidFill>
                <a:latin typeface="TimesNewRomanPS-BoldMT"/>
              </a:rPr>
              <a:t>Suture </a:t>
            </a:r>
            <a:r>
              <a:rPr lang="en-US" sz="6600" b="1" dirty="0">
                <a:solidFill>
                  <a:srgbClr val="FF0000"/>
                </a:solidFill>
                <a:latin typeface="TimesNewRomanPS-BoldMT"/>
              </a:rPr>
              <a:t>removal</a:t>
            </a:r>
            <a:endParaRPr lang="ar-EG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5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1"/>
            <a:ext cx="8305800" cy="5562600"/>
          </a:xfrm>
        </p:spPr>
      </p:pic>
    </p:spTree>
    <p:extLst>
      <p:ext uri="{BB962C8B-B14F-4D97-AF65-F5344CB8AC3E}">
        <p14:creationId xmlns:p14="http://schemas.microsoft.com/office/powerpoint/2010/main" val="18691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534400" cy="5562600"/>
          </a:xfrm>
        </p:spPr>
      </p:pic>
    </p:spTree>
    <p:extLst>
      <p:ext uri="{BB962C8B-B14F-4D97-AF65-F5344CB8AC3E}">
        <p14:creationId xmlns:p14="http://schemas.microsoft.com/office/powerpoint/2010/main" val="4080035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1"/>
            <a:ext cx="8305800" cy="5638800"/>
          </a:xfrm>
        </p:spPr>
      </p:pic>
    </p:spTree>
    <p:extLst>
      <p:ext uri="{BB962C8B-B14F-4D97-AF65-F5344CB8AC3E}">
        <p14:creationId xmlns:p14="http://schemas.microsoft.com/office/powerpoint/2010/main" val="3364758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algn="l" rtl="0"/>
            <a:endParaRPr lang="en-US" b="1" dirty="0" smtClean="0">
              <a:latin typeface="TimesNewRomanPS-BoldMT"/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Complications </a:t>
            </a:r>
            <a:r>
              <a:rPr lang="en-US" b="1" dirty="0">
                <a:solidFill>
                  <a:srgbClr val="FF0000"/>
                </a:solidFill>
                <a:latin typeface="TimesNewRomanPS-BoldMT"/>
              </a:rPr>
              <a:t>of stitches </a:t>
            </a:r>
            <a:r>
              <a:rPr lang="en-US" b="1" dirty="0" smtClean="0">
                <a:solidFill>
                  <a:srgbClr val="FF0000"/>
                </a:solidFill>
                <a:latin typeface="TimesNewRomanPS-BoldMT"/>
              </a:rPr>
              <a:t>removing</a:t>
            </a:r>
          </a:p>
          <a:p>
            <a:pPr marL="0" indent="0" algn="l" rtl="0">
              <a:buNone/>
            </a:pPr>
            <a:endParaRPr lang="en-US" b="1" dirty="0">
              <a:latin typeface="TimesNewRomanPS-BoldMT"/>
            </a:endParaRPr>
          </a:p>
          <a:p>
            <a:pPr algn="l" rtl="0"/>
            <a:r>
              <a:rPr lang="en-US" b="1" dirty="0">
                <a:solidFill>
                  <a:srgbClr val="00B0F0"/>
                </a:solidFill>
                <a:latin typeface="TimesNewRomanPS-BoldMT"/>
              </a:rPr>
              <a:t>1. Wound infection: </a:t>
            </a:r>
            <a:endParaRPr lang="en-US" b="1" dirty="0" smtClean="0">
              <a:solidFill>
                <a:srgbClr val="00B0F0"/>
              </a:solidFill>
              <a:latin typeface="TimesNewRomanPS-BoldMT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NewRomanPSMT"/>
              </a:rPr>
              <a:t>If </a:t>
            </a:r>
            <a:r>
              <a:rPr lang="en-US" dirty="0">
                <a:latin typeface="TimesNewRomanPSMT"/>
              </a:rPr>
              <a:t>signs of infection begin, such </a:t>
            </a:r>
            <a:r>
              <a:rPr lang="en-US" dirty="0" smtClean="0">
                <a:latin typeface="TimesNewRomanPSMT"/>
              </a:rPr>
              <a:t>as redness</a:t>
            </a:r>
            <a:r>
              <a:rPr lang="en-US" dirty="0">
                <a:latin typeface="TimesNewRomanPSMT"/>
              </a:rPr>
              <a:t>, increasing pain, swelling, and fever, contact </a:t>
            </a:r>
            <a:r>
              <a:rPr lang="en-US" dirty="0" smtClean="0">
                <a:latin typeface="TimesNewRomanPSMT"/>
              </a:rPr>
              <a:t>a doctor </a:t>
            </a:r>
            <a:r>
              <a:rPr lang="en-US" dirty="0">
                <a:latin typeface="TimesNewRomanPSMT"/>
              </a:rPr>
              <a:t>immediately.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95838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94248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00B0F0"/>
                </a:solidFill>
                <a:latin typeface="TimesNewRomanPS-BoldMT"/>
              </a:rPr>
              <a:t>2. Wound reopening: </a:t>
            </a:r>
            <a:endParaRPr lang="en-US" b="1" dirty="0" smtClean="0">
              <a:solidFill>
                <a:srgbClr val="00B0F0"/>
              </a:solidFill>
              <a:latin typeface="TimesNewRomanPS-BoldMT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NewRomanPSMT"/>
              </a:rPr>
              <a:t>If </a:t>
            </a:r>
            <a:r>
              <a:rPr lang="en-US" dirty="0">
                <a:latin typeface="TimesNewRomanPSMT"/>
              </a:rPr>
              <a:t>sutures are removed too early, or </a:t>
            </a:r>
            <a:r>
              <a:rPr lang="en-US" dirty="0" smtClean="0">
                <a:latin typeface="TimesNewRomanPSMT"/>
              </a:rPr>
              <a:t>if excessive </a:t>
            </a:r>
            <a:r>
              <a:rPr lang="en-US" dirty="0">
                <a:latin typeface="TimesNewRomanPSMT"/>
              </a:rPr>
              <a:t>force is applied to the wound area, the wound </a:t>
            </a:r>
            <a:r>
              <a:rPr lang="en-US" dirty="0" smtClean="0">
                <a:latin typeface="TimesNewRomanPSMT"/>
              </a:rPr>
              <a:t>can reopen</a:t>
            </a:r>
            <a:r>
              <a:rPr lang="en-US" dirty="0">
                <a:latin typeface="TimesNewRomanPSMT"/>
              </a:rPr>
              <a:t>. The doctor may re stitch the wound or allow </a:t>
            </a:r>
            <a:r>
              <a:rPr lang="en-US" dirty="0" smtClean="0">
                <a:latin typeface="TimesNewRomanPSMT"/>
              </a:rPr>
              <a:t>the wound </a:t>
            </a:r>
            <a:r>
              <a:rPr lang="en-US" dirty="0">
                <a:latin typeface="TimesNewRomanPSMT"/>
              </a:rPr>
              <a:t>to close by itself naturally to lessen the chances </a:t>
            </a:r>
            <a:r>
              <a:rPr lang="en-US" dirty="0" smtClean="0">
                <a:latin typeface="TimesNewRomanPSMT"/>
              </a:rPr>
              <a:t>of infection.</a:t>
            </a:r>
          </a:p>
          <a:p>
            <a:pPr marL="0" indent="0" algn="l" rtl="0">
              <a:buNone/>
            </a:pPr>
            <a:endParaRPr lang="en-US" dirty="0">
              <a:latin typeface="TimesNewRomanPSMT"/>
            </a:endParaRPr>
          </a:p>
          <a:p>
            <a:pPr algn="l" rtl="0"/>
            <a:r>
              <a:rPr lang="en-US" b="1" dirty="0">
                <a:solidFill>
                  <a:srgbClr val="00B0F0"/>
                </a:solidFill>
                <a:latin typeface="TimesNewRomanPS-BoldMT"/>
              </a:rPr>
              <a:t>3. Excessive scarring: </a:t>
            </a:r>
            <a:endParaRPr lang="en-US" b="1" dirty="0" smtClean="0">
              <a:solidFill>
                <a:srgbClr val="00B0F0"/>
              </a:solidFill>
              <a:latin typeface="TimesNewRomanPS-BoldMT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NewRomanPSMT"/>
              </a:rPr>
              <a:t>All </a:t>
            </a:r>
            <a:r>
              <a:rPr lang="en-US" dirty="0">
                <a:latin typeface="TimesNewRomanPSMT"/>
              </a:rPr>
              <a:t>wounds will form a scar, and </a:t>
            </a:r>
            <a:r>
              <a:rPr lang="en-US" dirty="0" smtClean="0">
                <a:latin typeface="TimesNewRomanPSMT"/>
              </a:rPr>
              <a:t>it will </a:t>
            </a:r>
            <a:r>
              <a:rPr lang="en-US" dirty="0">
                <a:latin typeface="TimesNewRomanPSMT"/>
              </a:rPr>
              <a:t>take months for a scar to completely contract </a:t>
            </a:r>
            <a:r>
              <a:rPr lang="en-US" dirty="0" smtClean="0">
                <a:latin typeface="TimesNewRomanPSMT"/>
              </a:rPr>
              <a:t>and remodel </a:t>
            </a:r>
            <a:r>
              <a:rPr lang="en-US" dirty="0">
                <a:latin typeface="TimesNewRomanPSMT"/>
              </a:rPr>
              <a:t>to its permanent form.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05803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00B0F0"/>
                </a:solidFill>
                <a:latin typeface="TimesNewRomanPS-BoldMT"/>
              </a:rPr>
              <a:t>4. Keloid formation: </a:t>
            </a:r>
            <a:endParaRPr lang="en-US" b="1" dirty="0" smtClean="0">
              <a:solidFill>
                <a:srgbClr val="00B0F0"/>
              </a:solidFill>
              <a:latin typeface="TimesNewRomanPS-BoldMT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NewRomanPSMT"/>
              </a:rPr>
              <a:t>A </a:t>
            </a:r>
            <a:r>
              <a:rPr lang="en-US" dirty="0">
                <a:latin typeface="TimesNewRomanPSMT"/>
              </a:rPr>
              <a:t>keloid is a large, firm mass of </a:t>
            </a:r>
            <a:r>
              <a:rPr lang="en-US" dirty="0" smtClean="0">
                <a:latin typeface="TimesNewRomanPSMT"/>
              </a:rPr>
              <a:t>scar like </a:t>
            </a:r>
            <a:r>
              <a:rPr lang="en-US" dirty="0">
                <a:latin typeface="TimesNewRomanPSMT"/>
              </a:rPr>
              <a:t>tissue. This scarring extends beyond the original </a:t>
            </a:r>
            <a:r>
              <a:rPr lang="en-US" dirty="0" smtClean="0">
                <a:latin typeface="TimesNewRomanPSMT"/>
              </a:rPr>
              <a:t>wound and </a:t>
            </a:r>
            <a:r>
              <a:rPr lang="en-US" dirty="0">
                <a:latin typeface="TimesNewRomanPSMT"/>
              </a:rPr>
              <a:t>tends to be darker than the normal skin</a:t>
            </a:r>
            <a:r>
              <a:rPr lang="en-US" dirty="0" smtClean="0">
                <a:latin typeface="TimesNewRomanPSMT"/>
              </a:rPr>
              <a:t>.</a:t>
            </a:r>
          </a:p>
          <a:p>
            <a:pPr marL="0" indent="0" algn="l" rtl="0">
              <a:buNone/>
            </a:pPr>
            <a:endParaRPr lang="en-US" dirty="0">
              <a:latin typeface="TimesNewRomanPSMT"/>
            </a:endParaRPr>
          </a:p>
          <a:p>
            <a:pPr algn="l" rtl="0"/>
            <a:r>
              <a:rPr lang="en-US" b="1" dirty="0">
                <a:solidFill>
                  <a:srgbClr val="00B0F0"/>
                </a:solidFill>
                <a:latin typeface="TimesNewRomanPS-BoldMT"/>
              </a:rPr>
              <a:t>5. Hypertrophic scars</a:t>
            </a:r>
            <a:r>
              <a:rPr lang="en-US" b="1" dirty="0" smtClean="0">
                <a:solidFill>
                  <a:srgbClr val="00B0F0"/>
                </a:solidFill>
                <a:latin typeface="TimesNewRomanPS-BoldMT"/>
              </a:rPr>
              <a:t>:</a:t>
            </a:r>
          </a:p>
          <a:p>
            <a:pPr marL="0" indent="0" algn="l" rtl="0">
              <a:buNone/>
            </a:pPr>
            <a:r>
              <a:rPr lang="en-US" b="1" dirty="0" smtClean="0">
                <a:latin typeface="TimesNewRomanPS-BoldMT"/>
              </a:rPr>
              <a:t> </a:t>
            </a:r>
            <a:r>
              <a:rPr lang="en-US" dirty="0">
                <a:latin typeface="TimesNewRomanPSMT"/>
              </a:rPr>
              <a:t>Bulky scars can remain within </a:t>
            </a:r>
            <a:r>
              <a:rPr lang="en-US" dirty="0" smtClean="0">
                <a:latin typeface="TimesNewRomanPSMT"/>
              </a:rPr>
              <a:t>the boundaries </a:t>
            </a:r>
            <a:r>
              <a:rPr lang="en-US" dirty="0">
                <a:latin typeface="TimesNewRomanPSMT"/>
              </a:rPr>
              <a:t>of the original wound. These occur </a:t>
            </a:r>
            <a:r>
              <a:rPr lang="en-US" dirty="0" smtClean="0">
                <a:latin typeface="TimesNewRomanPSMT"/>
              </a:rPr>
              <a:t>mostly around joints.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06402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8" y="381001"/>
            <a:ext cx="833247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82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Prepared by 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7100" b="1" dirty="0" smtClean="0">
                <a:latin typeface="Monotype Corsiva" pitchFamily="66" charset="0"/>
              </a:rPr>
              <a:t>Shimaa Kebary Elsaid</a:t>
            </a:r>
          </a:p>
          <a:p>
            <a:pPr marL="0" indent="0" algn="ctr">
              <a:buNone/>
            </a:pPr>
            <a:r>
              <a:rPr lang="en-US" sz="7100" b="1" dirty="0" smtClean="0">
                <a:latin typeface="Monotype Corsiva" pitchFamily="66" charset="0"/>
              </a:rPr>
              <a:t>Demonstrator at medical surgical department</a:t>
            </a:r>
            <a:endParaRPr lang="ar-EG" sz="71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2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ctr" rtl="0">
              <a:buNone/>
            </a:pPr>
            <a:endParaRPr lang="en-US" sz="3600" b="1" dirty="0" smtClean="0">
              <a:solidFill>
                <a:srgbClr val="FF0000"/>
              </a:solidFill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Definition </a:t>
            </a: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of suture</a:t>
            </a: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:</a:t>
            </a:r>
          </a:p>
          <a:p>
            <a:pPr marL="0" indent="0" algn="ctr" rtl="0">
              <a:buNone/>
            </a:pPr>
            <a:endParaRPr lang="en-US" sz="36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Threads of natural, synthetic, or metallic material intended to </a:t>
            </a:r>
            <a:r>
              <a:rPr lang="en-US" dirty="0" smtClean="0">
                <a:latin typeface="TimesNewRomanPSMT"/>
              </a:rPr>
              <a:t>sew a </a:t>
            </a:r>
            <a:r>
              <a:rPr lang="en-US" dirty="0">
                <a:latin typeface="TimesNewRomanPSMT"/>
              </a:rPr>
              <a:t>wound or incision together (i.e., approximate the edges </a:t>
            </a:r>
            <a:r>
              <a:rPr lang="en-US" dirty="0" smtClean="0">
                <a:latin typeface="TimesNewRomanPSMT"/>
              </a:rPr>
              <a:t>and provide </a:t>
            </a:r>
            <a:r>
              <a:rPr lang="en-US" dirty="0">
                <a:latin typeface="TimesNewRomanPSMT"/>
              </a:rPr>
              <a:t>a method for wound closure).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3758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1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9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Indication of </a:t>
            </a: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suturing</a:t>
            </a:r>
          </a:p>
          <a:p>
            <a:pPr marL="0" indent="0" algn="ctr" rtl="0">
              <a:buNone/>
            </a:pPr>
            <a:endParaRPr lang="en-US" sz="3600" b="1" dirty="0">
              <a:solidFill>
                <a:srgbClr val="FF0000"/>
              </a:solidFill>
              <a:latin typeface="TimesNewRomanPS-BoldMT"/>
            </a:endParaRPr>
          </a:p>
          <a:p>
            <a:pPr algn="l" rtl="0"/>
            <a:r>
              <a:rPr lang="en-US" dirty="0">
                <a:latin typeface="TimesNewRomanPSMT"/>
              </a:rPr>
              <a:t>• Used to close cuts and wounds in skin (Accidental </a:t>
            </a:r>
            <a:r>
              <a:rPr lang="en-US" dirty="0" smtClean="0">
                <a:latin typeface="TimesNewRomanPSMT"/>
              </a:rPr>
              <a:t>or intentional</a:t>
            </a:r>
            <a:r>
              <a:rPr lang="en-US" dirty="0">
                <a:latin typeface="TimesNewRomanPSMT"/>
              </a:rPr>
              <a:t>).</a:t>
            </a:r>
          </a:p>
          <a:p>
            <a:pPr algn="l" rtl="0"/>
            <a:r>
              <a:rPr lang="en-US" dirty="0">
                <a:latin typeface="TimesNewRomanPSMT"/>
              </a:rPr>
              <a:t>• Allow the skin to heal naturally when it otherwise may </a:t>
            </a:r>
            <a:r>
              <a:rPr lang="en-US" dirty="0" smtClean="0">
                <a:latin typeface="TimesNewRomanPSMT"/>
              </a:rPr>
              <a:t>not come </a:t>
            </a:r>
            <a:r>
              <a:rPr lang="en-US" dirty="0">
                <a:latin typeface="TimesNewRomanPSMT"/>
              </a:rPr>
              <a:t>together.</a:t>
            </a:r>
          </a:p>
          <a:p>
            <a:pPr algn="l" rtl="0"/>
            <a:r>
              <a:rPr lang="en-US" dirty="0">
                <a:latin typeface="TimesNewRomanPSMT"/>
              </a:rPr>
              <a:t>• Surgeons use stitches during operations to tie ends </a:t>
            </a:r>
            <a:r>
              <a:rPr lang="en-US" dirty="0" smtClean="0">
                <a:latin typeface="TimesNewRomanPSMT"/>
              </a:rPr>
              <a:t>of bleeding </a:t>
            </a:r>
            <a:r>
              <a:rPr lang="en-US" dirty="0">
                <a:latin typeface="TimesNewRomanPSMT"/>
              </a:rPr>
              <a:t>blood vessels and to close surgical incisions.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87046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/>
          <a:lstStyle/>
          <a:p>
            <a:pPr algn="l" rtl="0"/>
            <a:endParaRPr lang="en-US" b="1" dirty="0" smtClean="0">
              <a:latin typeface="TimesNewRomanPS-BoldMT"/>
            </a:endParaRPr>
          </a:p>
          <a:p>
            <a:pPr algn="l" rtl="0"/>
            <a:endParaRPr lang="en-US" b="1" dirty="0">
              <a:latin typeface="TimesNewRomanPS-BoldMT"/>
            </a:endParaRPr>
          </a:p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NewRomanPS-BoldMT"/>
              </a:rPr>
              <a:t>Types </a:t>
            </a:r>
            <a:r>
              <a:rPr lang="en-US" sz="3600" b="1" dirty="0">
                <a:solidFill>
                  <a:srgbClr val="FF0000"/>
                </a:solidFill>
                <a:latin typeface="TimesNewRomanPS-BoldMT"/>
              </a:rPr>
              <a:t>of sutures</a:t>
            </a:r>
          </a:p>
          <a:p>
            <a:pPr algn="l" rtl="0"/>
            <a:endParaRPr lang="en-US" dirty="0" smtClean="0">
              <a:latin typeface="TimesNewRomanPSMT"/>
            </a:endParaRPr>
          </a:p>
          <a:p>
            <a:pPr algn="l" rtl="0"/>
            <a:r>
              <a:rPr lang="en-US" dirty="0" smtClean="0">
                <a:latin typeface="TimesNewRomanPSMT"/>
              </a:rPr>
              <a:t>• </a:t>
            </a:r>
            <a:r>
              <a:rPr lang="en-US" dirty="0">
                <a:latin typeface="TimesNewRomanPSMT"/>
              </a:rPr>
              <a:t>Absorbable or non-absorbable (Natural or synthetic).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3809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599" cy="5562600"/>
          </a:xfrm>
        </p:spPr>
      </p:pic>
    </p:spTree>
    <p:extLst>
      <p:ext uri="{BB962C8B-B14F-4D97-AF65-F5344CB8AC3E}">
        <p14:creationId xmlns:p14="http://schemas.microsoft.com/office/powerpoint/2010/main" val="194834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Suture removal</a:t>
            </a:r>
          </a:p>
          <a:p>
            <a:pPr algn="l" rtl="0"/>
            <a:r>
              <a:rPr lang="en-US" dirty="0" smtClean="0">
                <a:latin typeface="TimesNewRomanPSMT"/>
              </a:rPr>
              <a:t>Suture </a:t>
            </a:r>
            <a:r>
              <a:rPr lang="en-US" dirty="0">
                <a:latin typeface="TimesNewRomanPSMT"/>
              </a:rPr>
              <a:t>removal is a procedure to take sutures out of skin</a:t>
            </a:r>
            <a:r>
              <a:rPr lang="en-US" dirty="0" smtClean="0">
                <a:latin typeface="TimesNewRomanPSMT"/>
              </a:rPr>
              <a:t>.</a:t>
            </a:r>
          </a:p>
          <a:p>
            <a:pPr algn="l" rtl="0"/>
            <a:endParaRPr lang="en-US" dirty="0">
              <a:latin typeface="TimesNewRomanPSMT"/>
            </a:endParaRPr>
          </a:p>
          <a:p>
            <a:pPr marL="0" indent="0" algn="ctr" rtl="0">
              <a:buNone/>
            </a:pPr>
            <a:r>
              <a:rPr lang="en-US" sz="3200" b="1" dirty="0">
                <a:solidFill>
                  <a:srgbClr val="FF0000"/>
                </a:solidFill>
                <a:latin typeface="TimesNewRomanPS-BoldMT"/>
              </a:rPr>
              <a:t>Goal:</a:t>
            </a:r>
          </a:p>
          <a:p>
            <a:pPr algn="l" rtl="0"/>
            <a:r>
              <a:rPr lang="en-US" dirty="0" smtClean="0">
                <a:latin typeface="TimesNewRomanPSMT"/>
              </a:rPr>
              <a:t>Remove </a:t>
            </a:r>
            <a:r>
              <a:rPr lang="en-US" dirty="0">
                <a:latin typeface="TimesNewRomanPSMT"/>
              </a:rPr>
              <a:t>skin sutures from a healed wound </a:t>
            </a:r>
            <a:r>
              <a:rPr lang="en-US" dirty="0" smtClean="0">
                <a:latin typeface="TimesNewRomanPSMT"/>
              </a:rPr>
              <a:t>without damaging </a:t>
            </a:r>
            <a:r>
              <a:rPr lang="en-US" dirty="0">
                <a:latin typeface="TimesNewRomanPSMT"/>
              </a:rPr>
              <a:t>newly formed tissue.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21926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1360</TotalTime>
  <Words>421</Words>
  <Application>Microsoft Office PowerPoint</Application>
  <PresentationFormat>On-screen Show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Albostab</dc:creator>
  <cp:lastModifiedBy>Albostab</cp:lastModifiedBy>
  <cp:revision>10</cp:revision>
  <dcterms:created xsi:type="dcterms:W3CDTF">2006-08-16T00:00:00Z</dcterms:created>
  <dcterms:modified xsi:type="dcterms:W3CDTF">2020-04-01T18:50:22Z</dcterms:modified>
</cp:coreProperties>
</file>