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81" r:id="rId5"/>
    <p:sldId id="280" r:id="rId6"/>
    <p:sldId id="259" r:id="rId7"/>
    <p:sldId id="263" r:id="rId8"/>
    <p:sldId id="260" r:id="rId9"/>
    <p:sldId id="261" r:id="rId10"/>
    <p:sldId id="282" r:id="rId11"/>
    <p:sldId id="283" r:id="rId12"/>
    <p:sldId id="284" r:id="rId13"/>
    <p:sldId id="285" r:id="rId14"/>
    <p:sldId id="286" r:id="rId15"/>
    <p:sldId id="262" r:id="rId16"/>
    <p:sldId id="264" r:id="rId17"/>
    <p:sldId id="265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Essential Newborn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7854696" cy="1752600"/>
          </a:xfrm>
        </p:spPr>
        <p:txBody>
          <a:bodyPr>
            <a:normAutofit/>
          </a:bodyPr>
          <a:lstStyle/>
          <a:p>
            <a:r>
              <a:rPr lang="en-US" sz="4800" b="1" dirty="0"/>
              <a:t>Prepared by </a:t>
            </a:r>
          </a:p>
          <a:p>
            <a:r>
              <a:rPr lang="en-US" sz="4800" b="1" dirty="0" err="1"/>
              <a:t>Asmaa</a:t>
            </a:r>
            <a:r>
              <a:rPr lang="en-US" sz="4800" b="1" dirty="0"/>
              <a:t> </a:t>
            </a:r>
            <a:r>
              <a:rPr lang="en-US" sz="4800" b="1" dirty="0" err="1"/>
              <a:t>Ragab</a:t>
            </a:r>
            <a:r>
              <a:rPr lang="en-US" sz="4800" b="1" dirty="0"/>
              <a:t> </a:t>
            </a: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8692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: not remove vernix  ( creamy whit substance --- skin )----- protect skin .. Prevent infection </a:t>
            </a:r>
          </a:p>
          <a:p>
            <a:r>
              <a:rPr lang="en-US" dirty="0" smtClean="0"/>
              <a:t>Breath  less than 30 breath resuscitate (ready equipment)</a:t>
            </a:r>
          </a:p>
          <a:p>
            <a:r>
              <a:rPr lang="en-US" dirty="0" smtClean="0"/>
              <a:t>While draying assess breathing (normal 30-60)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5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"/>
            <a:ext cx="87630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85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46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28600"/>
            <a:ext cx="913014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to keep the newborn worm is called  the worm chain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305800" cy="4617720"/>
          </a:xfrm>
        </p:spPr>
        <p:txBody>
          <a:bodyPr/>
          <a:lstStyle/>
          <a:p>
            <a:pPr marL="0" indent="0">
              <a:buNone/>
            </a:pPr>
            <a:r>
              <a:rPr lang="ar-EG" dirty="0"/>
              <a:t> </a:t>
            </a:r>
            <a:r>
              <a:rPr lang="en-US" dirty="0" smtClean="0"/>
              <a:t>worm delivery room </a:t>
            </a:r>
          </a:p>
          <a:p>
            <a:pPr marL="0" indent="0">
              <a:buNone/>
            </a:pPr>
            <a:r>
              <a:rPr lang="en-US" dirty="0" smtClean="0"/>
              <a:t>Immediate draying </a:t>
            </a:r>
          </a:p>
          <a:p>
            <a:pPr marL="0" indent="0">
              <a:buNone/>
            </a:pPr>
            <a:r>
              <a:rPr lang="en-US" dirty="0" smtClean="0"/>
              <a:t>Skin to skin contact</a:t>
            </a:r>
          </a:p>
          <a:p>
            <a:pPr marL="0" indent="0">
              <a:buNone/>
            </a:pPr>
            <a:r>
              <a:rPr lang="en-US" dirty="0" smtClean="0"/>
              <a:t>Breast feeding</a:t>
            </a:r>
          </a:p>
          <a:p>
            <a:pPr marL="0" indent="0">
              <a:buNone/>
            </a:pPr>
            <a:r>
              <a:rPr lang="en-US" dirty="0" smtClean="0"/>
              <a:t>Bathing and weighing poet ponded </a:t>
            </a:r>
          </a:p>
          <a:p>
            <a:pPr marL="0" indent="0">
              <a:buNone/>
            </a:pPr>
            <a:r>
              <a:rPr lang="en-US" dirty="0" smtClean="0"/>
              <a:t>Appropriate clothing </a:t>
            </a:r>
          </a:p>
          <a:p>
            <a:pPr marL="0" indent="0">
              <a:buNone/>
            </a:pPr>
            <a:r>
              <a:rPr lang="en-US" dirty="0" smtClean="0"/>
              <a:t>Mother and baby together </a:t>
            </a:r>
          </a:p>
          <a:p>
            <a:pPr marL="0" indent="0">
              <a:buNone/>
            </a:pPr>
            <a:r>
              <a:rPr lang="en-US" dirty="0" smtClean="0"/>
              <a:t>Worm transportation for baby needs referral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1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419018"/>
              </p:ext>
            </p:extLst>
          </p:nvPr>
        </p:nvGraphicFramePr>
        <p:xfrm>
          <a:off x="228600" y="228600"/>
          <a:ext cx="8763000" cy="6581713"/>
        </p:xfrm>
        <a:graphic>
          <a:graphicData uri="http://schemas.openxmlformats.org/drawingml/2006/table">
            <a:tbl>
              <a:tblPr firstRow="1" firstCol="1" bandRow="1"/>
              <a:tblGrid>
                <a:gridCol w="8763000"/>
              </a:tblGrid>
              <a:tr h="6268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Clamp and cut the cord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96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1. Wait for 2-3 minutes after birth or until the cord ceases to pulsate before clamping and cutting the cord.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NOTE: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As noted above, clamp and cut the cord soon after drying the baby if he/she is not breathing.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22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2. Tie the cord two fingers’ length from the baby’s abdomen and 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make another 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tie two fingers from the first one. Cut 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the cord 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between the two clamps using a sterile scissor.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7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6200"/>
            <a:ext cx="8686800" cy="6248400"/>
          </a:xfrm>
        </p:spPr>
        <p:txBody>
          <a:bodyPr>
            <a:normAutofit fontScale="70000" lnSpcReduction="20000"/>
          </a:bodyPr>
          <a:lstStyle/>
          <a:p>
            <a:pPr mar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Initiating immediate breastfeeding</a:t>
            </a:r>
            <a:endParaRPr lang="en-US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Times New Roman"/>
                <a:ea typeface="Calibri"/>
                <a:cs typeface="Arial"/>
              </a:rPr>
              <a:t>If everything is normal, the mother should immediately start breastfeeding.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Symbol"/>
                <a:ea typeface="Calibri"/>
                <a:cs typeface="Symbol"/>
              </a:rPr>
              <a:t> </a:t>
            </a:r>
            <a:r>
              <a:rPr lang="en-US" sz="3200" dirty="0">
                <a:latin typeface="Times New Roman"/>
                <a:ea typeface="Calibri"/>
                <a:cs typeface="Arial"/>
              </a:rPr>
              <a:t>Help the mother begin breastfeeding within the first hour of birth.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Times New Roman"/>
                <a:ea typeface="Calibri"/>
                <a:cs typeface="Arial"/>
              </a:rPr>
              <a:t>Help the mother at the first feed. Make sure the baby has a good position, attachment, and is sucking well.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Times New Roman"/>
                <a:ea typeface="Calibri"/>
                <a:cs typeface="Arial"/>
              </a:rPr>
              <a:t>Do not limit the length of time the baby feeds; early and unlimited breast feeding gives the </a:t>
            </a:r>
            <a:r>
              <a:rPr lang="en-US" sz="3200" dirty="0" smtClean="0">
                <a:latin typeface="Times New Roman"/>
                <a:ea typeface="Calibri"/>
                <a:cs typeface="Arial"/>
              </a:rPr>
              <a:t>newborn </a:t>
            </a:r>
            <a:r>
              <a:rPr lang="en-US" sz="3200" dirty="0">
                <a:latin typeface="Times New Roman"/>
                <a:ea typeface="Calibri"/>
                <a:cs typeface="Arial"/>
              </a:rPr>
              <a:t>energy to stay warm, nutrition to grow, and antibodies to fight infection.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011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108068"/>
              </p:ext>
            </p:extLst>
          </p:nvPr>
        </p:nvGraphicFramePr>
        <p:xfrm>
          <a:off x="0" y="228600"/>
          <a:ext cx="8915400" cy="6117772"/>
        </p:xfrm>
        <a:graphic>
          <a:graphicData uri="http://schemas.openxmlformats.org/drawingml/2006/table">
            <a:tbl>
              <a:tblPr firstRow="1" firstCol="1" bandRow="1"/>
              <a:tblGrid>
                <a:gridCol w="8915400"/>
              </a:tblGrid>
              <a:tr h="9252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Maintain the baby’s body temperature/thermal protection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71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1. Keep the baby warm, ideally by keeping him/her in skin-to-skin contact on the mother’s chest, with the body and head covered by a cloth or hat. If the baby cannot be placed in skin-to-skin contact in case of a Cesarean section or if the mother is ill, wrap the baby well and cover the head.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2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2. Check the baby’s axillary temperature with a thermometer.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78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675104"/>
              </p:ext>
            </p:extLst>
          </p:nvPr>
        </p:nvGraphicFramePr>
        <p:xfrm>
          <a:off x="228600" y="304800"/>
          <a:ext cx="8686800" cy="6400799"/>
        </p:xfrm>
        <a:graphic>
          <a:graphicData uri="http://schemas.openxmlformats.org/drawingml/2006/table">
            <a:tbl>
              <a:tblPr firstRow="1" firstCol="1" bandRow="1"/>
              <a:tblGrid>
                <a:gridCol w="8686800"/>
              </a:tblGrid>
              <a:tr h="9144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Care of the eyes(while the baby is held by mother)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9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1. Instill eye drops (tetracycline or erythromycin), one drop in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eacheye.When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using an ointment, depress the lower eyelid and place a length/strip of the ointment inside the lid from the inner to the outer edge of the eye. Do the same for the other eye.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2. Make sure that the tip of the bottle or the tube does not touch the eye of the baby or other objects.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53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42007"/>
              </p:ext>
            </p:extLst>
          </p:nvPr>
        </p:nvGraphicFramePr>
        <p:xfrm>
          <a:off x="0" y="152401"/>
          <a:ext cx="9067800" cy="6438138"/>
        </p:xfrm>
        <a:graphic>
          <a:graphicData uri="http://schemas.openxmlformats.org/drawingml/2006/table">
            <a:tbl>
              <a:tblPr firstRow="1" firstCol="1" bandRow="1"/>
              <a:tblGrid>
                <a:gridCol w="9067800"/>
              </a:tblGrid>
              <a:tr h="55244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Administer vitamin K1(while the baby is held by mother)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1439" marR="5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1. Explain to the mother that an injection will be required to prevent hemorrhage in the baby.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1439" marR="5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34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2. Collect all the necessary supplies: disposable syringe (preferably1 mL) with needle, vitamin K, alcohol, pieces of gauze/cotton, preferably sterile.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1439" marR="5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4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3. Wipe the injection site with alcohol soaked cotton or gauze.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1439" marR="5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35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4. Inject the drug intramuscularly in the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antero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-lateral part of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thethigh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: 1 mg for a normal weight baby and 0.5 for a baby weighing less than 1500 grams.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1439" marR="5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5. Dispose of the needle and syringe in an appropriate and safe manner (in a container for sharp instruments).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1439" marR="5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26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Essential Newborn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Definition :</a:t>
            </a:r>
            <a:endParaRPr lang="ar-EG" sz="4000" b="1" dirty="0" smtClean="0">
              <a:solidFill>
                <a:srgbClr val="00B0F0"/>
              </a:solidFill>
            </a:endParaRPr>
          </a:p>
          <a:p>
            <a:r>
              <a:rPr lang="en-US" sz="3600" dirty="0" smtClean="0"/>
              <a:t>(</a:t>
            </a:r>
            <a:r>
              <a:rPr lang="en-US" sz="3600" dirty="0"/>
              <a:t>ENC) is care that every newborn baby needs regardless of where it is born or its size. ENC should be </a:t>
            </a:r>
            <a:r>
              <a:rPr lang="en-US" sz="3600" dirty="0" smtClean="0"/>
              <a:t>applied </a:t>
            </a:r>
            <a:r>
              <a:rPr lang="en-US" sz="3600" dirty="0"/>
              <a:t>immediately after the baby is born and continued for at least the first 7 days after birt</a:t>
            </a:r>
            <a:r>
              <a:rPr lang="en-US" dirty="0"/>
              <a:t>h.</a:t>
            </a:r>
          </a:p>
        </p:txBody>
      </p:sp>
    </p:spTree>
    <p:extLst>
      <p:ext uri="{BB962C8B-B14F-4D97-AF65-F5344CB8AC3E}">
        <p14:creationId xmlns:p14="http://schemas.microsoft.com/office/powerpoint/2010/main" val="409561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061861"/>
              </p:ext>
            </p:extLst>
          </p:nvPr>
        </p:nvGraphicFramePr>
        <p:xfrm>
          <a:off x="152400" y="152400"/>
          <a:ext cx="8839200" cy="6705599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13411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Identification of the baby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447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1. Place an identification band, preferably two-one on the wrist and the other on the ankle of the baby-noting the name of the mother and that of the father (where available), the sex of the baby, and date and time of the delivery.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447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345880"/>
              </p:ext>
            </p:extLst>
          </p:nvPr>
        </p:nvGraphicFramePr>
        <p:xfrm>
          <a:off x="76200" y="152401"/>
          <a:ext cx="8839200" cy="6476998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1079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Weigh the baby after the first breast fed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99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Delay taking the weight of the baby until he/she is stable and warm and after first breast feeding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</a:p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(less 1500gm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Decontamination, cleaning, and sterilization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99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Ensure the proper disposal of waste and decontamination of the equipment and supplies that can be reused.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930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534400" cy="6248400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200" b="1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Initial Assessment: Apgar Scoring</a:t>
            </a:r>
            <a:endParaRPr lang="en-US" sz="24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 algn="just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   </a:t>
            </a:r>
            <a:r>
              <a:rPr lang="en-US" sz="3300" dirty="0">
                <a:latin typeface="Times New Roman"/>
                <a:ea typeface="Times New Roman"/>
                <a:cs typeface="Arial"/>
              </a:rPr>
              <a:t>Apgar scoring system is the most frequently used method to assess the newborn’s immediate adjustment to extra-uterine life is the score is based on observation of heart rate, respiratory effort, muscle tone, reflex irritability, and color. Each item is given </a:t>
            </a:r>
            <a:r>
              <a:rPr lang="en-US" sz="3300" b="1" dirty="0">
                <a:latin typeface="Times New Roman"/>
                <a:ea typeface="Times New Roman"/>
                <a:cs typeface="Arial"/>
              </a:rPr>
              <a:t>a score of 0, 1, or 2</a:t>
            </a:r>
            <a:r>
              <a:rPr lang="en-US" sz="3300" dirty="0">
                <a:latin typeface="Times New Roman"/>
                <a:ea typeface="Times New Roman"/>
                <a:cs typeface="Arial"/>
              </a:rPr>
              <a:t>. Evaluations of all five categories </a:t>
            </a:r>
            <a:r>
              <a:rPr lang="en-US" sz="3300" b="1" i="1" dirty="0">
                <a:latin typeface="Times New Roman"/>
                <a:ea typeface="Times New Roman"/>
                <a:cs typeface="Arial"/>
              </a:rPr>
              <a:t>are made 1 and 5 minutes</a:t>
            </a:r>
            <a:r>
              <a:rPr lang="en-US" sz="3300" dirty="0">
                <a:latin typeface="Times New Roman"/>
                <a:ea typeface="Times New Roman"/>
                <a:cs typeface="Arial"/>
              </a:rPr>
              <a:t> after birth and are repeated </a:t>
            </a:r>
            <a:r>
              <a:rPr lang="en-US" sz="3300" b="1" i="1" dirty="0">
                <a:latin typeface="Times New Roman"/>
                <a:ea typeface="Times New Roman"/>
                <a:cs typeface="Arial"/>
              </a:rPr>
              <a:t>every 5 minutes</a:t>
            </a:r>
            <a:r>
              <a:rPr lang="en-US" sz="3300" dirty="0">
                <a:latin typeface="Times New Roman"/>
                <a:ea typeface="Times New Roman"/>
                <a:cs typeface="Arial"/>
              </a:rPr>
              <a:t> until the infant’s condition stabilizes.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35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763000" cy="647700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Monotype Corsiva,Italic"/>
                <a:ea typeface="Times New Roman"/>
                <a:cs typeface="Monotype Corsiva,Italic"/>
              </a:rPr>
              <a:t>1-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Color:</a:t>
            </a:r>
            <a:endParaRPr lang="en-US" sz="20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a. 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Pale or blue = 0</a:t>
            </a:r>
            <a:endParaRPr lang="en-US" sz="1400" dirty="0">
              <a:latin typeface="Calibri"/>
              <a:ea typeface="Times New Roman"/>
              <a:cs typeface="Arial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b. Normal color body, but blue extremities (arms and/or legs) = 1</a:t>
            </a:r>
            <a:endParaRPr lang="en-US" sz="14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c. Normal color = 2 – completely pink</a:t>
            </a:r>
            <a:endParaRPr lang="en-US" sz="1400" dirty="0">
              <a:latin typeface="Calibri"/>
              <a:ea typeface="Times New Roman"/>
              <a:cs typeface="Arial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Monotype Corsiva,Italic"/>
                <a:ea typeface="Times New Roman"/>
                <a:cs typeface="Monotype Corsiva,Italic"/>
              </a:rPr>
              <a:t>2- Respiration:</a:t>
            </a: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a. Not breathing = 0</a:t>
            </a:r>
            <a:endParaRPr lang="en-US" sz="14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b. Weak cry, irregular breathing = 1</a:t>
            </a:r>
            <a:endParaRPr lang="en-US" sz="14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c. Strong cry = 2</a:t>
            </a:r>
            <a:endParaRPr lang="en-US" sz="1600" dirty="0">
              <a:latin typeface="Calibri"/>
              <a:ea typeface="Times New Roman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1770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61722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3- Heart Rate:</a:t>
            </a:r>
            <a:endParaRPr lang="en-US" sz="2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3000" dirty="0">
                <a:latin typeface="Times New Roman"/>
                <a:ea typeface="Times New Roman"/>
                <a:cs typeface="Arial"/>
              </a:rPr>
              <a:t>a. Absent heartbeat = 0</a:t>
            </a:r>
            <a:endParaRPr lang="en-US" sz="19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3000" dirty="0">
                <a:latin typeface="Times New Roman"/>
                <a:ea typeface="Times New Roman"/>
                <a:cs typeface="Arial"/>
              </a:rPr>
              <a:t>b. Slow heartbeat (less than 100 beats/minute) = 1</a:t>
            </a:r>
            <a:endParaRPr lang="en-US" sz="19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3000" dirty="0">
                <a:latin typeface="Times New Roman"/>
                <a:ea typeface="Times New Roman"/>
                <a:cs typeface="Arial"/>
              </a:rPr>
              <a:t>c. Adequate heartbeat (more than 100 beats/minute) = 2</a:t>
            </a:r>
            <a:endParaRPr lang="en-US" sz="1900" dirty="0">
              <a:latin typeface="Calibri"/>
              <a:ea typeface="Times New Roman"/>
              <a:cs typeface="Arial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4- Muscle Tone:</a:t>
            </a: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3000" dirty="0">
                <a:latin typeface="Times New Roman"/>
                <a:ea typeface="Times New Roman"/>
                <a:cs typeface="Arial"/>
              </a:rPr>
              <a:t>a. </a:t>
            </a:r>
            <a:r>
              <a:rPr lang="en-US" sz="3000" dirty="0" smtClean="0">
                <a:latin typeface="Times New Roman"/>
                <a:ea typeface="Times New Roman"/>
                <a:cs typeface="Arial"/>
              </a:rPr>
              <a:t>Limp, flaccid = </a:t>
            </a:r>
            <a:r>
              <a:rPr lang="en-US" sz="3000" dirty="0">
                <a:latin typeface="Times New Roman"/>
                <a:ea typeface="Times New Roman"/>
                <a:cs typeface="Arial"/>
              </a:rPr>
              <a:t>0</a:t>
            </a:r>
            <a:endParaRPr lang="en-US" sz="19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3000" dirty="0">
                <a:latin typeface="Times New Roman"/>
                <a:ea typeface="Times New Roman"/>
                <a:cs typeface="Arial"/>
              </a:rPr>
              <a:t>b. Some flexing or bending = 1</a:t>
            </a:r>
            <a:endParaRPr lang="en-US" sz="19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3000" dirty="0">
                <a:latin typeface="Times New Roman"/>
                <a:ea typeface="Times New Roman"/>
                <a:cs typeface="Arial"/>
              </a:rPr>
              <a:t>c. Active motion = 2</a:t>
            </a:r>
            <a:endParaRPr lang="en-US" sz="1900" dirty="0">
              <a:latin typeface="Calibri"/>
              <a:ea typeface="Times New Roman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88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6629400"/>
          </a:xfrm>
        </p:spPr>
        <p:txBody>
          <a:bodyPr>
            <a:normAutofit fontScale="55000" lnSpcReduction="20000"/>
          </a:bodyPr>
          <a:lstStyle/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5- Response to Stimulation (also called Reflex Irritability):</a:t>
            </a:r>
            <a:endParaRPr lang="en-US" sz="23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a</a:t>
            </a:r>
            <a:r>
              <a:rPr lang="en-US" sz="3800" dirty="0">
                <a:latin typeface="Times New Roman"/>
                <a:ea typeface="Times New Roman"/>
                <a:cs typeface="Arial"/>
              </a:rPr>
              <a:t>. No response = 0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3800" dirty="0">
                <a:latin typeface="Times New Roman"/>
                <a:ea typeface="Times New Roman"/>
                <a:cs typeface="Arial"/>
              </a:rPr>
              <a:t>b. Grimace (facial expression) = 1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3800" dirty="0">
                <a:latin typeface="Times New Roman"/>
                <a:ea typeface="Times New Roman"/>
                <a:cs typeface="Arial"/>
              </a:rPr>
              <a:t>c. Vigorous cry or withdrawal = 2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73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*Results:</a:t>
            </a:r>
            <a:endParaRPr lang="en-US" sz="44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3800" dirty="0">
                <a:latin typeface="Times New Roman"/>
                <a:ea typeface="Times New Roman"/>
                <a:cs typeface="Arial"/>
              </a:rPr>
              <a:t>*10 out of 10 is a perfect score. The higher the score, the better the condition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3800" dirty="0">
                <a:latin typeface="Times New Roman"/>
                <a:ea typeface="Times New Roman"/>
                <a:cs typeface="Arial"/>
              </a:rPr>
              <a:t>*A score over 7 indicates good condition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3800" dirty="0">
                <a:latin typeface="Times New Roman"/>
                <a:ea typeface="Times New Roman"/>
                <a:cs typeface="Arial"/>
              </a:rPr>
              <a:t>*</a:t>
            </a:r>
            <a:r>
              <a:rPr lang="en-US" sz="3800" dirty="0" err="1">
                <a:latin typeface="Times New Roman"/>
                <a:ea typeface="Times New Roman"/>
                <a:cs typeface="Arial"/>
              </a:rPr>
              <a:t>Ascore</a:t>
            </a:r>
            <a:r>
              <a:rPr lang="en-US" sz="3800" dirty="0">
                <a:latin typeface="Times New Roman"/>
                <a:ea typeface="Times New Roman"/>
                <a:cs typeface="Arial"/>
              </a:rPr>
              <a:t> from (4 -6) moderately depressed and need more extensive clearing airway and supplementary oxygen.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r>
              <a:rPr lang="en-US" sz="3800" dirty="0">
                <a:latin typeface="Times New Roman"/>
                <a:ea typeface="Times New Roman"/>
              </a:rPr>
              <a:t>* </a:t>
            </a:r>
            <a:r>
              <a:rPr lang="en-US" sz="3800" dirty="0" err="1">
                <a:latin typeface="Times New Roman"/>
                <a:ea typeface="Times New Roman"/>
              </a:rPr>
              <a:t>Ascore</a:t>
            </a:r>
            <a:r>
              <a:rPr lang="en-US" sz="3800" dirty="0">
                <a:latin typeface="Times New Roman"/>
                <a:ea typeface="Times New Roman"/>
              </a:rPr>
              <a:t> from (0 – 3) severely depressed and need immediate CPR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2449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90596"/>
              </p:ext>
            </p:extLst>
          </p:nvPr>
        </p:nvGraphicFramePr>
        <p:xfrm>
          <a:off x="152400" y="228598"/>
          <a:ext cx="8991600" cy="65649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47900"/>
                <a:gridCol w="2247900"/>
                <a:gridCol w="2247900"/>
                <a:gridCol w="2247900"/>
              </a:tblGrid>
              <a:tr h="68580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Sign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94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Heart rate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Absent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&lt;100 beats/min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&gt;100 beats/min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94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Respirations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Absent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Slow, irregular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Good, crying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94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Muscle tone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Limp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Some flexion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Active motion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94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Reflex irritability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None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Grimace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Cough, sneeze, cry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41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Color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Blue or pale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Pink body, blue hands and feet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A0905"/>
                          </a:solidFill>
                          <a:effectLst/>
                          <a:latin typeface="Trebuchet MS"/>
                          <a:ea typeface="Times New Roman"/>
                          <a:cs typeface="Arial"/>
                        </a:rPr>
                        <a:t>Completely pink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089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" y="341746"/>
            <a:ext cx="8796110" cy="636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064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21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52400"/>
            <a:ext cx="913707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25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Purpose:</a:t>
            </a:r>
          </a:p>
          <a:p>
            <a:r>
              <a:rPr lang="en-US" sz="2800" dirty="0" smtClean="0"/>
              <a:t>Adapt </a:t>
            </a:r>
            <a:r>
              <a:rPr lang="en-US" sz="2800" dirty="0"/>
              <a:t>quickly to life outside the uterus. </a:t>
            </a:r>
          </a:p>
          <a:p>
            <a:r>
              <a:rPr lang="en-US" sz="2800" dirty="0"/>
              <a:t>o	Breathe well.</a:t>
            </a:r>
          </a:p>
          <a:p>
            <a:r>
              <a:rPr lang="en-US" sz="2800" dirty="0"/>
              <a:t>o	Be warm </a:t>
            </a:r>
          </a:p>
          <a:p>
            <a:r>
              <a:rPr lang="en-US" sz="2800" dirty="0"/>
              <a:t>o	Initiate breast feeding as early as possible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6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8 steps for new born care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6939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Drying and wrapping new born (dry surface-sex to mother)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Dry to stimulate breathing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 breathing band color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Cut the cord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Prevent heat loss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eye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vitamin 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Wight the baby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1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Remember three cleaning: </a:t>
            </a:r>
          </a:p>
          <a:p>
            <a:r>
              <a:rPr lang="en-US" dirty="0" smtClean="0"/>
              <a:t>Clean hand </a:t>
            </a:r>
          </a:p>
          <a:p>
            <a:r>
              <a:rPr lang="en-US" dirty="0" smtClean="0"/>
              <a:t>Clean surfaces</a:t>
            </a:r>
          </a:p>
          <a:p>
            <a:r>
              <a:rPr lang="en-US" dirty="0" smtClean="0"/>
              <a:t>Clean equipment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8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229600" cy="1143000"/>
          </a:xfrm>
        </p:spPr>
        <p:txBody>
          <a:bodyPr vert="horz" lIns="0" rIns="0" bIns="0" anchor="b"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Equipment:</a:t>
            </a:r>
            <a:br>
              <a:rPr lang="en-US" sz="40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endParaRPr lang="en-US" sz="4000" b="1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dirty="0"/>
              <a:t>	Two clean dry towels</a:t>
            </a:r>
          </a:p>
          <a:p>
            <a:r>
              <a:rPr lang="en-US" dirty="0"/>
              <a:t>o	Cord clamps</a:t>
            </a:r>
          </a:p>
          <a:p>
            <a:r>
              <a:rPr lang="en-US" dirty="0"/>
              <a:t>o	Sterile scissors</a:t>
            </a:r>
          </a:p>
          <a:p>
            <a:r>
              <a:rPr lang="en-US" dirty="0"/>
              <a:t>o	Functional resuscitation equipment</a:t>
            </a:r>
          </a:p>
          <a:p>
            <a:r>
              <a:rPr lang="en-US" dirty="0"/>
              <a:t>o	Vitamin K, syringe</a:t>
            </a:r>
          </a:p>
          <a:p>
            <a:r>
              <a:rPr lang="en-US" dirty="0"/>
              <a:t>o	Alcohol</a:t>
            </a:r>
          </a:p>
          <a:p>
            <a:r>
              <a:rPr lang="en-US" dirty="0"/>
              <a:t>o	Tetracycline eye ointment.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6019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Immediate </a:t>
            </a:r>
            <a:r>
              <a:rPr lang="en-US" dirty="0"/>
              <a:t>newborn </a:t>
            </a:r>
            <a:r>
              <a:rPr lang="en-US" dirty="0" smtClean="0"/>
              <a:t>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Clamp and cut the </a:t>
            </a:r>
            <a:r>
              <a:rPr lang="en-US" dirty="0" smtClean="0"/>
              <a:t>cord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Care of the umbilical cord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Initiating immediate </a:t>
            </a:r>
            <a:r>
              <a:rPr lang="en-US" dirty="0" smtClean="0"/>
              <a:t>breastfeeding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Maintain the baby’s body temperature/thermal </a:t>
            </a:r>
            <a:r>
              <a:rPr lang="en-US" dirty="0" smtClean="0"/>
              <a:t>protection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Care of the eyes(while the baby is held by mother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Administer vitamin K1(while the baby is held by mother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Identification of the </a:t>
            </a:r>
            <a:r>
              <a:rPr lang="en-US" dirty="0" smtClean="0"/>
              <a:t>baby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Weigh the baby after the first breast </a:t>
            </a:r>
            <a:r>
              <a:rPr lang="en-US" dirty="0" smtClean="0"/>
              <a:t>fed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Initial Assessment: Apgar Scoring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221671"/>
              </p:ext>
            </p:extLst>
          </p:nvPr>
        </p:nvGraphicFramePr>
        <p:xfrm>
          <a:off x="0" y="76203"/>
          <a:ext cx="8915400" cy="7011219"/>
        </p:xfrm>
        <a:graphic>
          <a:graphicData uri="http://schemas.openxmlformats.org/drawingml/2006/table">
            <a:tbl>
              <a:tblPr firstRow="1" firstCol="1" bandRow="1"/>
              <a:tblGrid>
                <a:gridCol w="8915400"/>
              </a:tblGrid>
              <a:tr h="103471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Immediate newborn care</a:t>
                      </a:r>
                      <a:endParaRPr lang="en-US" sz="2000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1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1. When the head is delivered, wipe the mouth and nose with gauze.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61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2. When the baby is fully born, place the baby on a clean, dry towel or blanket on the mother’s abdomen.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80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3. Note the time of birth and sex of the baby.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80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4. Wipe the eyes and face and thoroughly dry the baby.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1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5. Stimulate mildly depressed baby for breathing while drying by rubbing up and down along the baby’s back with warm and clean cloth.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1726" marR="61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4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172579"/>
              </p:ext>
            </p:extLst>
          </p:nvPr>
        </p:nvGraphicFramePr>
        <p:xfrm>
          <a:off x="34637" y="0"/>
          <a:ext cx="9130145" cy="6718991"/>
        </p:xfrm>
        <a:graphic>
          <a:graphicData uri="http://schemas.openxmlformats.org/drawingml/2006/table">
            <a:tbl>
              <a:tblPr firstRow="1" firstCol="1" bandRow="1"/>
              <a:tblGrid>
                <a:gridCol w="9130145"/>
              </a:tblGrid>
              <a:tr h="397579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6. 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Assess the baby’s breathing while drying and stimulating.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 If the baby is not crying or breathing well within 30 seconds of birth, clamp and cut the cord and begin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resuscitation.(</a:t>
                      </a:r>
                      <a:r>
                        <a:rPr lang="en-US" sz="2800" dirty="0" err="1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cpr</a:t>
                      </a:r>
                      <a:r>
                        <a:rPr lang="en-US" sz="280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 If the baby is breathing normally, continue with the other components of essential newborn care.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413" marR="48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6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7. Remove the wet cloth and place the baby skin-to-skin on the mother’s chest.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413" marR="48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323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Cover the baby with a clean, dry cloth including the head. Use a hat if available.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8413" marR="48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2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1358</Words>
  <Application>Microsoft Office PowerPoint</Application>
  <PresentationFormat>On-screen Show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Essential Newborn care</vt:lpstr>
      <vt:lpstr>Essential Newborn care</vt:lpstr>
      <vt:lpstr>PowerPoint Presentation</vt:lpstr>
      <vt:lpstr>8 steps for new born care </vt:lpstr>
      <vt:lpstr>PowerPoint Presentation</vt:lpstr>
      <vt:lpstr>Equipment: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to keep the newborn worm is called  the worm chain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Newborn care</dc:title>
  <dc:creator>ELBOSTAN</dc:creator>
  <cp:lastModifiedBy>ismail - [2010]</cp:lastModifiedBy>
  <cp:revision>22</cp:revision>
  <dcterms:created xsi:type="dcterms:W3CDTF">2006-08-16T00:00:00Z</dcterms:created>
  <dcterms:modified xsi:type="dcterms:W3CDTF">2020-03-27T23:37:56Z</dcterms:modified>
</cp:coreProperties>
</file>