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56" r:id="rId2"/>
    <p:sldId id="257" r:id="rId3"/>
    <p:sldId id="259" r:id="rId4"/>
    <p:sldId id="258" r:id="rId5"/>
    <p:sldId id="260" r:id="rId6"/>
    <p:sldId id="263" r:id="rId7"/>
    <p:sldId id="264" r:id="rId8"/>
    <p:sldId id="262" r:id="rId9"/>
    <p:sldId id="261" r:id="rId10"/>
    <p:sldId id="267" r:id="rId11"/>
    <p:sldId id="266"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70"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339A76-040D-4946-B233-B5537F051F6E}" type="datetimeFigureOut">
              <a:rPr lang="en-US" smtClean="0"/>
              <a:t>3/29/2020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D26744-DA28-4002-921F-99D03898F1CA}" type="slidenum">
              <a:rPr lang="en-US" smtClean="0"/>
              <a:t>‹#›</a:t>
            </a:fld>
            <a:endParaRPr lang="en-US"/>
          </a:p>
        </p:txBody>
      </p:sp>
    </p:spTree>
    <p:extLst>
      <p:ext uri="{BB962C8B-B14F-4D97-AF65-F5344CB8AC3E}">
        <p14:creationId xmlns:p14="http://schemas.microsoft.com/office/powerpoint/2010/main" val="89533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D26744-DA28-4002-921F-99D03898F1CA}" type="slidenum">
              <a:rPr lang="en-US" smtClean="0"/>
              <a:t>10</a:t>
            </a:fld>
            <a:endParaRPr lang="en-US"/>
          </a:p>
        </p:txBody>
      </p:sp>
    </p:spTree>
    <p:extLst>
      <p:ext uri="{BB962C8B-B14F-4D97-AF65-F5344CB8AC3E}">
        <p14:creationId xmlns:p14="http://schemas.microsoft.com/office/powerpoint/2010/main" val="2673956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D26744-DA28-4002-921F-99D03898F1CA}" type="slidenum">
              <a:rPr lang="en-US" smtClean="0"/>
              <a:t>11</a:t>
            </a:fld>
            <a:endParaRPr lang="en-US"/>
          </a:p>
        </p:txBody>
      </p:sp>
    </p:spTree>
    <p:extLst>
      <p:ext uri="{BB962C8B-B14F-4D97-AF65-F5344CB8AC3E}">
        <p14:creationId xmlns:p14="http://schemas.microsoft.com/office/powerpoint/2010/main" val="26739567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5BBCC98-4F9D-43AA-8C97-C5CB1C052635}" type="datetimeFigureOut">
              <a:rPr lang="en-US" smtClean="0"/>
              <a:t>3/29/2020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B55E742-6813-4172-8C03-E3DE4887DBA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BBCC98-4F9D-43AA-8C97-C5CB1C052635}" type="datetimeFigureOut">
              <a:rPr lang="en-US" smtClean="0"/>
              <a:t>3/29/2020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55E742-6813-4172-8C03-E3DE4887DB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BBCC98-4F9D-43AA-8C97-C5CB1C052635}" type="datetimeFigureOut">
              <a:rPr lang="en-US" smtClean="0"/>
              <a:t>3/29/2020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55E742-6813-4172-8C03-E3DE4887DB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BBCC98-4F9D-43AA-8C97-C5CB1C052635}" type="datetimeFigureOut">
              <a:rPr lang="en-US" smtClean="0"/>
              <a:t>3/29/2020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55E742-6813-4172-8C03-E3DE4887DBA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5BBCC98-4F9D-43AA-8C97-C5CB1C052635}" type="datetimeFigureOut">
              <a:rPr lang="en-US" smtClean="0"/>
              <a:t>3/29/2020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55E742-6813-4172-8C03-E3DE4887DBA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5BBCC98-4F9D-43AA-8C97-C5CB1C052635}" type="datetimeFigureOut">
              <a:rPr lang="en-US" smtClean="0"/>
              <a:t>3/29/2020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55E742-6813-4172-8C03-E3DE4887DBA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5BBCC98-4F9D-43AA-8C97-C5CB1C052635}" type="datetimeFigureOut">
              <a:rPr lang="en-US" smtClean="0"/>
              <a:t>3/29/2020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B55E742-6813-4172-8C03-E3DE4887DBA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5BBCC98-4F9D-43AA-8C97-C5CB1C052635}" type="datetimeFigureOut">
              <a:rPr lang="en-US" smtClean="0"/>
              <a:t>3/29/2020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B55E742-6813-4172-8C03-E3DE4887DBA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5BBCC98-4F9D-43AA-8C97-C5CB1C052635}" type="datetimeFigureOut">
              <a:rPr lang="en-US" smtClean="0"/>
              <a:t>3/29/2020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B55E742-6813-4172-8C03-E3DE4887DB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5BBCC98-4F9D-43AA-8C97-C5CB1C052635}" type="datetimeFigureOut">
              <a:rPr lang="en-US" smtClean="0"/>
              <a:t>3/29/2020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55E742-6813-4172-8C03-E3DE4887DBA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5BBCC98-4F9D-43AA-8C97-C5CB1C052635}" type="datetimeFigureOut">
              <a:rPr lang="en-US" smtClean="0"/>
              <a:t>3/29/2020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B55E742-6813-4172-8C03-E3DE4887DBA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5BBCC98-4F9D-43AA-8C97-C5CB1C052635}" type="datetimeFigureOut">
              <a:rPr lang="en-US" smtClean="0"/>
              <a:t>3/29/2020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B55E742-6813-4172-8C03-E3DE4887DB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nas.org/content/pnas/early/2013/07/10/1306562110.full.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temcells.nih.gov/info/basics/1.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Stem cells</a:t>
            </a:r>
            <a:endParaRPr lang="en-US" sz="6000" dirty="0"/>
          </a:p>
        </p:txBody>
      </p:sp>
      <p:sp>
        <p:nvSpPr>
          <p:cNvPr id="3" name="Subtitle 2"/>
          <p:cNvSpPr>
            <a:spLocks noGrp="1"/>
          </p:cNvSpPr>
          <p:nvPr>
            <p:ph type="subTitle" idx="1"/>
          </p:nvPr>
        </p:nvSpPr>
        <p:spPr/>
        <p:txBody>
          <a:bodyPr>
            <a:normAutofit/>
          </a:bodyPr>
          <a:lstStyle/>
          <a:p>
            <a:r>
              <a:rPr lang="en-US" dirty="0" err="1" smtClean="0">
                <a:solidFill>
                  <a:schemeClr val="tx1"/>
                </a:solidFill>
              </a:rPr>
              <a:t>Dr</a:t>
            </a:r>
            <a:r>
              <a:rPr lang="en-US" dirty="0" smtClean="0">
                <a:solidFill>
                  <a:schemeClr val="tx1"/>
                </a:solidFill>
              </a:rPr>
              <a:t>: Sanaa </a:t>
            </a:r>
            <a:r>
              <a:rPr lang="en-US" dirty="0" err="1" smtClean="0">
                <a:solidFill>
                  <a:schemeClr val="tx1"/>
                </a:solidFill>
              </a:rPr>
              <a:t>mostafa</a:t>
            </a:r>
            <a:r>
              <a:rPr lang="en-US" dirty="0" smtClean="0">
                <a:solidFill>
                  <a:schemeClr val="tx1"/>
                </a:solidFill>
              </a:rPr>
              <a:t> </a:t>
            </a:r>
            <a:r>
              <a:rPr lang="en-US" dirty="0" err="1" smtClean="0">
                <a:solidFill>
                  <a:schemeClr val="tx1"/>
                </a:solidFill>
              </a:rPr>
              <a:t>khalifa</a:t>
            </a:r>
            <a:endParaRPr lang="en-US" dirty="0" smtClean="0">
              <a:solidFill>
                <a:schemeClr val="tx1"/>
              </a:solidFill>
            </a:endParaRPr>
          </a:p>
          <a:p>
            <a:r>
              <a:rPr lang="en-US" dirty="0" smtClean="0">
                <a:solidFill>
                  <a:schemeClr val="tx1"/>
                </a:solidFill>
              </a:rPr>
              <a:t>New trends</a:t>
            </a:r>
            <a:endParaRPr lang="en-US" dirty="0">
              <a:solidFill>
                <a:schemeClr val="tx1"/>
              </a:solidFill>
            </a:endParaRPr>
          </a:p>
        </p:txBody>
      </p:sp>
    </p:spTree>
    <p:extLst>
      <p:ext uri="{BB962C8B-B14F-4D97-AF65-F5344CB8AC3E}">
        <p14:creationId xmlns:p14="http://schemas.microsoft.com/office/powerpoint/2010/main" val="52358412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763000" cy="6019800"/>
          </a:xfrm>
        </p:spPr>
        <p:txBody>
          <a:bodyPr/>
          <a:lstStyle/>
          <a:p>
            <a:pPr marL="0" indent="0" algn="ctr">
              <a:buNone/>
            </a:pPr>
            <a:r>
              <a:rPr lang="en-US" dirty="0" smtClean="0">
                <a:solidFill>
                  <a:srgbClr val="C00000"/>
                </a:solidFill>
              </a:rPr>
              <a:t>Embryonic stem cells</a:t>
            </a:r>
          </a:p>
          <a:p>
            <a:pPr>
              <a:lnSpc>
                <a:spcPct val="150000"/>
              </a:lnSpc>
            </a:pPr>
            <a:r>
              <a:rPr lang="en-US" dirty="0" smtClean="0"/>
              <a:t>From the very earliest stage of pregnancy, after the sperm fertilizes the egg, an embryo forms. Around 3–5 days after a sperm fertilizes an egg, the embryo takes the form of a blastocyst or ball of cells. The blastocyst contains stem cells and will later implant in the womb. Embryonic stem cells come from a blastocyst that is 4–5 days old. </a:t>
            </a:r>
            <a:endParaRPr lang="en-US" dirty="0"/>
          </a:p>
        </p:txBody>
      </p:sp>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Tree>
    <p:extLst>
      <p:ext uri="{BB962C8B-B14F-4D97-AF65-F5344CB8AC3E}">
        <p14:creationId xmlns:p14="http://schemas.microsoft.com/office/powerpoint/2010/main" val="2771676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ctr"/>
            <a:r>
              <a:rPr lang="en-US" dirty="0" smtClean="0">
                <a:solidFill>
                  <a:srgbClr val="C00000"/>
                </a:solidFill>
              </a:rPr>
              <a:t>Mesenchymal stem cells (MSCs)</a:t>
            </a:r>
          </a:p>
          <a:p>
            <a:pPr marL="0" indent="0">
              <a:lnSpc>
                <a:spcPct val="150000"/>
              </a:lnSpc>
              <a:buNone/>
            </a:pPr>
            <a:r>
              <a:rPr lang="en-US" dirty="0" smtClean="0"/>
              <a:t>MSCs come from the connective tissue or stroma that surrounds the body's organs and other tissues. Scientists have used MSCs to create new body tissues, such as bone, cartilage, and fat cells. They may one day play a role in solving a wide range of health problems.</a:t>
            </a:r>
          </a:p>
          <a:p>
            <a:endParaRPr lang="en-US" dirty="0"/>
          </a:p>
        </p:txBody>
      </p:sp>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Tree>
    <p:extLst>
      <p:ext uri="{BB962C8B-B14F-4D97-AF65-F5344CB8AC3E}">
        <p14:creationId xmlns:p14="http://schemas.microsoft.com/office/powerpoint/2010/main" val="199149457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ctr"/>
            <a:r>
              <a:rPr lang="en-US" dirty="0" smtClean="0">
                <a:solidFill>
                  <a:srgbClr val="C00000"/>
                </a:solidFill>
              </a:rPr>
              <a:t>Induced pluripotent stem cells (</a:t>
            </a:r>
            <a:r>
              <a:rPr lang="en-US" dirty="0" err="1" smtClean="0">
                <a:solidFill>
                  <a:srgbClr val="C00000"/>
                </a:solidFill>
              </a:rPr>
              <a:t>iPS</a:t>
            </a:r>
            <a:r>
              <a:rPr lang="en-US" dirty="0" smtClean="0">
                <a:solidFill>
                  <a:srgbClr val="C00000"/>
                </a:solidFill>
              </a:rPr>
              <a:t>)</a:t>
            </a:r>
          </a:p>
          <a:p>
            <a:pPr marL="0" indent="0">
              <a:lnSpc>
                <a:spcPct val="150000"/>
              </a:lnSpc>
              <a:buNone/>
            </a:pPr>
            <a:r>
              <a:rPr lang="en-US" dirty="0" smtClean="0"/>
              <a:t>Scientists create these in a lab, using skin cells and other tissue-specific cells. These cells behave in a similar way to embryonic stem cells, so they could be useful for developing a range of therapies. They place these cells in a controlled culture where they will divide and reproduce but not specialize further</a:t>
            </a:r>
            <a:endParaRPr lang="en-US" dirty="0"/>
          </a:p>
        </p:txBody>
      </p:sp>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Tree>
    <p:extLst>
      <p:ext uri="{BB962C8B-B14F-4D97-AF65-F5344CB8AC3E}">
        <p14:creationId xmlns:p14="http://schemas.microsoft.com/office/powerpoint/2010/main" val="2696144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562600"/>
          </a:xfrm>
        </p:spPr>
        <p:txBody>
          <a:bodyPr>
            <a:normAutofit fontScale="92500"/>
          </a:bodyPr>
          <a:lstStyle/>
          <a:p>
            <a:pPr marL="0" marR="0">
              <a:lnSpc>
                <a:spcPct val="150000"/>
              </a:lnSpc>
              <a:spcBef>
                <a:spcPts val="750"/>
              </a:spcBef>
              <a:spcAft>
                <a:spcPts val="0"/>
              </a:spcAft>
            </a:pPr>
            <a:r>
              <a:rPr lang="en-US" b="1" dirty="0" smtClean="0">
                <a:effectLst/>
                <a:latin typeface="Times New Roman"/>
                <a:ea typeface="Times New Roman"/>
                <a:cs typeface="Times New Roman"/>
              </a:rPr>
              <a:t>Tissue regeneration</a:t>
            </a:r>
            <a:endParaRPr lang="en-US" sz="2400" dirty="0" smtClean="0">
              <a:effectLst/>
              <a:latin typeface="Times New Roman"/>
              <a:ea typeface="Times New Roman"/>
            </a:endParaRPr>
          </a:p>
          <a:p>
            <a:pPr marL="0" marR="0" indent="0" algn="just">
              <a:lnSpc>
                <a:spcPct val="150000"/>
              </a:lnSpc>
              <a:spcBef>
                <a:spcPts val="0"/>
              </a:spcBef>
              <a:spcAft>
                <a:spcPts val="0"/>
              </a:spcAft>
              <a:buNone/>
            </a:pPr>
            <a:r>
              <a:rPr lang="en-US" dirty="0" smtClean="0">
                <a:effectLst/>
                <a:latin typeface="Times New Roman"/>
                <a:ea typeface="Times New Roman"/>
                <a:cs typeface="Times New Roman"/>
              </a:rPr>
              <a:t>Tissue regeneration is probably the most important use of stem cells. Until now, a person who needed a new kidney, for example, had to wait for a donor and then undergo a transplant. </a:t>
            </a:r>
            <a:endParaRPr lang="en-US" sz="2400" dirty="0" smtClean="0">
              <a:effectLst/>
              <a:latin typeface="Times New Roman"/>
              <a:ea typeface="Times New Roman"/>
            </a:endParaRPr>
          </a:p>
          <a:p>
            <a:pPr marL="0" marR="0">
              <a:lnSpc>
                <a:spcPct val="150000"/>
              </a:lnSpc>
              <a:spcBef>
                <a:spcPts val="750"/>
              </a:spcBef>
              <a:spcAft>
                <a:spcPts val="0"/>
              </a:spcAft>
            </a:pPr>
            <a:r>
              <a:rPr lang="en-US" b="1" dirty="0" smtClean="0">
                <a:effectLst/>
                <a:latin typeface="Times New Roman"/>
                <a:ea typeface="Times New Roman"/>
                <a:cs typeface="Times New Roman"/>
              </a:rPr>
              <a:t>Cardiovascular disease treatment</a:t>
            </a:r>
            <a:endParaRPr lang="en-US" sz="2400" dirty="0" smtClean="0">
              <a:effectLst/>
              <a:latin typeface="Times New Roman"/>
              <a:ea typeface="Times New Roman"/>
            </a:endParaRPr>
          </a:p>
          <a:p>
            <a:pPr marL="0" indent="0">
              <a:lnSpc>
                <a:spcPct val="170000"/>
              </a:lnSpc>
              <a:buNone/>
            </a:pPr>
            <a:r>
              <a:rPr lang="en-US" dirty="0" smtClean="0">
                <a:effectLst/>
                <a:latin typeface="Times New Roman"/>
                <a:ea typeface="Times New Roman"/>
              </a:rPr>
              <a:t>In 2013, a team of </a:t>
            </a:r>
            <a:r>
              <a:rPr lang="en-US" u="none" strike="noStrike" dirty="0" smtClean="0">
                <a:solidFill>
                  <a:srgbClr val="0000FF"/>
                </a:solidFill>
                <a:effectLst/>
                <a:latin typeface="Times New Roman"/>
                <a:ea typeface="Times New Roman"/>
                <a:cs typeface="Times New Roman"/>
                <a:hlinkClick r:id="rId2"/>
              </a:rPr>
              <a:t>researchers</a:t>
            </a:r>
            <a:r>
              <a:rPr lang="en-US" dirty="0" smtClean="0">
                <a:effectLst/>
                <a:latin typeface="Times New Roman"/>
                <a:ea typeface="Times New Roman"/>
              </a:rPr>
              <a:t> from Massachusetts General Hospital reported in </a:t>
            </a:r>
            <a:r>
              <a:rPr lang="en-US" i="1" dirty="0" smtClean="0">
                <a:effectLst/>
                <a:latin typeface="Times New Roman"/>
                <a:ea typeface="Times New Roman"/>
              </a:rPr>
              <a:t>PNAS Early Edition</a:t>
            </a:r>
            <a:r>
              <a:rPr lang="en-US" dirty="0" smtClean="0">
                <a:effectLst/>
                <a:latin typeface="Times New Roman"/>
                <a:ea typeface="Times New Roman"/>
              </a:rPr>
              <a:t> that they had created blood vessels in laboratory mice, using human stem cells.</a:t>
            </a:r>
            <a:endParaRPr lang="en-US" dirty="0"/>
          </a:p>
        </p:txBody>
      </p:sp>
      <p:sp>
        <p:nvSpPr>
          <p:cNvPr id="2" name="Title 1"/>
          <p:cNvSpPr>
            <a:spLocks noGrp="1"/>
          </p:cNvSpPr>
          <p:nvPr>
            <p:ph type="title"/>
          </p:nvPr>
        </p:nvSpPr>
        <p:spPr>
          <a:xfrm>
            <a:off x="346364" y="394855"/>
            <a:ext cx="8229600" cy="685800"/>
          </a:xfrm>
        </p:spPr>
        <p:txBody>
          <a:bodyPr>
            <a:normAutofit fontScale="90000"/>
          </a:bodyPr>
          <a:lstStyle/>
          <a:p>
            <a:r>
              <a:rPr lang="en-US" dirty="0" smtClean="0">
                <a:solidFill>
                  <a:srgbClr val="7030A0"/>
                </a:solidFill>
              </a:rPr>
              <a:t>Uses</a:t>
            </a:r>
            <a:br>
              <a:rPr lang="en-US" dirty="0" smtClean="0">
                <a:solidFill>
                  <a:srgbClr val="7030A0"/>
                </a:solidFill>
              </a:rPr>
            </a:br>
            <a:endParaRPr lang="en-US" dirty="0">
              <a:solidFill>
                <a:srgbClr val="7030A0"/>
              </a:solidFill>
            </a:endParaRPr>
          </a:p>
        </p:txBody>
      </p:sp>
    </p:spTree>
    <p:extLst>
      <p:ext uri="{BB962C8B-B14F-4D97-AF65-F5344CB8AC3E}">
        <p14:creationId xmlns:p14="http://schemas.microsoft.com/office/powerpoint/2010/main" val="1192937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458200" cy="5638800"/>
          </a:xfrm>
        </p:spPr>
        <p:txBody>
          <a:bodyPr>
            <a:normAutofit/>
          </a:bodyPr>
          <a:lstStyle/>
          <a:p>
            <a:pPr>
              <a:lnSpc>
                <a:spcPct val="150000"/>
              </a:lnSpc>
            </a:pPr>
            <a:r>
              <a:rPr lang="en-US" sz="2800" b="1" dirty="0" smtClean="0"/>
              <a:t>Brain disease treatment</a:t>
            </a:r>
          </a:p>
          <a:p>
            <a:pPr marL="0" indent="0">
              <a:lnSpc>
                <a:spcPct val="150000"/>
              </a:lnSpc>
              <a:buNone/>
            </a:pPr>
            <a:r>
              <a:rPr lang="en-US" sz="2800" dirty="0" smtClean="0"/>
              <a:t>Doctors may one day be able to use replacement cells and tissues to treat brain diseases, such as Parkinson's and Alzheimer's.</a:t>
            </a:r>
          </a:p>
          <a:p>
            <a:pPr>
              <a:lnSpc>
                <a:spcPct val="150000"/>
              </a:lnSpc>
            </a:pPr>
            <a:r>
              <a:rPr lang="en-US" sz="2800" dirty="0" smtClean="0"/>
              <a:t> </a:t>
            </a:r>
            <a:r>
              <a:rPr lang="en-US" sz="2800" b="1" dirty="0"/>
              <a:t>Cell deficiency therapy</a:t>
            </a:r>
          </a:p>
          <a:p>
            <a:pPr marL="0" indent="0">
              <a:lnSpc>
                <a:spcPct val="150000"/>
              </a:lnSpc>
              <a:buNone/>
            </a:pPr>
            <a:r>
              <a:rPr lang="en-US" sz="2800" dirty="0" smtClean="0"/>
              <a:t>Scientists hope one day to be able to develop healthy heart cells in a laboratory that they can transplant into people with heart disease. </a:t>
            </a:r>
            <a:endParaRPr lang="en-US" sz="2800" dirty="0"/>
          </a:p>
        </p:txBody>
      </p:sp>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Tree>
    <p:extLst>
      <p:ext uri="{BB962C8B-B14F-4D97-AF65-F5344CB8AC3E}">
        <p14:creationId xmlns:p14="http://schemas.microsoft.com/office/powerpoint/2010/main" val="1539474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382000" cy="5715000"/>
          </a:xfrm>
        </p:spPr>
        <p:txBody>
          <a:bodyPr>
            <a:normAutofit fontScale="92500"/>
          </a:bodyPr>
          <a:lstStyle/>
          <a:p>
            <a:pPr>
              <a:lnSpc>
                <a:spcPct val="150000"/>
              </a:lnSpc>
            </a:pPr>
            <a:r>
              <a:rPr lang="en-US" b="1" dirty="0" smtClean="0"/>
              <a:t>Blood disease treatments</a:t>
            </a:r>
          </a:p>
          <a:p>
            <a:pPr marL="0" indent="0">
              <a:lnSpc>
                <a:spcPct val="150000"/>
              </a:lnSpc>
              <a:buNone/>
            </a:pPr>
            <a:r>
              <a:rPr lang="en-US" dirty="0" smtClean="0"/>
              <a:t>Doctors now routinely use adult hematopoietic stem cells to treat diseases, such as leukemia, sickle cell anemia, and other immunodeficiency problems. </a:t>
            </a:r>
          </a:p>
          <a:p>
            <a:pPr>
              <a:lnSpc>
                <a:spcPct val="150000"/>
              </a:lnSpc>
            </a:pPr>
            <a:r>
              <a:rPr lang="en-US" b="1" dirty="0" smtClean="0"/>
              <a:t>Development of new drugs</a:t>
            </a:r>
          </a:p>
          <a:p>
            <a:pPr marL="0" indent="0">
              <a:lnSpc>
                <a:spcPct val="150000"/>
              </a:lnSpc>
              <a:buNone/>
            </a:pPr>
            <a:r>
              <a:rPr lang="en-US" dirty="0" smtClean="0"/>
              <a:t>Stem cells can also help in the development of new drugs. Instead of testing drugs on human volunteers, scientists can assess how a drug affects normal, healthy </a:t>
            </a:r>
            <a:endParaRPr lang="en-US" dirty="0"/>
          </a:p>
        </p:txBody>
      </p:sp>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Tree>
    <p:extLst>
      <p:ext uri="{BB962C8B-B14F-4D97-AF65-F5344CB8AC3E}">
        <p14:creationId xmlns:p14="http://schemas.microsoft.com/office/powerpoint/2010/main" val="179794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86800" cy="5016691"/>
          </a:xfrm>
        </p:spPr>
        <p:txBody>
          <a:bodyPr>
            <a:normAutofit/>
          </a:bodyPr>
          <a:lstStyle/>
          <a:p>
            <a:pPr marL="0" indent="0">
              <a:lnSpc>
                <a:spcPct val="150000"/>
              </a:lnSpc>
              <a:buNone/>
            </a:pPr>
            <a:r>
              <a:rPr lang="en-US" dirty="0" smtClean="0"/>
              <a:t>People can donate stem cells to help a loved one, or possibly for their own use in the future.</a:t>
            </a:r>
          </a:p>
          <a:p>
            <a:pPr>
              <a:lnSpc>
                <a:spcPct val="150000"/>
              </a:lnSpc>
            </a:pPr>
            <a:r>
              <a:rPr lang="en-US" dirty="0" smtClean="0"/>
              <a:t>Donations can come from the following sources:</a:t>
            </a:r>
          </a:p>
          <a:p>
            <a:pPr>
              <a:lnSpc>
                <a:spcPct val="150000"/>
              </a:lnSpc>
            </a:pPr>
            <a:r>
              <a:rPr lang="en-US" dirty="0" smtClean="0">
                <a:solidFill>
                  <a:srgbClr val="FF0000"/>
                </a:solidFill>
              </a:rPr>
              <a:t>Bone marrow</a:t>
            </a:r>
            <a:r>
              <a:rPr lang="en-US" dirty="0" smtClean="0"/>
              <a:t>: These cells are taken under a general anesthetic, usually from the hip or pelvic bone. Technicians then isolate the stem cells from the bone marrow for storage or donation.</a:t>
            </a:r>
          </a:p>
          <a:p>
            <a:endParaRPr lang="en-US" dirty="0"/>
          </a:p>
        </p:txBody>
      </p:sp>
      <p:sp>
        <p:nvSpPr>
          <p:cNvPr id="2" name="Title 1"/>
          <p:cNvSpPr>
            <a:spLocks noGrp="1"/>
          </p:cNvSpPr>
          <p:nvPr>
            <p:ph type="title"/>
          </p:nvPr>
        </p:nvSpPr>
        <p:spPr/>
        <p:txBody>
          <a:bodyPr>
            <a:normAutofit fontScale="90000"/>
          </a:bodyPr>
          <a:lstStyle/>
          <a:p>
            <a:r>
              <a:rPr lang="en-US" dirty="0" smtClean="0">
                <a:solidFill>
                  <a:srgbClr val="7030A0"/>
                </a:solidFill>
              </a:rPr>
              <a:t>Donating or harvesting stem cells</a:t>
            </a:r>
            <a:br>
              <a:rPr lang="en-US" dirty="0" smtClean="0">
                <a:solidFill>
                  <a:srgbClr val="7030A0"/>
                </a:solidFill>
              </a:rPr>
            </a:br>
            <a:endParaRPr lang="en-US" dirty="0">
              <a:solidFill>
                <a:srgbClr val="7030A0"/>
              </a:solidFill>
            </a:endParaRPr>
          </a:p>
        </p:txBody>
      </p:sp>
    </p:spTree>
    <p:extLst>
      <p:ext uri="{BB962C8B-B14F-4D97-AF65-F5344CB8AC3E}">
        <p14:creationId xmlns:p14="http://schemas.microsoft.com/office/powerpoint/2010/main" val="1245552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a:bodyPr>
          <a:lstStyle/>
          <a:p>
            <a:pPr marL="0" marR="0" algn="just">
              <a:lnSpc>
                <a:spcPct val="150000"/>
              </a:lnSpc>
              <a:spcBef>
                <a:spcPts val="0"/>
              </a:spcBef>
              <a:spcAft>
                <a:spcPts val="0"/>
              </a:spcAft>
            </a:pPr>
            <a:r>
              <a:rPr lang="en-US" b="1" dirty="0" smtClean="0">
                <a:effectLst/>
                <a:latin typeface="Times New Roman"/>
                <a:ea typeface="Times New Roman"/>
                <a:cs typeface="Times New Roman"/>
              </a:rPr>
              <a:t>Peripheral stem cells</a:t>
            </a:r>
            <a:r>
              <a:rPr lang="en-US" dirty="0" smtClean="0">
                <a:effectLst/>
                <a:latin typeface="Times New Roman"/>
                <a:ea typeface="Times New Roman"/>
                <a:cs typeface="Times New Roman"/>
              </a:rPr>
              <a:t>: A person receives several injections that cause their bone marrow to release stem cells into the blood. Next, blood is removed from the body, a machine separates out the stem cells, and doctors return the blood to the body.</a:t>
            </a:r>
            <a:endParaRPr lang="en-US" sz="2400" dirty="0" smtClean="0">
              <a:effectLst/>
              <a:latin typeface="Times New Roman"/>
              <a:ea typeface="Times New Roman"/>
            </a:endParaRPr>
          </a:p>
          <a:p>
            <a:pPr marL="0" marR="0" algn="just">
              <a:lnSpc>
                <a:spcPct val="150000"/>
              </a:lnSpc>
              <a:spcBef>
                <a:spcPts val="0"/>
              </a:spcBef>
              <a:spcAft>
                <a:spcPts val="1875"/>
              </a:spcAft>
            </a:pPr>
            <a:r>
              <a:rPr lang="en-US" b="1" dirty="0" smtClean="0">
                <a:effectLst/>
                <a:latin typeface="Times New Roman"/>
                <a:ea typeface="Times New Roman"/>
                <a:cs typeface="Times New Roman"/>
              </a:rPr>
              <a:t>Umbilical cord blood</a:t>
            </a:r>
            <a:r>
              <a:rPr lang="en-US" dirty="0" smtClean="0">
                <a:effectLst/>
                <a:latin typeface="Times New Roman"/>
                <a:ea typeface="Times New Roman"/>
                <a:cs typeface="Times New Roman"/>
              </a:rPr>
              <a:t>: Stem cells can be harvested from the umbilical cord after delivery, with no harm to the baby. Some people donate the cord blood, and others store it.</a:t>
            </a:r>
            <a:endParaRPr lang="en-US" sz="2400" dirty="0" smtClean="0">
              <a:effectLst/>
              <a:latin typeface="Times New Roman"/>
              <a:ea typeface="Times New Roman"/>
            </a:endParaRPr>
          </a:p>
          <a:p>
            <a:endParaRPr lang="en-US" dirty="0"/>
          </a:p>
        </p:txBody>
      </p:sp>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Tree>
    <p:extLst>
      <p:ext uri="{BB962C8B-B14F-4D97-AF65-F5344CB8AC3E}">
        <p14:creationId xmlns:p14="http://schemas.microsoft.com/office/powerpoint/2010/main" val="27095535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marR="0">
              <a:lnSpc>
                <a:spcPct val="150000"/>
              </a:lnSpc>
              <a:spcBef>
                <a:spcPts val="0"/>
              </a:spcBef>
              <a:spcAft>
                <a:spcPts val="1875"/>
              </a:spcAft>
            </a:pPr>
            <a:r>
              <a:rPr lang="en-US" dirty="0" smtClean="0">
                <a:effectLst/>
                <a:latin typeface="Times New Roman"/>
                <a:ea typeface="Times New Roman"/>
                <a:cs typeface="Times New Roman"/>
              </a:rPr>
              <a:t>This harvesting of stem cells can be expensive, but the advantages for future needs include:</a:t>
            </a:r>
            <a:endParaRPr lang="en-US" sz="2400" dirty="0" smtClean="0">
              <a:effectLst/>
              <a:latin typeface="Times New Roman"/>
              <a:ea typeface="Times New Roman"/>
            </a:endParaRPr>
          </a:p>
          <a:p>
            <a:pPr lvl="0">
              <a:spcBef>
                <a:spcPts val="1125"/>
              </a:spcBef>
              <a:spcAft>
                <a:spcPts val="1000"/>
              </a:spcAft>
              <a:buSzPts val="1000"/>
              <a:buFont typeface="Symbol"/>
              <a:buChar char=""/>
              <a:tabLst>
                <a:tab pos="457200" algn="l"/>
              </a:tabLst>
            </a:pPr>
            <a:r>
              <a:rPr lang="en-US" dirty="0" smtClean="0">
                <a:effectLst/>
                <a:latin typeface="Times New Roman"/>
                <a:ea typeface="Times New Roman"/>
                <a:cs typeface="Times New Roman"/>
              </a:rPr>
              <a:t>the stem cells are easily accessible</a:t>
            </a:r>
            <a:endParaRPr lang="en-US" sz="2400" dirty="0" smtClean="0">
              <a:effectLst/>
              <a:latin typeface="Times New Roman"/>
              <a:ea typeface="Times New Roman"/>
            </a:endParaRPr>
          </a:p>
          <a:p>
            <a:pPr lvl="0">
              <a:spcBef>
                <a:spcPts val="1125"/>
              </a:spcBef>
              <a:spcAft>
                <a:spcPts val="1000"/>
              </a:spcAft>
              <a:buSzPts val="1000"/>
              <a:buFont typeface="Symbol"/>
              <a:buChar char=""/>
              <a:tabLst>
                <a:tab pos="457200" algn="l"/>
              </a:tabLst>
            </a:pPr>
            <a:r>
              <a:rPr lang="en-US" dirty="0" smtClean="0">
                <a:effectLst/>
                <a:latin typeface="Times New Roman"/>
                <a:ea typeface="Times New Roman"/>
                <a:cs typeface="Times New Roman"/>
              </a:rPr>
              <a:t>less chance of transplanted tissue being rejected if it comes from the recipient's own body</a:t>
            </a:r>
            <a:endParaRPr lang="en-US" sz="2400" dirty="0" smtClean="0">
              <a:effectLst/>
              <a:latin typeface="Times New Roman"/>
              <a:ea typeface="Times New Roman"/>
            </a:endParaRP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0145329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sp>
        <p:nvSpPr>
          <p:cNvPr id="4" name="Rectangle 3"/>
          <p:cNvSpPr/>
          <p:nvPr/>
        </p:nvSpPr>
        <p:spPr>
          <a:xfrm rot="19539540">
            <a:off x="2129667" y="2967335"/>
            <a:ext cx="4884671" cy="120032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7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7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484021013"/>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marL="0" indent="0">
              <a:buNone/>
            </a:pPr>
            <a:r>
              <a:rPr lang="en-US" dirty="0" smtClean="0"/>
              <a:t>Out line</a:t>
            </a:r>
          </a:p>
          <a:p>
            <a:pPr marL="0" indent="0">
              <a:buNone/>
            </a:pPr>
            <a:r>
              <a:rPr lang="en-US" dirty="0" smtClean="0"/>
              <a:t>1.	Introduction</a:t>
            </a:r>
          </a:p>
          <a:p>
            <a:pPr marL="0" indent="0">
              <a:buNone/>
            </a:pPr>
            <a:r>
              <a:rPr lang="en-US" dirty="0" smtClean="0"/>
              <a:t>2.	What is a stem cell</a:t>
            </a:r>
          </a:p>
          <a:p>
            <a:pPr marL="0" indent="0">
              <a:buNone/>
            </a:pPr>
            <a:r>
              <a:rPr lang="en-US" dirty="0" smtClean="0"/>
              <a:t>3.	Sources</a:t>
            </a:r>
          </a:p>
          <a:p>
            <a:pPr marL="0" indent="0">
              <a:buNone/>
            </a:pPr>
            <a:r>
              <a:rPr lang="en-US" dirty="0" smtClean="0"/>
              <a:t>4.	Types</a:t>
            </a:r>
          </a:p>
          <a:p>
            <a:pPr marL="0" indent="0">
              <a:buNone/>
            </a:pPr>
            <a:r>
              <a:rPr lang="en-US" dirty="0" smtClean="0"/>
              <a:t>5.	Uses</a:t>
            </a:r>
          </a:p>
          <a:p>
            <a:pPr marL="0" indent="0">
              <a:buNone/>
            </a:pPr>
            <a:r>
              <a:rPr lang="en-US" dirty="0" smtClean="0"/>
              <a:t>6.	Donating and harvesting</a:t>
            </a:r>
            <a:endParaRPr lang="en-US" dirty="0"/>
          </a:p>
        </p:txBody>
      </p:sp>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Tree>
    <p:extLst>
      <p:ext uri="{BB962C8B-B14F-4D97-AF65-F5344CB8AC3E}">
        <p14:creationId xmlns:p14="http://schemas.microsoft.com/office/powerpoint/2010/main" val="4051302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5715000"/>
          </a:xfrm>
        </p:spPr>
        <p:txBody>
          <a:bodyPr>
            <a:normAutofit/>
          </a:bodyPr>
          <a:lstStyle/>
          <a:p>
            <a:pPr algn="ctr"/>
            <a:r>
              <a:rPr lang="en-US" sz="3600" dirty="0" smtClean="0">
                <a:solidFill>
                  <a:srgbClr val="C00000"/>
                </a:solidFill>
              </a:rPr>
              <a:t>Introduction</a:t>
            </a:r>
          </a:p>
          <a:p>
            <a:r>
              <a:rPr lang="en-US" sz="3600" dirty="0" smtClean="0"/>
              <a:t>Cells in the body have specific purposes, but stem cells are cells that do not yet have a specific role and can become almost any cell that is required. Stem cells are undifferentiated cells that can turn into specific cells, as the body needs them. </a:t>
            </a:r>
            <a:endParaRPr lang="en-US" sz="3600" dirty="0"/>
          </a:p>
        </p:txBody>
      </p:sp>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Tree>
    <p:extLst>
      <p:ext uri="{BB962C8B-B14F-4D97-AF65-F5344CB8AC3E}">
        <p14:creationId xmlns:p14="http://schemas.microsoft.com/office/powerpoint/2010/main" val="40637698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86400"/>
          </a:xfrm>
        </p:spPr>
        <p:txBody>
          <a:bodyPr>
            <a:normAutofit/>
          </a:bodyPr>
          <a:lstStyle/>
          <a:p>
            <a:pPr>
              <a:lnSpc>
                <a:spcPct val="150000"/>
              </a:lnSpc>
            </a:pPr>
            <a:r>
              <a:rPr lang="en-US" sz="3600" dirty="0" smtClean="0">
                <a:latin typeface="Times New Roman" panose="02020603050405020304" pitchFamily="18" charset="0"/>
                <a:cs typeface="Times New Roman" panose="02020603050405020304" pitchFamily="18" charset="0"/>
              </a:rPr>
              <a:t>Scientists and doctors are interested in stem cells as they help to explain how some functions of the body work, and how they sometimes go wrong. Stem cells also show promise for treating some diseases that currently have no cure.</a:t>
            </a:r>
            <a:endParaRPr lang="en-US" sz="36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533400" y="228600"/>
            <a:ext cx="8229600" cy="457200"/>
          </a:xfrm>
        </p:spPr>
        <p:txBody>
          <a:bodyPr>
            <a:normAutofit fontScale="90000"/>
          </a:bodyPr>
          <a:lstStyle/>
          <a:p>
            <a:endParaRPr lang="en-US" dirty="0"/>
          </a:p>
        </p:txBody>
      </p:sp>
    </p:spTree>
    <p:extLst>
      <p:ext uri="{BB962C8B-B14F-4D97-AF65-F5344CB8AC3E}">
        <p14:creationId xmlns:p14="http://schemas.microsoft.com/office/powerpoint/2010/main" val="11343792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a:bodyPr>
          <a:lstStyle/>
          <a:p>
            <a:r>
              <a:rPr lang="en-US" dirty="0" smtClean="0">
                <a:solidFill>
                  <a:srgbClr val="C00000"/>
                </a:solidFill>
              </a:rPr>
              <a:t>What is a stem cell?</a:t>
            </a:r>
          </a:p>
          <a:p>
            <a:pPr marL="0" indent="0">
              <a:lnSpc>
                <a:spcPct val="150000"/>
              </a:lnSpc>
              <a:buNone/>
            </a:pPr>
            <a:r>
              <a:rPr lang="en-US" sz="2800" dirty="0" smtClean="0"/>
              <a:t>A stem cell is a cell with the unique ability to develop into specialized cell types in the body. In the future they may be used to replace cells and tissues that have been damaged or lost due to disease. Stem cells provide new cells for the body as it grows, and replace specialized cells that are damaged or lost.</a:t>
            </a:r>
          </a:p>
          <a:p>
            <a:endParaRPr lang="en-US" dirty="0"/>
          </a:p>
        </p:txBody>
      </p:sp>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Tree>
    <p:extLst>
      <p:ext uri="{BB962C8B-B14F-4D97-AF65-F5344CB8AC3E}">
        <p14:creationId xmlns:p14="http://schemas.microsoft.com/office/powerpoint/2010/main" val="2761935644"/>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marL="0" indent="0">
              <a:buNone/>
            </a:pPr>
            <a:r>
              <a:rPr lang="en-US" sz="3200" dirty="0" smtClean="0">
                <a:solidFill>
                  <a:srgbClr val="7030A0"/>
                </a:solidFill>
              </a:rPr>
              <a:t>They have two unique properties that enable them to do this:</a:t>
            </a:r>
          </a:p>
          <a:p>
            <a:pPr marL="0" indent="0">
              <a:buNone/>
            </a:pPr>
            <a:r>
              <a:rPr lang="en-US" sz="3200" dirty="0" smtClean="0"/>
              <a:t>•	They can divide over and over again to produce new cells.</a:t>
            </a:r>
          </a:p>
          <a:p>
            <a:pPr marL="0" indent="0">
              <a:buNone/>
            </a:pPr>
            <a:r>
              <a:rPr lang="en-US" sz="3200" dirty="0" smtClean="0"/>
              <a:t>•	As they divide, they can change into the other types of cell that make up the body.</a:t>
            </a:r>
          </a:p>
          <a:p>
            <a:endParaRPr lang="en-US" dirty="0"/>
          </a:p>
        </p:txBody>
      </p:sp>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Tree>
    <p:extLst>
      <p:ext uri="{BB962C8B-B14F-4D97-AF65-F5344CB8AC3E}">
        <p14:creationId xmlns:p14="http://schemas.microsoft.com/office/powerpoint/2010/main" val="38636011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pPr marL="0" marR="0" indent="0">
              <a:lnSpc>
                <a:spcPct val="150000"/>
              </a:lnSpc>
              <a:spcBef>
                <a:spcPts val="0"/>
              </a:spcBef>
              <a:spcAft>
                <a:spcPts val="0"/>
              </a:spcAft>
              <a:buNone/>
            </a:pPr>
            <a:r>
              <a:rPr lang="en-US" b="1" u="sng" dirty="0" smtClean="0">
                <a:effectLst/>
                <a:latin typeface="Times New Roman"/>
                <a:ea typeface="Times New Roman"/>
                <a:cs typeface="Times New Roman"/>
              </a:rPr>
              <a:t>Sources of stem cells</a:t>
            </a:r>
            <a:endParaRPr lang="en-US" sz="2400" dirty="0" smtClean="0">
              <a:effectLst/>
              <a:latin typeface="Times New Roman"/>
              <a:ea typeface="Times New Roman"/>
            </a:endParaRPr>
          </a:p>
          <a:p>
            <a:pPr marL="0" marR="0" indent="0">
              <a:lnSpc>
                <a:spcPct val="150000"/>
              </a:lnSpc>
              <a:spcBef>
                <a:spcPts val="0"/>
              </a:spcBef>
              <a:spcAft>
                <a:spcPts val="0"/>
              </a:spcAft>
              <a:buNone/>
            </a:pPr>
            <a:r>
              <a:rPr lang="en-US" sz="3200" dirty="0" smtClean="0">
                <a:effectLst/>
                <a:latin typeface="Times New Roman"/>
                <a:ea typeface="Times New Roman"/>
                <a:cs typeface="Times New Roman"/>
              </a:rPr>
              <a:t>Stem cells originate from two main </a:t>
            </a:r>
            <a:r>
              <a:rPr lang="en-US" sz="3200" u="sng" dirty="0" smtClean="0">
                <a:solidFill>
                  <a:srgbClr val="0000FF"/>
                </a:solidFill>
                <a:effectLst/>
                <a:latin typeface="Times New Roman"/>
                <a:ea typeface="Times New Roman"/>
                <a:cs typeface="Times New Roman"/>
                <a:hlinkClick r:id="rId2"/>
              </a:rPr>
              <a:t>sources</a:t>
            </a:r>
            <a:r>
              <a:rPr lang="en-US" sz="3200" dirty="0" smtClean="0">
                <a:effectLst/>
                <a:latin typeface="Times New Roman"/>
                <a:ea typeface="Times New Roman"/>
                <a:cs typeface="Times New Roman"/>
              </a:rPr>
              <a:t>: adult body tissues and embryos. Scientists are also working on ways to develop stem cells from other cells, using genetic "reprogramming" techniques.</a:t>
            </a:r>
            <a:endParaRPr lang="en-US" sz="3200" dirty="0">
              <a:effectLst/>
              <a:latin typeface="Times New Roman"/>
              <a:ea typeface="Times New Roman"/>
            </a:endParaRPr>
          </a:p>
        </p:txBody>
      </p:sp>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Tree>
    <p:extLst>
      <p:ext uri="{BB962C8B-B14F-4D97-AF65-F5344CB8AC3E}">
        <p14:creationId xmlns:p14="http://schemas.microsoft.com/office/powerpoint/2010/main" val="2696287010"/>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9144000" cy="6172200"/>
          </a:xfrm>
        </p:spPr>
        <p:txBody>
          <a:bodyPr>
            <a:normAutofit/>
          </a:bodyPr>
          <a:lstStyle/>
          <a:p>
            <a:pPr marL="0" indent="0" algn="ctr">
              <a:buNone/>
            </a:pPr>
            <a:r>
              <a:rPr lang="en-US" sz="4000" dirty="0" smtClean="0">
                <a:solidFill>
                  <a:srgbClr val="7030A0"/>
                </a:solidFill>
              </a:rPr>
              <a:t>Adult stem cells</a:t>
            </a:r>
          </a:p>
          <a:p>
            <a:pPr>
              <a:lnSpc>
                <a:spcPct val="150000"/>
              </a:lnSpc>
            </a:pPr>
            <a:r>
              <a:rPr lang="en-US" sz="3200" dirty="0" smtClean="0">
                <a:latin typeface="Times New Roman" panose="02020603050405020304" pitchFamily="18" charset="0"/>
                <a:cs typeface="Times New Roman" panose="02020603050405020304" pitchFamily="18" charset="0"/>
              </a:rPr>
              <a:t>A person's body contains stem cells throughout their life. The body can use these stem cells whenever it needs them. Also called tissue-specific or somatic stem cells, adult stem cells exist throughout the body from the time an embryo develops. The cells are in a non-specific state, but they are more specialized than embryonic stem cells.</a:t>
            </a:r>
            <a:endParaRPr lang="en-US" sz="3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Tree>
    <p:extLst>
      <p:ext uri="{BB962C8B-B14F-4D97-AF65-F5344CB8AC3E}">
        <p14:creationId xmlns:p14="http://schemas.microsoft.com/office/powerpoint/2010/main" val="3924327976"/>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0" indent="0">
              <a:lnSpc>
                <a:spcPct val="150000"/>
              </a:lnSpc>
              <a:buNone/>
            </a:pPr>
            <a:r>
              <a:rPr lang="en-US" dirty="0" smtClean="0">
                <a:solidFill>
                  <a:srgbClr val="7030A0"/>
                </a:solidFill>
                <a:latin typeface="Times New Roman" panose="02020603050405020304" pitchFamily="18" charset="0"/>
                <a:cs typeface="Times New Roman" panose="02020603050405020304" pitchFamily="18" charset="0"/>
              </a:rPr>
              <a:t>Stem cells are present inside different types of tissue. Scientists have found stem cells in tissues, including:</a:t>
            </a:r>
          </a:p>
          <a:p>
            <a:pPr marL="0" indent="0">
              <a:lnSpc>
                <a:spcPct val="150000"/>
              </a:lnSpc>
              <a:buNone/>
            </a:pPr>
            <a:r>
              <a:rPr lang="en-US" dirty="0" smtClean="0">
                <a:latin typeface="Times New Roman" panose="02020603050405020304" pitchFamily="18" charset="0"/>
                <a:cs typeface="Times New Roman" panose="02020603050405020304" pitchFamily="18" charset="0"/>
              </a:rPr>
              <a:t>•	the brain</a:t>
            </a:r>
          </a:p>
          <a:p>
            <a:pPr marL="0" indent="0">
              <a:lnSpc>
                <a:spcPct val="150000"/>
              </a:lnSpc>
              <a:buNone/>
            </a:pPr>
            <a:r>
              <a:rPr lang="en-US" dirty="0" smtClean="0">
                <a:latin typeface="Times New Roman" panose="02020603050405020304" pitchFamily="18" charset="0"/>
                <a:cs typeface="Times New Roman" panose="02020603050405020304" pitchFamily="18" charset="0"/>
              </a:rPr>
              <a:t>•	bone marrow</a:t>
            </a:r>
          </a:p>
          <a:p>
            <a:pPr marL="0" indent="0">
              <a:lnSpc>
                <a:spcPct val="150000"/>
              </a:lnSpc>
              <a:buNone/>
            </a:pPr>
            <a:r>
              <a:rPr lang="en-US" dirty="0" smtClean="0">
                <a:latin typeface="Times New Roman" panose="02020603050405020304" pitchFamily="18" charset="0"/>
                <a:cs typeface="Times New Roman" panose="02020603050405020304" pitchFamily="18" charset="0"/>
              </a:rPr>
              <a:t>•	blood and blood vessels</a:t>
            </a:r>
          </a:p>
          <a:p>
            <a:pPr marL="0" indent="0">
              <a:lnSpc>
                <a:spcPct val="150000"/>
              </a:lnSpc>
              <a:buNone/>
            </a:pPr>
            <a:r>
              <a:rPr lang="en-US" dirty="0" smtClean="0">
                <a:latin typeface="Times New Roman" panose="02020603050405020304" pitchFamily="18" charset="0"/>
                <a:cs typeface="Times New Roman" panose="02020603050405020304" pitchFamily="18" charset="0"/>
              </a:rPr>
              <a:t>•	skeletal muscles</a:t>
            </a:r>
          </a:p>
          <a:p>
            <a:pPr marL="0" indent="0">
              <a:lnSpc>
                <a:spcPct val="150000"/>
              </a:lnSpc>
              <a:buNone/>
            </a:pPr>
            <a:r>
              <a:rPr lang="en-US" dirty="0" smtClean="0">
                <a:latin typeface="Times New Roman" panose="02020603050405020304" pitchFamily="18" charset="0"/>
                <a:cs typeface="Times New Roman" panose="02020603050405020304" pitchFamily="18" charset="0"/>
              </a:rPr>
              <a:t>•	skin</a:t>
            </a:r>
          </a:p>
          <a:p>
            <a:pPr marL="0" indent="0">
              <a:lnSpc>
                <a:spcPct val="150000"/>
              </a:lnSpc>
              <a:buNone/>
            </a:pPr>
            <a:r>
              <a:rPr lang="en-US" dirty="0" smtClean="0">
                <a:latin typeface="Times New Roman" panose="02020603050405020304" pitchFamily="18" charset="0"/>
                <a:cs typeface="Times New Roman" panose="02020603050405020304" pitchFamily="18" charset="0"/>
              </a:rPr>
              <a:t>•	the liver</a:t>
            </a:r>
          </a:p>
          <a:p>
            <a:endParaRPr lang="en-US"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457200" y="274638"/>
            <a:ext cx="8229600" cy="106362"/>
          </a:xfrm>
        </p:spPr>
        <p:txBody>
          <a:bodyPr>
            <a:normAutofit fontScale="90000"/>
          </a:bodyPr>
          <a:lstStyle/>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0169598"/>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TotalTime>
  <Words>840</Words>
  <Application>Microsoft Office PowerPoint</Application>
  <PresentationFormat>On-screen Show (4:3)</PresentationFormat>
  <Paragraphs>60</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Stem cells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Uses </vt:lpstr>
      <vt:lpstr>PowerPoint Presentation</vt:lpstr>
      <vt:lpstr>PowerPoint Presentation</vt:lpstr>
      <vt:lpstr>Donating or harvesting stem cells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Stem cells</dc:title>
  <dc:creator>c.delivery</dc:creator>
  <cp:lastModifiedBy>ismail - [2010]</cp:lastModifiedBy>
  <cp:revision>6</cp:revision>
  <dcterms:created xsi:type="dcterms:W3CDTF">2020-03-15T15:57:31Z</dcterms:created>
  <dcterms:modified xsi:type="dcterms:W3CDTF">2020-03-29T12:29:36Z</dcterms:modified>
</cp:coreProperties>
</file>