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120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DD98A09-F27E-4007-835A-F5C05B1E5D75}" type="datetimeFigureOut">
              <a:rPr lang="ar-EG" smtClean="0"/>
              <a:t>07/08/1441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254332-D3F7-4A8C-A2B7-F3F3A35F18F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8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4332-D3F7-4A8C-A2B7-F3F3A35F18FD}" type="slidenum">
              <a:rPr lang="ar-EG" smtClean="0"/>
              <a:t>15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5765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4332-D3F7-4A8C-A2B7-F3F3A35F18FD}" type="slidenum">
              <a:rPr lang="ar-EG" smtClean="0"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997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6A09-7BBC-4F3C-9DE7-48AC5E8276F7}" type="datetimeFigureOut">
              <a:rPr lang="ar-EG" smtClean="0"/>
              <a:t>07/08/1441</a:t>
            </a:fld>
            <a:endParaRPr lang="ar-E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533F51-E6A5-4199-92BA-8D1CDE07DD03}" type="slidenum">
              <a:rPr lang="ar-EG" smtClean="0"/>
              <a:t>‹#›</a:t>
            </a:fld>
            <a:endParaRPr lang="ar-E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6A09-7BBC-4F3C-9DE7-48AC5E8276F7}" type="datetimeFigureOut">
              <a:rPr lang="ar-EG" smtClean="0"/>
              <a:t>07/08/1441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F51-E6A5-4199-92BA-8D1CDE07DD0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6A09-7BBC-4F3C-9DE7-48AC5E8276F7}" type="datetimeFigureOut">
              <a:rPr lang="ar-EG" smtClean="0"/>
              <a:t>07/08/1441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F51-E6A5-4199-92BA-8D1CDE07DD0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286A09-7BBC-4F3C-9DE7-48AC5E8276F7}" type="datetimeFigureOut">
              <a:rPr lang="ar-EG" smtClean="0"/>
              <a:t>07/08/1441</a:t>
            </a:fld>
            <a:endParaRPr lang="ar-E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533F51-E6A5-4199-92BA-8D1CDE07DD03}" type="slidenum">
              <a:rPr lang="ar-EG" smtClean="0"/>
              <a:t>‹#›</a:t>
            </a:fld>
            <a:endParaRPr lang="ar-EG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6A09-7BBC-4F3C-9DE7-48AC5E8276F7}" type="datetimeFigureOut">
              <a:rPr lang="ar-EG" smtClean="0"/>
              <a:t>07/08/1441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F51-E6A5-4199-92BA-8D1CDE07DD03}" type="slidenum">
              <a:rPr lang="ar-EG" smtClean="0"/>
              <a:t>‹#›</a:t>
            </a:fld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6A09-7BBC-4F3C-9DE7-48AC5E8276F7}" type="datetimeFigureOut">
              <a:rPr lang="ar-EG" smtClean="0"/>
              <a:t>07/08/1441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F51-E6A5-4199-92BA-8D1CDE07DD03}" type="slidenum">
              <a:rPr lang="ar-EG" smtClean="0"/>
              <a:t>‹#›</a:t>
            </a:fld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F51-E6A5-4199-92BA-8D1CDE07DD03}" type="slidenum">
              <a:rPr lang="ar-EG" smtClean="0"/>
              <a:t>‹#›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6A09-7BBC-4F3C-9DE7-48AC5E8276F7}" type="datetimeFigureOut">
              <a:rPr lang="ar-EG" smtClean="0"/>
              <a:t>07/08/1441</a:t>
            </a:fld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6A09-7BBC-4F3C-9DE7-48AC5E8276F7}" type="datetimeFigureOut">
              <a:rPr lang="ar-EG" smtClean="0"/>
              <a:t>07/08/1441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F51-E6A5-4199-92BA-8D1CDE07DD03}" type="slidenum">
              <a:rPr lang="ar-EG" smtClean="0"/>
              <a:t>‹#›</a:t>
            </a:fld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6A09-7BBC-4F3C-9DE7-48AC5E8276F7}" type="datetimeFigureOut">
              <a:rPr lang="ar-EG" smtClean="0"/>
              <a:t>07/08/1441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F51-E6A5-4199-92BA-8D1CDE07DD0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286A09-7BBC-4F3C-9DE7-48AC5E8276F7}" type="datetimeFigureOut">
              <a:rPr lang="ar-EG" smtClean="0"/>
              <a:t>07/08/1441</a:t>
            </a:fld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533F51-E6A5-4199-92BA-8D1CDE07DD03}" type="slidenum">
              <a:rPr lang="ar-EG" smtClean="0"/>
              <a:t>‹#›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6A09-7BBC-4F3C-9DE7-48AC5E8276F7}" type="datetimeFigureOut">
              <a:rPr lang="ar-EG" smtClean="0"/>
              <a:t>07/08/1441</a:t>
            </a:fld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533F51-E6A5-4199-92BA-8D1CDE07DD03}" type="slidenum">
              <a:rPr lang="ar-EG" smtClean="0"/>
              <a:t>‹#›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286A09-7BBC-4F3C-9DE7-48AC5E8276F7}" type="datetimeFigureOut">
              <a:rPr lang="ar-EG" smtClean="0"/>
              <a:t>07/08/1441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533F51-E6A5-4199-92BA-8D1CDE07DD03}" type="slidenum">
              <a:rPr lang="ar-EG" smtClean="0"/>
              <a:t>‹#›</a:t>
            </a:fld>
            <a:endParaRPr lang="ar-EG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2ahUKEwidr5SPyeHkAhXrzIUKHSrRDbgQjRx6BAgBEAQ&amp;url=http://www.google.com/url?sa=i&amp;rct=j&amp;q=&amp;esrc=s&amp;source=images&amp;cd=&amp;ved=2ahUKEwi8zoT5yOHkAhWR4YUKHV1lAikQjRx6BAgBEAQ&amp;url=http://www.nationalweighing.com.au/product/scale-beam-type-with-weights/&amp;psig=AOvVaw0MK520KiyenYq_Vhr2PI97&amp;ust=1569143424888611&amp;psig=AOvVaw0MK520KiyenYq_Vhr2PI97&amp;ust=15691434248886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4482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Prepared by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Asmaa</a:t>
            </a:r>
            <a:r>
              <a:rPr lang="en-US" sz="2400" dirty="0" smtClean="0">
                <a:solidFill>
                  <a:schemeClr val="bg1"/>
                </a:solidFill>
              </a:rPr>
              <a:t> Ahmed </a:t>
            </a:r>
            <a:r>
              <a:rPr lang="en-US" sz="2400" dirty="0" err="1" smtClean="0">
                <a:solidFill>
                  <a:schemeClr val="bg1"/>
                </a:solidFill>
              </a:rPr>
              <a:t>Mahazm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Demonstrator at Community 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Nursing department</a:t>
            </a:r>
            <a:endParaRPr lang="ar-EG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>
              <a:lnSpc>
                <a:spcPct val="115000"/>
              </a:lnSpc>
              <a:tabLst>
                <a:tab pos="3857625" algn="r"/>
              </a:tabLst>
            </a:pP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Growth Measurement</a:t>
            </a:r>
            <a:endParaRPr lang="en-US" sz="2000" dirty="0">
              <a:solidFill>
                <a:srgbClr val="C0000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3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1-Weight:</a:t>
            </a:r>
            <a:endParaRPr lang="en-US" sz="2400" b="1" dirty="0">
              <a:solidFill>
                <a:schemeClr val="bg1"/>
              </a:solidFill>
              <a:ea typeface="Calibri"/>
              <a:cs typeface="Arial"/>
            </a:endParaRPr>
          </a:p>
          <a:p>
            <a:pPr mar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 smtClean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-The toddler's average weight gain is 1.8 to 2.7 kg/year.</a:t>
            </a:r>
            <a:endParaRPr lang="en-US" sz="2400" dirty="0">
              <a:ea typeface="Calibri"/>
              <a:cs typeface="Arial"/>
            </a:endParaRPr>
          </a:p>
          <a:p>
            <a:pPr mar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-Formula to calculate normal weight of children over 1 year of age is</a:t>
            </a:r>
            <a:endParaRPr lang="en-US" sz="2400" dirty="0">
              <a:ea typeface="Calibri"/>
              <a:cs typeface="Arial"/>
            </a:endParaRPr>
          </a:p>
          <a:p>
            <a:pPr mar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          Age in years X 2+8 = ….. Kg. </a:t>
            </a:r>
            <a:endParaRPr lang="en-US" sz="2400" dirty="0">
              <a:ea typeface="Calibri"/>
              <a:cs typeface="Arial"/>
            </a:endParaRPr>
          </a:p>
          <a:p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Toddler Stage</a:t>
            </a: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Image result for beam type weighing balance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91139"/>
            <a:ext cx="3096344" cy="39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302433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69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500" dirty="0" smtClean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2- </a:t>
            </a:r>
            <a:r>
              <a:rPr lang="en-US" sz="3500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Height:</a:t>
            </a:r>
            <a:endParaRPr lang="en-US" sz="1900" dirty="0">
              <a:solidFill>
                <a:schemeClr val="bg1"/>
              </a:solidFill>
              <a:ea typeface="Calibri"/>
              <a:cs typeface="Arial"/>
            </a:endParaRPr>
          </a:p>
          <a:p>
            <a:pPr marL="11430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500" dirty="0" smtClean="0">
                <a:effectLst/>
                <a:latin typeface="Times New Roman"/>
                <a:ea typeface="Calibri"/>
                <a:cs typeface="Arial"/>
              </a:rPr>
              <a:t>-During 1–2 years, the child's height increases by 1cm/month.</a:t>
            </a:r>
            <a:endParaRPr lang="en-US" sz="1900" dirty="0">
              <a:ea typeface="Calibri"/>
              <a:cs typeface="Arial"/>
            </a:endParaRPr>
          </a:p>
          <a:p>
            <a:pPr marL="11430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500" dirty="0" smtClean="0">
                <a:effectLst/>
                <a:latin typeface="Times New Roman"/>
                <a:ea typeface="Calibri"/>
                <a:cs typeface="Arial"/>
              </a:rPr>
              <a:t>-The toddler's height increases about 10 to 12.5cm/year.</a:t>
            </a:r>
            <a:endParaRPr lang="en-US" sz="1900" dirty="0">
              <a:ea typeface="Calibri"/>
              <a:cs typeface="Arial"/>
            </a:endParaRPr>
          </a:p>
          <a:p>
            <a:pPr marL="11430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500" dirty="0" smtClean="0">
                <a:effectLst/>
                <a:latin typeface="Times New Roman"/>
                <a:ea typeface="Calibri"/>
                <a:cs typeface="Arial"/>
              </a:rPr>
              <a:t>- Formula to calculate normal height:-</a:t>
            </a:r>
            <a:endParaRPr lang="en-US" sz="1900" dirty="0">
              <a:ea typeface="Calibri"/>
              <a:cs typeface="Arial"/>
            </a:endParaRPr>
          </a:p>
          <a:p>
            <a:pPr marL="11430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500" dirty="0" smtClean="0">
                <a:effectLst/>
                <a:latin typeface="Times New Roman"/>
                <a:ea typeface="Calibri"/>
                <a:cs typeface="Arial"/>
              </a:rPr>
              <a:t>         Age in years X 5 + 80 =          cm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1800" dirty="0">
              <a:ea typeface="Calibri"/>
              <a:cs typeface="Arial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91326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:\anthropometry\4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168352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G:\anthropometry\5208_seca_stadiomet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2952327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3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628764"/>
            <a:ext cx="8640960" cy="370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3-  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Head </a:t>
            </a:r>
            <a:r>
              <a:rPr lang="en-US" sz="2400" b="1" dirty="0" smtClean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circumference:-</a:t>
            </a:r>
            <a:endParaRPr lang="en-US" sz="2400" b="1" dirty="0">
              <a:solidFill>
                <a:schemeClr val="bg1"/>
              </a:solidFill>
              <a:ea typeface="Calibri"/>
              <a:cs typeface="Arial"/>
            </a:endParaRPr>
          </a:p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  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head increases 10 cm only from the age of 1 year to adult age</a:t>
            </a:r>
            <a:r>
              <a:rPr lang="ar-EG" sz="2400" dirty="0">
                <a:latin typeface="Times New Roman"/>
                <a:ea typeface="Calibri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4-  chest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circumference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continues to increase in size and exceeds head circumference.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* Physiological growth:</a:t>
            </a:r>
            <a:endParaRPr lang="en-US" sz="2400" b="1" dirty="0">
              <a:solidFill>
                <a:schemeClr val="bg1"/>
              </a:solidFill>
              <a:ea typeface="Calibri"/>
              <a:cs typeface="Arial"/>
            </a:endParaRPr>
          </a:p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  - Pulse: 80–130 beats/min (average 110/min)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  -Respiration: 20–30C/min.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19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i="1" u="sng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Physical growth: </a:t>
            </a:r>
            <a:endParaRPr lang="en-US" sz="1800" b="1" dirty="0">
              <a:solidFill>
                <a:schemeClr val="bg1"/>
              </a:solidFill>
              <a:ea typeface="Calibri"/>
              <a:cs typeface="Arial"/>
            </a:endParaRPr>
          </a:p>
          <a:p>
            <a:pPr marL="11430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Weight: </a:t>
            </a:r>
            <a:r>
              <a:rPr lang="ar-EG" b="1" dirty="0">
                <a:solidFill>
                  <a:schemeClr val="bg1"/>
                </a:solidFill>
                <a:ea typeface="Calibri"/>
                <a:cs typeface="Times New Roman"/>
              </a:rPr>
              <a:t> *</a:t>
            </a:r>
            <a:endParaRPr lang="en-US" sz="1800" b="1" dirty="0">
              <a:solidFill>
                <a:schemeClr val="bg1"/>
              </a:solidFill>
              <a:ea typeface="Calibri"/>
              <a:cs typeface="Arial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The preschooler gains approximately 1.8kg/year</a:t>
            </a:r>
            <a:r>
              <a:rPr lang="ar-EG" dirty="0" smtClean="0">
                <a:ea typeface="Calibri"/>
                <a:cs typeface="Times New Roman"/>
              </a:rPr>
              <a:t>-</a:t>
            </a:r>
            <a:endParaRPr lang="en-US" sz="1800" dirty="0"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*Height:</a:t>
            </a:r>
            <a:endParaRPr lang="en-US" sz="1800" b="1" dirty="0">
              <a:solidFill>
                <a:schemeClr val="bg1"/>
              </a:solidFill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                     - He doubles birth length by 4–5 years of age</a:t>
            </a:r>
            <a:endParaRPr lang="en-US" sz="1800" dirty="0"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i="1" u="sng" dirty="0" smtClean="0">
                <a:effectLst/>
                <a:latin typeface="Times New Roman"/>
                <a:ea typeface="Calibri"/>
                <a:cs typeface="Arial"/>
              </a:rPr>
              <a:t>Physiological growth:</a:t>
            </a:r>
            <a:endParaRPr lang="en-US" sz="1800" b="1" dirty="0">
              <a:ea typeface="Calibri"/>
              <a:cs typeface="Arial"/>
            </a:endParaRPr>
          </a:p>
          <a:p>
            <a:pPr marL="5715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Pulse: 80–120 beat/min. (average 100/min)</a:t>
            </a:r>
            <a:r>
              <a:rPr lang="ar-EG" dirty="0" smtClean="0">
                <a:ea typeface="Calibri"/>
                <a:cs typeface="Times New Roman"/>
              </a:rPr>
              <a:t>*    </a:t>
            </a:r>
            <a:endParaRPr lang="en-US" sz="1800" dirty="0" smtClean="0">
              <a:ea typeface="Calibri"/>
              <a:cs typeface="Arial"/>
            </a:endParaRPr>
          </a:p>
          <a:p>
            <a:pPr marL="571500" lv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900" dirty="0" smtClean="0">
                <a:latin typeface="Times New Roman"/>
                <a:ea typeface="Calibri"/>
                <a:cs typeface="Arial"/>
              </a:rPr>
              <a:t>               *Blood Pressure:  100/67+24/25.     </a:t>
            </a:r>
            <a:endParaRPr lang="en-US" sz="1600" dirty="0" smtClean="0">
              <a:ea typeface="Calibri"/>
              <a:cs typeface="Arial"/>
            </a:endParaRPr>
          </a:p>
          <a:p>
            <a:pPr marL="19431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ar-EG" dirty="0" smtClean="0">
                <a:effectLst/>
                <a:latin typeface="Times New Roman"/>
                <a:ea typeface="Calibri"/>
                <a:cs typeface="Arial"/>
              </a:rPr>
              <a:t>           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Respiration: 20–30C/min</a:t>
            </a:r>
            <a:r>
              <a:rPr lang="ar-EG" dirty="0" smtClean="0">
                <a:ea typeface="Calibri"/>
                <a:cs typeface="Times New Roman"/>
              </a:rPr>
              <a:t>*      </a:t>
            </a:r>
            <a:endParaRPr lang="en-US" sz="1800" dirty="0" smtClean="0">
              <a:ea typeface="Calibri"/>
              <a:cs typeface="Arial"/>
            </a:endParaRPr>
          </a:p>
          <a:p>
            <a:pPr marL="571500" indent="0" algn="ctr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              </a:t>
            </a: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Preschool Stage</a:t>
            </a: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b="1" i="1" u="sng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Physical growth</a:t>
            </a:r>
            <a:r>
              <a:rPr lang="en-US" b="1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:</a:t>
            </a:r>
            <a:endParaRPr lang="en-US" sz="1800" b="1" dirty="0">
              <a:solidFill>
                <a:schemeClr val="bg1"/>
              </a:solidFill>
              <a:ea typeface="Calibri"/>
              <a:cs typeface="Arial"/>
            </a:endParaRP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    1- Weight</a:t>
            </a:r>
            <a:endParaRPr lang="en-US" sz="1800" b="1" dirty="0">
              <a:solidFill>
                <a:schemeClr val="bg1"/>
              </a:solidFill>
              <a:ea typeface="Calibri"/>
              <a:cs typeface="Arial"/>
            </a:endParaRPr>
          </a:p>
          <a:p>
            <a:pPr marL="0" lv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latin typeface="Times New Roman"/>
                <a:ea typeface="Calibri"/>
                <a:cs typeface="Arial"/>
              </a:rPr>
              <a:t>        -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  School–age child gains about 3.8kg/year</a:t>
            </a:r>
            <a:r>
              <a:rPr lang="ar-EG" dirty="0">
                <a:latin typeface="Times New Roman"/>
                <a:ea typeface="Calibri"/>
              </a:rPr>
              <a:t>-</a:t>
            </a:r>
            <a:endParaRPr lang="en-US" sz="1800" dirty="0">
              <a:ea typeface="Calibri"/>
              <a:cs typeface="Arial"/>
            </a:endParaRPr>
          </a:p>
          <a:p>
            <a:pPr marL="0" lvl="0" indent="0" algn="ctr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       -  Boys tend to gain slightly more weight through 12 year</a:t>
            </a:r>
            <a:r>
              <a:rPr lang="ar-EG" dirty="0">
                <a:latin typeface="Times New Roman"/>
                <a:ea typeface="Calibri"/>
              </a:rPr>
              <a:t>-</a:t>
            </a:r>
            <a:endParaRPr lang="en-US" sz="1800" dirty="0">
              <a:ea typeface="Calibri"/>
              <a:cs typeface="Arial"/>
            </a:endParaRPr>
          </a:p>
          <a:p>
            <a:pPr marL="0" lv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latin typeface="Times New Roman"/>
                <a:ea typeface="Calibri"/>
                <a:cs typeface="Arial"/>
              </a:rPr>
              <a:t>        - 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   Weight Formula for 7 - 12 </a:t>
            </a:r>
            <a:r>
              <a:rPr lang="en-US" dirty="0" err="1" smtClean="0">
                <a:effectLst/>
                <a:latin typeface="Times New Roman"/>
                <a:ea typeface="Calibri"/>
                <a:cs typeface="Arial"/>
              </a:rPr>
              <a:t>yrs</a:t>
            </a:r>
            <a:r>
              <a:rPr lang="ar-EG" dirty="0">
                <a:latin typeface="Times New Roman"/>
                <a:ea typeface="Calibri"/>
              </a:rPr>
              <a:t>    </a:t>
            </a:r>
            <a:endParaRPr lang="en-US" sz="1800" dirty="0">
              <a:ea typeface="Calibri"/>
              <a:cs typeface="Arial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ar-EG" dirty="0">
                <a:ea typeface="Calibri"/>
                <a:cs typeface="Times New Roman"/>
              </a:rPr>
              <a:t>= </a:t>
            </a:r>
            <a:r>
              <a:rPr lang="ar-EG" u="sng" dirty="0">
                <a:ea typeface="Calibri"/>
                <a:cs typeface="Times New Roman"/>
              </a:rPr>
              <a:t>(</a:t>
            </a:r>
            <a:r>
              <a:rPr lang="en-US" u="sng" dirty="0" smtClean="0">
                <a:effectLst/>
                <a:latin typeface="Times New Roman"/>
                <a:ea typeface="Calibri"/>
                <a:cs typeface="Arial"/>
              </a:rPr>
              <a:t>age in </a:t>
            </a:r>
            <a:r>
              <a:rPr lang="en-US" u="sng" dirty="0" err="1" smtClean="0">
                <a:effectLst/>
                <a:latin typeface="Times New Roman"/>
                <a:ea typeface="Calibri"/>
                <a:cs typeface="Arial"/>
              </a:rPr>
              <a:t>yrs</a:t>
            </a:r>
            <a:r>
              <a:rPr lang="en-US" u="sng" dirty="0" smtClean="0">
                <a:effectLst/>
                <a:latin typeface="Times New Roman"/>
                <a:ea typeface="Calibri"/>
                <a:cs typeface="Arial"/>
              </a:rPr>
              <a:t> x 7 )– 5</a:t>
            </a:r>
            <a:r>
              <a:rPr lang="ar-EG" u="sng" dirty="0">
                <a:ea typeface="Calibri"/>
                <a:cs typeface="Times New Roman"/>
              </a:rPr>
              <a:t>)</a:t>
            </a:r>
            <a:endParaRPr lang="en-US" sz="1800" dirty="0">
              <a:ea typeface="Calibri"/>
              <a:cs typeface="Arial"/>
            </a:endParaRPr>
          </a:p>
          <a:p>
            <a:pPr marL="0" indent="0" algn="ctr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2</a:t>
            </a:r>
            <a:endParaRPr lang="en-US" sz="1800" dirty="0">
              <a:ea typeface="Calibri"/>
              <a:cs typeface="Arial"/>
            </a:endParaRPr>
          </a:p>
          <a:p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School Stage</a:t>
            </a: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564644"/>
            <a:ext cx="7992888" cy="4232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2- </a:t>
            </a:r>
            <a:r>
              <a:rPr lang="en-US" sz="2400" b="1" dirty="0" smtClean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Height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:</a:t>
            </a:r>
            <a:endParaRPr lang="en-US" sz="2400" b="1" dirty="0">
              <a:solidFill>
                <a:schemeClr val="bg1"/>
              </a:solidFill>
              <a:ea typeface="Calibri"/>
              <a:cs typeface="Arial"/>
            </a:endParaRPr>
          </a:p>
          <a:p>
            <a:pPr marL="1371600"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        - The child gains about 5cm/year</a:t>
            </a:r>
            <a:r>
              <a:rPr lang="ar-EG" sz="2400" dirty="0">
                <a:ea typeface="Calibri"/>
                <a:cs typeface="Times New Roman"/>
              </a:rPr>
              <a:t>  </a:t>
            </a:r>
            <a:endParaRPr lang="en-US" sz="2400" dirty="0">
              <a:ea typeface="Calibri"/>
              <a:cs typeface="Arial"/>
            </a:endParaRPr>
          </a:p>
          <a:p>
            <a:pPr marL="457200"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-Body proportion during this period: Both boys and girls are long-legged.</a:t>
            </a:r>
            <a:endParaRPr lang="en-US" sz="2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b="1" i="1" u="sng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Physiological growth:</a:t>
            </a:r>
            <a:endParaRPr lang="en-US" sz="2400" b="1" dirty="0">
              <a:solidFill>
                <a:schemeClr val="bg1"/>
              </a:solidFill>
              <a:ea typeface="Calibri"/>
              <a:cs typeface="Arial"/>
            </a:endParaRPr>
          </a:p>
          <a:p>
            <a:pPr marL="1143000" lvl="2" indent="-2286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en-US" sz="2400" dirty="0">
                <a:latin typeface="Times New Roman"/>
                <a:ea typeface="Calibri"/>
                <a:cs typeface="Arial"/>
              </a:rPr>
              <a:t>Pulse: 90</a:t>
            </a:r>
            <a:r>
              <a:rPr lang="en-US" sz="2400" u="sng" dirty="0">
                <a:latin typeface="Times New Roman"/>
                <a:ea typeface="Calibri"/>
                <a:cs typeface="Arial"/>
              </a:rPr>
              <a:t>+</a:t>
            </a:r>
            <a:r>
              <a:rPr lang="en-US" sz="2400" dirty="0">
                <a:latin typeface="Times New Roman"/>
                <a:ea typeface="Calibri"/>
                <a:cs typeface="Arial"/>
              </a:rPr>
              <a:t>15 beats/min</a:t>
            </a:r>
            <a:r>
              <a:rPr lang="ar-EG" sz="2400" dirty="0">
                <a:latin typeface="Times New Roman"/>
                <a:ea typeface="Calibri"/>
              </a:rPr>
              <a:t> </a:t>
            </a:r>
            <a:endParaRPr lang="en-US" sz="2400" dirty="0">
              <a:ea typeface="Calibri"/>
              <a:cs typeface="Arial"/>
            </a:endParaRPr>
          </a:p>
          <a:p>
            <a:pPr marL="1143000" lvl="2" indent="-2286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en-US" sz="2400" dirty="0">
                <a:latin typeface="Times New Roman"/>
                <a:ea typeface="Calibri"/>
                <a:cs typeface="Arial"/>
              </a:rPr>
              <a:t>Respiration: 21</a:t>
            </a:r>
            <a:r>
              <a:rPr lang="en-US" sz="2400" u="sng" dirty="0">
                <a:latin typeface="Times New Roman"/>
                <a:ea typeface="Calibri"/>
                <a:cs typeface="Arial"/>
              </a:rPr>
              <a:t>+</a:t>
            </a:r>
            <a:r>
              <a:rPr lang="en-US" sz="2400" dirty="0">
                <a:latin typeface="Times New Roman"/>
                <a:ea typeface="Calibri"/>
                <a:cs typeface="Arial"/>
              </a:rPr>
              <a:t>3C/min</a:t>
            </a:r>
            <a:r>
              <a:rPr lang="ar-EG" sz="2400" dirty="0">
                <a:latin typeface="Times New Roman"/>
                <a:ea typeface="Calibri"/>
              </a:rPr>
              <a:t>-</a:t>
            </a:r>
            <a:endParaRPr lang="en-US" sz="2400" dirty="0">
              <a:ea typeface="Calibri"/>
              <a:cs typeface="Arial"/>
            </a:endParaRPr>
          </a:p>
          <a:p>
            <a:pPr marL="1143000" lvl="2" indent="-2286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en-US" sz="2400" dirty="0">
                <a:latin typeface="Times New Roman"/>
                <a:ea typeface="Calibri"/>
                <a:cs typeface="Arial"/>
              </a:rPr>
              <a:t>-Blood Pressure: 100/60</a:t>
            </a:r>
            <a:r>
              <a:rPr lang="en-US" sz="2400" u="sng" dirty="0">
                <a:latin typeface="Times New Roman"/>
                <a:ea typeface="Calibri"/>
                <a:cs typeface="Arial"/>
              </a:rPr>
              <a:t>+</a:t>
            </a:r>
            <a:r>
              <a:rPr lang="en-US" sz="2400" dirty="0">
                <a:latin typeface="Times New Roman"/>
                <a:ea typeface="Calibri"/>
                <a:cs typeface="Arial"/>
              </a:rPr>
              <a:t>16/10.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4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1- </a:t>
            </a:r>
            <a:r>
              <a:rPr lang="en-US" b="1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Weight:</a:t>
            </a:r>
            <a:endParaRPr lang="en-US" sz="1800" b="1" dirty="0">
              <a:solidFill>
                <a:schemeClr val="bg1"/>
              </a:solidFill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Growth spurt begins earlier in girls (10–14 years, while it is (12– 16 in boys).</a:t>
            </a:r>
            <a:endParaRPr lang="en-US" sz="1800" dirty="0">
              <a:ea typeface="Times New Roman"/>
              <a:cs typeface="Arial"/>
            </a:endParaRPr>
          </a:p>
          <a:p>
            <a:pPr lvl="0" algn="l" rt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Males gains 7 to 30kg, while female gains 7 to 25kg</a:t>
            </a:r>
            <a:endParaRPr lang="en-US" sz="1800" dirty="0" smtClean="0">
              <a:ea typeface="Calibri"/>
              <a:cs typeface="Arial"/>
            </a:endParaRPr>
          </a:p>
          <a:p>
            <a:pPr marL="0" lv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 2- Height:</a:t>
            </a:r>
            <a:endParaRPr lang="en-US" sz="1800" b="1" dirty="0">
              <a:solidFill>
                <a:schemeClr val="bg1"/>
              </a:solidFill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By the age of 13, the adolescent triples his birth length               </a:t>
            </a:r>
            <a:endParaRPr lang="en-US" sz="1800" dirty="0">
              <a:ea typeface="Times New Roman"/>
              <a:cs typeface="Arial"/>
            </a:endParaRPr>
          </a:p>
          <a:p>
            <a:pPr lvl="0" algn="l" rt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Males gains 10 to 30cm in height</a:t>
            </a:r>
            <a:r>
              <a:rPr lang="ar-EG" dirty="0">
                <a:latin typeface="Times New Roman"/>
                <a:ea typeface="Calibri"/>
              </a:rPr>
              <a:t>         </a:t>
            </a:r>
            <a:endParaRPr lang="en-US" sz="1800" dirty="0">
              <a:ea typeface="Times New Roman"/>
              <a:cs typeface="Arial"/>
            </a:endParaRPr>
          </a:p>
          <a:p>
            <a:pPr lvl="0" algn="l" rt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Females gains less height than males as they gain 5 to 20cm </a:t>
            </a:r>
            <a:endParaRPr lang="en-US" sz="1800" dirty="0">
              <a:ea typeface="Times New Roman"/>
              <a:cs typeface="Arial"/>
            </a:endParaRPr>
          </a:p>
          <a:p>
            <a:pPr lvl="0" algn="l" rt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Growth in height ceases at 16 or 17 years in females and 18 to 20in males.</a:t>
            </a:r>
            <a:endParaRPr lang="en-US" sz="1800" dirty="0">
              <a:ea typeface="Times New Roman"/>
              <a:cs typeface="Arial"/>
            </a:endParaRPr>
          </a:p>
          <a:p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Adolescence Stage</a:t>
            </a: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4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394102"/>
            <a:ext cx="842493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1000"/>
              </a:spcAft>
            </a:pPr>
            <a:r>
              <a:rPr lang="en-US" sz="2400" b="1" i="1" u="sng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Physiological growth:</a:t>
            </a:r>
            <a:endParaRPr lang="en-US" sz="2400" b="1" dirty="0">
              <a:solidFill>
                <a:schemeClr val="bg1"/>
              </a:solidFill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1000"/>
              </a:spcAft>
              <a:buFont typeface="Times New Roman"/>
              <a:buChar char="-"/>
            </a:pPr>
            <a:r>
              <a:rPr lang="en-US" sz="2400" dirty="0">
                <a:latin typeface="Times New Roman"/>
                <a:ea typeface="Calibri"/>
                <a:cs typeface="Arial"/>
              </a:rPr>
              <a:t>Pulse: Reaches adult value 60–80 beats/min</a:t>
            </a:r>
            <a:r>
              <a:rPr lang="ar-EG" sz="2400" dirty="0">
                <a:latin typeface="Times New Roman"/>
                <a:ea typeface="Calibri"/>
              </a:rPr>
              <a:t>.</a:t>
            </a:r>
            <a:endParaRPr lang="en-US" sz="2400" dirty="0">
              <a:ea typeface="Times New Roman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1000"/>
              </a:spcAft>
              <a:buFont typeface="Times New Roman"/>
              <a:buChar char="-"/>
            </a:pPr>
            <a:r>
              <a:rPr lang="en-US" sz="2400" dirty="0">
                <a:latin typeface="Times New Roman"/>
                <a:ea typeface="Calibri"/>
                <a:cs typeface="Arial"/>
              </a:rPr>
              <a:t>Respiration: 16–20C/min.</a:t>
            </a:r>
            <a:endParaRPr lang="en-US" sz="2400" dirty="0">
              <a:ea typeface="Times New Roman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1000"/>
              </a:spcAft>
              <a:buFont typeface="Times New Roman"/>
              <a:buChar char="-"/>
            </a:pPr>
            <a:r>
              <a:rPr lang="en-US" sz="2400" dirty="0">
                <a:latin typeface="Times New Roman"/>
                <a:ea typeface="Calibri"/>
                <a:cs typeface="Arial"/>
              </a:rPr>
              <a:t>Blood pressure: 120/80</a:t>
            </a:r>
            <a:endParaRPr lang="en-US" sz="2400" dirty="0"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5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 -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Definition of growth</a:t>
            </a:r>
            <a:endParaRPr lang="en-US" sz="1800" dirty="0">
              <a:solidFill>
                <a:schemeClr val="bg1"/>
              </a:solidFill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 -Types</a:t>
            </a:r>
            <a:endParaRPr lang="en-US" sz="1800" dirty="0">
              <a:solidFill>
                <a:schemeClr val="bg1"/>
              </a:solidFill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 - Newborn stage</a:t>
            </a:r>
            <a:endParaRPr lang="en-US" sz="1800" dirty="0">
              <a:solidFill>
                <a:schemeClr val="bg1"/>
              </a:solidFill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 - Infant stage</a:t>
            </a:r>
            <a:endParaRPr lang="en-US" sz="1800" dirty="0">
              <a:solidFill>
                <a:schemeClr val="bg1"/>
              </a:solidFill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 - Toddler stage</a:t>
            </a:r>
            <a:endParaRPr lang="en-US" sz="1800" dirty="0">
              <a:solidFill>
                <a:schemeClr val="bg1"/>
              </a:solidFill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 - preschool stage</a:t>
            </a:r>
            <a:endParaRPr lang="en-US" sz="1800" dirty="0">
              <a:solidFill>
                <a:schemeClr val="bg1"/>
              </a:solidFill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 - School stage</a:t>
            </a:r>
            <a:endParaRPr lang="en-US" sz="1800" dirty="0">
              <a:solidFill>
                <a:schemeClr val="bg1"/>
              </a:solidFill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 - Adolescence Stage</a:t>
            </a:r>
            <a:endParaRPr lang="en-US" sz="1800" dirty="0">
              <a:solidFill>
                <a:schemeClr val="bg1"/>
              </a:solidFill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 -   procedure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outlines</a:t>
            </a:r>
            <a:endParaRPr lang="en-US" sz="2800" dirty="0">
              <a:solidFill>
                <a:srgbClr val="C0000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2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dirty="0" smtClean="0">
                <a:effectLst/>
                <a:latin typeface="Times New Roman"/>
                <a:ea typeface="Calibri"/>
              </a:rPr>
              <a:t>A growth chart is used by pediatricians and other health care providers to follow a child's growth </a:t>
            </a:r>
            <a:r>
              <a:rPr lang="ar-EG" dirty="0" smtClean="0">
                <a:effectLst/>
                <a:latin typeface="Times New Roman"/>
                <a:ea typeface="Calibri"/>
              </a:rPr>
              <a:t>     </a:t>
            </a:r>
            <a:r>
              <a:rPr lang="en-US" dirty="0" smtClean="0">
                <a:effectLst/>
                <a:latin typeface="Times New Roman"/>
                <a:ea typeface="Calibri"/>
              </a:rPr>
              <a:t>over time. ... The height, weight, and head circumference of a child can be compared to the expected parameters of children of the same age and sex to determine whether the child is growing appropriately </a:t>
            </a: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Growth Chart</a:t>
            </a:r>
            <a:r>
              <a:rPr lang="en-US" sz="2000" dirty="0">
                <a:solidFill>
                  <a:srgbClr val="C00000"/>
                </a:solidFill>
                <a:ea typeface="Calibri"/>
                <a:cs typeface="Arial"/>
              </a:rPr>
              <a:t/>
            </a:r>
            <a:br>
              <a:rPr lang="en-US" sz="2000" dirty="0">
                <a:solidFill>
                  <a:srgbClr val="C00000"/>
                </a:solidFill>
                <a:ea typeface="Calibri"/>
                <a:cs typeface="Arial"/>
              </a:rPr>
            </a:b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71" y="1524000"/>
            <a:ext cx="5862257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Proto type chart</a:t>
            </a:r>
            <a:endParaRPr lang="ar-E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wth char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20880" cy="47853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Percentile chart</a:t>
            </a:r>
            <a:endParaRPr lang="ar-E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 algn="just" rtl="0">
              <a:lnSpc>
                <a:spcPct val="115000"/>
              </a:lnSpc>
              <a:buNone/>
            </a:pPr>
            <a:r>
              <a:rPr lang="en-US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a) Upward Growth Curve </a:t>
            </a:r>
            <a:endParaRPr lang="en-US" sz="1600" dirty="0">
              <a:solidFill>
                <a:schemeClr val="tx1"/>
              </a:solidFill>
              <a:ea typeface="Calibri"/>
              <a:cs typeface="Arial"/>
            </a:endParaRPr>
          </a:p>
          <a:p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Interpretation of growth chart curves on proto type chart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:</a:t>
            </a:r>
            <a:endParaRPr lang="ar-EG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@.@\Desktop\GM\Picture 004.jpg"/>
          <p:cNvPicPr/>
          <p:nvPr/>
        </p:nvPicPr>
        <p:blipFill>
          <a:blip r:embed="rId2"/>
          <a:srcRect l="24883" t="18889" r="48598" b="67915"/>
          <a:stretch>
            <a:fillRect/>
          </a:stretch>
        </p:blipFill>
        <p:spPr bwMode="auto">
          <a:xfrm>
            <a:off x="2123728" y="2204864"/>
            <a:ext cx="529160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46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 rtl="0">
              <a:lnSpc>
                <a:spcPct val="115000"/>
              </a:lnSpc>
              <a:buNone/>
            </a:pPr>
            <a:r>
              <a:rPr lang="en-US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b) Horizontal Growth Curve </a:t>
            </a:r>
            <a:endParaRPr lang="en-US" sz="1600" dirty="0">
              <a:solidFill>
                <a:schemeClr val="tx1"/>
              </a:solidFill>
              <a:ea typeface="Calibri"/>
              <a:cs typeface="Arial"/>
            </a:endParaRPr>
          </a:p>
          <a:p>
            <a:endParaRPr lang="ar-EG" dirty="0"/>
          </a:p>
        </p:txBody>
      </p:sp>
      <p:pic>
        <p:nvPicPr>
          <p:cNvPr id="4" name="Picture 3" descr="C:\Documents and Settings\@.@\Desktop\GM\Picture 004.jpg"/>
          <p:cNvPicPr/>
          <p:nvPr/>
        </p:nvPicPr>
        <p:blipFill>
          <a:blip r:embed="rId2"/>
          <a:srcRect l="23598" t="38889" r="56776" b="51665"/>
          <a:stretch>
            <a:fillRect/>
          </a:stretch>
        </p:blipFill>
        <p:spPr bwMode="auto">
          <a:xfrm>
            <a:off x="1691680" y="2708920"/>
            <a:ext cx="57606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92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 rtl="0">
              <a:lnSpc>
                <a:spcPct val="115000"/>
              </a:lnSpc>
              <a:buNone/>
            </a:pPr>
            <a:r>
              <a:rPr lang="en-US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c) Downward Growth Curve </a:t>
            </a:r>
            <a:endParaRPr lang="en-US" sz="1600" dirty="0">
              <a:solidFill>
                <a:schemeClr val="tx1"/>
              </a:solidFill>
              <a:ea typeface="Calibri"/>
              <a:cs typeface="Arial"/>
            </a:endParaRPr>
          </a:p>
          <a:p>
            <a:endParaRPr lang="ar-EG" dirty="0"/>
          </a:p>
        </p:txBody>
      </p:sp>
      <p:pic>
        <p:nvPicPr>
          <p:cNvPr id="4" name="Picture 3" descr="C:\Documents and Settings\@.@\Desktop\GM\Picture 004.jpg"/>
          <p:cNvPicPr/>
          <p:nvPr/>
        </p:nvPicPr>
        <p:blipFill>
          <a:blip r:embed="rId2"/>
          <a:srcRect l="25233" t="58890" r="60896" b="34444"/>
          <a:stretch>
            <a:fillRect/>
          </a:stretch>
        </p:blipFill>
        <p:spPr bwMode="auto">
          <a:xfrm>
            <a:off x="1547664" y="3090863"/>
            <a:ext cx="5904656" cy="228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71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 rtl="0">
              <a:lnSpc>
                <a:spcPct val="115000"/>
              </a:lnSpc>
              <a:buNone/>
            </a:pPr>
            <a:r>
              <a:rPr lang="en-US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d) Catch-up Growth Curve</a:t>
            </a:r>
            <a:endParaRPr lang="en-US" sz="1600" dirty="0">
              <a:solidFill>
                <a:schemeClr val="tx1"/>
              </a:solidFill>
              <a:ea typeface="Calibri"/>
              <a:cs typeface="Arial"/>
            </a:endParaRPr>
          </a:p>
          <a:p>
            <a:endParaRPr lang="ar-EG" dirty="0"/>
          </a:p>
        </p:txBody>
      </p:sp>
      <p:pic>
        <p:nvPicPr>
          <p:cNvPr id="4" name="Picture 3" descr="C:\Documents and Settings\@.@\Desktop\12.jpg"/>
          <p:cNvPicPr/>
          <p:nvPr/>
        </p:nvPicPr>
        <p:blipFill>
          <a:blip r:embed="rId2"/>
          <a:srcRect l="18668" t="73065" r="56000" b="14375"/>
          <a:stretch>
            <a:fillRect/>
          </a:stretch>
        </p:blipFill>
        <p:spPr bwMode="auto">
          <a:xfrm>
            <a:off x="1835696" y="2636912"/>
            <a:ext cx="59046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318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effectLst/>
                <a:latin typeface="Times New Roman"/>
                <a:ea typeface="Times New Roman"/>
              </a:rPr>
              <a:t>d) Faltering Growth Curve </a:t>
            </a: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pic>
        <p:nvPicPr>
          <p:cNvPr id="4" name="Picture 3" descr="C:\Documents and Settings\@.@\Desktop\12.jpg"/>
          <p:cNvPicPr/>
          <p:nvPr/>
        </p:nvPicPr>
        <p:blipFill>
          <a:blip r:embed="rId2"/>
          <a:srcRect l="18668" t="87195" r="54668" b="1814"/>
          <a:stretch>
            <a:fillRect/>
          </a:stretch>
        </p:blipFill>
        <p:spPr bwMode="auto">
          <a:xfrm>
            <a:off x="1547664" y="3062288"/>
            <a:ext cx="6120680" cy="267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06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731231"/>
              </p:ext>
            </p:extLst>
          </p:nvPr>
        </p:nvGraphicFramePr>
        <p:xfrm>
          <a:off x="467544" y="1124741"/>
          <a:ext cx="8280920" cy="4536504"/>
        </p:xfrm>
        <a:graphic>
          <a:graphicData uri="http://schemas.openxmlformats.org/drawingml/2006/table">
            <a:tbl>
              <a:tblPr firstRow="1" firstCol="1" bandRow="1"/>
              <a:tblGrid>
                <a:gridCol w="4281910"/>
                <a:gridCol w="3999010"/>
              </a:tblGrid>
              <a:tr h="648072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Child weight lies on the percentile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Means the child weight 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Above 97th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Obese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At 97th percentile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Normal above average.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Between 97th and  50th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Normal above average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At 50th percentile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Within average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Between 50th and  3</a:t>
                      </a:r>
                      <a:r>
                        <a:rPr lang="en-US" sz="1600" baseline="30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Normal a below average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&lt;3</a:t>
                      </a:r>
                      <a:r>
                        <a:rPr lang="en-US" sz="1600" baseline="30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Underweight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331640"/>
          </a:xfrm>
        </p:spPr>
        <p:txBody>
          <a:bodyPr>
            <a:normAutofit fontScale="90000"/>
          </a:bodyPr>
          <a:lstStyle/>
          <a:p>
            <a:pPr algn="just" rtl="0"/>
            <a:r>
              <a:rPr lang="en-US" sz="2700" u="sng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B-Interpretation of growth chart curves on percentile chart</a:t>
            </a:r>
            <a:r>
              <a:rPr lang="en-US" u="sng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:</a:t>
            </a:r>
            <a:r>
              <a:rPr lang="en-US" dirty="0" smtClean="0">
                <a:solidFill>
                  <a:schemeClr val="bg1"/>
                </a:solidFill>
                <a:effectLst/>
              </a:rPr>
              <a:t/>
            </a:r>
            <a:br>
              <a:rPr lang="en-US" dirty="0" smtClean="0">
                <a:solidFill>
                  <a:schemeClr val="bg1"/>
                </a:solidFill>
                <a:effectLst/>
              </a:rPr>
            </a:br>
            <a:endParaRPr lang="ar-E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764704"/>
            <a:ext cx="8712968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2800" b="1" u="sng" dirty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Growth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:-</a:t>
            </a:r>
            <a:endParaRPr lang="en-US" sz="2800" dirty="0">
              <a:solidFill>
                <a:srgbClr val="C00000"/>
              </a:solidFill>
              <a:ea typeface="Calibri"/>
              <a:cs typeface="Arial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ar-SA" sz="2400" dirty="0"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 normal process of increase in size o the whole body or   any of its parts as a result of accretion of tissue similar to that originally present.</a:t>
            </a:r>
            <a:endParaRPr lang="en-US" sz="24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1000"/>
              </a:spcAft>
            </a:pPr>
            <a:r>
              <a:rPr lang="en-US" sz="2400" b="1" u="sng" dirty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Types of growth: </a:t>
            </a:r>
            <a:endParaRPr lang="en-US" sz="2400" dirty="0">
              <a:solidFill>
                <a:srgbClr val="C00000"/>
              </a:solidFill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  1- Physical growth (Ht. Wt., head &amp; chest circumference)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 2-Physiological growth (vital signs)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8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i="1" u="sng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Physical growth</a:t>
            </a:r>
            <a:endParaRPr lang="en-US" sz="1800" b="1" dirty="0" smtClean="0">
              <a:solidFill>
                <a:schemeClr val="bg1"/>
              </a:solidFill>
              <a:ea typeface="Calibri"/>
              <a:cs typeface="Arial"/>
            </a:endParaRPr>
          </a:p>
          <a:p>
            <a:pPr mar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i="1" dirty="0" smtClean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1-</a:t>
            </a:r>
            <a:r>
              <a:rPr lang="en-US" sz="1800" b="1" i="1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Weight</a:t>
            </a:r>
            <a:endParaRPr lang="en-US" sz="1800" b="1" dirty="0" smtClean="0">
              <a:solidFill>
                <a:schemeClr val="bg1"/>
              </a:solidFill>
              <a:ea typeface="Calibri"/>
              <a:cs typeface="Arial"/>
            </a:endParaRPr>
          </a:p>
          <a:p>
            <a:pPr mar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 smtClean="0">
                <a:effectLst/>
                <a:latin typeface="Times New Roman"/>
                <a:ea typeface="Calibri"/>
                <a:cs typeface="Arial"/>
              </a:rPr>
              <a:t>Weight = 2.700 – 4 kg</a:t>
            </a:r>
            <a:endParaRPr lang="en-US" sz="1800" dirty="0">
              <a:ea typeface="Calibri"/>
              <a:cs typeface="Arial"/>
            </a:endParaRPr>
          </a:p>
          <a:p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Newborn Stage</a:t>
            </a:r>
            <a:endParaRPr lang="ar-EG" dirty="0">
              <a:solidFill>
                <a:srgbClr val="C00000"/>
              </a:solidFill>
            </a:endParaRPr>
          </a:p>
        </p:txBody>
      </p:sp>
      <p:pic>
        <p:nvPicPr>
          <p:cNvPr id="4" name="Picture 3" descr="G:\anthropometry\baby-weighing-scale-salter-typ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060848"/>
            <a:ext cx="2160240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3068960"/>
            <a:ext cx="363681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33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2-Height</a:t>
            </a:r>
            <a:endParaRPr lang="en-US" sz="1200" b="1" dirty="0">
              <a:solidFill>
                <a:schemeClr val="bg1"/>
              </a:solidFill>
              <a:ea typeface="Calibri"/>
              <a:cs typeface="Arial"/>
            </a:endParaRPr>
          </a:p>
          <a:p>
            <a:pPr marL="0" lvl="0" indent="0" algn="l" rtl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2000" dirty="0" smtClean="0">
                <a:effectLst/>
                <a:latin typeface="Times New Roman"/>
                <a:ea typeface="Calibri"/>
                <a:cs typeface="Arial"/>
              </a:rPr>
              <a:t>Boys average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Arial"/>
              </a:rPr>
              <a:t>Ht</a:t>
            </a:r>
            <a:r>
              <a:rPr lang="en-US" sz="2000" dirty="0" smtClean="0">
                <a:effectLst/>
                <a:latin typeface="Times New Roman"/>
                <a:ea typeface="Calibri"/>
                <a:cs typeface="Arial"/>
              </a:rPr>
              <a:t> = 50 cm</a:t>
            </a:r>
            <a:endParaRPr lang="en-US" sz="1200" dirty="0">
              <a:ea typeface="Calibri"/>
              <a:cs typeface="Arial"/>
            </a:endParaRPr>
          </a:p>
          <a:p>
            <a:pPr marL="0" lvl="0" indent="0" algn="l" rtl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2000" dirty="0" smtClean="0">
                <a:effectLst/>
                <a:latin typeface="Times New Roman"/>
                <a:ea typeface="Calibri"/>
                <a:cs typeface="Arial"/>
              </a:rPr>
              <a:t>Girls average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Arial"/>
              </a:rPr>
              <a:t>Ht</a:t>
            </a:r>
            <a:r>
              <a:rPr lang="en-US" sz="2000" dirty="0" smtClean="0">
                <a:effectLst/>
                <a:latin typeface="Times New Roman"/>
                <a:ea typeface="Calibri"/>
                <a:cs typeface="Arial"/>
              </a:rPr>
              <a:t> = 49 cm </a:t>
            </a:r>
            <a:endParaRPr lang="en-US" sz="1200" dirty="0">
              <a:ea typeface="Calibri"/>
              <a:cs typeface="Arial"/>
            </a:endParaRPr>
          </a:p>
          <a:p>
            <a:endParaRPr lang="ar-EG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97024"/>
            <a:ext cx="3528391" cy="327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18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628764"/>
            <a:ext cx="7992888" cy="452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3-Head 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circumference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(33-35 cm) </a:t>
            </a:r>
            <a:endParaRPr lang="en-US" sz="2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  -Skull has 2 fontanels (anterior &amp; posterior).</a:t>
            </a:r>
            <a:endParaRPr lang="en-US" sz="2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4-Chest 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circumference</a:t>
            </a:r>
            <a:endParaRPr lang="en-US" sz="2400" dirty="0">
              <a:solidFill>
                <a:schemeClr val="bg1"/>
              </a:solidFill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   -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It is 30.5 to 33cm (usually 2–3cm less than head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circumference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).</a:t>
            </a:r>
            <a:endParaRPr lang="en-US" sz="2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i="1" u="sng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Physiological growth</a:t>
            </a:r>
            <a:endParaRPr lang="en-US" sz="2400" dirty="0">
              <a:solidFill>
                <a:schemeClr val="bg1"/>
              </a:solidFill>
              <a:ea typeface="Calibri"/>
              <a:cs typeface="Arial"/>
            </a:endParaRPr>
          </a:p>
          <a:p>
            <a:pPr marL="318770" algn="l">
              <a:lnSpc>
                <a:spcPct val="115000"/>
              </a:lnSpc>
            </a:pPr>
            <a:r>
              <a:rPr lang="en-US" sz="2400" dirty="0">
                <a:latin typeface="Times New Roman"/>
                <a:ea typeface="Calibri"/>
                <a:cs typeface="Arial"/>
              </a:rPr>
              <a:t>        - Temperature (36.3 to37.2</a:t>
            </a:r>
            <a:r>
              <a:rPr lang="en-US" sz="2400" dirty="0">
                <a:latin typeface="Times New Roman"/>
                <a:ea typeface="Calibri"/>
                <a:cs typeface="Times New Roman"/>
                <a:sym typeface="Symbol"/>
              </a:rPr>
              <a:t>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C).</a:t>
            </a:r>
            <a:endParaRPr lang="en-US" sz="2400" dirty="0">
              <a:ea typeface="Calibri"/>
              <a:cs typeface="Arial"/>
            </a:endParaRPr>
          </a:p>
          <a:p>
            <a:pPr marL="318770" algn="l">
              <a:lnSpc>
                <a:spcPct val="115000"/>
              </a:lnSpc>
            </a:pPr>
            <a:r>
              <a:rPr lang="en-US" sz="2400" dirty="0">
                <a:latin typeface="Times New Roman"/>
                <a:ea typeface="Calibri"/>
                <a:cs typeface="Arial"/>
              </a:rPr>
              <a:t>        - Pulse (120 to 160 b/min). </a:t>
            </a:r>
            <a:endParaRPr lang="en-US" sz="2400" dirty="0">
              <a:ea typeface="Calibri"/>
              <a:cs typeface="Arial"/>
            </a:endParaRPr>
          </a:p>
          <a:p>
            <a:pPr marL="318770"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       - Respiration (35 to 50C/min).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23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i="1" u="sng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Physical growth</a:t>
            </a:r>
            <a:endParaRPr lang="en-US" sz="1800" dirty="0">
              <a:solidFill>
                <a:schemeClr val="bg1"/>
              </a:solidFill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1- 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Arial"/>
              </a:rPr>
              <a:t>Weight</a:t>
            </a: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The infant will double his birth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wt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by 4-5 months and triple it by 10-12  months of age</a:t>
            </a:r>
            <a:endParaRPr lang="en-US" sz="2400" dirty="0"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  <a:t>    -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Arial"/>
              </a:rPr>
              <a:t> </a:t>
            </a:r>
            <a: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  <a:t>Infants from 3 to 12 months </a:t>
            </a:r>
            <a:endParaRPr lang="en-US" sz="2400" b="1" dirty="0"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      Weight =   </a:t>
            </a:r>
            <a:r>
              <a:rPr lang="en-US" sz="2400" u="sng" dirty="0" smtClean="0">
                <a:effectLst/>
                <a:latin typeface="Times New Roman"/>
                <a:ea typeface="Calibri"/>
                <a:cs typeface="Arial"/>
              </a:rPr>
              <a:t>Age in months +9</a:t>
            </a:r>
            <a:endParaRPr lang="en-US" sz="2400" dirty="0"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                                   2</a:t>
            </a:r>
            <a:endParaRPr lang="en-US" sz="2400" dirty="0"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endParaRPr lang="en-US" sz="1800" dirty="0">
              <a:ea typeface="Calibri"/>
              <a:cs typeface="Arial"/>
            </a:endParaRPr>
          </a:p>
          <a:p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Infant Stage</a:t>
            </a: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798554"/>
            <a:ext cx="8928992" cy="380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2- Height</a:t>
            </a:r>
            <a:endParaRPr lang="en-US" sz="2400" dirty="0">
              <a:solidFill>
                <a:schemeClr val="bg1"/>
              </a:solidFill>
              <a:ea typeface="Calibri"/>
              <a:cs typeface="Arial"/>
            </a:endParaRPr>
          </a:p>
          <a:p>
            <a:pPr lvl="2" algn="l" rtl="0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- Length </a:t>
            </a:r>
            <a:r>
              <a:rPr lang="en-US" sz="2400" i="1" dirty="0" smtClean="0">
                <a:latin typeface="Times New Roman"/>
                <a:ea typeface="Calibri"/>
                <a:cs typeface="Arial"/>
              </a:rPr>
              <a:t>increases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about 3 cm /month during the 1</a:t>
            </a:r>
            <a:r>
              <a:rPr lang="en-US" sz="2400" baseline="30000" dirty="0" smtClean="0">
                <a:latin typeface="Times New Roman"/>
                <a:ea typeface="Calibri"/>
                <a:cs typeface="Arial"/>
              </a:rPr>
              <a:t>st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3 months of age,</a:t>
            </a:r>
          </a:p>
          <a:p>
            <a:pPr lvl="2" algn="l" rtl="0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- then it increases 2 cm /month at age of 4-6 months. </a:t>
            </a:r>
            <a:endParaRPr lang="en-US" sz="2400" dirty="0">
              <a:ea typeface="Calibri"/>
              <a:cs typeface="Arial"/>
            </a:endParaRPr>
          </a:p>
          <a:p>
            <a:pPr lvl="2" algn="l" rtl="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-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 Then, at 7 – 12 months, it increases 1 ½ cm per month.</a:t>
            </a:r>
            <a:endParaRPr lang="en-US" sz="2400" dirty="0" smtClean="0">
              <a:ea typeface="Calibri"/>
              <a:cs typeface="Arial"/>
            </a:endParaRP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            -During 1–2 years, the child's height increases by 1cm/</a:t>
            </a:r>
            <a:r>
              <a:rPr lang="en-US" sz="2400" dirty="0" err="1" smtClean="0">
                <a:latin typeface="Times New Roman"/>
                <a:ea typeface="Calibri"/>
              </a:rPr>
              <a:t>mont</a:t>
            </a:r>
            <a:r>
              <a:rPr lang="en-US" sz="2400" dirty="0" smtClean="0">
                <a:latin typeface="Times New Roman"/>
                <a:ea typeface="Calibri"/>
              </a:rPr>
              <a:t>  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343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287645"/>
            <a:ext cx="7776864" cy="7563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3- Head 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circumference</a:t>
            </a:r>
            <a:endParaRPr lang="en-US" sz="2400" b="1" dirty="0">
              <a:solidFill>
                <a:schemeClr val="bg1"/>
              </a:solidFill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Times New Roman"/>
              <a:buChar char="•"/>
            </a:pPr>
            <a:r>
              <a:rPr lang="en-US" sz="2400" dirty="0">
                <a:latin typeface="Times New Roman"/>
                <a:ea typeface="Calibri"/>
                <a:cs typeface="Arial"/>
              </a:rPr>
              <a:t>It increases about 2 cm /month during the 1</a:t>
            </a:r>
            <a:r>
              <a:rPr lang="en-US" sz="2400" baseline="30000" dirty="0">
                <a:latin typeface="Times New Roman"/>
                <a:ea typeface="Calibri"/>
                <a:cs typeface="Arial"/>
              </a:rPr>
              <a:t>st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3 months,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Calibri"/>
                <a:cs typeface="Arial"/>
              </a:rPr>
              <a:t>Then ½ cm/month during the 2</a:t>
            </a:r>
            <a:r>
              <a:rPr lang="en-US" sz="2400" baseline="30000" dirty="0">
                <a:latin typeface="Times New Roman"/>
                <a:ea typeface="Calibri"/>
                <a:cs typeface="Arial"/>
              </a:rPr>
              <a:t>nd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9 months of age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4- Chest 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circumference</a:t>
            </a:r>
            <a:endParaRPr lang="en-US" sz="2400" b="1" dirty="0">
              <a:solidFill>
                <a:schemeClr val="bg1"/>
              </a:solidFill>
              <a:ea typeface="Calibri"/>
              <a:cs typeface="Arial"/>
            </a:endParaRPr>
          </a:p>
          <a:p>
            <a:pPr algn="l"/>
            <a:r>
              <a:rPr lang="en-US" sz="2400" dirty="0">
                <a:latin typeface="Times New Roman"/>
                <a:ea typeface="Calibri"/>
              </a:rPr>
              <a:t>    -By the end of the 1st year, it will be equal to head circumference</a:t>
            </a:r>
            <a:r>
              <a:rPr lang="en-US" sz="2400" dirty="0" smtClean="0">
                <a:latin typeface="Times New Roman"/>
                <a:ea typeface="Calibri"/>
              </a:rPr>
              <a:t>.</a:t>
            </a:r>
          </a:p>
          <a:p>
            <a:pPr algn="l"/>
            <a:endParaRPr lang="en-US" sz="2400" dirty="0">
              <a:latin typeface="Times New Roman"/>
            </a:endParaRPr>
          </a:p>
          <a:p>
            <a:pPr marL="3108960" algn="l">
              <a:lnSpc>
                <a:spcPct val="115000"/>
              </a:lnSpc>
              <a:spcAft>
                <a:spcPts val="1000"/>
              </a:spcAft>
            </a:pPr>
            <a:r>
              <a:rPr lang="en-US" sz="2400" b="1" i="1" u="sng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Physiological 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growth</a:t>
            </a:r>
            <a:r>
              <a:rPr lang="ar-EG" sz="2400" b="1" i="1" u="sng" dirty="0" smtClean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   </a:t>
            </a:r>
            <a:endParaRPr lang="en-US" sz="2400" b="1" dirty="0">
              <a:solidFill>
                <a:schemeClr val="bg1"/>
              </a:solidFill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Pulse 110-150 b/min</a:t>
            </a:r>
            <a:r>
              <a:rPr lang="ar-EG" sz="2400" dirty="0">
                <a:ea typeface="Calibri"/>
                <a:cs typeface="Times New Roman"/>
              </a:rPr>
              <a:t>-        </a:t>
            </a:r>
            <a:endParaRPr lang="en-US" sz="24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Resp. 35 ± 10 c/min</a:t>
            </a:r>
            <a:r>
              <a:rPr lang="ar-EG" sz="2400" dirty="0">
                <a:ea typeface="Calibri"/>
                <a:cs typeface="Times New Roman"/>
              </a:rPr>
              <a:t> -</a:t>
            </a:r>
            <a:endParaRPr lang="en-US" sz="2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-Blood pressure 80/50 ± 20/10 mmHg</a:t>
            </a:r>
            <a:endParaRPr lang="en-US" sz="2400" dirty="0">
              <a:ea typeface="Calibri"/>
              <a:cs typeface="Arial"/>
            </a:endParaRPr>
          </a:p>
          <a:p>
            <a:pPr algn="l"/>
            <a:endParaRPr lang="en-US" dirty="0" smtClean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2679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1617</TotalTime>
  <Words>906</Words>
  <Application>Microsoft Office PowerPoint</Application>
  <PresentationFormat>On-screen Show (4:3)</PresentationFormat>
  <Paragraphs>144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Paper</vt:lpstr>
      <vt:lpstr>Growth Measurement</vt:lpstr>
      <vt:lpstr>outlines</vt:lpstr>
      <vt:lpstr>PowerPoint Presentation</vt:lpstr>
      <vt:lpstr>Newborn Stage</vt:lpstr>
      <vt:lpstr>PowerPoint Presentation</vt:lpstr>
      <vt:lpstr>PowerPoint Presentation</vt:lpstr>
      <vt:lpstr>Infant Stage</vt:lpstr>
      <vt:lpstr>PowerPoint Presentation</vt:lpstr>
      <vt:lpstr>PowerPoint Presentation</vt:lpstr>
      <vt:lpstr>Toddler Stage</vt:lpstr>
      <vt:lpstr>PowerPoint Presentation</vt:lpstr>
      <vt:lpstr>PowerPoint Presentation</vt:lpstr>
      <vt:lpstr>PowerPoint Presentation</vt:lpstr>
      <vt:lpstr>PowerPoint Presentation</vt:lpstr>
      <vt:lpstr>Preschool Stage</vt:lpstr>
      <vt:lpstr>School Stage</vt:lpstr>
      <vt:lpstr>PowerPoint Presentation</vt:lpstr>
      <vt:lpstr>Adolescence Stage</vt:lpstr>
      <vt:lpstr>PowerPoint Presentation</vt:lpstr>
      <vt:lpstr>Growth Chart </vt:lpstr>
      <vt:lpstr>Proto type chart</vt:lpstr>
      <vt:lpstr>Percentile chart</vt:lpstr>
      <vt:lpstr>Interpretation of growth chart curves on proto type chart:</vt:lpstr>
      <vt:lpstr>PowerPoint Presentation</vt:lpstr>
      <vt:lpstr>PowerPoint Presentation</vt:lpstr>
      <vt:lpstr>PowerPoint Presentation</vt:lpstr>
      <vt:lpstr>PowerPoint Presentation</vt:lpstr>
      <vt:lpstr>B-Interpretation of growth chart curves on percentile chart: </vt:lpstr>
    </vt:vector>
  </TitlesOfParts>
  <Company>rg-adguard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</dc:title>
  <dc:creator>Admin</dc:creator>
  <cp:lastModifiedBy>ismail - [2010]</cp:lastModifiedBy>
  <cp:revision>12</cp:revision>
  <dcterms:created xsi:type="dcterms:W3CDTF">2020-02-20T13:45:09Z</dcterms:created>
  <dcterms:modified xsi:type="dcterms:W3CDTF">2020-03-31T12:01:20Z</dcterms:modified>
</cp:coreProperties>
</file>