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8" r:id="rId1"/>
  </p:sldMasterIdLst>
  <p:sldIdLst>
    <p:sldId id="256" r:id="rId2"/>
    <p:sldId id="295" r:id="rId3"/>
    <p:sldId id="261" r:id="rId4"/>
    <p:sldId id="257" r:id="rId5"/>
    <p:sldId id="258" r:id="rId6"/>
    <p:sldId id="259" r:id="rId7"/>
    <p:sldId id="260" r:id="rId8"/>
    <p:sldId id="264" r:id="rId9"/>
    <p:sldId id="265" r:id="rId10"/>
    <p:sldId id="266" r:id="rId11"/>
    <p:sldId id="267" r:id="rId12"/>
    <p:sldId id="269" r:id="rId13"/>
    <p:sldId id="270" r:id="rId14"/>
    <p:sldId id="271" r:id="rId15"/>
    <p:sldId id="272" r:id="rId16"/>
    <p:sldId id="273" r:id="rId17"/>
    <p:sldId id="274" r:id="rId18"/>
    <p:sldId id="275" r:id="rId19"/>
    <p:sldId id="292" r:id="rId20"/>
    <p:sldId id="276" r:id="rId21"/>
    <p:sldId id="277" r:id="rId22"/>
    <p:sldId id="278" r:id="rId23"/>
    <p:sldId id="293"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439" autoAdjust="0"/>
    <p:restoredTop sz="86323" autoAdjust="0"/>
  </p:normalViewPr>
  <p:slideViewPr>
    <p:cSldViewPr>
      <p:cViewPr>
        <p:scale>
          <a:sx n="81" d="100"/>
          <a:sy n="81" d="100"/>
        </p:scale>
        <p:origin x="-1470" y="-36"/>
      </p:cViewPr>
      <p:guideLst>
        <p:guide orient="horz" pos="2160"/>
        <p:guide pos="2880"/>
      </p:guideLst>
    </p:cSldViewPr>
  </p:slideViewPr>
  <p:outlineViewPr>
    <p:cViewPr>
      <p:scale>
        <a:sx n="33" d="100"/>
        <a:sy n="33" d="100"/>
      </p:scale>
      <p:origin x="9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89A65-C4E8-4DC2-B631-A2B6B1C0027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89A65-C4E8-4DC2-B631-A2B6B1C0027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A89A65-C4E8-4DC2-B631-A2B6B1C0027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4FC5F7A-A8F3-4040-BF35-AAC47E5EF831}" type="slidenum">
              <a:rPr lang="ar-EG" smtClean="0"/>
              <a:t>‹#›</a:t>
            </a:fld>
            <a:endParaRPr lang="ar-E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89A65-C4E8-4DC2-B631-A2B6B1C0027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4FC5F7A-A8F3-4040-BF35-AAC47E5EF831}" type="slidenum">
              <a:rPr lang="ar-EG" smtClean="0"/>
              <a:t>‹#›</a:t>
            </a:fld>
            <a:endParaRPr lang="ar-EG"/>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89A65-C4E8-4DC2-B631-A2B6B1C00278}"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A89A65-C4E8-4DC2-B631-A2B6B1C0027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4FC5F7A-A8F3-4040-BF35-AAC47E5EF831}" type="slidenum">
              <a:rPr lang="ar-EG" smtClean="0"/>
              <a:t>‹#›</a:t>
            </a:fld>
            <a:endParaRPr lang="ar-EG"/>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A89A65-C4E8-4DC2-B631-A2B6B1C00278}" type="datetimeFigureOut">
              <a:rPr lang="ar-EG" smtClean="0"/>
              <a:t>03/08/1441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89A65-C4E8-4DC2-B631-A2B6B1C00278}" type="datetimeFigureOut">
              <a:rPr lang="ar-EG" smtClean="0"/>
              <a:t>03/08/1441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A89A65-C4E8-4DC2-B631-A2B6B1C00278}" type="datetimeFigureOut">
              <a:rPr lang="ar-EG" smtClean="0"/>
              <a:t>03/08/1441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4FC5F7A-A8F3-4040-BF35-AAC47E5EF831}"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A89A65-C4E8-4DC2-B631-A2B6B1C0027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4FC5F7A-A8F3-4040-BF35-AAC47E5EF831}" type="slidenum">
              <a:rPr lang="ar-EG" smtClean="0"/>
              <a:t>‹#›</a:t>
            </a:fld>
            <a:endParaRPr lang="ar-E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89A65-C4E8-4DC2-B631-A2B6B1C00278}"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4FC5F7A-A8F3-4040-BF35-AAC47E5EF831}" type="slidenum">
              <a:rPr lang="ar-EG" smtClean="0"/>
              <a:t>‹#›</a:t>
            </a:fld>
            <a:endParaRPr lang="ar-E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A89A65-C4E8-4DC2-B631-A2B6B1C00278}" type="datetimeFigureOut">
              <a:rPr lang="ar-EG" smtClean="0"/>
              <a:t>03/08/1441</a:t>
            </a:fld>
            <a:endParaRPr lang="ar-E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E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4FC5F7A-A8F3-4040-BF35-AAC47E5EF831}" type="slidenum">
              <a:rPr lang="ar-EG" smtClean="0"/>
              <a:t>‹#›</a:t>
            </a:fld>
            <a:endParaRPr lang="ar-E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628800"/>
            <a:ext cx="7056784" cy="4010000"/>
          </a:xfrm>
        </p:spPr>
        <p:txBody>
          <a:bodyPr>
            <a:noAutofit/>
          </a:bodyPr>
          <a:lstStyle/>
          <a:p>
            <a:r>
              <a:rPr lang="en-US" sz="4000" b="1" dirty="0">
                <a:solidFill>
                  <a:srgbClr val="000000"/>
                </a:solidFill>
                <a:latin typeface="Times New Roman"/>
                <a:ea typeface="+mj-ea"/>
                <a:cs typeface="+mj-cs"/>
              </a:rPr>
              <a:t>Assessment of Gestational </a:t>
            </a:r>
            <a:r>
              <a:rPr lang="en-US" sz="4000" b="1" dirty="0" smtClean="0">
                <a:solidFill>
                  <a:srgbClr val="000000"/>
                </a:solidFill>
                <a:latin typeface="Times New Roman"/>
                <a:ea typeface="+mj-ea"/>
                <a:cs typeface="+mj-cs"/>
              </a:rPr>
              <a:t>Age: </a:t>
            </a:r>
            <a:r>
              <a:rPr lang="en-US" sz="4000" b="1" dirty="0">
                <a:solidFill>
                  <a:srgbClr val="000000"/>
                </a:solidFill>
                <a:latin typeface="Times New Roman"/>
                <a:ea typeface="+mj-ea"/>
                <a:cs typeface="+mj-cs"/>
              </a:rPr>
              <a:t>(New Ballard Score) </a:t>
            </a:r>
            <a:endParaRPr lang="en-US" sz="4000" b="1" dirty="0" smtClean="0">
              <a:solidFill>
                <a:srgbClr val="000000"/>
              </a:solidFill>
              <a:latin typeface="Times New Roman"/>
              <a:ea typeface="+mj-ea"/>
              <a:cs typeface="+mj-cs"/>
            </a:endParaRPr>
          </a:p>
          <a:p>
            <a:pPr algn="l"/>
            <a:r>
              <a:rPr lang="en-US" sz="4000" b="1" dirty="0" smtClean="0">
                <a:solidFill>
                  <a:srgbClr val="000000"/>
                </a:solidFill>
                <a:latin typeface="Times New Roman"/>
                <a:ea typeface="+mj-ea"/>
                <a:cs typeface="+mj-cs"/>
              </a:rPr>
              <a:t>    prepared by :</a:t>
            </a:r>
          </a:p>
          <a:p>
            <a:pPr algn="l"/>
            <a:r>
              <a:rPr lang="en-US" sz="4000" b="1" dirty="0" err="1" smtClean="0">
                <a:solidFill>
                  <a:srgbClr val="000000"/>
                </a:solidFill>
                <a:latin typeface="Times New Roman"/>
                <a:ea typeface="+mj-ea"/>
                <a:cs typeface="+mj-cs"/>
              </a:rPr>
              <a:t>Basem</a:t>
            </a:r>
            <a:r>
              <a:rPr lang="en-US" sz="4000" b="1" dirty="0" smtClean="0">
                <a:solidFill>
                  <a:srgbClr val="000000"/>
                </a:solidFill>
                <a:latin typeface="Times New Roman"/>
                <a:ea typeface="+mj-ea"/>
                <a:cs typeface="+mj-cs"/>
              </a:rPr>
              <a:t> </a:t>
            </a:r>
            <a:r>
              <a:rPr lang="en-US" sz="4000" b="1" dirty="0" err="1" smtClean="0">
                <a:solidFill>
                  <a:srgbClr val="000000"/>
                </a:solidFill>
                <a:latin typeface="Times New Roman"/>
                <a:ea typeface="+mj-ea"/>
                <a:cs typeface="+mj-cs"/>
              </a:rPr>
              <a:t>Rafat</a:t>
            </a:r>
            <a:r>
              <a:rPr lang="en-US" sz="4000" b="1" dirty="0" smtClean="0">
                <a:solidFill>
                  <a:srgbClr val="000000"/>
                </a:solidFill>
                <a:latin typeface="Times New Roman"/>
                <a:ea typeface="+mj-ea"/>
                <a:cs typeface="+mj-cs"/>
              </a:rPr>
              <a:t>..       </a:t>
            </a:r>
            <a:endParaRPr lang="ar-EG" sz="2800" dirty="0"/>
          </a:p>
        </p:txBody>
      </p:sp>
    </p:spTree>
    <p:extLst>
      <p:ext uri="{BB962C8B-B14F-4D97-AF65-F5344CB8AC3E}">
        <p14:creationId xmlns:p14="http://schemas.microsoft.com/office/powerpoint/2010/main" val="2652966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a:t> Flex the infant's hand at the wrist and observe the angle between the thumb and forearm</a:t>
            </a:r>
            <a:r>
              <a:rPr lang="en-US" dirty="0" smtClean="0"/>
              <a:t>.</a:t>
            </a:r>
          </a:p>
          <a:p>
            <a:pPr algn="l"/>
            <a:r>
              <a:rPr lang="en-US" dirty="0" smtClean="0"/>
              <a:t> </a:t>
            </a:r>
            <a:r>
              <a:rPr lang="en-US" dirty="0"/>
              <a:t> Apply gentle pressure to get as much flexion as possible. </a:t>
            </a:r>
            <a:endParaRPr lang="en-US" dirty="0" smtClean="0"/>
          </a:p>
          <a:p>
            <a:pPr algn="l"/>
            <a:r>
              <a:rPr lang="en-US" dirty="0">
                <a:solidFill>
                  <a:srgbClr val="000000"/>
                </a:solidFill>
                <a:latin typeface="Symbol"/>
              </a:rPr>
              <a:t> </a:t>
            </a:r>
            <a:r>
              <a:rPr lang="en-US" dirty="0">
                <a:solidFill>
                  <a:srgbClr val="000000"/>
                </a:solidFill>
                <a:latin typeface="Times New Roman"/>
              </a:rPr>
              <a:t>Compare the angle at the thumb with the figures on the diagram and choose the figure most similar. </a:t>
            </a:r>
            <a:endParaRPr lang="ar-EG" dirty="0"/>
          </a:p>
        </p:txBody>
      </p:sp>
      <p:sp>
        <p:nvSpPr>
          <p:cNvPr id="2" name="Title 1"/>
          <p:cNvSpPr>
            <a:spLocks noGrp="1"/>
          </p:cNvSpPr>
          <p:nvPr>
            <p:ph type="title"/>
          </p:nvPr>
        </p:nvSpPr>
        <p:spPr/>
        <p:txBody>
          <a:bodyPr/>
          <a:lstStyle/>
          <a:p>
            <a:r>
              <a:rPr lang="en-US" b="1" dirty="0">
                <a:solidFill>
                  <a:srgbClr val="000000"/>
                </a:solidFill>
                <a:latin typeface="Times New Roman"/>
              </a:rPr>
              <a:t>2- Square window </a:t>
            </a:r>
            <a:r>
              <a:rPr lang="en-US" b="1" dirty="0" smtClean="0">
                <a:solidFill>
                  <a:srgbClr val="000000"/>
                </a:solidFill>
                <a:latin typeface="Times New Roman"/>
              </a:rPr>
              <a:t>:</a:t>
            </a:r>
            <a:endParaRPr lang="ar-EG" dirty="0"/>
          </a:p>
        </p:txBody>
      </p:sp>
    </p:spTree>
    <p:extLst>
      <p:ext uri="{BB962C8B-B14F-4D97-AF65-F5344CB8AC3E}">
        <p14:creationId xmlns:p14="http://schemas.microsoft.com/office/powerpoint/2010/main" val="2921544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1256" y="2674938"/>
            <a:ext cx="7129426"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60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l"/>
            <a:r>
              <a:rPr lang="en-US" dirty="0">
                <a:solidFill>
                  <a:srgbClr val="000000"/>
                </a:solidFill>
                <a:latin typeface="Times New Roman"/>
              </a:rPr>
              <a:t>The angle between the base of the thumb and forearm is more than 90 degrees</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The angle between the base of the forefinger and the armrest is 90 degrees. </a:t>
            </a:r>
            <a:r>
              <a:rPr lang="en-US" dirty="0" smtClean="0">
                <a:solidFill>
                  <a:srgbClr val="000000"/>
                </a:solidFill>
                <a:latin typeface="Times New Roman"/>
              </a:rPr>
              <a:t>(0)</a:t>
            </a:r>
          </a:p>
          <a:p>
            <a:pPr algn="l"/>
            <a:r>
              <a:rPr lang="en-US" dirty="0" smtClean="0">
                <a:solidFill>
                  <a:srgbClr val="000000"/>
                </a:solidFill>
                <a:latin typeface="Times New Roman"/>
              </a:rPr>
              <a:t>The </a:t>
            </a:r>
            <a:r>
              <a:rPr lang="en-US" dirty="0">
                <a:solidFill>
                  <a:srgbClr val="000000"/>
                </a:solidFill>
                <a:latin typeface="Times New Roman"/>
              </a:rPr>
              <a:t>angle between the base of the forefinger and the wrist of the arm is 60 degrees</a:t>
            </a:r>
            <a:r>
              <a:rPr lang="en-US" dirty="0" smtClean="0">
                <a:solidFill>
                  <a:srgbClr val="000000"/>
                </a:solidFill>
                <a:latin typeface="Times New Roman"/>
              </a:rPr>
              <a:t>.(1)</a:t>
            </a:r>
          </a:p>
          <a:p>
            <a:pPr algn="l"/>
            <a:r>
              <a:rPr lang="en-US" dirty="0" smtClean="0">
                <a:solidFill>
                  <a:srgbClr val="000000"/>
                </a:solidFill>
                <a:latin typeface="Times New Roman"/>
              </a:rPr>
              <a:t>The </a:t>
            </a:r>
            <a:r>
              <a:rPr lang="en-US" dirty="0">
                <a:solidFill>
                  <a:srgbClr val="000000"/>
                </a:solidFill>
                <a:latin typeface="Times New Roman"/>
              </a:rPr>
              <a:t>angle between the base of the forefinger and the wrist of the arm is 45 degrees</a:t>
            </a:r>
            <a:r>
              <a:rPr lang="en-US" dirty="0" smtClean="0">
                <a:solidFill>
                  <a:srgbClr val="000000"/>
                </a:solidFill>
                <a:latin typeface="Times New Roman"/>
              </a:rPr>
              <a:t>.(2)</a:t>
            </a:r>
          </a:p>
          <a:p>
            <a:pPr algn="l"/>
            <a:r>
              <a:rPr lang="en-US" dirty="0" smtClean="0">
                <a:solidFill>
                  <a:srgbClr val="000000"/>
                </a:solidFill>
                <a:latin typeface="Times New Roman"/>
              </a:rPr>
              <a:t>The </a:t>
            </a:r>
            <a:r>
              <a:rPr lang="en-US" dirty="0">
                <a:solidFill>
                  <a:srgbClr val="000000"/>
                </a:solidFill>
                <a:latin typeface="Times New Roman"/>
              </a:rPr>
              <a:t>angle between the base of the forefinger and the wrist of the arm is 30 degrees. </a:t>
            </a:r>
            <a:r>
              <a:rPr lang="en-US" dirty="0" smtClean="0">
                <a:solidFill>
                  <a:srgbClr val="000000"/>
                </a:solidFill>
                <a:latin typeface="Times New Roman"/>
              </a:rPr>
              <a:t>(3 )</a:t>
            </a:r>
          </a:p>
          <a:p>
            <a:pPr algn="l"/>
            <a:r>
              <a:rPr lang="en-US" dirty="0" smtClean="0">
                <a:solidFill>
                  <a:srgbClr val="000000"/>
                </a:solidFill>
                <a:latin typeface="Times New Roman"/>
              </a:rPr>
              <a:t>The </a:t>
            </a:r>
            <a:r>
              <a:rPr lang="en-US" dirty="0">
                <a:solidFill>
                  <a:srgbClr val="000000"/>
                </a:solidFill>
                <a:latin typeface="Times New Roman"/>
              </a:rPr>
              <a:t>angle between the base of the forefinger and the armrest is zero</a:t>
            </a:r>
            <a:r>
              <a:rPr lang="en-US" dirty="0" smtClean="0">
                <a:solidFill>
                  <a:srgbClr val="000000"/>
                </a:solidFill>
                <a:latin typeface="Times New Roman"/>
              </a:rPr>
              <a:t>.(4) </a:t>
            </a:r>
            <a:endParaRPr lang="ar-EG" dirty="0"/>
          </a:p>
        </p:txBody>
      </p:sp>
    </p:spTree>
    <p:extLst>
      <p:ext uri="{BB962C8B-B14F-4D97-AF65-F5344CB8AC3E}">
        <p14:creationId xmlns:p14="http://schemas.microsoft.com/office/powerpoint/2010/main" val="3433221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l"/>
            <a:r>
              <a:rPr lang="en-US" b="1" dirty="0">
                <a:solidFill>
                  <a:srgbClr val="000000"/>
                </a:solidFill>
                <a:latin typeface="Times New Roman"/>
              </a:rPr>
              <a:t>3- Arm recoil </a:t>
            </a:r>
            <a:r>
              <a:rPr lang="en-US" dirty="0">
                <a:solidFill>
                  <a:srgbClr val="000000"/>
                </a:solidFill>
                <a:latin typeface="Times New Roman"/>
              </a:rPr>
              <a:t> Place the infant in the supine position</a:t>
            </a:r>
            <a:r>
              <a:rPr lang="en-US" dirty="0" smtClean="0">
                <a:solidFill>
                  <a:srgbClr val="000000"/>
                </a:solidFill>
                <a:latin typeface="Times New Roman"/>
              </a:rPr>
              <a:t>.</a:t>
            </a:r>
          </a:p>
          <a:p>
            <a:pPr algn="l"/>
            <a:r>
              <a:rPr lang="en-US" dirty="0" smtClean="0">
                <a:solidFill>
                  <a:srgbClr val="000000"/>
                </a:solidFill>
                <a:latin typeface="Times New Roman"/>
              </a:rPr>
              <a:t>  </a:t>
            </a:r>
            <a:r>
              <a:rPr lang="en-US" dirty="0">
                <a:solidFill>
                  <a:srgbClr val="000000"/>
                </a:solidFill>
                <a:latin typeface="Times New Roman"/>
              </a:rPr>
              <a:t>Flex the forearms for 5 seconds; then grasp the hand and fully extend the arm and release. Observe the infant‘s arm reaction to the release. </a:t>
            </a:r>
            <a:endParaRPr lang="ar-E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3212976"/>
            <a:ext cx="825817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095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l"/>
            <a:r>
              <a:rPr lang="en-US" dirty="0">
                <a:solidFill>
                  <a:srgbClr val="000000"/>
                </a:solidFill>
                <a:latin typeface="Times New Roman"/>
              </a:rPr>
              <a:t>The arm is at least 180 </a:t>
            </a:r>
            <a:r>
              <a:rPr lang="en-US" dirty="0" smtClean="0">
                <a:solidFill>
                  <a:srgbClr val="000000"/>
                </a:solidFill>
                <a:latin typeface="Times New Roman"/>
              </a:rPr>
              <a:t>degrees (0)</a:t>
            </a:r>
          </a:p>
          <a:p>
            <a:pPr algn="l"/>
            <a:r>
              <a:rPr lang="en-US" dirty="0" smtClean="0">
                <a:solidFill>
                  <a:srgbClr val="000000"/>
                </a:solidFill>
                <a:latin typeface="Times New Roman"/>
              </a:rPr>
              <a:t>A </a:t>
            </a:r>
            <a:r>
              <a:rPr lang="en-US" dirty="0">
                <a:solidFill>
                  <a:srgbClr val="000000"/>
                </a:solidFill>
                <a:latin typeface="Times New Roman"/>
              </a:rPr>
              <a:t>slight flexion of the elbow joint at an angle of 140 - 180 degrees </a:t>
            </a:r>
            <a:r>
              <a:rPr lang="en-US" dirty="0" smtClean="0">
                <a:solidFill>
                  <a:srgbClr val="000000"/>
                </a:solidFill>
                <a:latin typeface="Times New Roman"/>
              </a:rPr>
              <a:t>(1)</a:t>
            </a:r>
          </a:p>
          <a:p>
            <a:pPr algn="l"/>
            <a:r>
              <a:rPr lang="en-US" dirty="0" smtClean="0">
                <a:solidFill>
                  <a:srgbClr val="000000"/>
                </a:solidFill>
                <a:latin typeface="Times New Roman"/>
              </a:rPr>
              <a:t>A </a:t>
            </a:r>
            <a:r>
              <a:rPr lang="en-US" dirty="0">
                <a:solidFill>
                  <a:srgbClr val="000000"/>
                </a:solidFill>
                <a:latin typeface="Times New Roman"/>
              </a:rPr>
              <a:t>slight bend at an angle of 110 - 140 </a:t>
            </a:r>
            <a:r>
              <a:rPr lang="en-US" dirty="0" smtClean="0">
                <a:solidFill>
                  <a:srgbClr val="000000"/>
                </a:solidFill>
                <a:latin typeface="Times New Roman"/>
              </a:rPr>
              <a:t>degrees(2) </a:t>
            </a:r>
          </a:p>
          <a:p>
            <a:pPr algn="l"/>
            <a:r>
              <a:rPr lang="en-US" dirty="0" smtClean="0">
                <a:solidFill>
                  <a:srgbClr val="000000"/>
                </a:solidFill>
                <a:latin typeface="Times New Roman"/>
              </a:rPr>
              <a:t>Medium </a:t>
            </a:r>
            <a:r>
              <a:rPr lang="en-US" dirty="0">
                <a:solidFill>
                  <a:srgbClr val="000000"/>
                </a:solidFill>
                <a:latin typeface="Times New Roman"/>
              </a:rPr>
              <a:t>flexion at an angle of 90 - 110 </a:t>
            </a:r>
            <a:r>
              <a:rPr lang="en-US" dirty="0" smtClean="0">
                <a:solidFill>
                  <a:srgbClr val="000000"/>
                </a:solidFill>
                <a:latin typeface="Times New Roman"/>
              </a:rPr>
              <a:t>degrees(3)</a:t>
            </a:r>
          </a:p>
          <a:p>
            <a:pPr algn="l"/>
            <a:r>
              <a:rPr lang="en-US" dirty="0" smtClean="0">
                <a:solidFill>
                  <a:srgbClr val="000000"/>
                </a:solidFill>
                <a:latin typeface="Times New Roman"/>
              </a:rPr>
              <a:t>Brisk </a:t>
            </a:r>
            <a:r>
              <a:rPr lang="en-US" dirty="0">
                <a:solidFill>
                  <a:srgbClr val="000000"/>
                </a:solidFill>
                <a:latin typeface="Times New Roman"/>
              </a:rPr>
              <a:t>return to full </a:t>
            </a:r>
            <a:r>
              <a:rPr lang="en-US" dirty="0" smtClean="0">
                <a:solidFill>
                  <a:srgbClr val="000000"/>
                </a:solidFill>
                <a:latin typeface="Times New Roman"/>
              </a:rPr>
              <a:t>flexion(4)</a:t>
            </a:r>
          </a:p>
          <a:p>
            <a:r>
              <a:rPr lang="en-US" dirty="0" smtClean="0">
                <a:solidFill>
                  <a:srgbClr val="000000"/>
                </a:solidFill>
                <a:latin typeface="Times New Roman"/>
              </a:rPr>
              <a:t> </a:t>
            </a:r>
            <a:endParaRPr lang="ar-EG" dirty="0"/>
          </a:p>
        </p:txBody>
      </p:sp>
    </p:spTree>
    <p:extLst>
      <p:ext uri="{BB962C8B-B14F-4D97-AF65-F5344CB8AC3E}">
        <p14:creationId xmlns:p14="http://schemas.microsoft.com/office/powerpoint/2010/main" val="1712927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l"/>
            <a:r>
              <a:rPr lang="en-US" b="1" dirty="0">
                <a:solidFill>
                  <a:srgbClr val="000000"/>
                </a:solidFill>
                <a:latin typeface="Times New Roman"/>
              </a:rPr>
              <a:t>4- Popliteal angle </a:t>
            </a:r>
            <a:r>
              <a:rPr lang="en-US" dirty="0">
                <a:solidFill>
                  <a:srgbClr val="000000"/>
                </a:solidFill>
                <a:latin typeface="Times New Roman"/>
              </a:rPr>
              <a:t> With infant lying supine, and with diaper removed and pelvis flat on the examining surface. </a:t>
            </a:r>
            <a:endParaRPr lang="en-US" dirty="0" smtClean="0">
              <a:solidFill>
                <a:srgbClr val="000000"/>
              </a:solidFill>
              <a:latin typeface="Times New Roman"/>
            </a:endParaRPr>
          </a:p>
          <a:p>
            <a:pPr algn="l"/>
            <a:r>
              <a:rPr lang="en-US" dirty="0" smtClean="0">
                <a:solidFill>
                  <a:srgbClr val="000000"/>
                </a:solidFill>
                <a:latin typeface="Times New Roman"/>
              </a:rPr>
              <a:t> </a:t>
            </a:r>
            <a:r>
              <a:rPr lang="en-US" dirty="0">
                <a:solidFill>
                  <a:srgbClr val="000000"/>
                </a:solidFill>
                <a:latin typeface="Times New Roman"/>
              </a:rPr>
              <a:t>Hold the thigh in the knee-chest position with the left index finger and the thumb supporting the knee. Then extend the leg by gentle pressure from the right index finger behind the ankle</a:t>
            </a:r>
            <a:r>
              <a:rPr lang="en-US" dirty="0" smtClean="0">
                <a:solidFill>
                  <a:srgbClr val="000000"/>
                </a:solidFill>
                <a:latin typeface="Times New Roman"/>
              </a:rPr>
              <a:t>.</a:t>
            </a:r>
          </a:p>
          <a:p>
            <a:pPr algn="l"/>
            <a:r>
              <a:rPr lang="en-US" dirty="0" smtClean="0">
                <a:solidFill>
                  <a:srgbClr val="000000"/>
                </a:solidFill>
                <a:latin typeface="Times New Roman"/>
              </a:rPr>
              <a:t> </a:t>
            </a:r>
            <a:r>
              <a:rPr lang="en-US" dirty="0">
                <a:solidFill>
                  <a:srgbClr val="000000"/>
                </a:solidFill>
                <a:latin typeface="Times New Roman"/>
              </a:rPr>
              <a:t> Compare the angle behind the knee or the popliteal angle, with the figures on the diagram </a:t>
            </a:r>
            <a:endParaRPr lang="ar-EG" dirty="0"/>
          </a:p>
        </p:txBody>
      </p:sp>
    </p:spTree>
    <p:extLst>
      <p:ext uri="{BB962C8B-B14F-4D97-AF65-F5344CB8AC3E}">
        <p14:creationId xmlns:p14="http://schemas.microsoft.com/office/powerpoint/2010/main" val="1476296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6829" y="2674938"/>
            <a:ext cx="737828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7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l"/>
            <a:r>
              <a:rPr lang="en-US" dirty="0">
                <a:solidFill>
                  <a:srgbClr val="000000"/>
                </a:solidFill>
                <a:latin typeface="Times New Roman"/>
              </a:rPr>
              <a:t>The leg is completely rolled at 180 degrees </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A slight flexion behind the knee at a 160 degree </a:t>
            </a:r>
            <a:r>
              <a:rPr lang="en-US" dirty="0" smtClean="0">
                <a:solidFill>
                  <a:srgbClr val="000000"/>
                </a:solidFill>
                <a:latin typeface="Times New Roman"/>
              </a:rPr>
              <a:t>angle( 0 )</a:t>
            </a:r>
          </a:p>
          <a:p>
            <a:pPr algn="l"/>
            <a:r>
              <a:rPr lang="en-US" dirty="0" smtClean="0">
                <a:solidFill>
                  <a:srgbClr val="000000"/>
                </a:solidFill>
                <a:latin typeface="Times New Roman"/>
              </a:rPr>
              <a:t>Bend </a:t>
            </a:r>
            <a:r>
              <a:rPr lang="en-US" dirty="0">
                <a:solidFill>
                  <a:srgbClr val="000000"/>
                </a:solidFill>
                <a:latin typeface="Times New Roman"/>
              </a:rPr>
              <a:t>behind the knee at a 140 degree </a:t>
            </a:r>
            <a:r>
              <a:rPr lang="en-US" dirty="0" smtClean="0">
                <a:solidFill>
                  <a:srgbClr val="000000"/>
                </a:solidFill>
                <a:latin typeface="Times New Roman"/>
              </a:rPr>
              <a:t>angle( 1 )</a:t>
            </a:r>
          </a:p>
          <a:p>
            <a:pPr algn="l"/>
            <a:r>
              <a:rPr lang="en-US" dirty="0" smtClean="0">
                <a:solidFill>
                  <a:srgbClr val="000000"/>
                </a:solidFill>
                <a:latin typeface="Times New Roman"/>
              </a:rPr>
              <a:t>A </a:t>
            </a:r>
            <a:r>
              <a:rPr lang="en-US" dirty="0">
                <a:solidFill>
                  <a:srgbClr val="000000"/>
                </a:solidFill>
                <a:latin typeface="Times New Roman"/>
              </a:rPr>
              <a:t>marked bend at an angle of 120 - 130 degrees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Medium flexion at an angle of 100 - 110 degrees </a:t>
            </a:r>
            <a:r>
              <a:rPr lang="en-US" dirty="0" smtClean="0">
                <a:solidFill>
                  <a:srgbClr val="000000"/>
                </a:solidFill>
                <a:latin typeface="Times New Roman"/>
              </a:rPr>
              <a:t>(3 )</a:t>
            </a:r>
          </a:p>
          <a:p>
            <a:pPr algn="l"/>
            <a:r>
              <a:rPr lang="en-US" dirty="0" smtClean="0">
                <a:solidFill>
                  <a:srgbClr val="000000"/>
                </a:solidFill>
                <a:latin typeface="Times New Roman"/>
              </a:rPr>
              <a:t>Flex </a:t>
            </a:r>
            <a:r>
              <a:rPr lang="en-US" dirty="0">
                <a:solidFill>
                  <a:srgbClr val="000000"/>
                </a:solidFill>
                <a:latin typeface="Times New Roman"/>
              </a:rPr>
              <a:t>the knee joint at a 90 ° angle </a:t>
            </a:r>
            <a:r>
              <a:rPr lang="en-US" dirty="0" smtClean="0">
                <a:solidFill>
                  <a:srgbClr val="000000"/>
                </a:solidFill>
                <a:latin typeface="Times New Roman"/>
              </a:rPr>
              <a:t>(4)</a:t>
            </a:r>
          </a:p>
          <a:p>
            <a:pPr algn="l"/>
            <a:r>
              <a:rPr lang="en-US" dirty="0" smtClean="0">
                <a:solidFill>
                  <a:srgbClr val="000000"/>
                </a:solidFill>
                <a:latin typeface="Times New Roman"/>
              </a:rPr>
              <a:t> </a:t>
            </a:r>
            <a:r>
              <a:rPr lang="en-US" dirty="0">
                <a:solidFill>
                  <a:srgbClr val="000000"/>
                </a:solidFill>
                <a:latin typeface="Times New Roman"/>
              </a:rPr>
              <a:t>Full flexion of the knee joint at an angle of less than 90 </a:t>
            </a:r>
            <a:r>
              <a:rPr lang="en-US" dirty="0" smtClean="0">
                <a:solidFill>
                  <a:srgbClr val="000000"/>
                </a:solidFill>
                <a:latin typeface="Times New Roman"/>
              </a:rPr>
              <a:t>degrees(5) </a:t>
            </a:r>
            <a:endParaRPr lang="ar-EG" dirty="0"/>
          </a:p>
        </p:txBody>
      </p:sp>
    </p:spTree>
    <p:extLst>
      <p:ext uri="{BB962C8B-B14F-4D97-AF65-F5344CB8AC3E}">
        <p14:creationId xmlns:p14="http://schemas.microsoft.com/office/powerpoint/2010/main" val="2743372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l"/>
            <a:r>
              <a:rPr lang="en-US" b="1" dirty="0">
                <a:solidFill>
                  <a:srgbClr val="000000"/>
                </a:solidFill>
                <a:latin typeface="Times New Roman"/>
              </a:rPr>
              <a:t>5- Scarf sign </a:t>
            </a:r>
            <a:endParaRPr lang="en-US" b="1" dirty="0" smtClean="0">
              <a:solidFill>
                <a:srgbClr val="000000"/>
              </a:solidFill>
              <a:latin typeface="Times New Roman"/>
            </a:endParaRPr>
          </a:p>
          <a:p>
            <a:pPr algn="l"/>
            <a:r>
              <a:rPr lang="en-US" dirty="0" smtClean="0">
                <a:solidFill>
                  <a:srgbClr val="000000"/>
                </a:solidFill>
                <a:latin typeface="Times New Roman"/>
              </a:rPr>
              <a:t> </a:t>
            </a:r>
            <a:r>
              <a:rPr lang="en-US" dirty="0">
                <a:solidFill>
                  <a:srgbClr val="000000"/>
                </a:solidFill>
                <a:latin typeface="Times New Roman"/>
              </a:rPr>
              <a:t>Place the infant in the supine position.  Hold the infant's hand and draw the arm as far across the neck (like a scarf) to the opposite shoulder as possible</a:t>
            </a:r>
            <a:r>
              <a:rPr lang="en-US" dirty="0" smtClean="0">
                <a:solidFill>
                  <a:srgbClr val="000000"/>
                </a:solidFill>
                <a:latin typeface="Times New Roman"/>
              </a:rPr>
              <a:t>.</a:t>
            </a:r>
          </a:p>
          <a:p>
            <a:pPr algn="l"/>
            <a:r>
              <a:rPr lang="en-US" dirty="0" smtClean="0">
                <a:solidFill>
                  <a:srgbClr val="000000"/>
                </a:solidFill>
                <a:latin typeface="Times New Roman"/>
              </a:rPr>
              <a:t> </a:t>
            </a:r>
            <a:r>
              <a:rPr lang="en-US" dirty="0">
                <a:solidFill>
                  <a:srgbClr val="000000"/>
                </a:solidFill>
                <a:latin typeface="Times New Roman"/>
              </a:rPr>
              <a:t> To perform this maneuver the elbow may need to be lifted across the body, but both shoulders should remain on the examining surface and the head should remain midline. </a:t>
            </a:r>
            <a:endParaRPr lang="en-US" dirty="0" smtClean="0">
              <a:solidFill>
                <a:srgbClr val="000000"/>
              </a:solidFill>
              <a:latin typeface="Times New Roman"/>
            </a:endParaRPr>
          </a:p>
          <a:p>
            <a:pPr marL="0" indent="0" algn="l">
              <a:buNone/>
            </a:pPr>
            <a:r>
              <a:rPr lang="en-US" dirty="0" smtClean="0">
                <a:solidFill>
                  <a:srgbClr val="000000"/>
                </a:solidFill>
                <a:latin typeface="Times New Roman"/>
              </a:rPr>
              <a:t> </a:t>
            </a:r>
            <a:r>
              <a:rPr lang="en-US" dirty="0">
                <a:solidFill>
                  <a:srgbClr val="000000"/>
                </a:solidFill>
                <a:latin typeface="Times New Roman"/>
              </a:rPr>
              <a:t>The point on the chest to which the elbow moves easily prior to significant resistance is noted</a:t>
            </a:r>
            <a:r>
              <a:rPr lang="en-US" dirty="0" smtClean="0">
                <a:solidFill>
                  <a:srgbClr val="000000"/>
                </a:solidFill>
                <a:latin typeface="Times New Roman"/>
              </a:rPr>
              <a:t>.</a:t>
            </a:r>
          </a:p>
          <a:p>
            <a:pPr marL="0" indent="0" algn="l">
              <a:buNone/>
            </a:pPr>
            <a:r>
              <a:rPr lang="en-US" dirty="0" smtClean="0">
                <a:solidFill>
                  <a:srgbClr val="000000"/>
                </a:solidFill>
                <a:latin typeface="Times New Roman"/>
              </a:rPr>
              <a:t> </a:t>
            </a:r>
            <a:r>
              <a:rPr lang="en-US" dirty="0">
                <a:solidFill>
                  <a:srgbClr val="000000"/>
                </a:solidFill>
                <a:latin typeface="Times New Roman"/>
              </a:rPr>
              <a:t> Observe the position of the elbow on the infant's chest and compare it to the figures on the diagram. </a:t>
            </a:r>
            <a:endParaRPr lang="ar-EG" dirty="0"/>
          </a:p>
        </p:txBody>
      </p:sp>
    </p:spTree>
    <p:extLst>
      <p:ext uri="{BB962C8B-B14F-4D97-AF65-F5344CB8AC3E}">
        <p14:creationId xmlns:p14="http://schemas.microsoft.com/office/powerpoint/2010/main" val="2080544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lvl="0" algn="l"/>
            <a:r>
              <a:rPr lang="en-US" dirty="0">
                <a:solidFill>
                  <a:prstClr val="black"/>
                </a:solidFill>
              </a:rPr>
              <a:t>Full scarf at the level of the neck (-1) Contralateral axillary line (0)</a:t>
            </a:r>
          </a:p>
          <a:p>
            <a:pPr lvl="0" algn="l"/>
            <a:r>
              <a:rPr lang="en-US" dirty="0">
                <a:solidFill>
                  <a:prstClr val="black"/>
                </a:solidFill>
              </a:rPr>
              <a:t> Contralateral nipple line (1)</a:t>
            </a:r>
          </a:p>
          <a:p>
            <a:pPr lvl="0" algn="l"/>
            <a:r>
              <a:rPr lang="en-US" dirty="0">
                <a:solidFill>
                  <a:prstClr val="black"/>
                </a:solidFill>
              </a:rPr>
              <a:t> </a:t>
            </a:r>
            <a:r>
              <a:rPr lang="en-US" dirty="0" err="1">
                <a:solidFill>
                  <a:prstClr val="black"/>
                </a:solidFill>
              </a:rPr>
              <a:t>Xyphoid</a:t>
            </a:r>
            <a:r>
              <a:rPr lang="en-US" dirty="0">
                <a:solidFill>
                  <a:prstClr val="black"/>
                </a:solidFill>
              </a:rPr>
              <a:t> process ( 2)</a:t>
            </a:r>
          </a:p>
          <a:p>
            <a:pPr lvl="0" algn="l"/>
            <a:r>
              <a:rPr lang="en-US" dirty="0">
                <a:solidFill>
                  <a:prstClr val="black"/>
                </a:solidFill>
              </a:rPr>
              <a:t> </a:t>
            </a:r>
            <a:r>
              <a:rPr lang="en-US" dirty="0" err="1">
                <a:solidFill>
                  <a:prstClr val="black"/>
                </a:solidFill>
              </a:rPr>
              <a:t>Ipsilateral</a:t>
            </a:r>
            <a:r>
              <a:rPr lang="en-US" dirty="0">
                <a:solidFill>
                  <a:prstClr val="black"/>
                </a:solidFill>
              </a:rPr>
              <a:t> nipple line (3)</a:t>
            </a:r>
          </a:p>
          <a:p>
            <a:pPr lvl="0" algn="l"/>
            <a:r>
              <a:rPr lang="en-US" dirty="0">
                <a:solidFill>
                  <a:prstClr val="black"/>
                </a:solidFill>
              </a:rPr>
              <a:t> </a:t>
            </a:r>
            <a:r>
              <a:rPr lang="en-US" dirty="0" err="1">
                <a:solidFill>
                  <a:prstClr val="black"/>
                </a:solidFill>
              </a:rPr>
              <a:t>Ipsilateral</a:t>
            </a:r>
            <a:r>
              <a:rPr lang="en-US" dirty="0">
                <a:solidFill>
                  <a:prstClr val="black"/>
                </a:solidFill>
              </a:rPr>
              <a:t> axillary line (4) </a:t>
            </a:r>
            <a:endParaRPr lang="ar-EG" dirty="0">
              <a:solidFill>
                <a:prstClr val="black"/>
              </a:solidFill>
            </a:endParaRPr>
          </a:p>
          <a:p>
            <a:endParaRPr lang="ar-EG" dirty="0"/>
          </a:p>
        </p:txBody>
      </p:sp>
    </p:spTree>
    <p:extLst>
      <p:ext uri="{BB962C8B-B14F-4D97-AF65-F5344CB8AC3E}">
        <p14:creationId xmlns:p14="http://schemas.microsoft.com/office/powerpoint/2010/main" val="2939482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marL="0" lvl="0" indent="0" algn="l">
              <a:buNone/>
            </a:pPr>
            <a:r>
              <a:rPr lang="en-US" b="1" dirty="0">
                <a:solidFill>
                  <a:srgbClr val="000000"/>
                </a:solidFill>
                <a:latin typeface="Times New Roman"/>
              </a:rPr>
              <a:t>Definition of the New Ballard Score</a:t>
            </a:r>
            <a:r>
              <a:rPr lang="en-US" b="1" dirty="0" smtClean="0">
                <a:solidFill>
                  <a:srgbClr val="000000"/>
                </a:solidFill>
                <a:latin typeface="Times New Roman"/>
              </a:rPr>
              <a:t>:</a:t>
            </a:r>
          </a:p>
          <a:p>
            <a:pPr marL="0" lvl="0" indent="0" algn="just">
              <a:buNone/>
            </a:pPr>
            <a:r>
              <a:rPr lang="en-US" b="1" dirty="0" smtClean="0">
                <a:solidFill>
                  <a:srgbClr val="000000"/>
                </a:solidFill>
                <a:latin typeface="Times New Roman"/>
              </a:rPr>
              <a:t> </a:t>
            </a:r>
            <a:r>
              <a:rPr lang="en-US" dirty="0">
                <a:solidFill>
                  <a:srgbClr val="000000"/>
                </a:solidFill>
                <a:latin typeface="Times New Roman"/>
              </a:rPr>
              <a:t>The New Ballard Score is a set of procedures developed by Dr. Jeanne L Ballard, MD to determine Gestational </a:t>
            </a:r>
            <a:r>
              <a:rPr lang="en-US" dirty="0" smtClean="0">
                <a:solidFill>
                  <a:srgbClr val="000000"/>
                </a:solidFill>
                <a:latin typeface="Times New Roman"/>
              </a:rPr>
              <a:t>Age through </a:t>
            </a:r>
            <a:r>
              <a:rPr lang="en-US" dirty="0">
                <a:solidFill>
                  <a:srgbClr val="000000"/>
                </a:solidFill>
                <a:latin typeface="Times New Roman"/>
              </a:rPr>
              <a:t>neuromuscular and physical assessment of a newborn infant.   </a:t>
            </a:r>
            <a:r>
              <a:rPr lang="en-US" dirty="0" smtClean="0">
                <a:solidFill>
                  <a:srgbClr val="000000"/>
                </a:solidFill>
                <a:latin typeface="Times New Roman"/>
              </a:rPr>
              <a:t>                                                  </a:t>
            </a:r>
            <a:endParaRPr lang="ar-EG" dirty="0">
              <a:solidFill>
                <a:prstClr val="black">
                  <a:tint val="75000"/>
                </a:prstClr>
              </a:solidFill>
            </a:endParaRPr>
          </a:p>
          <a:p>
            <a:endParaRPr lang="ar-EG" dirty="0"/>
          </a:p>
        </p:txBody>
      </p:sp>
      <p:sp>
        <p:nvSpPr>
          <p:cNvPr id="2" name="Title 1"/>
          <p:cNvSpPr>
            <a:spLocks noGrp="1"/>
          </p:cNvSpPr>
          <p:nvPr>
            <p:ph type="title"/>
          </p:nvPr>
        </p:nvSpPr>
        <p:spPr/>
        <p:txBody>
          <a:bodyPr>
            <a:normAutofit fontScale="90000"/>
          </a:bodyPr>
          <a:lstStyle/>
          <a:p>
            <a:r>
              <a:rPr lang="en-US" b="1" dirty="0">
                <a:solidFill>
                  <a:srgbClr val="000000"/>
                </a:solidFill>
                <a:latin typeface="Times New Roman"/>
              </a:rPr>
              <a:t>Assessment of Gestational Age </a:t>
            </a:r>
            <a:r>
              <a:rPr lang="en-US" b="1" dirty="0" smtClean="0">
                <a:solidFill>
                  <a:srgbClr val="000000"/>
                </a:solidFill>
                <a:latin typeface="Times New Roman"/>
              </a:rPr>
              <a:t>: (</a:t>
            </a:r>
            <a:r>
              <a:rPr lang="en-US" b="1" dirty="0">
                <a:solidFill>
                  <a:srgbClr val="000000"/>
                </a:solidFill>
                <a:latin typeface="Times New Roman"/>
              </a:rPr>
              <a:t>New Ballard Score) </a:t>
            </a:r>
            <a:endParaRPr lang="ar-EG" dirty="0"/>
          </a:p>
        </p:txBody>
      </p:sp>
    </p:spTree>
    <p:extLst>
      <p:ext uri="{BB962C8B-B14F-4D97-AF65-F5344CB8AC3E}">
        <p14:creationId xmlns:p14="http://schemas.microsoft.com/office/powerpoint/2010/main" val="84051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1492" y="2674938"/>
            <a:ext cx="5128954"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97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just"/>
            <a:r>
              <a:rPr lang="en-US" b="1" dirty="0" smtClean="0">
                <a:solidFill>
                  <a:srgbClr val="000000"/>
                </a:solidFill>
                <a:latin typeface="Times New Roman"/>
              </a:rPr>
              <a:t>6- Heel-to-ear-maneuver </a:t>
            </a:r>
            <a:r>
              <a:rPr lang="en-US" dirty="0" smtClean="0">
                <a:solidFill>
                  <a:srgbClr val="000000"/>
                </a:solidFill>
                <a:latin typeface="Times New Roman"/>
              </a:rPr>
              <a:t> The infant is placed supine and the flexed lower extremity is brought to rest on the mattress alongside the infant's trunk. </a:t>
            </a:r>
          </a:p>
          <a:p>
            <a:pPr algn="l"/>
            <a:r>
              <a:rPr lang="en-US" dirty="0" smtClean="0">
                <a:solidFill>
                  <a:srgbClr val="000000"/>
                </a:solidFill>
                <a:latin typeface="Times New Roman"/>
              </a:rPr>
              <a:t> Support the infant's thigh laterally alongside the body with the palm of one hand. Hold the infant's foot between the thumb and index finger of the other hand and draw it to as near the head as possible towards the </a:t>
            </a:r>
            <a:r>
              <a:rPr lang="en-US" dirty="0" err="1" smtClean="0">
                <a:solidFill>
                  <a:srgbClr val="000000"/>
                </a:solidFill>
                <a:latin typeface="Times New Roman"/>
              </a:rPr>
              <a:t>ipsilateral</a:t>
            </a:r>
            <a:r>
              <a:rPr lang="en-US" dirty="0" smtClean="0">
                <a:solidFill>
                  <a:srgbClr val="000000"/>
                </a:solidFill>
                <a:latin typeface="Times New Roman"/>
              </a:rPr>
              <a:t> ear without forcing it. Keep the pelvis flat on the examining surface.</a:t>
            </a:r>
          </a:p>
          <a:p>
            <a:pPr algn="l"/>
            <a:r>
              <a:rPr lang="en-US" dirty="0" smtClean="0">
                <a:solidFill>
                  <a:srgbClr val="000000"/>
                </a:solidFill>
                <a:latin typeface="Times New Roman"/>
              </a:rPr>
              <a:t>  Note the location of the heel where significant resistance is appreciated. </a:t>
            </a:r>
            <a:endParaRPr lang="ar-EG" dirty="0"/>
          </a:p>
        </p:txBody>
      </p:sp>
    </p:spTree>
    <p:extLst>
      <p:ext uri="{BB962C8B-B14F-4D97-AF65-F5344CB8AC3E}">
        <p14:creationId xmlns:p14="http://schemas.microsoft.com/office/powerpoint/2010/main" val="734905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1492" y="2674938"/>
            <a:ext cx="5128954"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42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lgn="l"/>
            <a:r>
              <a:rPr lang="en-US" dirty="0">
                <a:solidFill>
                  <a:srgbClr val="000000"/>
                </a:solidFill>
                <a:latin typeface="Times New Roman"/>
              </a:rPr>
              <a:t>The heel is at or near the ear. </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The heel is at or near the nose. </a:t>
            </a:r>
            <a:r>
              <a:rPr lang="en-US" dirty="0" smtClean="0">
                <a:solidFill>
                  <a:srgbClr val="000000"/>
                </a:solidFill>
                <a:latin typeface="Times New Roman"/>
              </a:rPr>
              <a:t>(0)</a:t>
            </a:r>
          </a:p>
          <a:p>
            <a:pPr algn="l"/>
            <a:r>
              <a:rPr lang="en-US" dirty="0" smtClean="0">
                <a:solidFill>
                  <a:srgbClr val="000000"/>
                </a:solidFill>
                <a:latin typeface="Times New Roman"/>
              </a:rPr>
              <a:t> </a:t>
            </a:r>
            <a:r>
              <a:rPr lang="en-US" dirty="0">
                <a:solidFill>
                  <a:srgbClr val="000000"/>
                </a:solidFill>
                <a:latin typeface="Times New Roman"/>
              </a:rPr>
              <a:t>The heel is at or near the chin level. </a:t>
            </a:r>
            <a:r>
              <a:rPr lang="en-US" dirty="0" smtClean="0">
                <a:solidFill>
                  <a:srgbClr val="000000"/>
                </a:solidFill>
                <a:latin typeface="Times New Roman"/>
              </a:rPr>
              <a:t>(1) </a:t>
            </a:r>
          </a:p>
          <a:p>
            <a:pPr algn="l"/>
            <a:r>
              <a:rPr lang="en-US" dirty="0" smtClean="0">
                <a:solidFill>
                  <a:srgbClr val="000000"/>
                </a:solidFill>
                <a:latin typeface="Times New Roman"/>
              </a:rPr>
              <a:t>The </a:t>
            </a:r>
            <a:r>
              <a:rPr lang="en-US" dirty="0">
                <a:solidFill>
                  <a:srgbClr val="000000"/>
                </a:solidFill>
                <a:latin typeface="Times New Roman"/>
              </a:rPr>
              <a:t>heel is at or near the nipple line</a:t>
            </a:r>
            <a:r>
              <a:rPr lang="en-US" dirty="0" smtClean="0">
                <a:solidFill>
                  <a:srgbClr val="000000"/>
                </a:solidFill>
                <a:latin typeface="Times New Roman"/>
              </a:rPr>
              <a:t>.  (2)</a:t>
            </a:r>
          </a:p>
          <a:p>
            <a:pPr algn="l"/>
            <a:r>
              <a:rPr lang="en-US" dirty="0" smtClean="0">
                <a:solidFill>
                  <a:srgbClr val="000000"/>
                </a:solidFill>
                <a:latin typeface="Times New Roman"/>
              </a:rPr>
              <a:t> </a:t>
            </a:r>
            <a:r>
              <a:rPr lang="en-US" dirty="0">
                <a:solidFill>
                  <a:srgbClr val="000000"/>
                </a:solidFill>
                <a:latin typeface="Times New Roman"/>
              </a:rPr>
              <a:t>The heel is at or near the umbilical area</a:t>
            </a:r>
            <a:r>
              <a:rPr lang="en-US" dirty="0" smtClean="0">
                <a:solidFill>
                  <a:srgbClr val="000000"/>
                </a:solidFill>
                <a:latin typeface="Times New Roman"/>
              </a:rPr>
              <a:t>. ( 3)</a:t>
            </a:r>
          </a:p>
          <a:p>
            <a:pPr algn="l"/>
            <a:r>
              <a:rPr lang="en-US" dirty="0" smtClean="0">
                <a:solidFill>
                  <a:srgbClr val="000000"/>
                </a:solidFill>
                <a:latin typeface="Times New Roman"/>
              </a:rPr>
              <a:t> </a:t>
            </a:r>
            <a:r>
              <a:rPr lang="en-US" dirty="0">
                <a:solidFill>
                  <a:srgbClr val="000000"/>
                </a:solidFill>
                <a:latin typeface="Times New Roman"/>
              </a:rPr>
              <a:t>The heel is at or near the femoral crease</a:t>
            </a:r>
            <a:r>
              <a:rPr lang="en-US" dirty="0" smtClean="0">
                <a:solidFill>
                  <a:srgbClr val="000000"/>
                </a:solidFill>
                <a:latin typeface="Times New Roman"/>
              </a:rPr>
              <a:t>. ( 4) </a:t>
            </a:r>
            <a:endParaRPr lang="ar-EG" dirty="0"/>
          </a:p>
        </p:txBody>
      </p:sp>
    </p:spTree>
    <p:extLst>
      <p:ext uri="{BB962C8B-B14F-4D97-AF65-F5344CB8AC3E}">
        <p14:creationId xmlns:p14="http://schemas.microsoft.com/office/powerpoint/2010/main" val="26034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US" b="1" dirty="0">
                <a:solidFill>
                  <a:srgbClr val="000000"/>
                </a:solidFill>
                <a:latin typeface="Times New Roman"/>
              </a:rPr>
              <a:t>1- Skin </a:t>
            </a:r>
            <a:r>
              <a:rPr lang="en-US" dirty="0">
                <a:solidFill>
                  <a:srgbClr val="000000"/>
                </a:solidFill>
                <a:latin typeface="Times New Roman"/>
              </a:rPr>
              <a:t> Carefully look at the skin and grade according to the diagram. </a:t>
            </a:r>
            <a:endParaRPr lang="en-US" dirty="0" smtClean="0">
              <a:solidFill>
                <a:srgbClr val="000000"/>
              </a:solidFill>
              <a:latin typeface="Times New Roman"/>
            </a:endParaRPr>
          </a:p>
          <a:p>
            <a:pPr algn="l"/>
            <a:r>
              <a:rPr lang="en-US" dirty="0" smtClean="0">
                <a:solidFill>
                  <a:srgbClr val="000000"/>
                </a:solidFill>
                <a:latin typeface="Times New Roman"/>
              </a:rPr>
              <a:t>Sticky</a:t>
            </a:r>
            <a:r>
              <a:rPr lang="en-US" dirty="0">
                <a:solidFill>
                  <a:srgbClr val="000000"/>
                </a:solidFill>
                <a:latin typeface="Times New Roman"/>
              </a:rPr>
              <a:t>, friable</a:t>
            </a:r>
            <a:r>
              <a:rPr lang="en-US" dirty="0" smtClean="0">
                <a:solidFill>
                  <a:srgbClr val="000000"/>
                </a:solidFill>
                <a:latin typeface="Times New Roman"/>
              </a:rPr>
              <a:t>, transparent ( </a:t>
            </a:r>
            <a:r>
              <a:rPr lang="en-US" dirty="0">
                <a:solidFill>
                  <a:srgbClr val="000000"/>
                </a:solidFill>
                <a:latin typeface="Times New Roman"/>
              </a:rPr>
              <a:t>-</a:t>
            </a:r>
            <a:r>
              <a:rPr lang="en-US" dirty="0" smtClean="0">
                <a:solidFill>
                  <a:srgbClr val="000000"/>
                </a:solidFill>
                <a:latin typeface="Times New Roman"/>
              </a:rPr>
              <a:t>1) </a:t>
            </a:r>
          </a:p>
          <a:p>
            <a:pPr algn="l"/>
            <a:r>
              <a:rPr lang="en-US" dirty="0" smtClean="0">
                <a:solidFill>
                  <a:srgbClr val="000000"/>
                </a:solidFill>
                <a:latin typeface="Times New Roman"/>
              </a:rPr>
              <a:t>Gelatinous</a:t>
            </a:r>
            <a:r>
              <a:rPr lang="en-US" dirty="0">
                <a:solidFill>
                  <a:srgbClr val="000000"/>
                </a:solidFill>
                <a:latin typeface="Times New Roman"/>
              </a:rPr>
              <a:t>, red, </a:t>
            </a:r>
            <a:r>
              <a:rPr lang="en-US" dirty="0" smtClean="0">
                <a:solidFill>
                  <a:srgbClr val="000000"/>
                </a:solidFill>
                <a:latin typeface="Times New Roman"/>
              </a:rPr>
              <a:t>translucent</a:t>
            </a:r>
            <a:r>
              <a:rPr lang="en-US" dirty="0">
                <a:solidFill>
                  <a:srgbClr val="000000"/>
                </a:solidFill>
                <a:latin typeface="Times New Roman"/>
              </a:rPr>
              <a:t> </a:t>
            </a:r>
            <a:r>
              <a:rPr lang="en-US" dirty="0" smtClean="0">
                <a:solidFill>
                  <a:srgbClr val="000000"/>
                </a:solidFill>
                <a:latin typeface="Times New Roman"/>
              </a:rPr>
              <a:t>(0) </a:t>
            </a:r>
          </a:p>
          <a:p>
            <a:pPr algn="l"/>
            <a:r>
              <a:rPr lang="en-US" dirty="0" smtClean="0">
                <a:solidFill>
                  <a:srgbClr val="000000"/>
                </a:solidFill>
                <a:latin typeface="Times New Roman"/>
              </a:rPr>
              <a:t>Smooth </a:t>
            </a:r>
            <a:r>
              <a:rPr lang="en-US" dirty="0">
                <a:solidFill>
                  <a:srgbClr val="000000"/>
                </a:solidFill>
                <a:latin typeface="Times New Roman"/>
              </a:rPr>
              <a:t>pink, visible </a:t>
            </a:r>
            <a:r>
              <a:rPr lang="en-US" dirty="0" smtClean="0">
                <a:solidFill>
                  <a:srgbClr val="000000"/>
                </a:solidFill>
                <a:latin typeface="Times New Roman"/>
              </a:rPr>
              <a:t>veins(1) </a:t>
            </a:r>
          </a:p>
          <a:p>
            <a:pPr algn="l"/>
            <a:r>
              <a:rPr lang="en-US" dirty="0" smtClean="0">
                <a:solidFill>
                  <a:srgbClr val="000000"/>
                </a:solidFill>
                <a:latin typeface="Times New Roman"/>
              </a:rPr>
              <a:t>Superficial </a:t>
            </a:r>
            <a:r>
              <a:rPr lang="en-US" dirty="0">
                <a:solidFill>
                  <a:srgbClr val="000000"/>
                </a:solidFill>
                <a:latin typeface="Times New Roman"/>
              </a:rPr>
              <a:t>peeling &amp;/or rash, few </a:t>
            </a:r>
            <a:r>
              <a:rPr lang="en-US" dirty="0" smtClean="0">
                <a:solidFill>
                  <a:srgbClr val="000000"/>
                </a:solidFill>
                <a:latin typeface="Times New Roman"/>
              </a:rPr>
              <a:t>veins (2)</a:t>
            </a:r>
          </a:p>
          <a:p>
            <a:pPr algn="l"/>
            <a:r>
              <a:rPr lang="en-US" dirty="0" smtClean="0">
                <a:solidFill>
                  <a:srgbClr val="000000"/>
                </a:solidFill>
                <a:latin typeface="Times New Roman"/>
              </a:rPr>
              <a:t>Cracking</a:t>
            </a:r>
            <a:r>
              <a:rPr lang="en-US" dirty="0">
                <a:solidFill>
                  <a:srgbClr val="000000"/>
                </a:solidFill>
                <a:latin typeface="Times New Roman"/>
              </a:rPr>
              <a:t>, pale areas, rare </a:t>
            </a:r>
            <a:r>
              <a:rPr lang="en-US" dirty="0" smtClean="0">
                <a:solidFill>
                  <a:srgbClr val="000000"/>
                </a:solidFill>
                <a:latin typeface="Times New Roman"/>
              </a:rPr>
              <a:t>veins (3)</a:t>
            </a:r>
          </a:p>
          <a:p>
            <a:pPr algn="l"/>
            <a:r>
              <a:rPr lang="en-US" dirty="0" smtClean="0">
                <a:solidFill>
                  <a:srgbClr val="000000"/>
                </a:solidFill>
                <a:latin typeface="Times New Roman"/>
              </a:rPr>
              <a:t>Parchment</a:t>
            </a:r>
            <a:r>
              <a:rPr lang="en-US" dirty="0">
                <a:solidFill>
                  <a:srgbClr val="000000"/>
                </a:solidFill>
                <a:latin typeface="Times New Roman"/>
              </a:rPr>
              <a:t>, deep cracking, no </a:t>
            </a:r>
            <a:r>
              <a:rPr lang="en-US" dirty="0" smtClean="0">
                <a:solidFill>
                  <a:srgbClr val="000000"/>
                </a:solidFill>
                <a:latin typeface="Times New Roman"/>
              </a:rPr>
              <a:t>vessels (4) </a:t>
            </a:r>
            <a:r>
              <a:rPr lang="en-US" dirty="0">
                <a:solidFill>
                  <a:srgbClr val="000000"/>
                </a:solidFill>
                <a:latin typeface="Times New Roman"/>
              </a:rPr>
              <a:t>Leathery, cracked, </a:t>
            </a:r>
            <a:r>
              <a:rPr lang="en-US" dirty="0" smtClean="0">
                <a:solidFill>
                  <a:srgbClr val="000000"/>
                </a:solidFill>
                <a:latin typeface="Times New Roman"/>
              </a:rPr>
              <a:t>wrinkled (5)  </a:t>
            </a:r>
            <a:endParaRPr lang="ar-EG" dirty="0"/>
          </a:p>
        </p:txBody>
      </p:sp>
      <p:sp>
        <p:nvSpPr>
          <p:cNvPr id="2" name="Title 1"/>
          <p:cNvSpPr>
            <a:spLocks noGrp="1"/>
          </p:cNvSpPr>
          <p:nvPr>
            <p:ph type="title"/>
          </p:nvPr>
        </p:nvSpPr>
        <p:spPr/>
        <p:txBody>
          <a:bodyPr/>
          <a:lstStyle/>
          <a:p>
            <a:r>
              <a:rPr lang="en-US" b="1" dirty="0">
                <a:solidFill>
                  <a:srgbClr val="000000"/>
                </a:solidFill>
                <a:latin typeface="Times New Roman"/>
              </a:rPr>
              <a:t>B- Physical maturity </a:t>
            </a:r>
            <a:r>
              <a:rPr lang="en-US" b="1" dirty="0" smtClean="0">
                <a:solidFill>
                  <a:srgbClr val="000000"/>
                </a:solidFill>
                <a:latin typeface="Times New Roman"/>
              </a:rPr>
              <a:t>:</a:t>
            </a:r>
            <a:endParaRPr lang="ar-EG" dirty="0"/>
          </a:p>
        </p:txBody>
      </p:sp>
    </p:spTree>
    <p:extLst>
      <p:ext uri="{BB962C8B-B14F-4D97-AF65-F5344CB8AC3E}">
        <p14:creationId xmlns:p14="http://schemas.microsoft.com/office/powerpoint/2010/main" val="3807331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l"/>
            <a:r>
              <a:rPr lang="en-US" b="1" dirty="0">
                <a:solidFill>
                  <a:srgbClr val="000000"/>
                </a:solidFill>
                <a:latin typeface="Times New Roman"/>
              </a:rPr>
              <a:t>2- Lanugo hair </a:t>
            </a:r>
            <a:r>
              <a:rPr lang="en-US" dirty="0">
                <a:solidFill>
                  <a:srgbClr val="000000"/>
                </a:solidFill>
                <a:latin typeface="Times New Roman"/>
              </a:rPr>
              <a:t> Examine on the infant's back; between and over the scapulae</a:t>
            </a:r>
            <a:r>
              <a:rPr lang="en-US" dirty="0" smtClean="0">
                <a:solidFill>
                  <a:srgbClr val="000000"/>
                </a:solidFill>
                <a:latin typeface="Times New Roman"/>
              </a:rPr>
              <a:t>.</a:t>
            </a:r>
          </a:p>
          <a:p>
            <a:pPr algn="l"/>
            <a:r>
              <a:rPr lang="en-US" dirty="0" smtClean="0">
                <a:solidFill>
                  <a:srgbClr val="000000"/>
                </a:solidFill>
                <a:latin typeface="Times New Roman"/>
              </a:rPr>
              <a:t>None (-1)</a:t>
            </a:r>
          </a:p>
          <a:p>
            <a:pPr algn="l"/>
            <a:r>
              <a:rPr lang="en-US" dirty="0" smtClean="0">
                <a:solidFill>
                  <a:srgbClr val="000000"/>
                </a:solidFill>
                <a:latin typeface="Times New Roman"/>
              </a:rPr>
              <a:t>Sparse (0)</a:t>
            </a:r>
          </a:p>
          <a:p>
            <a:pPr algn="l"/>
            <a:r>
              <a:rPr lang="en-US" dirty="0" smtClean="0">
                <a:solidFill>
                  <a:srgbClr val="000000"/>
                </a:solidFill>
                <a:latin typeface="Times New Roman"/>
              </a:rPr>
              <a:t>Abundant (1) </a:t>
            </a:r>
          </a:p>
          <a:p>
            <a:pPr algn="l"/>
            <a:r>
              <a:rPr lang="en-US" dirty="0" smtClean="0">
                <a:solidFill>
                  <a:srgbClr val="000000"/>
                </a:solidFill>
                <a:latin typeface="Times New Roman"/>
              </a:rPr>
              <a:t>Thinning (2)</a:t>
            </a:r>
          </a:p>
          <a:p>
            <a:pPr algn="l"/>
            <a:r>
              <a:rPr lang="en-US" dirty="0" smtClean="0">
                <a:solidFill>
                  <a:srgbClr val="000000"/>
                </a:solidFill>
                <a:latin typeface="Times New Roman"/>
              </a:rPr>
              <a:t>Bald areas (3)</a:t>
            </a:r>
          </a:p>
          <a:p>
            <a:pPr algn="l"/>
            <a:r>
              <a:rPr lang="en-US" dirty="0" smtClean="0">
                <a:solidFill>
                  <a:srgbClr val="000000"/>
                </a:solidFill>
                <a:latin typeface="Times New Roman"/>
              </a:rPr>
              <a:t>Mostly bald (4) </a:t>
            </a:r>
            <a:endParaRPr lang="ar-EG" dirty="0"/>
          </a:p>
        </p:txBody>
      </p:sp>
    </p:spTree>
    <p:extLst>
      <p:ext uri="{BB962C8B-B14F-4D97-AF65-F5344CB8AC3E}">
        <p14:creationId xmlns:p14="http://schemas.microsoft.com/office/powerpoint/2010/main" val="1380517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b="1" dirty="0">
                <a:solidFill>
                  <a:srgbClr val="000000"/>
                </a:solidFill>
                <a:latin typeface="Times New Roman"/>
              </a:rPr>
              <a:t>3- Plantar </a:t>
            </a:r>
            <a:r>
              <a:rPr lang="en-US" b="1" dirty="0" smtClean="0">
                <a:solidFill>
                  <a:srgbClr val="000000"/>
                </a:solidFill>
                <a:latin typeface="Times New Roman"/>
              </a:rPr>
              <a:t>surface</a:t>
            </a:r>
          </a:p>
          <a:p>
            <a:pPr algn="l"/>
            <a:r>
              <a:rPr lang="en-US" b="1" dirty="0" smtClean="0">
                <a:solidFill>
                  <a:srgbClr val="000000"/>
                </a:solidFill>
                <a:latin typeface="Times New Roman"/>
              </a:rPr>
              <a:t> </a:t>
            </a:r>
            <a:r>
              <a:rPr lang="en-US" dirty="0">
                <a:solidFill>
                  <a:srgbClr val="000000"/>
                </a:solidFill>
                <a:latin typeface="Times New Roman"/>
              </a:rPr>
              <a:t> Measure foot length from the tip of the great toe to the back of the heel; give a score of (0) if the result is 50 mm and no creases are seen on the plantar surface. </a:t>
            </a:r>
            <a:endParaRPr lang="en-US" dirty="0" smtClean="0">
              <a:solidFill>
                <a:srgbClr val="000000"/>
              </a:solidFill>
              <a:latin typeface="Times New Roman"/>
            </a:endParaRPr>
          </a:p>
          <a:p>
            <a:pPr algn="l"/>
            <a:r>
              <a:rPr lang="en-US" dirty="0" smtClean="0">
                <a:solidFill>
                  <a:srgbClr val="000000"/>
                </a:solidFill>
                <a:latin typeface="Times New Roman"/>
              </a:rPr>
              <a:t> </a:t>
            </a:r>
            <a:r>
              <a:rPr lang="en-US" dirty="0">
                <a:solidFill>
                  <a:srgbClr val="000000"/>
                </a:solidFill>
                <a:latin typeface="Times New Roman"/>
              </a:rPr>
              <a:t>If there are creases, score accordingly. </a:t>
            </a:r>
            <a:endParaRPr lang="ar-EG" dirty="0"/>
          </a:p>
        </p:txBody>
      </p:sp>
    </p:spTree>
    <p:extLst>
      <p:ext uri="{BB962C8B-B14F-4D97-AF65-F5344CB8AC3E}">
        <p14:creationId xmlns:p14="http://schemas.microsoft.com/office/powerpoint/2010/main" val="814762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1492" y="2674938"/>
            <a:ext cx="5128954"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475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pPr algn="l"/>
            <a:r>
              <a:rPr lang="en-US" dirty="0" smtClean="0">
                <a:solidFill>
                  <a:srgbClr val="000000"/>
                </a:solidFill>
                <a:latin typeface="Times New Roman"/>
              </a:rPr>
              <a:t>Heel-toe </a:t>
            </a:r>
            <a:r>
              <a:rPr lang="en-US" dirty="0">
                <a:solidFill>
                  <a:srgbClr val="000000"/>
                </a:solidFill>
                <a:latin typeface="Times New Roman"/>
              </a:rPr>
              <a:t>&lt;40mm </a:t>
            </a:r>
            <a:r>
              <a:rPr lang="en-US" dirty="0" smtClean="0">
                <a:solidFill>
                  <a:srgbClr val="000000"/>
                </a:solidFill>
                <a:latin typeface="Times New Roman"/>
              </a:rPr>
              <a:t>(-2)</a:t>
            </a:r>
          </a:p>
          <a:p>
            <a:pPr algn="l"/>
            <a:r>
              <a:rPr lang="en-US" dirty="0" smtClean="0">
                <a:solidFill>
                  <a:srgbClr val="000000"/>
                </a:solidFill>
                <a:latin typeface="Times New Roman"/>
              </a:rPr>
              <a:t>Heel-toe 40-50mm (-1 )</a:t>
            </a:r>
          </a:p>
          <a:p>
            <a:pPr algn="l"/>
            <a:r>
              <a:rPr lang="en-US" dirty="0" smtClean="0">
                <a:solidFill>
                  <a:srgbClr val="000000"/>
                </a:solidFill>
                <a:latin typeface="Times New Roman"/>
              </a:rPr>
              <a:t>Heel-toe </a:t>
            </a:r>
            <a:r>
              <a:rPr lang="en-US" dirty="0">
                <a:solidFill>
                  <a:srgbClr val="000000"/>
                </a:solidFill>
                <a:latin typeface="Times New Roman"/>
              </a:rPr>
              <a:t>&gt;50 mm no crease </a:t>
            </a:r>
            <a:r>
              <a:rPr lang="en-US" dirty="0" smtClean="0">
                <a:solidFill>
                  <a:srgbClr val="000000"/>
                </a:solidFill>
                <a:latin typeface="Times New Roman"/>
              </a:rPr>
              <a:t>(0)</a:t>
            </a:r>
          </a:p>
          <a:p>
            <a:pPr algn="l"/>
            <a:r>
              <a:rPr lang="en-US" dirty="0" smtClean="0">
                <a:solidFill>
                  <a:srgbClr val="000000"/>
                </a:solidFill>
                <a:latin typeface="Times New Roman"/>
              </a:rPr>
              <a:t>Faint </a:t>
            </a:r>
            <a:r>
              <a:rPr lang="en-US" dirty="0">
                <a:solidFill>
                  <a:srgbClr val="000000"/>
                </a:solidFill>
                <a:latin typeface="Times New Roman"/>
              </a:rPr>
              <a:t>red marks </a:t>
            </a:r>
            <a:r>
              <a:rPr lang="en-US" dirty="0" smtClean="0">
                <a:solidFill>
                  <a:srgbClr val="000000"/>
                </a:solidFill>
                <a:latin typeface="Times New Roman"/>
              </a:rPr>
              <a:t>(1)</a:t>
            </a:r>
          </a:p>
          <a:p>
            <a:pPr algn="l"/>
            <a:r>
              <a:rPr lang="en-US" dirty="0" smtClean="0">
                <a:solidFill>
                  <a:srgbClr val="000000"/>
                </a:solidFill>
                <a:latin typeface="Times New Roman"/>
              </a:rPr>
              <a:t>Anterior </a:t>
            </a:r>
            <a:r>
              <a:rPr lang="en-US" dirty="0">
                <a:solidFill>
                  <a:srgbClr val="000000"/>
                </a:solidFill>
                <a:latin typeface="Times New Roman"/>
              </a:rPr>
              <a:t>transverse crease only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Creases ant. </a:t>
            </a:r>
            <a:r>
              <a:rPr lang="en-US" dirty="0" smtClean="0">
                <a:solidFill>
                  <a:srgbClr val="000000"/>
                </a:solidFill>
                <a:latin typeface="Times New Roman"/>
              </a:rPr>
              <a:t>2/3 (3) </a:t>
            </a:r>
          </a:p>
          <a:p>
            <a:pPr algn="l"/>
            <a:r>
              <a:rPr lang="en-US" dirty="0" smtClean="0">
                <a:solidFill>
                  <a:srgbClr val="000000"/>
                </a:solidFill>
                <a:latin typeface="Times New Roman"/>
              </a:rPr>
              <a:t>Creases </a:t>
            </a:r>
            <a:r>
              <a:rPr lang="en-US" dirty="0">
                <a:solidFill>
                  <a:srgbClr val="000000"/>
                </a:solidFill>
                <a:latin typeface="Times New Roman"/>
              </a:rPr>
              <a:t>over entire </a:t>
            </a:r>
            <a:r>
              <a:rPr lang="en-US" dirty="0" smtClean="0">
                <a:solidFill>
                  <a:srgbClr val="000000"/>
                </a:solidFill>
                <a:latin typeface="Times New Roman"/>
              </a:rPr>
              <a:t>sole (4) </a:t>
            </a:r>
          </a:p>
          <a:p>
            <a:pPr algn="l"/>
            <a:r>
              <a:rPr lang="en-US" b="1" dirty="0">
                <a:solidFill>
                  <a:srgbClr val="000000"/>
                </a:solidFill>
                <a:latin typeface="Times New Roman"/>
              </a:rPr>
              <a:t>4- Breast </a:t>
            </a:r>
            <a:r>
              <a:rPr lang="en-US" dirty="0">
                <a:solidFill>
                  <a:srgbClr val="000000"/>
                </a:solidFill>
                <a:latin typeface="Times New Roman"/>
              </a:rPr>
              <a:t> The examiner notes the size of the areola and the presence or absence of stippling</a:t>
            </a:r>
            <a:r>
              <a:rPr lang="en-US" dirty="0" smtClean="0">
                <a:solidFill>
                  <a:srgbClr val="000000"/>
                </a:solidFill>
                <a:latin typeface="Times New Roman"/>
              </a:rPr>
              <a:t>.</a:t>
            </a:r>
          </a:p>
          <a:p>
            <a:pPr algn="l"/>
            <a:r>
              <a:rPr lang="en-US" dirty="0" smtClean="0">
                <a:solidFill>
                  <a:srgbClr val="000000"/>
                </a:solidFill>
                <a:latin typeface="Times New Roman"/>
              </a:rPr>
              <a:t> </a:t>
            </a:r>
            <a:r>
              <a:rPr lang="en-US" dirty="0">
                <a:solidFill>
                  <a:srgbClr val="000000"/>
                </a:solidFill>
                <a:latin typeface="Times New Roman"/>
              </a:rPr>
              <a:t> The examiner then palpates the breast tissue beneath the skin by holding it between thumb and forefinger, estimating its diameter in millimeters, and selects the appropriate square on the score sheet. </a:t>
            </a:r>
            <a:endParaRPr lang="ar-EG" dirty="0"/>
          </a:p>
        </p:txBody>
      </p:sp>
    </p:spTree>
    <p:extLst>
      <p:ext uri="{BB962C8B-B14F-4D97-AF65-F5344CB8AC3E}">
        <p14:creationId xmlns:p14="http://schemas.microsoft.com/office/powerpoint/2010/main" val="2233482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smtClean="0">
                <a:solidFill>
                  <a:srgbClr val="000000"/>
                </a:solidFill>
                <a:latin typeface="Times New Roman"/>
              </a:rPr>
              <a:t>Imperceptible (-1) </a:t>
            </a:r>
          </a:p>
          <a:p>
            <a:pPr algn="l"/>
            <a:r>
              <a:rPr lang="en-US" dirty="0" smtClean="0">
                <a:solidFill>
                  <a:srgbClr val="000000"/>
                </a:solidFill>
                <a:latin typeface="Times New Roman"/>
              </a:rPr>
              <a:t>Barely </a:t>
            </a:r>
            <a:r>
              <a:rPr lang="en-US" dirty="0">
                <a:solidFill>
                  <a:srgbClr val="000000"/>
                </a:solidFill>
                <a:latin typeface="Times New Roman"/>
              </a:rPr>
              <a:t>perceptible </a:t>
            </a:r>
            <a:r>
              <a:rPr lang="en-US" dirty="0" smtClean="0">
                <a:solidFill>
                  <a:srgbClr val="000000"/>
                </a:solidFill>
                <a:latin typeface="Times New Roman"/>
              </a:rPr>
              <a:t>(0)</a:t>
            </a:r>
          </a:p>
          <a:p>
            <a:pPr algn="l"/>
            <a:r>
              <a:rPr lang="en-US" dirty="0" smtClean="0">
                <a:solidFill>
                  <a:srgbClr val="000000"/>
                </a:solidFill>
                <a:latin typeface="Times New Roman"/>
              </a:rPr>
              <a:t> </a:t>
            </a:r>
            <a:r>
              <a:rPr lang="en-US" dirty="0">
                <a:solidFill>
                  <a:srgbClr val="000000"/>
                </a:solidFill>
                <a:latin typeface="Times New Roman"/>
              </a:rPr>
              <a:t>Flat areola no bud </a:t>
            </a:r>
            <a:r>
              <a:rPr lang="en-US" dirty="0" smtClean="0">
                <a:solidFill>
                  <a:srgbClr val="000000"/>
                </a:solidFill>
                <a:latin typeface="Times New Roman"/>
              </a:rPr>
              <a:t>(1) </a:t>
            </a:r>
          </a:p>
          <a:p>
            <a:pPr algn="l"/>
            <a:r>
              <a:rPr lang="en-US" dirty="0" smtClean="0">
                <a:solidFill>
                  <a:srgbClr val="000000"/>
                </a:solidFill>
                <a:latin typeface="Times New Roman"/>
              </a:rPr>
              <a:t>Stippled </a:t>
            </a:r>
            <a:r>
              <a:rPr lang="en-US" dirty="0">
                <a:solidFill>
                  <a:srgbClr val="000000"/>
                </a:solidFill>
                <a:latin typeface="Times New Roman"/>
              </a:rPr>
              <a:t>areola 1-2 mm bud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Raised areola 3-4 mm bud </a:t>
            </a:r>
            <a:r>
              <a:rPr lang="en-US" dirty="0" smtClean="0">
                <a:solidFill>
                  <a:srgbClr val="000000"/>
                </a:solidFill>
                <a:latin typeface="Times New Roman"/>
              </a:rPr>
              <a:t>(3)</a:t>
            </a:r>
          </a:p>
          <a:p>
            <a:pPr algn="l"/>
            <a:r>
              <a:rPr lang="en-US" dirty="0" smtClean="0">
                <a:solidFill>
                  <a:srgbClr val="000000"/>
                </a:solidFill>
                <a:latin typeface="Times New Roman"/>
              </a:rPr>
              <a:t>Full </a:t>
            </a:r>
            <a:r>
              <a:rPr lang="en-US" dirty="0">
                <a:solidFill>
                  <a:srgbClr val="000000"/>
                </a:solidFill>
                <a:latin typeface="Times New Roman"/>
              </a:rPr>
              <a:t>areola 5-10 mm bud </a:t>
            </a:r>
            <a:r>
              <a:rPr lang="en-US" dirty="0" smtClean="0">
                <a:solidFill>
                  <a:srgbClr val="000000"/>
                </a:solidFill>
                <a:latin typeface="Times New Roman"/>
              </a:rPr>
              <a:t>(4)</a:t>
            </a:r>
            <a:endParaRPr lang="ar-EG" dirty="0"/>
          </a:p>
        </p:txBody>
      </p:sp>
    </p:spTree>
    <p:extLst>
      <p:ext uri="{BB962C8B-B14F-4D97-AF65-F5344CB8AC3E}">
        <p14:creationId xmlns:p14="http://schemas.microsoft.com/office/powerpoint/2010/main" val="1874209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b="1" dirty="0">
                <a:solidFill>
                  <a:srgbClr val="000000"/>
                </a:solidFill>
                <a:latin typeface="Times New Roman"/>
              </a:rPr>
              <a:t>1- Posture </a:t>
            </a:r>
            <a:r>
              <a:rPr lang="en-US" b="1" dirty="0" smtClean="0">
                <a:solidFill>
                  <a:srgbClr val="000000"/>
                </a:solidFill>
                <a:latin typeface="Times New Roman"/>
              </a:rPr>
              <a:t>:</a:t>
            </a:r>
          </a:p>
          <a:p>
            <a:pPr algn="l"/>
            <a:r>
              <a:rPr lang="en-US" dirty="0">
                <a:solidFill>
                  <a:srgbClr val="000000"/>
                </a:solidFill>
                <a:latin typeface="Symbol"/>
              </a:rPr>
              <a:t> </a:t>
            </a:r>
            <a:r>
              <a:rPr lang="en-US" dirty="0">
                <a:solidFill>
                  <a:srgbClr val="000000"/>
                </a:solidFill>
                <a:latin typeface="Times New Roman"/>
              </a:rPr>
              <a:t>The infant is placed supine and the examiner waits until the infant settles into a relaxed </a:t>
            </a:r>
            <a:r>
              <a:rPr lang="en-US" dirty="0" smtClean="0">
                <a:solidFill>
                  <a:srgbClr val="000000"/>
                </a:solidFill>
                <a:latin typeface="Times New Roman"/>
              </a:rPr>
              <a:t>or preferred </a:t>
            </a:r>
            <a:r>
              <a:rPr lang="en-US" dirty="0">
                <a:solidFill>
                  <a:srgbClr val="000000"/>
                </a:solidFill>
                <a:latin typeface="Times New Roman"/>
              </a:rPr>
              <a:t>posture</a:t>
            </a:r>
            <a:r>
              <a:rPr lang="en-US" dirty="0" smtClean="0">
                <a:solidFill>
                  <a:srgbClr val="000000"/>
                </a:solidFill>
                <a:latin typeface="Times New Roman"/>
              </a:rPr>
              <a:t>.</a:t>
            </a:r>
          </a:p>
          <a:p>
            <a:pPr algn="l"/>
            <a:r>
              <a:rPr lang="en-US" dirty="0" smtClean="0">
                <a:solidFill>
                  <a:srgbClr val="000000"/>
                </a:solidFill>
                <a:latin typeface="Times New Roman"/>
              </a:rPr>
              <a:t> Observe </a:t>
            </a:r>
            <a:r>
              <a:rPr lang="en-US" dirty="0">
                <a:solidFill>
                  <a:srgbClr val="000000"/>
                </a:solidFill>
                <a:latin typeface="Times New Roman"/>
              </a:rPr>
              <a:t>the flexion of the arms and legs</a:t>
            </a:r>
            <a:r>
              <a:rPr lang="en-US" dirty="0" smtClean="0">
                <a:solidFill>
                  <a:srgbClr val="000000"/>
                </a:solidFill>
                <a:latin typeface="Times New Roman"/>
              </a:rPr>
              <a:t>.</a:t>
            </a:r>
          </a:p>
          <a:p>
            <a:pPr algn="l"/>
            <a:r>
              <a:rPr lang="en-US" dirty="0" smtClean="0">
                <a:solidFill>
                  <a:srgbClr val="000000"/>
                </a:solidFill>
                <a:latin typeface="Times New Roman"/>
              </a:rPr>
              <a:t> </a:t>
            </a:r>
            <a:r>
              <a:rPr lang="en-US" dirty="0">
                <a:solidFill>
                  <a:srgbClr val="000000"/>
                </a:solidFill>
                <a:latin typeface="Times New Roman"/>
              </a:rPr>
              <a:t> Compare with the figures on the diagram and place an (X) through the figure most similar. </a:t>
            </a:r>
            <a:endParaRPr lang="en-US" b="1" dirty="0" smtClean="0">
              <a:solidFill>
                <a:srgbClr val="000000"/>
              </a:solidFill>
              <a:latin typeface="Times New Roman"/>
            </a:endParaRPr>
          </a:p>
          <a:p>
            <a:pPr algn="l"/>
            <a:endParaRPr lang="ar-EG" dirty="0"/>
          </a:p>
        </p:txBody>
      </p:sp>
      <p:sp>
        <p:nvSpPr>
          <p:cNvPr id="2" name="Title 1"/>
          <p:cNvSpPr>
            <a:spLocks noGrp="1"/>
          </p:cNvSpPr>
          <p:nvPr>
            <p:ph type="title"/>
          </p:nvPr>
        </p:nvSpPr>
        <p:spPr/>
        <p:txBody>
          <a:bodyPr>
            <a:normAutofit/>
          </a:bodyPr>
          <a:lstStyle/>
          <a:p>
            <a:r>
              <a:rPr lang="en-US" b="1" dirty="0">
                <a:solidFill>
                  <a:srgbClr val="000000"/>
                </a:solidFill>
                <a:latin typeface="Times New Roman"/>
              </a:rPr>
              <a:t>A- Neuromuscular </a:t>
            </a:r>
            <a:r>
              <a:rPr lang="en-US" b="1" dirty="0" smtClean="0">
                <a:solidFill>
                  <a:srgbClr val="000000"/>
                </a:solidFill>
                <a:latin typeface="Times New Roman"/>
              </a:rPr>
              <a:t>maturity: </a:t>
            </a:r>
            <a:endParaRPr lang="ar-EG" dirty="0"/>
          </a:p>
        </p:txBody>
      </p:sp>
    </p:spTree>
    <p:extLst>
      <p:ext uri="{BB962C8B-B14F-4D97-AF65-F5344CB8AC3E}">
        <p14:creationId xmlns:p14="http://schemas.microsoft.com/office/powerpoint/2010/main" val="4085177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92500" lnSpcReduction="20000"/>
          </a:bodyPr>
          <a:lstStyle/>
          <a:p>
            <a:pPr algn="l"/>
            <a:r>
              <a:rPr lang="en-US" b="1" dirty="0">
                <a:solidFill>
                  <a:srgbClr val="000000"/>
                </a:solidFill>
                <a:latin typeface="Times New Roman"/>
              </a:rPr>
              <a:t>5- Eye and ear </a:t>
            </a:r>
            <a:r>
              <a:rPr lang="en-US" dirty="0">
                <a:solidFill>
                  <a:srgbClr val="000000"/>
                </a:solidFill>
                <a:latin typeface="Times New Roman"/>
              </a:rPr>
              <a:t> The pinna of the fetal ear changes it configuration and increases in cartilage content as maturation progresses. Assessment includes palpation for cartilage thickness, then folding the pinna forward toward the face and releasing it</a:t>
            </a:r>
            <a:r>
              <a:rPr lang="en-US" dirty="0" smtClean="0">
                <a:solidFill>
                  <a:srgbClr val="000000"/>
                </a:solidFill>
                <a:latin typeface="Times New Roman"/>
              </a:rPr>
              <a:t>.</a:t>
            </a:r>
          </a:p>
          <a:p>
            <a:pPr algn="l"/>
            <a:r>
              <a:rPr lang="en-US" dirty="0" smtClean="0">
                <a:solidFill>
                  <a:srgbClr val="000000"/>
                </a:solidFill>
                <a:latin typeface="Times New Roman"/>
              </a:rPr>
              <a:t> </a:t>
            </a:r>
            <a:r>
              <a:rPr lang="en-US" dirty="0">
                <a:solidFill>
                  <a:srgbClr val="000000"/>
                </a:solidFill>
                <a:latin typeface="Times New Roman"/>
              </a:rPr>
              <a:t> The examiner notes the rapidity with which the folded pinna snaps back away from the face when released, then selects the square that most closely describes the degree of cartilaginous development. </a:t>
            </a:r>
            <a:endParaRPr lang="en-US" dirty="0" smtClean="0">
              <a:solidFill>
                <a:srgbClr val="000000"/>
              </a:solidFill>
              <a:latin typeface="Times New Roman"/>
            </a:endParaRPr>
          </a:p>
          <a:p>
            <a:pPr algn="l"/>
            <a:r>
              <a:rPr lang="en-US" dirty="0" smtClean="0">
                <a:solidFill>
                  <a:srgbClr val="000000"/>
                </a:solidFill>
                <a:latin typeface="Times New Roman"/>
              </a:rPr>
              <a:t> </a:t>
            </a:r>
            <a:r>
              <a:rPr lang="en-US" dirty="0">
                <a:solidFill>
                  <a:srgbClr val="000000"/>
                </a:solidFill>
                <a:latin typeface="Times New Roman"/>
              </a:rPr>
              <a:t>In very premature infants, the pinnae may remain folded when released. In such infants, the examiner notes the state of eyelid development as an additional </a:t>
            </a:r>
            <a:r>
              <a:rPr lang="en-US" dirty="0" smtClean="0">
                <a:solidFill>
                  <a:srgbClr val="000000"/>
                </a:solidFill>
                <a:latin typeface="Times New Roman"/>
              </a:rPr>
              <a:t>indicator of </a:t>
            </a:r>
            <a:r>
              <a:rPr lang="en-US" dirty="0">
                <a:solidFill>
                  <a:srgbClr val="000000"/>
                </a:solidFill>
                <a:latin typeface="Times New Roman"/>
              </a:rPr>
              <a:t>fetal maturation. The examiner places thumb and forefinger on the upper and lower lids, gently moving them apart to separate them. The extremely immature infant will have tightly fused eyelids. </a:t>
            </a:r>
            <a:r>
              <a:rPr lang="en-US" dirty="0" smtClean="0">
                <a:solidFill>
                  <a:srgbClr val="000000"/>
                </a:solidFill>
                <a:latin typeface="Times New Roman"/>
              </a:rPr>
              <a:t> </a:t>
            </a:r>
            <a:endParaRPr lang="ar-EG" dirty="0"/>
          </a:p>
        </p:txBody>
      </p:sp>
    </p:spTree>
    <p:extLst>
      <p:ext uri="{BB962C8B-B14F-4D97-AF65-F5344CB8AC3E}">
        <p14:creationId xmlns:p14="http://schemas.microsoft.com/office/powerpoint/2010/main" val="1949668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a:solidFill>
                  <a:srgbClr val="000000"/>
                </a:solidFill>
                <a:latin typeface="Times New Roman"/>
              </a:rPr>
              <a:t>Lids fused tightly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Lids fused </a:t>
            </a:r>
            <a:r>
              <a:rPr lang="en-US" dirty="0" smtClean="0">
                <a:solidFill>
                  <a:srgbClr val="000000"/>
                </a:solidFill>
                <a:latin typeface="Times New Roman"/>
              </a:rPr>
              <a:t>loosely( </a:t>
            </a:r>
            <a:r>
              <a:rPr lang="en-US" dirty="0">
                <a:solidFill>
                  <a:srgbClr val="000000"/>
                </a:solidFill>
                <a:latin typeface="Times New Roman"/>
              </a:rPr>
              <a:t>-</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Lids open pinna flat stays folded </a:t>
            </a:r>
            <a:r>
              <a:rPr lang="en-US" dirty="0" smtClean="0">
                <a:solidFill>
                  <a:srgbClr val="000000"/>
                </a:solidFill>
                <a:latin typeface="Times New Roman"/>
              </a:rPr>
              <a:t>(0)</a:t>
            </a:r>
          </a:p>
          <a:p>
            <a:pPr algn="l"/>
            <a:r>
              <a:rPr lang="en-US" dirty="0" smtClean="0">
                <a:solidFill>
                  <a:srgbClr val="000000"/>
                </a:solidFill>
                <a:latin typeface="Times New Roman"/>
              </a:rPr>
              <a:t> </a:t>
            </a:r>
            <a:r>
              <a:rPr lang="en-US" dirty="0">
                <a:solidFill>
                  <a:srgbClr val="000000"/>
                </a:solidFill>
                <a:latin typeface="Times New Roman"/>
              </a:rPr>
              <a:t>Sl. curved pinna; soft; slow recoil </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Well-curved pinna; soft but ready recoil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Formed &amp; firm instant recoil </a:t>
            </a:r>
            <a:r>
              <a:rPr lang="en-US" dirty="0" smtClean="0">
                <a:solidFill>
                  <a:srgbClr val="000000"/>
                </a:solidFill>
                <a:latin typeface="Times New Roman"/>
              </a:rPr>
              <a:t>(3) </a:t>
            </a:r>
          </a:p>
          <a:p>
            <a:pPr algn="l"/>
            <a:r>
              <a:rPr lang="en-US" dirty="0" smtClean="0">
                <a:solidFill>
                  <a:srgbClr val="000000"/>
                </a:solidFill>
                <a:latin typeface="Times New Roman"/>
              </a:rPr>
              <a:t>Thick </a:t>
            </a:r>
            <a:r>
              <a:rPr lang="en-US" dirty="0">
                <a:solidFill>
                  <a:srgbClr val="000000"/>
                </a:solidFill>
                <a:latin typeface="Times New Roman"/>
              </a:rPr>
              <a:t>cartilage ear stiff </a:t>
            </a:r>
            <a:r>
              <a:rPr lang="en-US" dirty="0" smtClean="0">
                <a:solidFill>
                  <a:srgbClr val="000000"/>
                </a:solidFill>
                <a:latin typeface="Times New Roman"/>
              </a:rPr>
              <a:t>(4 )</a:t>
            </a:r>
            <a:endParaRPr lang="ar-EG" dirty="0"/>
          </a:p>
        </p:txBody>
      </p:sp>
    </p:spTree>
    <p:extLst>
      <p:ext uri="{BB962C8B-B14F-4D97-AF65-F5344CB8AC3E}">
        <p14:creationId xmlns:p14="http://schemas.microsoft.com/office/powerpoint/2010/main" val="60944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n-US" b="1" dirty="0">
                <a:solidFill>
                  <a:srgbClr val="000000"/>
                </a:solidFill>
                <a:latin typeface="Times New Roman"/>
              </a:rPr>
              <a:t>Genitals A- Genitals-Male </a:t>
            </a:r>
            <a:r>
              <a:rPr lang="en-US" dirty="0">
                <a:solidFill>
                  <a:srgbClr val="000000"/>
                </a:solidFill>
                <a:latin typeface="Times New Roman"/>
              </a:rPr>
              <a:t>The fetal testicles begin their descent from the peritoneal cavity into the scrotal sack at approximately the 30th week of gestation. The left testicle precedes the right and usually enters the scrotum during the 32nd week. </a:t>
            </a:r>
            <a:endParaRPr lang="en-US" dirty="0" smtClean="0">
              <a:solidFill>
                <a:srgbClr val="000000"/>
              </a:solidFill>
              <a:latin typeface="Times New Roman"/>
            </a:endParaRPr>
          </a:p>
          <a:p>
            <a:pPr algn="l"/>
            <a:r>
              <a:rPr lang="en-US" dirty="0" smtClean="0">
                <a:solidFill>
                  <a:srgbClr val="000000"/>
                </a:solidFill>
                <a:latin typeface="Times New Roman"/>
              </a:rPr>
              <a:t>Both </a:t>
            </a:r>
            <a:r>
              <a:rPr lang="en-US" dirty="0">
                <a:solidFill>
                  <a:srgbClr val="000000"/>
                </a:solidFill>
                <a:latin typeface="Times New Roman"/>
              </a:rPr>
              <a:t>testicles are usually palpable in the upper to lower inguinal canals by the end of the 33rd to 34th weeks of gestation. Concurrently, the scrotal skin thickens and develops deeper and more numerous </a:t>
            </a:r>
            <a:r>
              <a:rPr lang="en-US" dirty="0" err="1">
                <a:solidFill>
                  <a:srgbClr val="000000"/>
                </a:solidFill>
                <a:latin typeface="Times New Roman"/>
              </a:rPr>
              <a:t>rugae</a:t>
            </a:r>
            <a:r>
              <a:rPr lang="en-US" dirty="0" smtClean="0">
                <a:solidFill>
                  <a:srgbClr val="000000"/>
                </a:solidFill>
                <a:latin typeface="Times New Roman"/>
              </a:rPr>
              <a:t>.                                                 </a:t>
            </a:r>
            <a:endParaRPr lang="ar-EG" dirty="0"/>
          </a:p>
        </p:txBody>
      </p:sp>
    </p:spTree>
    <p:extLst>
      <p:ext uri="{BB962C8B-B14F-4D97-AF65-F5344CB8AC3E}">
        <p14:creationId xmlns:p14="http://schemas.microsoft.com/office/powerpoint/2010/main" val="4001140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a:solidFill>
                  <a:srgbClr val="000000"/>
                </a:solidFill>
                <a:latin typeface="Times New Roman"/>
              </a:rPr>
              <a:t>Scrotum flat, smooth </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Scrotum empty, faint </a:t>
            </a:r>
            <a:r>
              <a:rPr lang="en-US" dirty="0" err="1">
                <a:solidFill>
                  <a:srgbClr val="000000"/>
                </a:solidFill>
                <a:latin typeface="Times New Roman"/>
              </a:rPr>
              <a:t>rugae</a:t>
            </a:r>
            <a:r>
              <a:rPr lang="en-US" dirty="0">
                <a:solidFill>
                  <a:srgbClr val="000000"/>
                </a:solidFill>
                <a:latin typeface="Times New Roman"/>
              </a:rPr>
              <a:t> </a:t>
            </a:r>
            <a:r>
              <a:rPr lang="en-US" dirty="0" smtClean="0">
                <a:solidFill>
                  <a:srgbClr val="000000"/>
                </a:solidFill>
                <a:latin typeface="Times New Roman"/>
              </a:rPr>
              <a:t>(0) </a:t>
            </a:r>
          </a:p>
          <a:p>
            <a:pPr algn="l"/>
            <a:r>
              <a:rPr lang="en-US" dirty="0" smtClean="0">
                <a:solidFill>
                  <a:srgbClr val="000000"/>
                </a:solidFill>
                <a:latin typeface="Times New Roman"/>
              </a:rPr>
              <a:t>Testes </a:t>
            </a:r>
            <a:r>
              <a:rPr lang="en-US" dirty="0">
                <a:solidFill>
                  <a:srgbClr val="000000"/>
                </a:solidFill>
                <a:latin typeface="Times New Roman"/>
              </a:rPr>
              <a:t>in upper canal, rare </a:t>
            </a:r>
            <a:r>
              <a:rPr lang="en-US" dirty="0" err="1">
                <a:solidFill>
                  <a:srgbClr val="000000"/>
                </a:solidFill>
                <a:latin typeface="Times New Roman"/>
              </a:rPr>
              <a:t>rugae</a:t>
            </a:r>
            <a:r>
              <a:rPr lang="en-US" dirty="0">
                <a:solidFill>
                  <a:srgbClr val="000000"/>
                </a:solidFill>
                <a:latin typeface="Times New Roman"/>
              </a:rPr>
              <a:t> </a:t>
            </a:r>
            <a:r>
              <a:rPr lang="en-US" dirty="0" smtClean="0">
                <a:solidFill>
                  <a:srgbClr val="000000"/>
                </a:solidFill>
                <a:latin typeface="Times New Roman"/>
              </a:rPr>
              <a:t>(1)</a:t>
            </a:r>
          </a:p>
          <a:p>
            <a:pPr algn="l"/>
            <a:r>
              <a:rPr lang="en-US" dirty="0" smtClean="0">
                <a:solidFill>
                  <a:srgbClr val="000000"/>
                </a:solidFill>
                <a:latin typeface="Times New Roman"/>
              </a:rPr>
              <a:t> </a:t>
            </a:r>
            <a:r>
              <a:rPr lang="en-US" dirty="0">
                <a:solidFill>
                  <a:srgbClr val="000000"/>
                </a:solidFill>
                <a:latin typeface="Times New Roman"/>
              </a:rPr>
              <a:t>Testes descending, few </a:t>
            </a:r>
            <a:r>
              <a:rPr lang="en-US" dirty="0" err="1">
                <a:solidFill>
                  <a:srgbClr val="000000"/>
                </a:solidFill>
                <a:latin typeface="Times New Roman"/>
              </a:rPr>
              <a:t>rugae</a:t>
            </a:r>
            <a:r>
              <a:rPr lang="en-US" dirty="0">
                <a:solidFill>
                  <a:srgbClr val="000000"/>
                </a:solidFill>
                <a:latin typeface="Times New Roman"/>
              </a:rPr>
              <a:t> </a:t>
            </a:r>
            <a:r>
              <a:rPr lang="en-US" dirty="0" smtClean="0">
                <a:solidFill>
                  <a:srgbClr val="000000"/>
                </a:solidFill>
                <a:latin typeface="Times New Roman"/>
              </a:rPr>
              <a:t>(2)</a:t>
            </a:r>
          </a:p>
          <a:p>
            <a:pPr algn="l"/>
            <a:r>
              <a:rPr lang="en-US" dirty="0" smtClean="0">
                <a:solidFill>
                  <a:srgbClr val="000000"/>
                </a:solidFill>
                <a:latin typeface="Times New Roman"/>
              </a:rPr>
              <a:t> </a:t>
            </a:r>
            <a:r>
              <a:rPr lang="en-US" dirty="0">
                <a:solidFill>
                  <a:srgbClr val="000000"/>
                </a:solidFill>
                <a:latin typeface="Times New Roman"/>
              </a:rPr>
              <a:t>Testes down, good </a:t>
            </a:r>
            <a:r>
              <a:rPr lang="en-US" dirty="0" err="1">
                <a:solidFill>
                  <a:srgbClr val="000000"/>
                </a:solidFill>
                <a:latin typeface="Times New Roman"/>
              </a:rPr>
              <a:t>rugae</a:t>
            </a:r>
            <a:r>
              <a:rPr lang="en-US" dirty="0">
                <a:solidFill>
                  <a:srgbClr val="000000"/>
                </a:solidFill>
                <a:latin typeface="Times New Roman"/>
              </a:rPr>
              <a:t> </a:t>
            </a:r>
            <a:r>
              <a:rPr lang="en-US" dirty="0" smtClean="0">
                <a:solidFill>
                  <a:srgbClr val="000000"/>
                </a:solidFill>
                <a:latin typeface="Times New Roman"/>
              </a:rPr>
              <a:t>(3)</a:t>
            </a:r>
          </a:p>
          <a:p>
            <a:pPr algn="l"/>
            <a:r>
              <a:rPr lang="en-US" dirty="0" smtClean="0">
                <a:solidFill>
                  <a:srgbClr val="000000"/>
                </a:solidFill>
                <a:latin typeface="Times New Roman"/>
              </a:rPr>
              <a:t> </a:t>
            </a:r>
            <a:r>
              <a:rPr lang="en-US" dirty="0">
                <a:solidFill>
                  <a:srgbClr val="000000"/>
                </a:solidFill>
                <a:latin typeface="Times New Roman"/>
              </a:rPr>
              <a:t>Testes pendulous, deep </a:t>
            </a:r>
            <a:r>
              <a:rPr lang="en-US" dirty="0" err="1">
                <a:solidFill>
                  <a:srgbClr val="000000"/>
                </a:solidFill>
                <a:latin typeface="Times New Roman"/>
              </a:rPr>
              <a:t>rugae</a:t>
            </a:r>
            <a:r>
              <a:rPr lang="en-US" dirty="0">
                <a:solidFill>
                  <a:srgbClr val="000000"/>
                </a:solidFill>
                <a:latin typeface="Times New Roman"/>
              </a:rPr>
              <a:t> </a:t>
            </a:r>
            <a:r>
              <a:rPr lang="en-US" dirty="0" smtClean="0">
                <a:solidFill>
                  <a:srgbClr val="000000"/>
                </a:solidFill>
                <a:latin typeface="Times New Roman"/>
              </a:rPr>
              <a:t>(4) </a:t>
            </a:r>
            <a:endParaRPr lang="ar-EG" dirty="0"/>
          </a:p>
        </p:txBody>
      </p:sp>
    </p:spTree>
    <p:extLst>
      <p:ext uri="{BB962C8B-B14F-4D97-AF65-F5344CB8AC3E}">
        <p14:creationId xmlns:p14="http://schemas.microsoft.com/office/powerpoint/2010/main" val="4214674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solidFill>
                  <a:srgbClr val="000000"/>
                </a:solidFill>
                <a:latin typeface="Times New Roman"/>
              </a:rPr>
              <a:t>B- Genitals-Female </a:t>
            </a:r>
            <a:r>
              <a:rPr lang="en-US" dirty="0">
                <a:solidFill>
                  <a:srgbClr val="000000"/>
                </a:solidFill>
                <a:latin typeface="Times New Roman"/>
              </a:rPr>
              <a:t>To examine the infant female, the hips should be only partially abducted, i.e., to approximately 45° from the horizontal with the infant lying supine. Exaggerated abduction may cause the clitoris and labia </a:t>
            </a:r>
            <a:r>
              <a:rPr lang="en-US" dirty="0" err="1">
                <a:solidFill>
                  <a:srgbClr val="000000"/>
                </a:solidFill>
                <a:latin typeface="Times New Roman"/>
              </a:rPr>
              <a:t>minora</a:t>
            </a:r>
            <a:r>
              <a:rPr lang="en-US" dirty="0">
                <a:solidFill>
                  <a:srgbClr val="000000"/>
                </a:solidFill>
                <a:latin typeface="Times New Roman"/>
              </a:rPr>
              <a:t> to appear more prominent, whereas adduction may cause the labia </a:t>
            </a:r>
            <a:r>
              <a:rPr lang="en-US" dirty="0" err="1">
                <a:solidFill>
                  <a:srgbClr val="000000"/>
                </a:solidFill>
                <a:latin typeface="Times New Roman"/>
              </a:rPr>
              <a:t>majora</a:t>
            </a:r>
            <a:r>
              <a:rPr lang="en-US" dirty="0">
                <a:solidFill>
                  <a:srgbClr val="000000"/>
                </a:solidFill>
                <a:latin typeface="Times New Roman"/>
              </a:rPr>
              <a:t> to cover over them. </a:t>
            </a:r>
            <a:r>
              <a:rPr lang="en-US" dirty="0" smtClean="0">
                <a:solidFill>
                  <a:srgbClr val="000000"/>
                </a:solidFill>
                <a:latin typeface="Times New Roman"/>
              </a:rPr>
              <a:t>                                           </a:t>
            </a:r>
            <a:endParaRPr lang="ar-EG" dirty="0"/>
          </a:p>
        </p:txBody>
      </p:sp>
    </p:spTree>
    <p:extLst>
      <p:ext uri="{BB962C8B-B14F-4D97-AF65-F5344CB8AC3E}">
        <p14:creationId xmlns:p14="http://schemas.microsoft.com/office/powerpoint/2010/main" val="153472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4680520"/>
          </a:xfrm>
        </p:spPr>
        <p:txBody>
          <a:bodyPr/>
          <a:lstStyle/>
          <a:p>
            <a:pPr algn="l"/>
            <a:r>
              <a:rPr lang="en-US" dirty="0" smtClean="0">
                <a:solidFill>
                  <a:srgbClr val="000000"/>
                </a:solidFill>
                <a:latin typeface="Times New Roman"/>
              </a:rPr>
              <a:t>Clitoris </a:t>
            </a:r>
            <a:r>
              <a:rPr lang="en-US" dirty="0">
                <a:solidFill>
                  <a:srgbClr val="000000"/>
                </a:solidFill>
                <a:latin typeface="Times New Roman"/>
              </a:rPr>
              <a:t>prominent &amp; labia </a:t>
            </a:r>
            <a:r>
              <a:rPr lang="en-US" dirty="0" smtClean="0">
                <a:solidFill>
                  <a:srgbClr val="000000"/>
                </a:solidFill>
                <a:latin typeface="Times New Roman"/>
              </a:rPr>
              <a:t>flat (-1)</a:t>
            </a:r>
          </a:p>
          <a:p>
            <a:pPr algn="l"/>
            <a:r>
              <a:rPr lang="en-US" dirty="0" smtClean="0">
                <a:solidFill>
                  <a:srgbClr val="000000"/>
                </a:solidFill>
                <a:latin typeface="Times New Roman"/>
              </a:rPr>
              <a:t>Prominent </a:t>
            </a:r>
            <a:r>
              <a:rPr lang="en-US" dirty="0">
                <a:solidFill>
                  <a:srgbClr val="000000"/>
                </a:solidFill>
                <a:latin typeface="Times New Roman"/>
              </a:rPr>
              <a:t>clitoris &amp; small labia </a:t>
            </a:r>
            <a:r>
              <a:rPr lang="en-US" dirty="0" err="1" smtClean="0">
                <a:solidFill>
                  <a:srgbClr val="000000"/>
                </a:solidFill>
                <a:latin typeface="Times New Roman"/>
              </a:rPr>
              <a:t>minora</a:t>
            </a:r>
            <a:r>
              <a:rPr lang="en-US" dirty="0" smtClean="0">
                <a:solidFill>
                  <a:srgbClr val="000000"/>
                </a:solidFill>
                <a:latin typeface="Times New Roman"/>
              </a:rPr>
              <a:t> (0)</a:t>
            </a:r>
          </a:p>
          <a:p>
            <a:pPr algn="l"/>
            <a:r>
              <a:rPr lang="en-US" dirty="0" smtClean="0">
                <a:solidFill>
                  <a:srgbClr val="000000"/>
                </a:solidFill>
                <a:latin typeface="Times New Roman"/>
              </a:rPr>
              <a:t>Prominent </a:t>
            </a:r>
            <a:r>
              <a:rPr lang="en-US" dirty="0">
                <a:solidFill>
                  <a:srgbClr val="000000"/>
                </a:solidFill>
                <a:latin typeface="Times New Roman"/>
              </a:rPr>
              <a:t>clitoris &amp; enlarging </a:t>
            </a:r>
            <a:r>
              <a:rPr lang="en-US" dirty="0" err="1" smtClean="0">
                <a:solidFill>
                  <a:srgbClr val="000000"/>
                </a:solidFill>
                <a:latin typeface="Times New Roman"/>
              </a:rPr>
              <a:t>minora</a:t>
            </a:r>
            <a:r>
              <a:rPr lang="en-US" dirty="0" smtClean="0">
                <a:solidFill>
                  <a:srgbClr val="000000"/>
                </a:solidFill>
                <a:latin typeface="Times New Roman"/>
              </a:rPr>
              <a:t> (1)</a:t>
            </a:r>
          </a:p>
          <a:p>
            <a:pPr algn="l"/>
            <a:r>
              <a:rPr lang="en-US" dirty="0" err="1" smtClean="0">
                <a:solidFill>
                  <a:srgbClr val="000000"/>
                </a:solidFill>
                <a:latin typeface="Times New Roman"/>
              </a:rPr>
              <a:t>Majora</a:t>
            </a:r>
            <a:r>
              <a:rPr lang="en-US" dirty="0" smtClean="0">
                <a:solidFill>
                  <a:srgbClr val="000000"/>
                </a:solidFill>
                <a:latin typeface="Times New Roman"/>
              </a:rPr>
              <a:t> </a:t>
            </a:r>
            <a:r>
              <a:rPr lang="en-US" dirty="0">
                <a:solidFill>
                  <a:srgbClr val="000000"/>
                </a:solidFill>
                <a:latin typeface="Times New Roman"/>
              </a:rPr>
              <a:t>&amp; </a:t>
            </a:r>
            <a:r>
              <a:rPr lang="en-US" dirty="0" err="1">
                <a:solidFill>
                  <a:srgbClr val="000000"/>
                </a:solidFill>
                <a:latin typeface="Times New Roman"/>
              </a:rPr>
              <a:t>minora</a:t>
            </a:r>
            <a:r>
              <a:rPr lang="en-US" dirty="0">
                <a:solidFill>
                  <a:srgbClr val="000000"/>
                </a:solidFill>
                <a:latin typeface="Times New Roman"/>
              </a:rPr>
              <a:t> equally </a:t>
            </a:r>
            <a:r>
              <a:rPr lang="en-US" dirty="0" smtClean="0">
                <a:solidFill>
                  <a:srgbClr val="000000"/>
                </a:solidFill>
                <a:latin typeface="Times New Roman"/>
              </a:rPr>
              <a:t>prominent (2)</a:t>
            </a:r>
          </a:p>
          <a:p>
            <a:pPr algn="l"/>
            <a:r>
              <a:rPr lang="en-US" dirty="0" err="1" smtClean="0">
                <a:solidFill>
                  <a:srgbClr val="000000"/>
                </a:solidFill>
                <a:latin typeface="Times New Roman"/>
              </a:rPr>
              <a:t>Majora</a:t>
            </a:r>
            <a:r>
              <a:rPr lang="en-US" dirty="0" smtClean="0">
                <a:solidFill>
                  <a:srgbClr val="000000"/>
                </a:solidFill>
                <a:latin typeface="Times New Roman"/>
              </a:rPr>
              <a:t> </a:t>
            </a:r>
            <a:r>
              <a:rPr lang="en-US" dirty="0">
                <a:solidFill>
                  <a:srgbClr val="000000"/>
                </a:solidFill>
                <a:latin typeface="Times New Roman"/>
              </a:rPr>
              <a:t>large, </a:t>
            </a:r>
            <a:r>
              <a:rPr lang="en-US" dirty="0" err="1">
                <a:solidFill>
                  <a:srgbClr val="000000"/>
                </a:solidFill>
                <a:latin typeface="Times New Roman"/>
              </a:rPr>
              <a:t>minora</a:t>
            </a:r>
            <a:r>
              <a:rPr lang="en-US" dirty="0">
                <a:solidFill>
                  <a:srgbClr val="000000"/>
                </a:solidFill>
                <a:latin typeface="Times New Roman"/>
              </a:rPr>
              <a:t> </a:t>
            </a:r>
            <a:r>
              <a:rPr lang="en-US" dirty="0" smtClean="0">
                <a:solidFill>
                  <a:srgbClr val="000000"/>
                </a:solidFill>
                <a:latin typeface="Times New Roman"/>
              </a:rPr>
              <a:t>small (3) </a:t>
            </a:r>
          </a:p>
          <a:p>
            <a:pPr algn="l"/>
            <a:r>
              <a:rPr lang="en-US" dirty="0" err="1" smtClean="0">
                <a:solidFill>
                  <a:srgbClr val="000000"/>
                </a:solidFill>
                <a:latin typeface="Times New Roman"/>
              </a:rPr>
              <a:t>Majora</a:t>
            </a:r>
            <a:r>
              <a:rPr lang="en-US" dirty="0" smtClean="0">
                <a:solidFill>
                  <a:srgbClr val="000000"/>
                </a:solidFill>
                <a:latin typeface="Times New Roman"/>
              </a:rPr>
              <a:t> </a:t>
            </a:r>
            <a:r>
              <a:rPr lang="en-US" dirty="0">
                <a:solidFill>
                  <a:srgbClr val="000000"/>
                </a:solidFill>
                <a:latin typeface="Times New Roman"/>
              </a:rPr>
              <a:t>cover clitoris &amp; </a:t>
            </a:r>
            <a:r>
              <a:rPr lang="en-US" dirty="0" err="1">
                <a:solidFill>
                  <a:srgbClr val="000000"/>
                </a:solidFill>
                <a:latin typeface="Times New Roman"/>
              </a:rPr>
              <a:t>minora</a:t>
            </a:r>
            <a:r>
              <a:rPr lang="en-US" dirty="0">
                <a:solidFill>
                  <a:srgbClr val="000000"/>
                </a:solidFill>
                <a:latin typeface="Times New Roman"/>
              </a:rPr>
              <a:t> </a:t>
            </a:r>
            <a:r>
              <a:rPr lang="en-US" dirty="0" smtClean="0">
                <a:solidFill>
                  <a:srgbClr val="000000"/>
                </a:solidFill>
                <a:latin typeface="Times New Roman"/>
              </a:rPr>
              <a:t>(4)</a:t>
            </a:r>
            <a:endParaRPr lang="ar-EG" dirty="0"/>
          </a:p>
        </p:txBody>
      </p:sp>
    </p:spTree>
    <p:extLst>
      <p:ext uri="{BB962C8B-B14F-4D97-AF65-F5344CB8AC3E}">
        <p14:creationId xmlns:p14="http://schemas.microsoft.com/office/powerpoint/2010/main" val="332473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just"/>
            <a:r>
              <a:rPr lang="en-US" b="1" dirty="0">
                <a:solidFill>
                  <a:srgbClr val="000000"/>
                </a:solidFill>
                <a:latin typeface="Times New Roman"/>
              </a:rPr>
              <a:t>Scoring and maturity rating </a:t>
            </a:r>
            <a:r>
              <a:rPr lang="en-US" dirty="0">
                <a:solidFill>
                  <a:srgbClr val="000000"/>
                </a:solidFill>
                <a:latin typeface="Times New Roman"/>
              </a:rPr>
              <a:t> After completing the physical and neuromuscular assessment, add up the scores received for each of the checked boxes and record the total scores on the worksheet. If the examination only consisted of a physical assessment; multiply the total score by 2</a:t>
            </a:r>
            <a:r>
              <a:rPr lang="en-US" dirty="0" smtClean="0">
                <a:solidFill>
                  <a:srgbClr val="000000"/>
                </a:solidFill>
                <a:latin typeface="Times New Roman"/>
              </a:rPr>
              <a:t>.                             </a:t>
            </a:r>
          </a:p>
          <a:p>
            <a:pPr algn="just"/>
            <a:r>
              <a:rPr lang="en-US" dirty="0" smtClean="0">
                <a:solidFill>
                  <a:srgbClr val="000000"/>
                </a:solidFill>
                <a:latin typeface="Times New Roman"/>
              </a:rPr>
              <a:t> </a:t>
            </a:r>
            <a:r>
              <a:rPr lang="en-US" dirty="0">
                <a:solidFill>
                  <a:srgbClr val="000000"/>
                </a:solidFill>
                <a:latin typeface="Times New Roman"/>
              </a:rPr>
              <a:t>Maturity rating: compare the total score obtained from the assessment in the score column to the estimated GA in the weeks‘ </a:t>
            </a:r>
            <a:r>
              <a:rPr lang="ar-EG" dirty="0" smtClean="0">
                <a:solidFill>
                  <a:srgbClr val="000000"/>
                </a:solidFill>
                <a:latin typeface="Times New Roman"/>
              </a:rPr>
              <a:t>                    </a:t>
            </a:r>
            <a:r>
              <a:rPr lang="en-US" dirty="0" smtClean="0">
                <a:solidFill>
                  <a:srgbClr val="000000"/>
                </a:solidFill>
                <a:latin typeface="Times New Roman"/>
              </a:rPr>
              <a:t>column</a:t>
            </a:r>
            <a:r>
              <a:rPr lang="en-US" b="1" dirty="0" smtClean="0">
                <a:solidFill>
                  <a:srgbClr val="000000"/>
                </a:solidFill>
                <a:latin typeface="Times New Roman"/>
              </a:rPr>
              <a:t>.                                                              </a:t>
            </a:r>
            <a:endParaRPr lang="ar-EG" dirty="0"/>
          </a:p>
        </p:txBody>
      </p:sp>
    </p:spTree>
    <p:extLst>
      <p:ext uri="{BB962C8B-B14F-4D97-AF65-F5344CB8AC3E}">
        <p14:creationId xmlns:p14="http://schemas.microsoft.com/office/powerpoint/2010/main" val="2287930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lvl="0"/>
            <a:r>
              <a:rPr lang="en-US"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MY BEST WISHES ………………………</a:t>
            </a:r>
            <a:endParaRPr lang="ar-EG"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a:p>
            <a:endParaRPr lang="ar-EG" dirty="0"/>
          </a:p>
        </p:txBody>
      </p:sp>
      <p:sp>
        <p:nvSpPr>
          <p:cNvPr id="4" name="Rectangle 3"/>
          <p:cNvSpPr/>
          <p:nvPr/>
        </p:nvSpPr>
        <p:spPr>
          <a:xfrm>
            <a:off x="2123728" y="2967335"/>
            <a:ext cx="4968551"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4481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a:r>
              <a:rPr lang="en-US" b="1" i="0" u="none" strike="noStrike" baseline="0" dirty="0" smtClean="0">
                <a:solidFill>
                  <a:srgbClr val="000000"/>
                </a:solidFill>
                <a:latin typeface="Times New Roman"/>
              </a:rPr>
              <a:t>The purpose of the Gestational Age Assessment is to: </a:t>
            </a:r>
          </a:p>
          <a:p>
            <a:pPr algn="just"/>
            <a:r>
              <a:rPr lang="en-US" b="0" i="0" u="none" strike="noStrike" baseline="0" dirty="0" smtClean="0">
                <a:solidFill>
                  <a:srgbClr val="000000"/>
                </a:solidFill>
                <a:latin typeface="Times New Roman"/>
              </a:rPr>
              <a:t>1- Compare a given infant against the standardized norms of neonatal growth based on gestational age and identify infants that are preterm, post-term, large or small for gestational age.                                                                         </a:t>
            </a:r>
          </a:p>
          <a:p>
            <a:pPr algn="l"/>
            <a:r>
              <a:rPr lang="en-US" b="0" i="0" u="none" strike="noStrike" baseline="0" dirty="0" smtClean="0">
                <a:solidFill>
                  <a:srgbClr val="000000"/>
                </a:solidFill>
                <a:latin typeface="Times New Roman"/>
              </a:rPr>
              <a:t> 2- Verify the obstetrical estimate for gestational age. </a:t>
            </a:r>
          </a:p>
          <a:p>
            <a:pPr algn="just"/>
            <a:r>
              <a:rPr lang="en-US" b="0" i="0" u="none" strike="noStrike" baseline="0" dirty="0" smtClean="0">
                <a:solidFill>
                  <a:srgbClr val="000000"/>
                </a:solidFill>
                <a:latin typeface="Times New Roman"/>
              </a:rPr>
              <a:t>3- Observe and treat for possible complications.                                     </a:t>
            </a:r>
            <a:endParaRPr lang="ar-EG" dirty="0"/>
          </a:p>
        </p:txBody>
      </p:sp>
    </p:spTree>
    <p:extLst>
      <p:ext uri="{BB962C8B-B14F-4D97-AF65-F5344CB8AC3E}">
        <p14:creationId xmlns:p14="http://schemas.microsoft.com/office/powerpoint/2010/main" val="64444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US" sz="2800" b="1" i="0" u="none" strike="noStrike" baseline="0" dirty="0" smtClean="0">
                <a:solidFill>
                  <a:srgbClr val="000000"/>
                </a:solidFill>
                <a:latin typeface="Times New Roman"/>
              </a:rPr>
              <a:t>Accuracy: </a:t>
            </a:r>
            <a:r>
              <a:rPr lang="en-US" sz="2800" b="0" i="0" u="none" strike="noStrike" baseline="0" dirty="0" smtClean="0">
                <a:solidFill>
                  <a:srgbClr val="000000"/>
                </a:solidFill>
                <a:latin typeface="Times New Roman"/>
              </a:rPr>
              <a:t>Examination is accurate to ± 2 weeks. It is best performed at </a:t>
            </a:r>
            <a:r>
              <a:rPr lang="en-US" sz="2800" b="1" i="0" u="none" strike="noStrike" baseline="0" dirty="0" smtClean="0">
                <a:solidFill>
                  <a:srgbClr val="000000"/>
                </a:solidFill>
                <a:latin typeface="Times New Roman"/>
              </a:rPr>
              <a:t>&lt; </a:t>
            </a:r>
            <a:r>
              <a:rPr lang="en-US" sz="2800" b="0" i="0" u="none" strike="noStrike" baseline="0" dirty="0" smtClean="0">
                <a:solidFill>
                  <a:srgbClr val="000000"/>
                </a:solidFill>
                <a:latin typeface="Times New Roman"/>
              </a:rPr>
              <a:t>12hrs of age if the infant is</a:t>
            </a:r>
            <a:r>
              <a:rPr lang="en-US" sz="2800" b="1" i="0" u="none" strike="noStrike" baseline="0" dirty="0" smtClean="0">
                <a:solidFill>
                  <a:srgbClr val="000000"/>
                </a:solidFill>
                <a:latin typeface="Times New Roman"/>
              </a:rPr>
              <a:t>&lt; </a:t>
            </a:r>
            <a:r>
              <a:rPr lang="en-US" sz="2800" b="0" i="0" u="none" strike="noStrike" baseline="0" dirty="0" smtClean="0">
                <a:solidFill>
                  <a:srgbClr val="000000"/>
                </a:solidFill>
                <a:latin typeface="Times New Roman"/>
              </a:rPr>
              <a:t>26 weeks' gestation. </a:t>
            </a:r>
          </a:p>
          <a:p>
            <a:pPr algn="l"/>
            <a:r>
              <a:rPr lang="en-US" sz="2800" b="0" i="0" u="none" strike="noStrike" baseline="0" dirty="0" smtClean="0">
                <a:solidFill>
                  <a:srgbClr val="000000"/>
                </a:solidFill>
                <a:latin typeface="Times New Roman"/>
              </a:rPr>
              <a:t>If the infant is</a:t>
            </a:r>
            <a:r>
              <a:rPr lang="en-US" sz="2800" b="1" i="0" u="none" strike="noStrike" baseline="0" dirty="0" smtClean="0">
                <a:solidFill>
                  <a:srgbClr val="000000"/>
                </a:solidFill>
                <a:latin typeface="Times New Roman"/>
              </a:rPr>
              <a:t>&gt;</a:t>
            </a:r>
            <a:r>
              <a:rPr lang="en-US" sz="2800" b="0" i="0" u="none" strike="noStrike" baseline="0" dirty="0" smtClean="0">
                <a:solidFill>
                  <a:srgbClr val="000000"/>
                </a:solidFill>
                <a:latin typeface="Times New Roman"/>
              </a:rPr>
              <a:t>26 weeks' gestation, there is no </a:t>
            </a:r>
            <a:endParaRPr lang="ar-EG" sz="2800" b="0" i="0" u="none" strike="noStrike" baseline="0" dirty="0" smtClean="0">
              <a:solidFill>
                <a:srgbClr val="000000"/>
              </a:solidFill>
              <a:latin typeface="Times New Roman"/>
            </a:endParaRPr>
          </a:p>
          <a:p>
            <a:pPr algn="l"/>
            <a:r>
              <a:rPr lang="en-US" sz="2800" b="0" i="0" u="none" strike="noStrike" baseline="0" dirty="0" smtClean="0">
                <a:solidFill>
                  <a:srgbClr val="000000"/>
                </a:solidFill>
                <a:latin typeface="Times New Roman"/>
              </a:rPr>
              <a:t>optimal age of examination up to 96 hrs. </a:t>
            </a:r>
            <a:endParaRPr lang="ar-EG" sz="2800" dirty="0"/>
          </a:p>
        </p:txBody>
      </p:sp>
    </p:spTree>
    <p:extLst>
      <p:ext uri="{BB962C8B-B14F-4D97-AF65-F5344CB8AC3E}">
        <p14:creationId xmlns:p14="http://schemas.microsoft.com/office/powerpoint/2010/main" val="1069296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a:r>
              <a:rPr lang="en-US" b="0" i="0" u="none" strike="noStrike" baseline="0" dirty="0" smtClean="0">
                <a:solidFill>
                  <a:srgbClr val="000000"/>
                </a:solidFill>
                <a:latin typeface="Symbol"/>
              </a:rPr>
              <a:t> </a:t>
            </a:r>
            <a:r>
              <a:rPr lang="en-US" b="0" i="0" u="none" strike="noStrike" baseline="0" dirty="0" smtClean="0">
                <a:solidFill>
                  <a:srgbClr val="000000"/>
                </a:solidFill>
                <a:latin typeface="Times New Roman"/>
              </a:rPr>
              <a:t>GA assessment should be unhurried, systematic, and performed when the infant is stable and in a quiet, alert state. </a:t>
            </a:r>
          </a:p>
          <a:p>
            <a:pPr algn="l"/>
            <a:r>
              <a:rPr lang="en-US" b="0" i="0" u="none" strike="noStrike" baseline="0" dirty="0" smtClean="0">
                <a:solidFill>
                  <a:srgbClr val="000000"/>
                </a:solidFill>
                <a:latin typeface="Times New Roman"/>
              </a:rPr>
              <a:t> Examination is performed twice by two different examiners to ensure objectivity, and the data are entered on the chart. </a:t>
            </a:r>
          </a:p>
          <a:p>
            <a:pPr algn="l"/>
            <a:r>
              <a:rPr lang="en-US" b="0" i="0" u="none" strike="noStrike" baseline="0" dirty="0" smtClean="0">
                <a:solidFill>
                  <a:srgbClr val="000000"/>
                </a:solidFill>
                <a:latin typeface="Times New Roman"/>
              </a:rPr>
              <a:t> Physical maturity is most accurately assessed immediately after birth. If the infant was compromised during labor and delivery or was affected by labor medications, neurological maturity may not be accurately assessed at this time and should therefore be repeated after 24 </a:t>
            </a:r>
            <a:r>
              <a:rPr lang="en-US" b="0" i="0" u="none" strike="noStrike" baseline="0" dirty="0" err="1" smtClean="0">
                <a:solidFill>
                  <a:srgbClr val="000000"/>
                </a:solidFill>
                <a:latin typeface="Times New Roman"/>
              </a:rPr>
              <a:t>hrs</a:t>
            </a:r>
            <a:r>
              <a:rPr lang="en-US" b="0" i="0" u="none" strike="noStrike" baseline="0" dirty="0" smtClean="0">
                <a:solidFill>
                  <a:srgbClr val="000000"/>
                </a:solidFill>
                <a:latin typeface="Times New Roman"/>
              </a:rPr>
              <a:t> of age. </a:t>
            </a:r>
            <a:endParaRPr lang="ar-EG" dirty="0"/>
          </a:p>
        </p:txBody>
      </p:sp>
      <p:sp>
        <p:nvSpPr>
          <p:cNvPr id="2" name="Title 1"/>
          <p:cNvSpPr>
            <a:spLocks noGrp="1"/>
          </p:cNvSpPr>
          <p:nvPr>
            <p:ph type="title"/>
          </p:nvPr>
        </p:nvSpPr>
        <p:spPr/>
        <p:txBody>
          <a:bodyPr/>
          <a:lstStyle/>
          <a:p>
            <a:r>
              <a:rPr lang="en-US" b="1" i="0" u="none" strike="noStrike" baseline="0" dirty="0" smtClean="0">
                <a:solidFill>
                  <a:srgbClr val="000000"/>
                </a:solidFill>
                <a:latin typeface="Times New Roman"/>
              </a:rPr>
              <a:t>Tips for Procedure </a:t>
            </a:r>
            <a:endParaRPr lang="ar-EG" dirty="0"/>
          </a:p>
        </p:txBody>
      </p:sp>
    </p:spTree>
    <p:extLst>
      <p:ext uri="{BB962C8B-B14F-4D97-AF65-F5344CB8AC3E}">
        <p14:creationId xmlns:p14="http://schemas.microsoft.com/office/powerpoint/2010/main" val="1218719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just"/>
            <a:r>
              <a:rPr lang="en-US" b="0" i="0" u="none" strike="noStrike" baseline="0" dirty="0" smtClean="0">
                <a:solidFill>
                  <a:srgbClr val="000000"/>
                </a:solidFill>
                <a:latin typeface="Symbol"/>
              </a:rPr>
              <a:t> </a:t>
            </a:r>
            <a:r>
              <a:rPr lang="en-US" b="0" i="0" u="none" strike="noStrike" baseline="0" dirty="0" smtClean="0">
                <a:solidFill>
                  <a:srgbClr val="000000"/>
                </a:solidFill>
                <a:latin typeface="Times New Roman"/>
              </a:rPr>
              <a:t>If the neurological assessment is not performed, the GA estimate can be based upon a doubling of the physical assessment score. </a:t>
            </a:r>
          </a:p>
          <a:p>
            <a:pPr algn="just"/>
            <a:r>
              <a:rPr lang="en-US" b="0" i="0" u="none" strike="noStrike" baseline="0" dirty="0" smtClean="0">
                <a:solidFill>
                  <a:srgbClr val="000000"/>
                </a:solidFill>
                <a:latin typeface="Times New Roman"/>
              </a:rPr>
              <a:t> Assess the infant's physical and neuromuscular maturity and place an (X) in the box on the form which best describes the infant. When a second examination is performed, place a (0) in the appropriate box. </a:t>
            </a:r>
            <a:endParaRPr lang="ar-EG" dirty="0"/>
          </a:p>
        </p:txBody>
      </p:sp>
    </p:spTree>
    <p:extLst>
      <p:ext uri="{BB962C8B-B14F-4D97-AF65-F5344CB8AC3E}">
        <p14:creationId xmlns:p14="http://schemas.microsoft.com/office/powerpoint/2010/main" val="1120958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lvl="0" algn="l"/>
            <a:r>
              <a:rPr lang="en-US" dirty="0">
                <a:solidFill>
                  <a:srgbClr val="000000"/>
                </a:solidFill>
                <a:latin typeface="Times New Roman"/>
              </a:rPr>
              <a:t>The arms and legs are perfectly flat ( 0)</a:t>
            </a:r>
          </a:p>
          <a:p>
            <a:pPr lvl="0" algn="l"/>
            <a:r>
              <a:rPr lang="en-US" dirty="0">
                <a:solidFill>
                  <a:srgbClr val="000000"/>
                </a:solidFill>
                <a:latin typeface="Times New Roman"/>
              </a:rPr>
              <a:t>Simple flexion of the knee and thigh joint(1)</a:t>
            </a:r>
          </a:p>
          <a:p>
            <a:pPr marL="0" lvl="0" indent="0" algn="l">
              <a:buNone/>
            </a:pPr>
            <a:r>
              <a:rPr lang="en-US" dirty="0">
                <a:solidFill>
                  <a:srgbClr val="000000"/>
                </a:solidFill>
                <a:latin typeface="Times New Roman"/>
              </a:rPr>
              <a:t>Medial flexion of the knee, hip, and elbow  joints(2)</a:t>
            </a:r>
          </a:p>
          <a:p>
            <a:pPr lvl="0" algn="l"/>
            <a:r>
              <a:rPr lang="en-US" dirty="0">
                <a:solidFill>
                  <a:srgbClr val="000000"/>
                </a:solidFill>
                <a:latin typeface="Times New Roman"/>
              </a:rPr>
              <a:t>Flexion with spacing or legs, marked flexion of arms(3) </a:t>
            </a:r>
          </a:p>
          <a:p>
            <a:pPr lvl="0" algn="l"/>
            <a:r>
              <a:rPr lang="en-US" dirty="0">
                <a:solidFill>
                  <a:srgbClr val="000000"/>
                </a:solidFill>
                <a:latin typeface="Times New Roman"/>
              </a:rPr>
              <a:t>Full flexion for arms and legs(4) </a:t>
            </a:r>
            <a:endParaRPr lang="ar-EG" dirty="0">
              <a:solidFill>
                <a:prstClr val="black"/>
              </a:solidFill>
            </a:endParaRPr>
          </a:p>
          <a:p>
            <a:endParaRPr lang="ar-EG" dirty="0"/>
          </a:p>
        </p:txBody>
      </p:sp>
    </p:spTree>
    <p:extLst>
      <p:ext uri="{BB962C8B-B14F-4D97-AF65-F5344CB8AC3E}">
        <p14:creationId xmlns:p14="http://schemas.microsoft.com/office/powerpoint/2010/main" val="532222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104" y="2674938"/>
            <a:ext cx="4719729"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782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748</TotalTime>
  <Words>2068</Words>
  <Application>Microsoft Office PowerPoint</Application>
  <PresentationFormat>On-screen Show (4:3)</PresentationFormat>
  <Paragraphs>139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PowerPoint Presentation</vt:lpstr>
      <vt:lpstr>Assessment of Gestational Age : (New Ballard Score) </vt:lpstr>
      <vt:lpstr>A- Neuromuscular maturity: </vt:lpstr>
      <vt:lpstr>PowerPoint Presentation</vt:lpstr>
      <vt:lpstr>PowerPoint Presentation</vt:lpstr>
      <vt:lpstr>Tips for Procedure </vt:lpstr>
      <vt:lpstr>PowerPoint Presentation</vt:lpstr>
      <vt:lpstr>PowerPoint Presentation</vt:lpstr>
      <vt:lpstr>PowerPoint Presentation</vt:lpstr>
      <vt:lpstr>2- Square window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Physical maturity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Gestational Age (New Ballard Score)</dc:title>
  <dc:creator>www</dc:creator>
  <cp:lastModifiedBy>ismail - [2010]</cp:lastModifiedBy>
  <cp:revision>36</cp:revision>
  <dcterms:created xsi:type="dcterms:W3CDTF">2020-03-23T09:55:20Z</dcterms:created>
  <dcterms:modified xsi:type="dcterms:W3CDTF">2020-03-27T23:07:08Z</dcterms:modified>
</cp:coreProperties>
</file>