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3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4CF60E-63DC-4BF9-BA80-E50177B908BA}" type="datetimeFigureOut">
              <a:rPr lang="ar-EG" smtClean="0"/>
              <a:t>30/07/1441</a:t>
            </a:fld>
            <a:endParaRPr lang="ar-E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8DB875B-59F0-4EEB-9239-0C07FCB3746C}" type="slidenum">
              <a:rPr lang="ar-EG" smtClean="0"/>
              <a:t>‹#›</a:t>
            </a:fld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498632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B875B-59F0-4EEB-9239-0C07FCB3746C}" type="slidenum">
              <a:rPr lang="ar-EG" smtClean="0"/>
              <a:t>14</a:t>
            </a:fld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7664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90AEF-B432-4B26-A486-52F661184691}" type="datetimeFigureOut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3/24/2020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80A76-CCF2-4127-B913-B1C140542B4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76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4DAA-9FD0-45DF-AE4C-B5447D807C63}" type="datetimeFigureOut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3/24/2020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53C7B-7A63-42FE-A30D-542884238C0B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51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6847F-C5A4-43FC-A72E-F2137EB6B059}" type="datetimeFigureOut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3/24/2020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92038-2567-4733-A944-70E884271596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084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6CE31-6038-4FEA-AFA1-DB4D59020E68}" type="datetimeFigureOut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3/24/2020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70600-EBBE-4701-A3E7-348645736E73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987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09FEA-43FA-4FFD-97A8-1CACF6B3405A}" type="datetimeFigureOut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3/24/2020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0BEC1-6518-4D9F-9C8E-294436A553B0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698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CD6FB-9C04-4AA1-A1FD-46A67B94782B}" type="datetimeFigureOut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3/24/2020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43BE4-0D2D-4A4E-84ED-72E454ABD472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44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BD05E-0308-4CC5-8040-E463A15A26BF}" type="datetimeFigureOut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3/24/2020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74535-9E55-412F-8490-46EB8B7FFD63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97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1199C-417B-4A62-BA4A-F24F9EE65F5A}" type="datetimeFigureOut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3/24/2020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2C327-2CF2-45B1-8424-BC5F6FB883D6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96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974D3-6DAA-4691-874B-4AFA43741A5D}" type="datetimeFigureOut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3/24/2020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8FBE8-DDE9-4E89-BAED-17613EAD895D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91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CC5C7-B9B3-47A5-A99E-0EB1F2B41100}" type="datetimeFigureOut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3/24/2020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17E81-958C-4044-A784-EAA25207171D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79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B014E-A6DC-4F76-86AB-1C78EBCD0576}" type="datetimeFigureOut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3/24/2020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BF558-FF85-4EC5-BA30-A43E3D4AC5A8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97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E764CD-35C3-405B-A969-6CD65D6A4BB0}" type="datetimeFigureOut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3/24/2020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322835-7A24-4488-8C26-D1225C75DC51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100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Book Antiqua" pitchFamily="18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Book Antiqua" pitchFamily="18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Book Antiqua" pitchFamily="18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Book Antiqu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5637213" cy="1111250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defRPr/>
            </a:pPr>
            <a:r>
              <a:rPr lang="en-US" sz="4000" b="1" dirty="0" smtClean="0">
                <a:latin typeface="Monotype Corsiva" pitchFamily="66" charset="0"/>
              </a:rPr>
              <a:t>By </a:t>
            </a:r>
          </a:p>
          <a:p>
            <a:pPr algn="ctr" eaLnBrk="1" hangingPunct="1">
              <a:defRPr/>
            </a:pPr>
            <a:r>
              <a:rPr lang="en-US" sz="4000" b="1" dirty="0" smtClean="0">
                <a:latin typeface="Monotype Corsiva" pitchFamily="66" charset="0"/>
              </a:rPr>
              <a:t>Dr. Ragaa Abdallah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2492896"/>
            <a:ext cx="7175351" cy="1905001"/>
          </a:xfrm>
        </p:spPr>
        <p:txBody>
          <a:bodyPr/>
          <a:lstStyle/>
          <a:p>
            <a:pPr marL="18288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>
                <a:effectLst/>
              </a:rPr>
              <a:t>Women’s </a:t>
            </a:r>
            <a:r>
              <a:rPr lang="en-US" dirty="0" smtClean="0">
                <a:effectLst/>
              </a:rPr>
              <a:t>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446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7269" y="151180"/>
            <a:ext cx="8568952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80340" lvl="1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360680" algn="l"/>
              </a:tabLst>
            </a:pPr>
            <a:r>
              <a:rPr lang="en-US" sz="2800" b="1" i="1" dirty="0">
                <a:solidFill>
                  <a:srgbClr val="0070C0"/>
                </a:solidFill>
                <a:latin typeface="Times New Roman"/>
                <a:ea typeface="Times New Roman"/>
              </a:rPr>
              <a:t>4.Cultural factors     </a:t>
            </a:r>
            <a:r>
              <a:rPr lang="en-US" sz="2800" u="dbl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Traditional harmful practices</a:t>
            </a:r>
            <a:endParaRPr lang="en-US" sz="28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R="180340" lvl="0" indent="-89535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        Female genital </a:t>
            </a:r>
            <a:r>
              <a:rPr lang="en-US" sz="2800" dirty="0" smtClean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cutting(FGC)</a:t>
            </a:r>
            <a:br>
              <a:rPr lang="en-US" sz="2800" dirty="0" smtClean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</a:br>
            <a:r>
              <a:rPr lang="en-US" sz="2800" b="1" i="1" dirty="0">
                <a:solidFill>
                  <a:srgbClr val="0070C0"/>
                </a:solidFill>
                <a:latin typeface="Times New Roman"/>
                <a:ea typeface="Times New Roman"/>
              </a:rPr>
              <a:t>5- Medical </a:t>
            </a:r>
          </a:p>
          <a:p>
            <a:pPr marL="601345" marR="180340" lvl="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   </a:t>
            </a:r>
            <a:r>
              <a:rPr lang="en-US" sz="2800" dirty="0" smtClean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Some diseases are Associated with women’s reproductive biology:</a:t>
            </a:r>
          </a:p>
          <a:p>
            <a:pPr marL="601345" marR="180340" indent="-4572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>
                <a:effectLst/>
                <a:latin typeface="Times New Roman"/>
                <a:ea typeface="Times New Roman"/>
                <a:cs typeface="Arial"/>
              </a:rPr>
              <a:t>More risk of cervical cancer and breast cancer.</a:t>
            </a:r>
            <a:endParaRPr lang="en-US" sz="1600" dirty="0">
              <a:latin typeface="Calibri"/>
              <a:ea typeface="Times New Roman"/>
              <a:cs typeface="Arial"/>
            </a:endParaRPr>
          </a:p>
          <a:p>
            <a:pPr marL="601345" marR="180340" indent="-4572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>
                <a:effectLst/>
                <a:latin typeface="Times New Roman"/>
                <a:ea typeface="Times New Roman"/>
                <a:cs typeface="Arial"/>
              </a:rPr>
              <a:t>More risk for exposure to infection by STDs.</a:t>
            </a:r>
            <a:endParaRPr lang="en-US" sz="1600" dirty="0">
              <a:latin typeface="Calibri"/>
              <a:ea typeface="Times New Roman"/>
              <a:cs typeface="Arial"/>
            </a:endParaRPr>
          </a:p>
          <a:p>
            <a:pPr marL="601345" marR="180340" indent="-4572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>
                <a:effectLst/>
                <a:latin typeface="Times New Roman"/>
                <a:ea typeface="Times New Roman"/>
                <a:cs typeface="Arial"/>
              </a:rPr>
              <a:t>Higher susceptibility to anemia due to menstrual period.</a:t>
            </a:r>
            <a:endParaRPr lang="en-US" sz="1600" dirty="0" smtClean="0">
              <a:effectLst/>
              <a:latin typeface="Calibri"/>
              <a:ea typeface="Calibri"/>
              <a:cs typeface="Arial"/>
            </a:endParaRPr>
          </a:p>
          <a:p>
            <a:pPr marL="601345" marR="180340" lvl="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>
              <a:solidFill>
                <a:prstClr val="black"/>
              </a:solidFill>
              <a:latin typeface="Times New Roman"/>
              <a:ea typeface="Times New Roman"/>
              <a:cs typeface="Arial"/>
            </a:endParaRPr>
          </a:p>
          <a:p>
            <a:pPr marL="144145" marR="180340" lvl="0" indent="4572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>
              <a:solidFill>
                <a:prstClr val="black"/>
              </a:solidFill>
              <a:latin typeface="Times New Roman"/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9021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8640"/>
            <a:ext cx="8424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80340" lvl="1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360680" algn="l"/>
              </a:tabLst>
            </a:pPr>
            <a:r>
              <a:rPr lang="en-US" sz="2800" b="1" i="1" dirty="0">
                <a:solidFill>
                  <a:srgbClr val="0070C0"/>
                </a:solidFill>
                <a:latin typeface="Times New Roman"/>
                <a:ea typeface="Times New Roman"/>
              </a:rPr>
              <a:t>6. Political</a:t>
            </a:r>
          </a:p>
          <a:p>
            <a:pPr marL="144145" marR="180340" indent="457200" algn="justLow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       Women’s in most countries especially the developing ones, lack of political support  adds to the deterioration of women’s health and status.</a:t>
            </a:r>
            <a:endParaRPr lang="en-US" sz="2800" dirty="0" smtClean="0">
              <a:effectLst/>
              <a:latin typeface="Calibri"/>
              <a:ea typeface="Calibri"/>
              <a:cs typeface="Arial"/>
            </a:endParaRPr>
          </a:p>
          <a:p>
            <a:pPr marR="180340" lvl="1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360680" algn="l"/>
              </a:tabLst>
            </a:pPr>
            <a:r>
              <a:rPr lang="en-US" sz="28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7. Behavioral </a:t>
            </a:r>
            <a:r>
              <a:rPr lang="en-US" sz="2800" b="1" i="1" dirty="0">
                <a:solidFill>
                  <a:srgbClr val="0070C0"/>
                </a:solidFill>
                <a:latin typeface="Times New Roman"/>
                <a:ea typeface="Times New Roman"/>
              </a:rPr>
              <a:t>determinants</a:t>
            </a:r>
            <a:endParaRPr lang="en-US" sz="2800" dirty="0" smtClean="0">
              <a:solidFill>
                <a:srgbClr val="0070C0"/>
              </a:solidFill>
              <a:effectLst/>
            </a:endParaRPr>
          </a:p>
          <a:p>
            <a:pPr marL="144145" marR="180340" indent="457200" algn="justLow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       Poor personal hygiene exposes women to infection especially STDs and urinary tract infection.</a:t>
            </a:r>
            <a:endParaRPr lang="en-US" sz="28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51243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24544" y="343541"/>
            <a:ext cx="91440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marR="180340" lvl="1" indent="-285750" algn="ctr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en-US" sz="2800" b="1" i="1" u="sng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+mj-cs"/>
              </a:rPr>
              <a:t>Girl child</a:t>
            </a:r>
            <a:endParaRPr lang="en-US" sz="2800" dirty="0" smtClean="0">
              <a:solidFill>
                <a:srgbClr val="FF0000"/>
              </a:solidFill>
              <a:effectLst/>
              <a:latin typeface="Calibri"/>
              <a:ea typeface="Calibri"/>
              <a:cs typeface="+mj-cs"/>
            </a:endParaRPr>
          </a:p>
          <a:p>
            <a:pPr marL="144145" marR="180340" indent="4572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      No doubt that the health of the adult is built on the health of the child, and reproductive health in particular may be influenced by events during child hood.</a:t>
            </a:r>
            <a:endParaRPr lang="en-US" sz="28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19672" y="3429000"/>
            <a:ext cx="4572000" cy="125771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/>
              <a:buBlip>
                <a:blip r:embed="rId2"/>
              </a:buBlip>
            </a:pPr>
            <a:r>
              <a:rPr lang="en-US" sz="2800" b="1" i="1" spc="-30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Problems facing girl child</a:t>
            </a:r>
            <a:endParaRPr lang="en-US" sz="2800" b="1" dirty="0" smtClean="0">
              <a:solidFill>
                <a:srgbClr val="FF0000"/>
              </a:solidFill>
              <a:effectLst/>
              <a:cs typeface="+mj-cs"/>
            </a:endParaRPr>
          </a:p>
          <a:p>
            <a:pPr marL="144145" marR="180340" indent="4572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spc="-30" dirty="0">
                <a:latin typeface="Times New Roman"/>
                <a:ea typeface="Times New Roman"/>
              </a:rPr>
              <a:t> </a:t>
            </a:r>
            <a:endParaRPr lang="en-US" dirty="0"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2586" y="3861048"/>
            <a:ext cx="3313086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Gender Inequality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280654" y="4686717"/>
            <a:ext cx="8863346" cy="2107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8034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Son  </a:t>
            </a:r>
            <a:r>
              <a:rPr lang="en-US" sz="2800" dirty="0">
                <a:latin typeface="Times New Roman"/>
                <a:ea typeface="Times New Roman"/>
                <a:cs typeface="Arial"/>
              </a:rPr>
              <a:t>preference </a:t>
            </a:r>
            <a:r>
              <a:rPr lang="en-US" sz="2800" dirty="0">
                <a:latin typeface="Times New Roman"/>
                <a:ea typeface="Times New Roman"/>
                <a:cs typeface="Arial"/>
              </a:rPr>
              <a:t>(longer duration of breast feeding  </a:t>
            </a:r>
            <a:r>
              <a:rPr lang="en-US" sz="2800" dirty="0">
                <a:latin typeface="Times New Roman"/>
                <a:ea typeface="Times New Roman"/>
                <a:cs typeface="Arial"/>
              </a:rPr>
              <a:t>for boys) than </a:t>
            </a:r>
            <a:r>
              <a:rPr lang="en-US" sz="2800" dirty="0">
                <a:latin typeface="Times New Roman"/>
                <a:ea typeface="Times New Roman"/>
                <a:cs typeface="Arial"/>
              </a:rPr>
              <a:t>girls.</a:t>
            </a:r>
          </a:p>
          <a:p>
            <a:pPr marL="342900" marR="18034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the girl child is denied her right to health</a:t>
            </a:r>
            <a:r>
              <a:rPr lang="en-US" sz="2800" dirty="0" smtClean="0">
                <a:latin typeface="Times New Roman"/>
                <a:ea typeface="Times New Roman"/>
                <a:cs typeface="Arial"/>
              </a:rPr>
              <a:t>.</a:t>
            </a:r>
            <a:endParaRPr lang="en-US" sz="2800" dirty="0">
              <a:latin typeface="Times New Roman"/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3565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79097"/>
            <a:ext cx="8820472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80340" lvl="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III. </a:t>
            </a:r>
            <a:r>
              <a:rPr lang="en-US" sz="2800" dirty="0" smtClean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Harmful 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practice of( female genital </a:t>
            </a:r>
            <a:r>
              <a:rPr lang="en-US" sz="2800" dirty="0" smtClean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mutilation). </a:t>
            </a:r>
            <a:r>
              <a:rPr lang="en-US" sz="2800" dirty="0">
                <a:latin typeface="Times New Roman"/>
                <a:ea typeface="Times New Roman"/>
              </a:rPr>
              <a:t>that occurs between 4 and 12 years of age, at a time when girls can be made aware of the social role expected of them as </a:t>
            </a:r>
            <a:r>
              <a:rPr lang="en-US" sz="2800" dirty="0" smtClean="0">
                <a:latin typeface="Times New Roman"/>
                <a:ea typeface="Times New Roman"/>
              </a:rPr>
              <a:t>women. It may </a:t>
            </a:r>
            <a:r>
              <a:rPr lang="en-US" sz="2800" dirty="0">
                <a:latin typeface="Times New Roman"/>
                <a:ea typeface="Times New Roman"/>
              </a:rPr>
              <a:t>leave a lasting mark on the life and mind of the woman who has undergone it. In the longer term, women may suffer feelings of incompleteness, anxiety and depression</a:t>
            </a:r>
            <a:r>
              <a:rPr lang="en-US" sz="2800" b="1" cap="all" dirty="0">
                <a:latin typeface="Times New Roman"/>
                <a:ea typeface="Times New Roman"/>
              </a:rPr>
              <a:t>.</a:t>
            </a:r>
            <a:endParaRPr lang="en-US" sz="2800" dirty="0" smtClean="0">
              <a:solidFill>
                <a:prstClr val="black"/>
              </a:solidFill>
              <a:latin typeface="Times New Roman"/>
              <a:ea typeface="Times New Roman"/>
              <a:cs typeface="Arial"/>
            </a:endParaRPr>
          </a:p>
          <a:p>
            <a:pPr marR="180340" lvl="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 - sexual 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abuse and child prostitution </a:t>
            </a:r>
            <a:endParaRPr lang="en-US" sz="2800" dirty="0" smtClean="0">
              <a:solidFill>
                <a:prstClr val="black"/>
              </a:solidFill>
              <a:latin typeface="Times New Roman"/>
              <a:ea typeface="Times New Roman"/>
              <a:cs typeface="Arial"/>
            </a:endParaRPr>
          </a:p>
          <a:p>
            <a:pPr marR="180340" lvl="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IV. </a:t>
            </a:r>
            <a:r>
              <a:rPr lang="en-US" sz="2800" dirty="0">
                <a:latin typeface="Times New Roman"/>
                <a:ea typeface="Times New Roman"/>
                <a:cs typeface="Arial"/>
              </a:rPr>
              <a:t>the girl child is often denied an access to education equal to boys. </a:t>
            </a:r>
            <a:endParaRPr lang="en-US" sz="1600" dirty="0">
              <a:latin typeface="Calibri"/>
              <a:ea typeface="Calibri"/>
              <a:cs typeface="Arial"/>
            </a:endParaRPr>
          </a:p>
          <a:p>
            <a:pPr marR="180340" lvl="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ar-EG" sz="2800" dirty="0">
              <a:solidFill>
                <a:prstClr val="black"/>
              </a:solidFill>
              <a:latin typeface="Times New Roman"/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3260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5736" y="404664"/>
            <a:ext cx="4048159" cy="99944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R="180340" lvl="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9280" algn="l"/>
              </a:tabLst>
            </a:pPr>
            <a:r>
              <a:rPr lang="en-US" sz="4400" b="1" i="1" dirty="0" smtClean="0">
                <a:latin typeface="Times New Roman"/>
                <a:ea typeface="Times New Roman"/>
                <a:cs typeface="Arial"/>
              </a:rPr>
              <a:t>II- Adolescence</a:t>
            </a:r>
            <a:endParaRPr lang="en-US" sz="44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1560" y="1948826"/>
            <a:ext cx="8424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/>
                <a:ea typeface="Times New Roman"/>
              </a:rPr>
              <a:t>It is </a:t>
            </a:r>
            <a:r>
              <a:rPr lang="en-US" sz="2800" dirty="0">
                <a:latin typeface="Times New Roman"/>
                <a:ea typeface="Times New Roman"/>
              </a:rPr>
              <a:t>the period of transition from childhood to adulthood. WHO considers 10-19 years as the period of adolescence,</a:t>
            </a:r>
            <a:endParaRPr lang="ar-EG" sz="2800" dirty="0"/>
          </a:p>
        </p:txBody>
      </p:sp>
      <p:sp>
        <p:nvSpPr>
          <p:cNvPr id="4" name="Rectangle 3"/>
          <p:cNvSpPr/>
          <p:nvPr/>
        </p:nvSpPr>
        <p:spPr>
          <a:xfrm>
            <a:off x="395536" y="2967335"/>
            <a:ext cx="8640960" cy="741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/>
              <a:buBlip>
                <a:blip r:embed="rId3"/>
              </a:buBlip>
            </a:pPr>
            <a:r>
              <a:rPr lang="en-US" sz="3200" b="1" spc="-30" dirty="0">
                <a:solidFill>
                  <a:srgbClr val="FF0000"/>
                </a:solidFill>
                <a:latin typeface="Times New Roman"/>
                <a:ea typeface="Times New Roman"/>
              </a:rPr>
              <a:t>Adolescent girl reproductive health issues</a:t>
            </a:r>
            <a:endParaRPr lang="en-US" sz="3200" dirty="0"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7526" y="4005064"/>
            <a:ext cx="8628969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80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i="1" dirty="0">
                <a:latin typeface="Times New Roman"/>
                <a:ea typeface="Times New Roman"/>
                <a:cs typeface="+mj-cs"/>
              </a:rPr>
              <a:t>Menstruation and puberty</a:t>
            </a:r>
            <a:endParaRPr lang="en-US" sz="2800" dirty="0">
              <a:latin typeface="Calibri"/>
              <a:ea typeface="Calibri"/>
              <a:cs typeface="+mj-cs"/>
            </a:endParaRPr>
          </a:p>
          <a:p>
            <a:pPr marL="342900" marR="180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i="1" dirty="0">
                <a:latin typeface="Times New Roman"/>
                <a:ea typeface="Times New Roman"/>
                <a:cs typeface="+mj-cs"/>
              </a:rPr>
              <a:t>Early marriage and teenage </a:t>
            </a:r>
            <a:r>
              <a:rPr lang="en-US" sz="2800" i="1" dirty="0" smtClean="0">
                <a:latin typeface="Times New Roman"/>
                <a:ea typeface="Times New Roman"/>
                <a:cs typeface="+mj-cs"/>
              </a:rPr>
              <a:t>pregnancy</a:t>
            </a:r>
            <a:endParaRPr lang="en-US" sz="2800" dirty="0" smtClean="0">
              <a:latin typeface="Calibri"/>
              <a:ea typeface="Times New Roman"/>
              <a:cs typeface="+mj-cs"/>
            </a:endParaRPr>
          </a:p>
          <a:p>
            <a:pPr marL="342900" marR="180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i="1" dirty="0" smtClean="0">
                <a:latin typeface="Times New Roman"/>
                <a:ea typeface="Times New Roman"/>
                <a:cs typeface="+mj-cs"/>
              </a:rPr>
              <a:t>School </a:t>
            </a:r>
            <a:r>
              <a:rPr lang="en-US" sz="2800" i="1" dirty="0">
                <a:latin typeface="Times New Roman"/>
                <a:ea typeface="Times New Roman"/>
                <a:cs typeface="+mj-cs"/>
              </a:rPr>
              <a:t>enrollment and high dropout rate </a:t>
            </a:r>
            <a:endParaRPr lang="en-US" sz="2800" dirty="0">
              <a:effectLst/>
              <a:latin typeface="Calibri"/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8269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124744"/>
            <a:ext cx="8748464" cy="4303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80340" lvl="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 dirty="0" smtClean="0">
                <a:latin typeface="Times New Roman"/>
                <a:ea typeface="Times New Roman"/>
                <a:cs typeface="Arial"/>
              </a:rPr>
              <a:t>4. </a:t>
            </a:r>
            <a:r>
              <a:rPr lang="en-US" sz="2800" i="1" dirty="0" smtClean="0">
                <a:latin typeface="Times New Roman"/>
                <a:ea typeface="Times New Roman"/>
                <a:cs typeface="+mj-cs"/>
              </a:rPr>
              <a:t>Sexual </a:t>
            </a:r>
            <a:r>
              <a:rPr lang="en-US" sz="2800" i="1" dirty="0">
                <a:latin typeface="Times New Roman"/>
                <a:ea typeface="Times New Roman"/>
                <a:cs typeface="+mj-cs"/>
              </a:rPr>
              <a:t>issues including sexual identity, contraception decision, and sexually transmitted diseases.</a:t>
            </a:r>
            <a:endParaRPr lang="en-US" sz="2800" dirty="0">
              <a:latin typeface="Calibri"/>
              <a:ea typeface="Calibri"/>
              <a:cs typeface="+mj-cs"/>
            </a:endParaRPr>
          </a:p>
          <a:p>
            <a:pPr lvl="0" algn="justLow" rtl="0">
              <a:lnSpc>
                <a:spcPct val="150000"/>
              </a:lnSpc>
              <a:spcAft>
                <a:spcPts val="800"/>
              </a:spcAft>
            </a:pPr>
            <a:r>
              <a:rPr lang="en-US" sz="2800" i="1" dirty="0" smtClean="0">
                <a:latin typeface="Times New Roman"/>
                <a:ea typeface="Times New Roman"/>
                <a:cs typeface="+mj-cs"/>
              </a:rPr>
              <a:t>5. Body </a:t>
            </a:r>
            <a:r>
              <a:rPr lang="en-US" sz="2800" i="1" dirty="0">
                <a:latin typeface="Times New Roman"/>
                <a:ea typeface="Times New Roman"/>
                <a:cs typeface="+mj-cs"/>
              </a:rPr>
              <a:t>image, eating disorders as </a:t>
            </a:r>
            <a:r>
              <a:rPr lang="en-US" sz="2800" i="1" dirty="0">
                <a:latin typeface="Calibri"/>
                <a:ea typeface="Calibri"/>
                <a:cs typeface="+mj-cs"/>
              </a:rPr>
              <a:t>Anorexia nervosa</a:t>
            </a:r>
            <a:r>
              <a:rPr lang="en-US" sz="2800" i="1" dirty="0">
                <a:latin typeface="Times New Roman"/>
                <a:ea typeface="Times New Roman"/>
                <a:cs typeface="+mj-cs"/>
              </a:rPr>
              <a:t>, </a:t>
            </a:r>
            <a:r>
              <a:rPr lang="en-US" sz="2800" i="1" dirty="0">
                <a:latin typeface="Calibri"/>
                <a:ea typeface="Calibri"/>
                <a:cs typeface="+mj-cs"/>
              </a:rPr>
              <a:t>Bulimia nervosa</a:t>
            </a:r>
            <a:r>
              <a:rPr lang="en-US" sz="2800" i="1" dirty="0">
                <a:latin typeface="Times New Roman"/>
                <a:ea typeface="Times New Roman"/>
                <a:cs typeface="+mj-cs"/>
              </a:rPr>
              <a:t>, Binge-eating disorder. </a:t>
            </a:r>
            <a:endParaRPr lang="en-US" sz="2800" i="1" dirty="0" smtClean="0">
              <a:latin typeface="Times New Roman"/>
              <a:ea typeface="Times New Roman"/>
              <a:cs typeface="+mj-cs"/>
            </a:endParaRPr>
          </a:p>
          <a:p>
            <a:pPr marR="180340" lvl="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 dirty="0" smtClean="0">
                <a:latin typeface="Times New Roman"/>
                <a:ea typeface="Times New Roman"/>
                <a:cs typeface="Arial"/>
              </a:rPr>
              <a:t>6. Substance use. </a:t>
            </a:r>
            <a:endParaRPr lang="en-US" sz="1600" dirty="0">
              <a:latin typeface="Calibri"/>
              <a:ea typeface="Calibri"/>
              <a:cs typeface="Arial"/>
            </a:endParaRPr>
          </a:p>
          <a:p>
            <a:pPr lvl="0" algn="justLow" rtl="0">
              <a:lnSpc>
                <a:spcPct val="150000"/>
              </a:lnSpc>
              <a:spcAft>
                <a:spcPts val="800"/>
              </a:spcAft>
            </a:pPr>
            <a:endParaRPr lang="en-US" sz="2800" dirty="0">
              <a:effectLst/>
              <a:latin typeface="Calibri"/>
              <a:ea typeface="Calibri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236325"/>
            <a:ext cx="73448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/>
              <a:buBlip>
                <a:blip r:embed="rId2"/>
              </a:buBlip>
            </a:pPr>
            <a:r>
              <a:rPr lang="en-US" sz="2800" b="1" spc="-30" dirty="0">
                <a:solidFill>
                  <a:srgbClr val="FF0000"/>
                </a:solidFill>
                <a:latin typeface="Times New Roman"/>
                <a:ea typeface="Times New Roman"/>
              </a:rPr>
              <a:t>Adolescent girl reproductive health issues</a:t>
            </a:r>
            <a:endParaRPr lang="en-US" sz="28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22759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0980" y="404664"/>
            <a:ext cx="6249724" cy="74148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/>
              <a:buBlip>
                <a:blip r:embed="rId2"/>
              </a:buBlip>
            </a:pPr>
            <a:r>
              <a:rPr lang="en-US" sz="3200" b="1" spc="-30" dirty="0">
                <a:solidFill>
                  <a:schemeClr val="accent1"/>
                </a:solidFill>
                <a:latin typeface="Times New Roman"/>
                <a:ea typeface="Times New Roman"/>
              </a:rPr>
              <a:t>Health promotion of adolescents</a:t>
            </a:r>
            <a:endParaRPr lang="en-US" sz="3200" dirty="0">
              <a:solidFill>
                <a:schemeClr val="accent1"/>
              </a:soli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1560" y="1628800"/>
            <a:ext cx="8064896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3752850" algn="l"/>
                <a:tab pos="5400040" algn="r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Nutritional </a:t>
            </a:r>
            <a:r>
              <a:rPr lang="en-US" sz="2800" i="1" dirty="0" smtClean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needs</a:t>
            </a:r>
            <a:endParaRPr lang="en-US" sz="2800" dirty="0" smtClean="0">
              <a:latin typeface="Calibri"/>
              <a:ea typeface="Times New Roman"/>
              <a:cs typeface="Arial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3752850" algn="l"/>
                <a:tab pos="5400040" algn="r"/>
              </a:tabLst>
            </a:pPr>
            <a:r>
              <a:rPr lang="en-US" sz="2800" i="1" dirty="0" smtClean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Effective </a:t>
            </a:r>
            <a:r>
              <a:rPr lang="en-US" sz="2800" i="1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sexuality and reproductive health </a:t>
            </a:r>
            <a:r>
              <a:rPr lang="en-US" sz="2800" i="1" dirty="0" smtClean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education</a:t>
            </a:r>
            <a:endParaRPr lang="en-US" sz="2800" dirty="0" smtClean="0">
              <a:latin typeface="Calibri"/>
              <a:ea typeface="Times New Roman"/>
              <a:cs typeface="Arial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3752850" algn="l"/>
                <a:tab pos="5400040" algn="r"/>
              </a:tabLst>
            </a:pPr>
            <a:r>
              <a:rPr lang="en-US" sz="2800" i="1" dirty="0" smtClean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Personal </a:t>
            </a:r>
            <a:r>
              <a:rPr lang="en-US" sz="2800" i="1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health and hygiene </a:t>
            </a:r>
            <a:endParaRPr lang="en-US" sz="28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3873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94563" y="620688"/>
            <a:ext cx="3983270" cy="7520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589280" marR="18034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III. Adult </a:t>
            </a:r>
            <a:r>
              <a:rPr lang="en-US" sz="3200" b="1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women</a:t>
            </a:r>
            <a:endParaRPr lang="en-US" sz="3200" dirty="0">
              <a:solidFill>
                <a:schemeClr val="bg1"/>
              </a:solidFill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1700808"/>
            <a:ext cx="84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145" marR="180340" indent="4572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establishing relationships that may lead to marriage and pregnancy </a:t>
            </a:r>
            <a:r>
              <a:rPr lang="en-US" dirty="0">
                <a:latin typeface="Times New Roman"/>
                <a:ea typeface="Times New Roman"/>
                <a:cs typeface="Arial"/>
              </a:rPr>
              <a:t>.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283021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726" y="0"/>
            <a:ext cx="889248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80340" lvl="0" indent="-342900" algn="ctr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/>
              <a:buBlip>
                <a:blip r:embed="rId2"/>
              </a:buBlip>
            </a:pPr>
            <a:r>
              <a:rPr lang="en-US" sz="2800" b="1" i="1" spc="-30" dirty="0">
                <a:solidFill>
                  <a:srgbClr val="0070C0"/>
                </a:solidFill>
                <a:latin typeface="Times New Roman"/>
                <a:ea typeface="Times New Roman"/>
                <a:cs typeface="+mj-cs"/>
              </a:rPr>
              <a:t>Needs of adult women</a:t>
            </a:r>
            <a:endParaRPr lang="en-US" sz="2800" b="1" i="1" dirty="0">
              <a:solidFill>
                <a:srgbClr val="0070C0"/>
              </a:solidFill>
              <a:cs typeface="+mj-cs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Preconception care  (MCH)</a:t>
            </a:r>
            <a:endParaRPr lang="en-US" sz="2800" dirty="0"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Safe motherhood</a:t>
            </a:r>
            <a:endParaRPr lang="en-US" sz="2800" dirty="0"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Post abortion care</a:t>
            </a:r>
            <a:endParaRPr lang="en-US" sz="2800" dirty="0"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Family planning </a:t>
            </a:r>
            <a:endParaRPr lang="en-US" sz="2800" dirty="0"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Nutrition</a:t>
            </a:r>
            <a:endParaRPr lang="en-US" sz="2800" dirty="0"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Reproductive tract infections / STDS/ HIV       </a:t>
            </a:r>
            <a:endParaRPr lang="en-US" sz="2800" dirty="0"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Infertility</a:t>
            </a:r>
            <a:endParaRPr lang="en-US" sz="2800" dirty="0">
              <a:effectLst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163532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8640"/>
            <a:ext cx="9144000" cy="6529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145" marR="180340" indent="4572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+mj-cs"/>
              </a:rPr>
              <a:t>II.Preconception </a:t>
            </a:r>
            <a:endParaRPr lang="en-US" sz="2800" dirty="0">
              <a:solidFill>
                <a:srgbClr val="0070C0"/>
              </a:solidFill>
              <a:cs typeface="+mj-cs"/>
            </a:endParaRPr>
          </a:p>
          <a:p>
            <a:pPr marL="540385" indent="-180340" algn="just" rtl="0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latin typeface="Times New Roman"/>
                <a:ea typeface="Times New Roman"/>
                <a:cs typeface="+mj-cs"/>
              </a:rPr>
              <a:t>          It is the comprehensive care that women need in order to be as healthy as possible before getting pregnant and to plan for a healthy pregnancy</a:t>
            </a:r>
            <a:endParaRPr lang="en-US" sz="2800" dirty="0">
              <a:latin typeface="Calibri"/>
              <a:ea typeface="Calibri"/>
              <a:cs typeface="+mj-cs"/>
            </a:endParaRPr>
          </a:p>
          <a:p>
            <a:pPr marL="144145" marR="180340" indent="4572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0070C0"/>
                </a:solidFill>
                <a:latin typeface="Times New Roman"/>
                <a:ea typeface="Times New Roman"/>
                <a:cs typeface="+mj-cs"/>
              </a:rPr>
              <a:t>Components of preconception care</a:t>
            </a:r>
            <a:endParaRPr lang="en-US" sz="2800" dirty="0">
              <a:solidFill>
                <a:srgbClr val="0070C0"/>
              </a:solidFill>
              <a:cs typeface="+mj-cs"/>
            </a:endParaRPr>
          </a:p>
          <a:p>
            <a:pPr marL="1143000" marR="180340" lvl="2" indent="-228600" algn="l" rtl="0"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US" sz="2800" dirty="0">
                <a:latin typeface="Times New Roman"/>
                <a:ea typeface="Times New Roman"/>
                <a:cs typeface="+mj-cs"/>
              </a:rPr>
              <a:t>Health education</a:t>
            </a:r>
            <a:r>
              <a:rPr lang="ar-SA" sz="2800" dirty="0">
                <a:latin typeface="Calibri"/>
                <a:ea typeface="Times New Roman"/>
                <a:cs typeface="+mj-cs"/>
              </a:rPr>
              <a:t>.</a:t>
            </a:r>
            <a:endParaRPr lang="en-US" sz="2800" dirty="0">
              <a:latin typeface="Calibri"/>
              <a:ea typeface="Calibri"/>
              <a:cs typeface="+mj-cs"/>
            </a:endParaRPr>
          </a:p>
          <a:p>
            <a:pPr marL="1143000" marR="180340" lvl="2" indent="-228600" algn="l" rtl="0"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US" sz="2800" dirty="0">
                <a:latin typeface="Times New Roman"/>
                <a:ea typeface="Times New Roman"/>
                <a:cs typeface="+mj-cs"/>
              </a:rPr>
              <a:t>Nutritional counseling</a:t>
            </a:r>
            <a:r>
              <a:rPr lang="ar-SA" sz="2800" dirty="0">
                <a:latin typeface="Calibri"/>
                <a:ea typeface="Times New Roman"/>
                <a:cs typeface="+mj-cs"/>
              </a:rPr>
              <a:t>.</a:t>
            </a:r>
            <a:endParaRPr lang="en-US" sz="2800" dirty="0">
              <a:latin typeface="Calibri"/>
              <a:ea typeface="Calibri"/>
              <a:cs typeface="+mj-cs"/>
            </a:endParaRPr>
          </a:p>
          <a:p>
            <a:pPr marL="1143000" marR="180340" lvl="2" indent="-228600" algn="l" rtl="0"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US" sz="2800" dirty="0">
                <a:latin typeface="Times New Roman"/>
                <a:ea typeface="Times New Roman"/>
                <a:cs typeface="+mj-cs"/>
              </a:rPr>
              <a:t>Testing for RH blood group</a:t>
            </a:r>
            <a:r>
              <a:rPr lang="ar-SA" sz="2800" dirty="0">
                <a:latin typeface="Calibri"/>
                <a:ea typeface="Times New Roman"/>
                <a:cs typeface="+mj-cs"/>
              </a:rPr>
              <a:t>.</a:t>
            </a:r>
            <a:endParaRPr lang="en-US" sz="2800" dirty="0">
              <a:latin typeface="Calibri"/>
              <a:ea typeface="Calibri"/>
              <a:cs typeface="+mj-cs"/>
            </a:endParaRPr>
          </a:p>
          <a:p>
            <a:pPr marL="1143000" marR="180340" lvl="2" indent="-228600" algn="l" rtl="0"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US" sz="2800" dirty="0">
                <a:latin typeface="Times New Roman"/>
                <a:ea typeface="Times New Roman"/>
                <a:cs typeface="+mj-cs"/>
              </a:rPr>
              <a:t>Rubella vaccination</a:t>
            </a:r>
            <a:r>
              <a:rPr lang="ar-SA" sz="2800" dirty="0">
                <a:latin typeface="Calibri"/>
                <a:ea typeface="Times New Roman"/>
                <a:cs typeface="+mj-cs"/>
              </a:rPr>
              <a:t> .</a:t>
            </a:r>
            <a:endParaRPr lang="en-US" sz="2800" dirty="0">
              <a:latin typeface="Calibri"/>
              <a:ea typeface="Calibri"/>
              <a:cs typeface="+mj-cs"/>
            </a:endParaRPr>
          </a:p>
          <a:p>
            <a:pPr marL="1143000" marR="180340" lvl="2" indent="-228600" algn="l" rtl="0"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US" sz="2800" dirty="0">
                <a:latin typeface="Times New Roman"/>
                <a:ea typeface="Times New Roman"/>
                <a:cs typeface="+mj-cs"/>
              </a:rPr>
              <a:t>Birth planning .</a:t>
            </a:r>
            <a:endParaRPr lang="en-US" sz="2800" dirty="0">
              <a:effectLst/>
              <a:latin typeface="Calibri"/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14409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231219"/>
            <a:ext cx="8748464" cy="5128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Font typeface="Symbol"/>
              <a:buBlip>
                <a:blip r:embed="rId2"/>
              </a:buBlip>
            </a:pPr>
            <a:r>
              <a:rPr lang="en-US" sz="2800" dirty="0" smtClean="0">
                <a:effectLst/>
                <a:latin typeface="Times New Roman"/>
                <a:ea typeface="Times New Roman"/>
                <a:cs typeface="+mj-cs"/>
              </a:rPr>
              <a:t>Women's health</a:t>
            </a:r>
            <a:endParaRPr lang="en-US" sz="2800" dirty="0" smtClean="0">
              <a:effectLst/>
              <a:cs typeface="+mj-cs"/>
            </a:endParaRP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Blip>
                <a:blip r:embed="rId3"/>
              </a:buBlip>
            </a:pPr>
            <a:r>
              <a:rPr lang="en-US" sz="2800" dirty="0" smtClean="0">
                <a:effectLst/>
                <a:latin typeface="Times New Roman"/>
                <a:ea typeface="Times New Roman"/>
                <a:cs typeface="+mj-cs"/>
              </a:rPr>
              <a:t>Definition of women health, Maternal health</a:t>
            </a:r>
            <a:endParaRPr lang="en-US" sz="2800" dirty="0" smtClean="0">
              <a:effectLst/>
              <a:cs typeface="+mj-cs"/>
            </a:endParaRP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Blip>
                <a:blip r:embed="rId3"/>
              </a:buBlip>
            </a:pPr>
            <a:r>
              <a:rPr lang="en-US" sz="2800" dirty="0" smtClean="0">
                <a:effectLst/>
                <a:latin typeface="Times New Roman"/>
                <a:ea typeface="Times New Roman"/>
                <a:cs typeface="+mj-cs"/>
              </a:rPr>
              <a:t>Factors affecting women’s health</a:t>
            </a:r>
            <a:endParaRPr lang="en-US" sz="2800" dirty="0" smtClean="0">
              <a:effectLst/>
              <a:cs typeface="+mj-cs"/>
            </a:endParaRP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Blip>
                <a:blip r:embed="rId3"/>
              </a:buBlip>
            </a:pPr>
            <a:r>
              <a:rPr lang="en-US" sz="2800" dirty="0" smtClean="0">
                <a:effectLst/>
                <a:latin typeface="Times New Roman"/>
                <a:ea typeface="Times New Roman"/>
                <a:cs typeface="+mj-cs"/>
              </a:rPr>
              <a:t>stages of Women's health </a:t>
            </a:r>
            <a:endParaRPr lang="en-US" sz="2800" dirty="0" smtClean="0">
              <a:effectLst/>
              <a:cs typeface="+mj-cs"/>
            </a:endParaRPr>
          </a:p>
          <a:p>
            <a:pPr marL="457200" algn="just" rtl="0">
              <a:lnSpc>
                <a:spcPct val="115000"/>
              </a:lnSpc>
              <a:spcAft>
                <a:spcPts val="1000"/>
              </a:spcAft>
            </a:pPr>
            <a:r>
              <a:rPr lang="en-US" sz="2800" dirty="0" smtClean="0">
                <a:effectLst/>
                <a:latin typeface="Times New Roman"/>
                <a:ea typeface="Times New Roman"/>
                <a:cs typeface="+mj-cs"/>
              </a:rPr>
              <a:t> </a:t>
            </a:r>
            <a:endParaRPr lang="en-US" sz="2800" dirty="0" smtClean="0">
              <a:effectLst/>
              <a:cs typeface="+mj-cs"/>
            </a:endParaRPr>
          </a:p>
          <a:p>
            <a:pPr marL="342900" lvl="0" indent="-342900" algn="l" rtl="0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Blip>
                <a:blip r:embed="rId4"/>
              </a:buBlip>
            </a:pPr>
            <a:r>
              <a:rPr lang="en-US" sz="2800" dirty="0" smtClean="0">
                <a:effectLst/>
                <a:latin typeface="Times New Roman"/>
                <a:ea typeface="Times New Roman"/>
                <a:cs typeface="+mj-cs"/>
              </a:rPr>
              <a:t>Girl child</a:t>
            </a:r>
            <a:endParaRPr lang="en-US" sz="2800" dirty="0" smtClean="0">
              <a:effectLst/>
              <a:ea typeface="Times New Roman"/>
              <a:cs typeface="+mj-cs"/>
            </a:endParaRPr>
          </a:p>
          <a:p>
            <a:pPr marL="342900" lvl="0" indent="-342900" algn="l" rtl="0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Blip>
                <a:blip r:embed="rId4"/>
              </a:buBlip>
            </a:pPr>
            <a:r>
              <a:rPr lang="en-US" sz="2800" dirty="0" smtClean="0">
                <a:effectLst/>
                <a:latin typeface="Times New Roman"/>
                <a:ea typeface="Times New Roman"/>
                <a:cs typeface="+mj-cs"/>
              </a:rPr>
              <a:t>Adolescent girl</a:t>
            </a:r>
            <a:endParaRPr lang="en-US" sz="2800" dirty="0" smtClean="0">
              <a:effectLst/>
              <a:ea typeface="Times New Roman"/>
              <a:cs typeface="+mj-cs"/>
            </a:endParaRPr>
          </a:p>
          <a:p>
            <a:pPr marL="342900" lvl="0" indent="-342900" algn="l" rtl="0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Blip>
                <a:blip r:embed="rId4"/>
              </a:buBlip>
            </a:pPr>
            <a:r>
              <a:rPr lang="en-US" sz="2800" dirty="0" smtClean="0">
                <a:effectLst/>
                <a:latin typeface="Times New Roman"/>
                <a:ea typeface="Times New Roman"/>
                <a:cs typeface="+mj-cs"/>
              </a:rPr>
              <a:t>Mature women</a:t>
            </a:r>
            <a:endParaRPr lang="en-US" sz="2800" dirty="0" smtClean="0">
              <a:effectLst/>
              <a:ea typeface="Times New Roman"/>
              <a:cs typeface="+mj-cs"/>
            </a:endParaRPr>
          </a:p>
          <a:p>
            <a:pPr algn="l" rtl="0"/>
            <a:r>
              <a:rPr lang="en-US" sz="2800" dirty="0" smtClean="0">
                <a:effectLst/>
                <a:latin typeface="Times New Roman"/>
                <a:ea typeface="Times New Roman"/>
                <a:cs typeface="+mj-cs"/>
              </a:rPr>
              <a:t>Women beyond reproductive age </a:t>
            </a:r>
            <a:endParaRPr lang="ar-EG" sz="2800" dirty="0"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03848" y="404664"/>
            <a:ext cx="2295821" cy="91698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algn="l" rtl="0">
              <a:lnSpc>
                <a:spcPct val="150000"/>
              </a:lnSpc>
              <a:spcAft>
                <a:spcPts val="80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Out lines </a:t>
            </a:r>
            <a:endParaRPr lang="en-US" sz="4000" dirty="0">
              <a:solidFill>
                <a:srgbClr val="FF0000"/>
              </a:solidFill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414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14" y="334771"/>
            <a:ext cx="9324528" cy="8186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145" marR="180340" indent="4572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/>
                <a:ea typeface="Times New Roman"/>
                <a:cs typeface="Arial"/>
              </a:rPr>
              <a:t>It means </a:t>
            </a:r>
            <a:r>
              <a:rPr lang="en-US" sz="2800" dirty="0">
                <a:latin typeface="Times New Roman"/>
                <a:ea typeface="Times New Roman"/>
                <a:cs typeface="Arial"/>
              </a:rPr>
              <a:t>that the mother will be safe all over the pregnancy and deliver healthy baby.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marL="144145" marR="180340" indent="4572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i="1" u="sng" dirty="0">
                <a:solidFill>
                  <a:srgbClr val="C00000"/>
                </a:solidFill>
                <a:latin typeface="Times New Roman"/>
                <a:ea typeface="Times New Roman"/>
                <a:cs typeface="Arial"/>
              </a:rPr>
              <a:t>Objectives of safe motherhood</a:t>
            </a:r>
            <a:endParaRPr lang="en-US" sz="2400" dirty="0">
              <a:solidFill>
                <a:srgbClr val="C00000"/>
              </a:solidFill>
              <a:latin typeface="Calibri"/>
              <a:ea typeface="Calibri"/>
              <a:cs typeface="Arial"/>
            </a:endParaRPr>
          </a:p>
          <a:p>
            <a:pPr marL="342900" marR="180340" lvl="0" indent="-342900" algn="justLow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</a:rPr>
              <a:t>Provide maternal care for all pregnant women.</a:t>
            </a:r>
            <a:endParaRPr lang="en-US" sz="2800" dirty="0"/>
          </a:p>
          <a:p>
            <a:pPr marL="342900" marR="180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Reduce maternal mortality due to complication of abortion.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marL="342900" marR="180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To promote family planning and reduce incidence of unwanted pregnancy.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marL="342900" marR="180340" lvl="0" indent="-342900" algn="justLow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</a:rPr>
              <a:t>Reduce </a:t>
            </a:r>
            <a:r>
              <a:rPr lang="en-US" sz="2400" dirty="0">
                <a:latin typeface="Times New Roman"/>
                <a:ea typeface="Times New Roman"/>
              </a:rPr>
              <a:t>M.M due to eclampsia , hemorrhage , prolonged obstructed labor , puerperal / post abortion sepsis</a:t>
            </a:r>
            <a:r>
              <a:rPr lang="en-US" sz="2800" dirty="0">
                <a:latin typeface="Times New Roman"/>
                <a:ea typeface="Times New Roman"/>
              </a:rPr>
              <a:t>.</a:t>
            </a:r>
            <a:endParaRPr lang="en-US" sz="2800" dirty="0"/>
          </a:p>
          <a:p>
            <a:pPr marL="342900" marR="180340" lvl="0" indent="-342900" algn="justLow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</a:rPr>
              <a:t>Promote, protect, support exclusive breast feeding.</a:t>
            </a:r>
            <a:endParaRPr lang="en-US" sz="2800" dirty="0"/>
          </a:p>
          <a:p>
            <a:pPr marL="342900" marR="180340" lvl="0" indent="-342900" algn="justLow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</a:rPr>
              <a:t>Reduce infant mortality, and eliminate neonatal tetanus</a:t>
            </a:r>
            <a:r>
              <a:rPr lang="en-US" dirty="0">
                <a:latin typeface="Times New Roman"/>
                <a:ea typeface="Times New Roman"/>
              </a:rPr>
              <a:t>.</a:t>
            </a:r>
            <a:endParaRPr lang="en-US" dirty="0"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67744" y="0"/>
            <a:ext cx="4088620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44145" marR="180340" lvl="0" indent="4572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u="sng" dirty="0">
                <a:solidFill>
                  <a:srgbClr val="C00000"/>
                </a:solidFill>
                <a:latin typeface="Times New Roman"/>
                <a:ea typeface="Times New Roman"/>
                <a:cs typeface="Arial"/>
              </a:rPr>
              <a:t>II -Safe motherhood</a:t>
            </a:r>
            <a:endParaRPr lang="en-US" sz="2800" dirty="0">
              <a:solidFill>
                <a:srgbClr val="C00000"/>
              </a:solidFill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59694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297374"/>
            <a:ext cx="8712968" cy="718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145" marR="180340" algn="ctr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C00000"/>
                </a:solidFill>
                <a:latin typeface="Times New Roman"/>
                <a:ea typeface="Times New Roman"/>
                <a:cs typeface="+mj-cs"/>
              </a:rPr>
              <a:t>four </a:t>
            </a:r>
            <a:r>
              <a:rPr lang="en-US" sz="3200" b="1" dirty="0" smtClean="0">
                <a:solidFill>
                  <a:srgbClr val="C00000"/>
                </a:solidFill>
                <a:latin typeface="Times New Roman"/>
                <a:ea typeface="Times New Roman"/>
                <a:cs typeface="+mj-cs"/>
              </a:rPr>
              <a:t>pillars of Safe motherhood ":</a:t>
            </a:r>
            <a:endParaRPr lang="en-US" sz="3200" b="1" dirty="0">
              <a:solidFill>
                <a:srgbClr val="C00000"/>
              </a:solidFill>
              <a:latin typeface="Calibri"/>
              <a:ea typeface="Calibri"/>
              <a:cs typeface="+mj-cs"/>
            </a:endParaRPr>
          </a:p>
          <a:p>
            <a:pPr marL="342900" marR="180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dirty="0">
                <a:latin typeface="Times New Roman"/>
                <a:ea typeface="Times New Roman"/>
              </a:rPr>
              <a:t>Family planning</a:t>
            </a:r>
            <a:r>
              <a:rPr lang="en-US" sz="2800" dirty="0">
                <a:latin typeface="Times New Roman"/>
                <a:ea typeface="Times New Roman"/>
              </a:rPr>
              <a:t> - to ensure that individuals and couples have the information and services to plan the timing, number and spacing of pregnancies;</a:t>
            </a:r>
            <a:endParaRPr lang="en-US" sz="2800" dirty="0"/>
          </a:p>
          <a:p>
            <a:pPr marL="342900" marR="180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dirty="0">
                <a:latin typeface="Times New Roman"/>
                <a:ea typeface="Times New Roman"/>
              </a:rPr>
              <a:t> Antenatal care - </a:t>
            </a:r>
            <a:r>
              <a:rPr lang="en-US" sz="2800" dirty="0">
                <a:latin typeface="Times New Roman"/>
                <a:ea typeface="Times New Roman"/>
              </a:rPr>
              <a:t>to prevent complications where possible and ensure that complications of pregnancy are detected early and treated appropriately;</a:t>
            </a:r>
            <a:endParaRPr lang="en-US" sz="2800" dirty="0"/>
          </a:p>
          <a:p>
            <a:pPr marL="342900" marR="180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dirty="0">
                <a:latin typeface="Times New Roman"/>
                <a:ea typeface="Times New Roman"/>
              </a:rPr>
              <a:t>Clean labor and safe delivery</a:t>
            </a:r>
            <a:r>
              <a:rPr lang="en-US" sz="2800" dirty="0">
                <a:latin typeface="Times New Roman"/>
                <a:ea typeface="Times New Roman"/>
              </a:rPr>
              <a:t>  </a:t>
            </a:r>
            <a:endParaRPr lang="en-US" sz="2800" dirty="0"/>
          </a:p>
          <a:p>
            <a:pPr marL="342900" marR="180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dirty="0">
                <a:latin typeface="Times New Roman"/>
                <a:ea typeface="Times New Roman"/>
              </a:rPr>
              <a:t>Essential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b="1" dirty="0">
                <a:latin typeface="Times New Roman"/>
                <a:ea typeface="Times New Roman"/>
              </a:rPr>
              <a:t>obstetric care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endParaRPr lang="en-US" sz="2800" dirty="0"/>
          </a:p>
          <a:p>
            <a:pPr marL="144145" marR="18034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en-US" b="1" dirty="0">
                <a:latin typeface="Times New Roman"/>
                <a:ea typeface="Times New Roman"/>
              </a:rPr>
              <a:t> 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88383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2280" y="116632"/>
            <a:ext cx="9031719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145" marR="18034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en-US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Basic services for safe motherhood intervention</a:t>
            </a:r>
            <a:endParaRPr lang="en-US" sz="2800" dirty="0">
              <a:solidFill>
                <a:srgbClr val="C00000"/>
              </a:solidFill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2"/>
              </a:buBlip>
              <a:tabLst>
                <a:tab pos="228600" algn="l"/>
                <a:tab pos="540385" algn="l"/>
              </a:tabLs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Education on safe motherhood. </a:t>
            </a:r>
            <a:endParaRPr lang="en-US" sz="2800" dirty="0">
              <a:latin typeface="Calibri"/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2"/>
              </a:buBlip>
              <a:tabLst>
                <a:tab pos="228600" algn="l"/>
                <a:tab pos="540385" algn="l"/>
              </a:tabLs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Promotion of maternal nutrition. </a:t>
            </a:r>
            <a:endParaRPr lang="en-US" sz="2800" dirty="0">
              <a:latin typeface="Calibri"/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2"/>
              </a:buBlip>
              <a:tabLst>
                <a:tab pos="228600" algn="l"/>
                <a:tab pos="540385" algn="l"/>
              </a:tabLs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Provision of micronutrient supplementation and tetanus toxoid, where appropriate. </a:t>
            </a:r>
            <a:endParaRPr lang="en-US" sz="2800" dirty="0">
              <a:latin typeface="Calibri"/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2"/>
              </a:buBlip>
              <a:tabLst>
                <a:tab pos="228600" algn="l"/>
                <a:tab pos="540385" algn="l"/>
              </a:tabLs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Prenatal care and counseling. </a:t>
            </a:r>
            <a:endParaRPr lang="en-US" sz="2800" dirty="0">
              <a:latin typeface="Calibri"/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2"/>
              </a:buBlip>
              <a:tabLst>
                <a:tab pos="228600" algn="l"/>
                <a:tab pos="540385" algn="l"/>
              </a:tabLs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Adequate delivery assistance, </a:t>
            </a:r>
            <a:r>
              <a:rPr lang="en-US" sz="2800" dirty="0" smtClean="0">
                <a:latin typeface="Times New Roman"/>
                <a:ea typeface="Times New Roman"/>
                <a:cs typeface="Times New Roman"/>
              </a:rPr>
              <a:t>Care 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for obstetric emergencies, </a:t>
            </a:r>
            <a:endParaRPr lang="en-US" sz="2800" dirty="0">
              <a:latin typeface="Calibri"/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2"/>
              </a:buBlip>
              <a:tabLst>
                <a:tab pos="228600" algn="l"/>
                <a:tab pos="540385" algn="l"/>
              </a:tabLs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 Postnatal care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. </a:t>
            </a:r>
            <a:endParaRPr lang="en-US" sz="1100" dirty="0"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703375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784976" cy="5163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145" marR="18034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en-US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Basic services for safe motherhood intervention</a:t>
            </a:r>
            <a:endParaRPr lang="en-US" sz="2800" dirty="0">
              <a:solidFill>
                <a:srgbClr val="C00000"/>
              </a:solidFill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2"/>
              </a:buBlip>
              <a:tabLst>
                <a:tab pos="228600" algn="l"/>
                <a:tab pos="540385" algn="l"/>
              </a:tabLst>
            </a:pPr>
            <a:r>
              <a:rPr lang="en-US" sz="2800" dirty="0" smtClean="0">
                <a:latin typeface="Times New Roman"/>
                <a:ea typeface="Times New Roman"/>
                <a:cs typeface="Times New Roman"/>
              </a:rPr>
              <a:t>Abortion-related 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care, including counseling and </a:t>
            </a:r>
            <a:r>
              <a:rPr lang="en-US" sz="2800" dirty="0" smtClean="0">
                <a:latin typeface="Times New Roman"/>
                <a:ea typeface="Times New Roman"/>
                <a:cs typeface="Times New Roman"/>
              </a:rPr>
              <a:t>Family 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planning counseling, information and services, and promotion of longer intervals between births.</a:t>
            </a:r>
            <a:endParaRPr lang="en-US" sz="2800" dirty="0">
              <a:latin typeface="Calibri"/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2"/>
              </a:buBlip>
              <a:tabLst>
                <a:tab pos="228600" algn="l"/>
                <a:tab pos="540385" algn="l"/>
              </a:tabLs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Transportation.    </a:t>
            </a:r>
            <a:endParaRPr lang="en-US" sz="2800" dirty="0">
              <a:latin typeface="Calibri"/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2"/>
              </a:buBlip>
              <a:tabLst>
                <a:tab pos="228600" algn="l"/>
                <a:tab pos="540385" algn="l"/>
              </a:tabLs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 Antibiotic combat infection</a:t>
            </a:r>
            <a:endParaRPr lang="en-US" sz="2800" dirty="0">
              <a:latin typeface="Calibri"/>
              <a:ea typeface="Times New Roman"/>
              <a:cs typeface="Times New Roman"/>
            </a:endParaRPr>
          </a:p>
          <a:p>
            <a:pPr marL="342900" marR="180340" lvl="0" indent="-34290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D99594"/>
              </a:buClr>
              <a:buSzPts val="1000"/>
              <a:buFont typeface="Symbol"/>
              <a:buBlip>
                <a:blip r:embed="rId2"/>
              </a:buBlip>
              <a:tabLst>
                <a:tab pos="228600" algn="l"/>
                <a:tab pos="540385" algn="l"/>
              </a:tabLs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Blood bank combat bleeding</a:t>
            </a:r>
            <a:endParaRPr lang="en-US" sz="2800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772269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80340" algn="ctr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Times New Roman"/>
                <a:ea typeface="Times New Roman"/>
                <a:cs typeface="Arial"/>
              </a:rPr>
              <a:t> </a:t>
            </a:r>
            <a:r>
              <a:rPr lang="en-US" sz="3200" b="1" dirty="0" smtClean="0">
                <a:solidFill>
                  <a:schemeClr val="accent6"/>
                </a:solidFill>
                <a:latin typeface="Times New Roman"/>
                <a:ea typeface="Times New Roman"/>
                <a:cs typeface="Arial"/>
              </a:rPr>
              <a:t>Post abortion Care </a:t>
            </a:r>
          </a:p>
          <a:p>
            <a:pPr marR="18034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/>
                <a:ea typeface="Times New Roman"/>
                <a:cs typeface="Arial"/>
              </a:rPr>
              <a:t>Post-abortion </a:t>
            </a:r>
            <a:r>
              <a:rPr lang="en-US" sz="2800" dirty="0">
                <a:latin typeface="Times New Roman"/>
                <a:ea typeface="Times New Roman"/>
                <a:cs typeface="Arial"/>
              </a:rPr>
              <a:t>care (PAC) is the strategy to reduce death and suffering from the complications of unsafe and spontaneous abortion. 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marR="18034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C00000"/>
                </a:solidFill>
                <a:latin typeface="Times New Roman"/>
                <a:ea typeface="Times New Roman"/>
                <a:cs typeface="Arial"/>
              </a:rPr>
              <a:t>        The elements of PAC are:</a:t>
            </a:r>
            <a:endParaRPr lang="en-US" sz="2800" dirty="0">
              <a:solidFill>
                <a:srgbClr val="C00000"/>
              </a:solidFill>
              <a:latin typeface="Calibri"/>
              <a:ea typeface="Calibri"/>
              <a:cs typeface="Arial"/>
            </a:endParaRPr>
          </a:p>
          <a:p>
            <a:pPr marL="342900" marR="180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</a:rPr>
              <a:t>Emergency management of incomplete abortion and potentially life-threatening Complications.</a:t>
            </a:r>
            <a:endParaRPr lang="en-US" sz="2800" dirty="0"/>
          </a:p>
          <a:p>
            <a:pPr marL="342900" marR="180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</a:rPr>
              <a:t>Family planning counseling and services.</a:t>
            </a:r>
            <a:endParaRPr lang="en-US" sz="2800" dirty="0"/>
          </a:p>
          <a:p>
            <a:pPr marL="342900" marR="180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</a:rPr>
              <a:t>Making links between post-abortion emergency </a:t>
            </a:r>
            <a:r>
              <a:rPr lang="en-US" sz="2800" dirty="0" smtClean="0">
                <a:latin typeface="Times New Roman"/>
                <a:ea typeface="Times New Roman"/>
              </a:rPr>
              <a:t>services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884313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48680"/>
            <a:ext cx="9144000" cy="1490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145" marR="180340" indent="457200" algn="l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accent6"/>
                </a:solidFill>
                <a:latin typeface="Times New Roman"/>
                <a:ea typeface="Times New Roman"/>
                <a:cs typeface="Arial"/>
              </a:rPr>
              <a:t>steps should be taken to manage post-abortion complications:</a:t>
            </a:r>
            <a:endParaRPr lang="en-US" sz="3200" dirty="0">
              <a:solidFill>
                <a:schemeClr val="accent6"/>
              </a:solidFill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2159999"/>
            <a:ext cx="7776864" cy="2244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Times New Roman"/>
                <a:ea typeface="Times New Roman"/>
                <a:cs typeface="+mj-cs"/>
              </a:rPr>
              <a:t>Education </a:t>
            </a:r>
            <a:endParaRPr lang="en-US" sz="2800" dirty="0" smtClean="0">
              <a:latin typeface="Calibri"/>
              <a:ea typeface="Times New Roman"/>
              <a:cs typeface="+mj-cs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Times New Roman"/>
                <a:ea typeface="Times New Roman"/>
                <a:cs typeface="+mj-cs"/>
              </a:rPr>
              <a:t>Counseling </a:t>
            </a:r>
            <a:endParaRPr lang="en-US" sz="2800" dirty="0" smtClean="0">
              <a:cs typeface="+mj-cs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2800" i="1" dirty="0" smtClean="0">
                <a:latin typeface="Times New Roman"/>
                <a:ea typeface="Times New Roman"/>
                <a:cs typeface="+mj-cs"/>
              </a:rPr>
              <a:t>Family </a:t>
            </a:r>
            <a:r>
              <a:rPr lang="en-US" sz="2800" i="1" dirty="0">
                <a:latin typeface="Times New Roman"/>
                <a:ea typeface="Times New Roman"/>
                <a:cs typeface="+mj-cs"/>
              </a:rPr>
              <a:t>planning and contraceptive </a:t>
            </a:r>
            <a:r>
              <a:rPr lang="en-US" sz="2800" i="1" dirty="0" smtClean="0">
                <a:latin typeface="Times New Roman"/>
                <a:ea typeface="Times New Roman"/>
                <a:cs typeface="+mj-cs"/>
              </a:rPr>
              <a:t>services.</a:t>
            </a:r>
            <a:endParaRPr lang="en-US" sz="2800" dirty="0" smtClean="0">
              <a:latin typeface="Calibri"/>
              <a:ea typeface="Times New Roman"/>
              <a:cs typeface="+mj-cs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2800" i="1" dirty="0" smtClean="0">
                <a:latin typeface="Times New Roman"/>
                <a:ea typeface="Times New Roman"/>
                <a:cs typeface="+mj-cs"/>
              </a:rPr>
              <a:t>Treatment</a:t>
            </a:r>
            <a:endParaRPr lang="en-US" sz="2800" dirty="0">
              <a:effectLst/>
              <a:latin typeface="Calibri"/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50664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844824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01600" lvl="0" indent="-342900" algn="l" rtl="0">
              <a:lnSpc>
                <a:spcPct val="150000"/>
              </a:lnSpc>
              <a:spcAft>
                <a:spcPts val="0"/>
              </a:spcAft>
              <a:buFont typeface="Symbol"/>
              <a:buChar char=""/>
            </a:pPr>
            <a:r>
              <a:rPr lang="en-US" sz="2400" dirty="0" smtClean="0">
                <a:latin typeface="Times New Roman"/>
                <a:ea typeface="Cambria"/>
                <a:cs typeface="Arial"/>
              </a:rPr>
              <a:t>Menopause means permanent cessation of spontaneous menstruation.</a:t>
            </a:r>
            <a:endParaRPr lang="en-US" sz="2400" dirty="0" smtClean="0">
              <a:latin typeface="Calibri"/>
              <a:ea typeface="Calibri"/>
              <a:cs typeface="Arial"/>
            </a:endParaRPr>
          </a:p>
          <a:p>
            <a:pPr marL="342900" marR="101600" lvl="0" indent="-342900" algn="l" rtl="0">
              <a:lnSpc>
                <a:spcPct val="150000"/>
              </a:lnSpc>
              <a:spcAft>
                <a:spcPts val="0"/>
              </a:spcAft>
              <a:buFont typeface="Symbol"/>
              <a:buChar char=""/>
            </a:pPr>
            <a:r>
              <a:rPr lang="en-US" sz="2400" dirty="0" smtClean="0">
                <a:latin typeface="Times New Roman"/>
                <a:ea typeface="Cambria"/>
                <a:cs typeface="Arial"/>
              </a:rPr>
              <a:t>The </a:t>
            </a:r>
            <a:r>
              <a:rPr lang="en-US" sz="2400" dirty="0">
                <a:latin typeface="Times New Roman"/>
                <a:ea typeface="Cambria"/>
                <a:cs typeface="Arial"/>
              </a:rPr>
              <a:t>menopausal period is different for each individual woman. Menopause typically occurs between the ages of 45 and 55. </a:t>
            </a:r>
            <a:endParaRPr lang="en-US" sz="2400" dirty="0" smtClean="0">
              <a:latin typeface="Calibri"/>
              <a:ea typeface="Calibri"/>
              <a:cs typeface="Arial"/>
            </a:endParaRPr>
          </a:p>
          <a:p>
            <a:pPr marL="571500" marR="101600" algn="l" rtl="0">
              <a:lnSpc>
                <a:spcPct val="150000"/>
              </a:lnSpc>
              <a:spcAft>
                <a:spcPts val="0"/>
              </a:spcAft>
            </a:pPr>
            <a:r>
              <a:rPr lang="en-US" sz="2400" i="1" u="wavy" kern="1800" dirty="0" smtClean="0">
                <a:latin typeface="Times New Roman"/>
                <a:ea typeface="Times New Roman"/>
                <a:cs typeface="Arial"/>
              </a:rPr>
              <a:t>Common </a:t>
            </a:r>
            <a:r>
              <a:rPr lang="en-US" sz="2400" i="1" u="wavy" kern="1800" dirty="0">
                <a:latin typeface="Times New Roman"/>
                <a:ea typeface="Times New Roman"/>
                <a:cs typeface="Arial"/>
              </a:rPr>
              <a:t>health problems in this period</a:t>
            </a:r>
            <a:r>
              <a:rPr lang="ar-SA" sz="2400" kern="1800" dirty="0">
                <a:latin typeface="Calibri"/>
                <a:ea typeface="Times New Roman"/>
                <a:cs typeface="Times New Roman"/>
              </a:rPr>
              <a:t>    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742950" marR="101600" lvl="1" indent="-285750" algn="l" rtl="0">
              <a:lnSpc>
                <a:spcPct val="150000"/>
              </a:lnSpc>
              <a:spcAft>
                <a:spcPts val="0"/>
              </a:spcAft>
              <a:buFont typeface="Courier New"/>
              <a:buChar char="o"/>
            </a:pPr>
            <a:r>
              <a:rPr lang="en-US" sz="2400" kern="1800" dirty="0">
                <a:latin typeface="Times New Roman"/>
                <a:ea typeface="Times New Roman"/>
                <a:cs typeface="Arial"/>
              </a:rPr>
              <a:t>osteoporosis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742950" marR="101600" lvl="1" indent="-285750" algn="l" rtl="0">
              <a:lnSpc>
                <a:spcPct val="150000"/>
              </a:lnSpc>
              <a:spcAft>
                <a:spcPts val="0"/>
              </a:spcAft>
              <a:buFont typeface="Courier New"/>
              <a:buChar char="o"/>
            </a:pPr>
            <a:r>
              <a:rPr lang="en-US" sz="2400" kern="1800" dirty="0">
                <a:latin typeface="Times New Roman"/>
                <a:ea typeface="Times New Roman"/>
                <a:cs typeface="Arial"/>
              </a:rPr>
              <a:t>Heart disease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742950" marR="101600" lvl="1" indent="-285750" algn="l" rtl="0">
              <a:lnSpc>
                <a:spcPct val="150000"/>
              </a:lnSpc>
              <a:spcAft>
                <a:spcPts val="0"/>
              </a:spcAft>
              <a:buFont typeface="Courier New"/>
              <a:buChar char="o"/>
            </a:pPr>
            <a:r>
              <a:rPr lang="en-US" sz="2400" kern="1800" dirty="0">
                <a:latin typeface="Times New Roman"/>
                <a:ea typeface="Times New Roman"/>
                <a:cs typeface="Arial"/>
              </a:rPr>
              <a:t>cancer ( breast , ovarian , cervical)Women </a:t>
            </a:r>
            <a:endParaRPr lang="en-US" sz="24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3951" y="620688"/>
            <a:ext cx="5847626" cy="66954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540385" marR="101600" lvl="0" algn="ctr" rtl="0">
              <a:lnSpc>
                <a:spcPct val="150000"/>
              </a:lnSpc>
            </a:pPr>
            <a:r>
              <a:rPr lang="en-US" sz="2800" b="1" i="1" u="dash" kern="1800" dirty="0" smtClean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IV- </a:t>
            </a:r>
            <a:r>
              <a:rPr lang="en-US" sz="2800" b="1" i="1" u="dash" kern="1800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Premenopausal/ Menopausal</a:t>
            </a:r>
            <a:endParaRPr lang="en-US" sz="2800" dirty="0">
              <a:solidFill>
                <a:schemeClr val="bg1"/>
              </a:solidFill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30242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260039"/>
            <a:ext cx="7344816" cy="61927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Prevention of women health </a:t>
            </a:r>
            <a:r>
              <a:rPr lang="en-US" sz="3200" b="1" dirty="0" smtClean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problems</a:t>
            </a:r>
            <a:endParaRPr lang="en-US" sz="3200" dirty="0">
              <a:solidFill>
                <a:schemeClr val="bg1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485" y="692696"/>
            <a:ext cx="9074515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01600" lvl="0" indent="-342900" algn="justLow" rtl="0">
              <a:lnSpc>
                <a:spcPct val="150000"/>
              </a:lnSpc>
              <a:spcBef>
                <a:spcPts val="400"/>
              </a:spcBef>
              <a:spcAft>
                <a:spcPts val="80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Times New Roman"/>
                <a:cs typeface="Arial"/>
              </a:rPr>
              <a:t>Integration of screening for RTI in the primary health care package (PHC): </a:t>
            </a:r>
            <a:r>
              <a:rPr lang="en-US" sz="2400" dirty="0" smtClean="0">
                <a:latin typeface="Times New Roman"/>
                <a:ea typeface="Times New Roman"/>
                <a:cs typeface="Arial"/>
              </a:rPr>
              <a:t>Ensuring </a:t>
            </a:r>
            <a:r>
              <a:rPr lang="en-US" sz="2400" dirty="0">
                <a:latin typeface="Times New Roman"/>
                <a:ea typeface="Times New Roman"/>
                <a:cs typeface="Arial"/>
              </a:rPr>
              <a:t>male involvement in reproductive health programs </a:t>
            </a:r>
            <a:r>
              <a:rPr lang="en-US" sz="2400" dirty="0" smtClean="0">
                <a:latin typeface="Times New Roman"/>
                <a:ea typeface="Times New Roman"/>
                <a:cs typeface="Arial"/>
              </a:rPr>
              <a:t>especially with </a:t>
            </a:r>
            <a:r>
              <a:rPr lang="en-US" sz="2400" dirty="0">
                <a:latin typeface="Times New Roman"/>
                <a:ea typeface="Times New Roman"/>
                <a:cs typeface="Arial"/>
              </a:rPr>
              <a:t>RTTs within the PHC package,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342900" marR="101600" lvl="0" indent="-342900" algn="justLow" rtl="0">
              <a:lnSpc>
                <a:spcPct val="150000"/>
              </a:lnSpc>
              <a:spcBef>
                <a:spcPts val="400"/>
              </a:spcBef>
              <a:spcAft>
                <a:spcPts val="80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Times New Roman"/>
                <a:cs typeface="Arial"/>
              </a:rPr>
              <a:t>Raising awareness of Egyptian women about their reproductive health </a:t>
            </a:r>
            <a:r>
              <a:rPr lang="en-US" sz="2400" dirty="0" smtClean="0">
                <a:latin typeface="Times New Roman"/>
                <a:ea typeface="Times New Roman"/>
                <a:cs typeface="Arial"/>
              </a:rPr>
              <a:t>the </a:t>
            </a:r>
            <a:r>
              <a:rPr lang="en-US" sz="2400" dirty="0">
                <a:latin typeface="Times New Roman"/>
                <a:ea typeface="Times New Roman"/>
                <a:cs typeface="Arial"/>
              </a:rPr>
              <a:t>at-risk </a:t>
            </a:r>
            <a:r>
              <a:rPr lang="en-US" sz="2400" dirty="0" smtClean="0">
                <a:latin typeface="Times New Roman"/>
                <a:ea typeface="Times New Roman"/>
                <a:cs typeface="Arial"/>
              </a:rPr>
              <a:t>groups.</a:t>
            </a:r>
            <a:endParaRPr lang="en-US" sz="2400" dirty="0" smtClean="0">
              <a:latin typeface="Calibri"/>
              <a:ea typeface="Calibri"/>
              <a:cs typeface="Arial"/>
            </a:endParaRPr>
          </a:p>
          <a:p>
            <a:pPr marL="342900" marR="101600" lvl="0" indent="-342900" algn="justLow" rtl="0">
              <a:lnSpc>
                <a:spcPct val="150000"/>
              </a:lnSpc>
              <a:spcBef>
                <a:spcPts val="400"/>
              </a:spcBef>
              <a:spcAft>
                <a:spcPts val="800"/>
              </a:spcAft>
              <a:buFont typeface="Symbol"/>
              <a:buChar char=""/>
            </a:pPr>
            <a:r>
              <a:rPr lang="en-US" sz="2400" dirty="0" smtClean="0">
                <a:latin typeface="Times New Roman"/>
                <a:ea typeface="Times New Roman"/>
                <a:cs typeface="Arial"/>
              </a:rPr>
              <a:t>Health Insurance for the un-empowered women through</a:t>
            </a:r>
            <a:endParaRPr lang="en-US" sz="2400" dirty="0" smtClean="0">
              <a:latin typeface="Calibri"/>
              <a:ea typeface="Calibri"/>
              <a:cs typeface="Arial"/>
            </a:endParaRPr>
          </a:p>
          <a:p>
            <a:pPr marL="342900" marR="101600" lvl="0" indent="-342900" algn="justLow" rtl="0">
              <a:lnSpc>
                <a:spcPct val="150000"/>
              </a:lnSpc>
              <a:spcBef>
                <a:spcPts val="400"/>
              </a:spcBef>
              <a:spcAft>
                <a:spcPts val="800"/>
              </a:spcAft>
              <a:buFont typeface="Symbol"/>
              <a:buChar char=""/>
            </a:pPr>
            <a:r>
              <a:rPr lang="en-US" sz="2400" dirty="0" smtClean="0">
                <a:latin typeface="Times New Roman"/>
                <a:ea typeface="Times New Roman"/>
                <a:cs typeface="Arial"/>
              </a:rPr>
              <a:t>"</a:t>
            </a:r>
            <a:r>
              <a:rPr lang="en-US" sz="2400" dirty="0">
                <a:latin typeface="Times New Roman"/>
                <a:ea typeface="Times New Roman"/>
                <a:cs typeface="Arial"/>
              </a:rPr>
              <a:t>early detection of the at risk women" in the outpatient clinics in hospitals. 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342900" marR="101600" lvl="0" indent="-342900" algn="justLow" rtl="0">
              <a:lnSpc>
                <a:spcPct val="150000"/>
              </a:lnSpc>
              <a:spcBef>
                <a:spcPts val="400"/>
              </a:spcBef>
              <a:spcAft>
                <a:spcPts val="80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Times New Roman"/>
                <a:cs typeface="Arial"/>
              </a:rPr>
              <a:t>Integration of Behavior Change Communication about women health problems in women empowerment programs.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228600" marR="101600" algn="justLow" rtl="0">
              <a:lnSpc>
                <a:spcPct val="150000"/>
              </a:lnSpc>
              <a:spcBef>
                <a:spcPts val="400"/>
              </a:spcBef>
              <a:spcAft>
                <a:spcPts val="800"/>
              </a:spcAft>
            </a:pPr>
            <a:r>
              <a:rPr lang="en-US" sz="2400" dirty="0">
                <a:latin typeface="Times New Roman"/>
                <a:ea typeface="Times New Roman"/>
                <a:cs typeface="Arial"/>
              </a:rPr>
              <a:t> </a:t>
            </a:r>
            <a:endParaRPr lang="en-US" sz="24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47284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8640"/>
            <a:ext cx="8964488" cy="83099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0215" marR="101600" algn="l" rtl="0">
              <a:lnSpc>
                <a:spcPct val="150000"/>
              </a:lnSpc>
              <a:spcAft>
                <a:spcPts val="0"/>
              </a:spcAft>
            </a:pPr>
            <a:r>
              <a:rPr lang="en-US" sz="3200" b="1" i="1" kern="1800" dirty="0" smtClean="0">
                <a:latin typeface="Times New Roman"/>
                <a:ea typeface="Times New Roman"/>
                <a:cs typeface="Arial"/>
              </a:rPr>
              <a:t>VI-Beyond </a:t>
            </a:r>
            <a:r>
              <a:rPr lang="en-US" sz="3200" b="1" i="1" kern="1800" dirty="0">
                <a:latin typeface="Times New Roman"/>
                <a:ea typeface="Times New Roman"/>
                <a:cs typeface="Arial"/>
              </a:rPr>
              <a:t>Reproductive Health(over 55 years) </a:t>
            </a:r>
            <a:endParaRPr lang="en-US" sz="32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3528" y="1196752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dirty="0">
                <a:latin typeface="Times New Roman"/>
                <a:ea typeface="Cambria"/>
              </a:rPr>
              <a:t>Mature women deal with many health care issues as they age, Many of the illnesses as on menopausal women,</a:t>
            </a:r>
            <a:endParaRPr lang="ar-EG" sz="2800" dirty="0"/>
          </a:p>
        </p:txBody>
      </p:sp>
      <p:sp>
        <p:nvSpPr>
          <p:cNvPr id="4" name="Rectangle 3"/>
          <p:cNvSpPr/>
          <p:nvPr/>
        </p:nvSpPr>
        <p:spPr>
          <a:xfrm>
            <a:off x="467544" y="2182632"/>
            <a:ext cx="867645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0555" marR="27305" indent="-270510" algn="just" rtl="0">
              <a:lnSpc>
                <a:spcPct val="150000"/>
              </a:lnSpc>
              <a:spcAft>
                <a:spcPts val="600"/>
              </a:spcAft>
            </a:pPr>
            <a:r>
              <a:rPr lang="en-US" sz="2800" i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Healthy promotion activities for the mature women</a:t>
            </a:r>
            <a:endParaRPr lang="en-US" sz="2800" i="1" dirty="0">
              <a:solidFill>
                <a:srgbClr val="FF0000"/>
              </a:solidFill>
              <a:latin typeface="Calibri"/>
              <a:ea typeface="Calibri"/>
              <a:cs typeface="Arial"/>
            </a:endParaRPr>
          </a:p>
          <a:p>
            <a:pPr marL="817245" marR="27305" indent="-457200" algn="just" rtl="0">
              <a:lnSpc>
                <a:spcPct val="15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Health screenings 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marL="817245" marR="27305" indent="-457200" algn="just" rtl="0">
              <a:lnSpc>
                <a:spcPct val="15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Health Education 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marL="817245" marR="27305" indent="-457200" algn="just" rtl="0">
              <a:lnSpc>
                <a:spcPct val="15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Immunizations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marL="817245" marR="27305" indent="-457200" algn="just" rtl="0">
              <a:lnSpc>
                <a:spcPct val="15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Exercise</a:t>
            </a:r>
            <a:endParaRPr lang="en-US" sz="28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231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0"/>
            <a:ext cx="8352928" cy="3578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Font typeface="Wingdings"/>
              <a:buChar char=""/>
            </a:pPr>
            <a:r>
              <a:rPr lang="en-US" sz="4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Girl child</a:t>
            </a:r>
            <a:endParaRPr lang="en-US" dirty="0" smtClean="0">
              <a:effectLst/>
            </a:endParaRP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Font typeface="Symbol"/>
              <a:buBlip>
                <a:blip r:embed="rId2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+mj-cs"/>
              </a:rPr>
              <a:t>Problems facing girl child</a:t>
            </a:r>
            <a:endParaRPr lang="en-US" sz="3200" dirty="0" smtClean="0">
              <a:effectLst/>
              <a:cs typeface="+mj-cs"/>
            </a:endParaRP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+mj-cs"/>
              </a:rPr>
              <a:t>Gender Inequality</a:t>
            </a:r>
            <a:endParaRPr lang="en-US" sz="3200" dirty="0" smtClean="0">
              <a:effectLst/>
              <a:ea typeface="Times New Roman"/>
              <a:cs typeface="+mj-cs"/>
            </a:endParaRP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+mj-cs"/>
              </a:rPr>
              <a:t>Preference and Sex Selection</a:t>
            </a:r>
            <a:endParaRPr lang="en-US" sz="3200" dirty="0" smtClean="0">
              <a:effectLst/>
              <a:ea typeface="Times New Roman"/>
              <a:cs typeface="+mj-cs"/>
            </a:endParaRP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+mj-cs"/>
              </a:rPr>
              <a:t>Harmful practices:- e.g. Female Genital cutting</a:t>
            </a:r>
            <a:endParaRPr lang="en-US" sz="3200" dirty="0">
              <a:effectLst/>
              <a:ea typeface="Times New Roman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578416"/>
            <a:ext cx="9036496" cy="3282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rtl="0">
              <a:lnSpc>
                <a:spcPct val="115000"/>
              </a:lnSpc>
              <a:spcAft>
                <a:spcPts val="1000"/>
              </a:spcAft>
              <a:buFont typeface="Wingdings"/>
              <a:buChar char=""/>
            </a:pP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Adolescence</a:t>
            </a:r>
          </a:p>
          <a:p>
            <a:pPr marL="342900" indent="-342900" algn="just" rtl="0">
              <a:spcAft>
                <a:spcPts val="1000"/>
              </a:spcAft>
              <a:buFont typeface="Symbol"/>
              <a:buBlip>
                <a:blip r:embed="rId2"/>
              </a:buBlip>
            </a:pPr>
            <a:r>
              <a:rPr lang="en-US" sz="3200" dirty="0">
                <a:latin typeface="Times New Roman"/>
                <a:ea typeface="Times New Roman"/>
                <a:cs typeface="+mj-cs"/>
              </a:rPr>
              <a:t>Definition</a:t>
            </a:r>
          </a:p>
          <a:p>
            <a:pPr marL="342900" indent="-342900" algn="just" rtl="0">
              <a:spcAft>
                <a:spcPts val="1000"/>
              </a:spcAft>
              <a:buFont typeface="Symbol"/>
              <a:buBlip>
                <a:blip r:embed="rId2"/>
              </a:buBlip>
            </a:pPr>
            <a:r>
              <a:rPr lang="en-US" sz="3200" dirty="0">
                <a:latin typeface="Times New Roman"/>
                <a:ea typeface="Times New Roman"/>
                <a:cs typeface="+mj-cs"/>
              </a:rPr>
              <a:t>Adolescent girl reproductive health issues</a:t>
            </a:r>
          </a:p>
          <a:p>
            <a:pPr marL="342900" indent="-342900" algn="just" rtl="0">
              <a:spcAft>
                <a:spcPts val="1000"/>
              </a:spcAft>
              <a:buFont typeface="Symbol"/>
              <a:buBlip>
                <a:blip r:embed="rId2"/>
              </a:buBlip>
            </a:pPr>
            <a:r>
              <a:rPr lang="en-US" sz="3200" dirty="0">
                <a:latin typeface="Times New Roman"/>
                <a:ea typeface="Times New Roman"/>
                <a:cs typeface="+mj-cs"/>
              </a:rPr>
              <a:t>Problems  facing Adolescent girl</a:t>
            </a:r>
          </a:p>
          <a:p>
            <a:pPr marL="342900" indent="-342900" algn="just" rtl="0">
              <a:spcAft>
                <a:spcPts val="1000"/>
              </a:spcAft>
              <a:buFont typeface="Symbol"/>
              <a:buBlip>
                <a:blip r:embed="rId2"/>
              </a:buBlip>
            </a:pPr>
            <a:r>
              <a:rPr lang="en-US" sz="3200" dirty="0">
                <a:latin typeface="Times New Roman"/>
                <a:ea typeface="Times New Roman"/>
                <a:cs typeface="+mj-cs"/>
              </a:rPr>
              <a:t>  Health promotion and prevention of adolescents</a:t>
            </a:r>
          </a:p>
        </p:txBody>
      </p:sp>
    </p:spTree>
    <p:extLst>
      <p:ext uri="{BB962C8B-B14F-4D97-AF65-F5344CB8AC3E}">
        <p14:creationId xmlns:p14="http://schemas.microsoft.com/office/powerpoint/2010/main" val="150232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-127358"/>
            <a:ext cx="9036496" cy="6212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Font typeface="Wingdings"/>
              <a:buChar char=""/>
            </a:pPr>
            <a:endParaRPr lang="en-US" dirty="0" smtClean="0">
              <a:effectLst/>
              <a:latin typeface="Times New Roman"/>
              <a:ea typeface="Times New Roman"/>
            </a:endParaRPr>
          </a:p>
          <a:p>
            <a:pPr marL="342900" indent="-342900" algn="just" rtl="0">
              <a:lnSpc>
                <a:spcPct val="115000"/>
              </a:lnSpc>
              <a:spcAft>
                <a:spcPts val="1000"/>
              </a:spcAft>
              <a:buFont typeface="Wingdings"/>
              <a:buChar char=""/>
            </a:pP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Adult </a:t>
            </a:r>
            <a:r>
              <a:rPr lang="en-US" sz="40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women</a:t>
            </a:r>
            <a:endParaRPr lang="en-US" dirty="0" smtClean="0">
              <a:effectLst/>
            </a:endParaRPr>
          </a:p>
          <a:p>
            <a:pPr marL="342900" lvl="0" indent="-342900" algn="just" rtl="0">
              <a:spcAft>
                <a:spcPts val="1000"/>
              </a:spcAft>
              <a:buFont typeface="Symbol"/>
              <a:buBlip>
                <a:blip r:embed="rId2"/>
              </a:buBlip>
            </a:pP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Needs of adult women</a:t>
            </a:r>
            <a:endParaRPr lang="en-US" sz="3200" b="1" i="1" dirty="0" smtClean="0">
              <a:solidFill>
                <a:schemeClr val="accent5">
                  <a:lumMod val="75000"/>
                </a:schemeClr>
              </a:solidFill>
              <a:effectLst/>
            </a:endParaRPr>
          </a:p>
          <a:p>
            <a:pPr marL="342900" lvl="0" indent="-342900" algn="just" rtl="0"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Times New Roman"/>
              </a:rPr>
              <a:t>Preconception care</a:t>
            </a:r>
            <a:endParaRPr lang="en-US" sz="3200" dirty="0" smtClean="0">
              <a:effectLst/>
              <a:ea typeface="Times New Roman"/>
              <a:cs typeface="Times New Roman"/>
            </a:endParaRPr>
          </a:p>
          <a:p>
            <a:pPr marL="342900" lvl="0" indent="-342900" algn="just" rtl="0"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Times New Roman"/>
              </a:rPr>
              <a:t>Safe motherhood</a:t>
            </a:r>
            <a:endParaRPr lang="en-US" sz="3200" dirty="0" smtClean="0">
              <a:effectLst/>
              <a:ea typeface="Times New Roman"/>
              <a:cs typeface="Times New Roman"/>
            </a:endParaRPr>
          </a:p>
          <a:p>
            <a:pPr marL="342900" lvl="0" indent="-342900" algn="just" rtl="0"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Times New Roman"/>
              </a:rPr>
              <a:t>Post abortion care</a:t>
            </a:r>
            <a:endParaRPr lang="en-US" sz="3200" dirty="0" smtClean="0">
              <a:effectLst/>
              <a:ea typeface="Times New Roman"/>
              <a:cs typeface="Times New Roman"/>
            </a:endParaRPr>
          </a:p>
          <a:p>
            <a:pPr marL="342900" lvl="0" indent="-342900" algn="just" rtl="0"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Times New Roman"/>
              </a:rPr>
              <a:t>Family planning </a:t>
            </a:r>
            <a:endParaRPr lang="en-US" sz="3200" dirty="0" smtClean="0">
              <a:effectLst/>
              <a:ea typeface="Times New Roman"/>
              <a:cs typeface="Times New Roman"/>
            </a:endParaRPr>
          </a:p>
          <a:p>
            <a:pPr marL="342900" lvl="0" indent="-342900" algn="just" rtl="0"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Times New Roman"/>
              </a:rPr>
              <a:t>Nutrition</a:t>
            </a:r>
            <a:endParaRPr lang="en-US" sz="3200" dirty="0" smtClean="0">
              <a:effectLst/>
              <a:ea typeface="Times New Roman"/>
              <a:cs typeface="Times New Roman"/>
            </a:endParaRPr>
          </a:p>
          <a:p>
            <a:pPr marL="342900" lvl="0" indent="-342900" algn="just" rtl="0"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Times New Roman"/>
              </a:rPr>
              <a:t>Reproductive tract infections / STDS/ HIV       </a:t>
            </a:r>
            <a:endParaRPr lang="en-US" sz="3200" dirty="0" smtClean="0">
              <a:effectLst/>
              <a:ea typeface="Times New Roman"/>
              <a:cs typeface="Times New Roman"/>
            </a:endParaRPr>
          </a:p>
          <a:p>
            <a:pPr marL="342900" lvl="0" indent="-342900" algn="just" rtl="0"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Times New Roman"/>
              </a:rPr>
              <a:t>Infertility</a:t>
            </a:r>
            <a:endParaRPr lang="en-US" sz="32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5298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-127358"/>
            <a:ext cx="9036496" cy="393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Font typeface="Wingdings"/>
              <a:buChar char=""/>
            </a:pPr>
            <a:endParaRPr lang="en-US" dirty="0" smtClean="0">
              <a:effectLst/>
              <a:latin typeface="Times New Roman"/>
              <a:ea typeface="Times New Roman"/>
            </a:endParaRPr>
          </a:p>
          <a:p>
            <a:pPr marL="342900" indent="-342900" algn="just" rtl="0">
              <a:lnSpc>
                <a:spcPct val="115000"/>
              </a:lnSpc>
              <a:spcAft>
                <a:spcPts val="1000"/>
              </a:spcAft>
              <a:buFont typeface="Wingdings"/>
              <a:buChar char=""/>
            </a:pPr>
            <a:r>
              <a:rPr lang="en-US" sz="4000" b="1" dirty="0">
                <a:solidFill>
                  <a:srgbClr val="0070C0"/>
                </a:solidFill>
                <a:latin typeface="Times New Roman"/>
                <a:ea typeface="Times New Roman"/>
              </a:rPr>
              <a:t>Adult </a:t>
            </a:r>
            <a:r>
              <a:rPr lang="en-US" sz="40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women</a:t>
            </a:r>
            <a:endParaRPr lang="en-US" dirty="0" smtClean="0">
              <a:effectLst/>
            </a:endParaRPr>
          </a:p>
          <a:p>
            <a:pPr marL="342900" indent="-342900" algn="just" rtl="0">
              <a:spcAft>
                <a:spcPts val="1000"/>
              </a:spcAft>
              <a:buBlip>
                <a:blip r:embed="rId2"/>
              </a:buBlip>
            </a:pPr>
            <a:r>
              <a:rPr lang="en-US" sz="2800" b="1" i="1" dirty="0" smtClean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</a:rPr>
              <a:t>Common </a:t>
            </a:r>
            <a:r>
              <a:rPr lang="en-US" sz="2800" b="1" i="1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</a:rPr>
              <a:t>health problems in this period         </a:t>
            </a:r>
          </a:p>
          <a:p>
            <a:pPr marL="342900" lvl="0" indent="-342900" algn="just" rtl="0"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2800" dirty="0" smtClean="0">
                <a:effectLst/>
                <a:latin typeface="Times New Roman"/>
                <a:ea typeface="Times New Roman"/>
                <a:cs typeface="Times New Roman"/>
              </a:rPr>
              <a:t>osteoporosis</a:t>
            </a:r>
            <a:endParaRPr lang="en-US" sz="2800" dirty="0" smtClean="0">
              <a:effectLst/>
              <a:ea typeface="Times New Roman"/>
              <a:cs typeface="Times New Roman"/>
            </a:endParaRPr>
          </a:p>
          <a:p>
            <a:pPr marL="342900" lvl="0" indent="-342900" algn="just" rtl="0"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2800" dirty="0" smtClean="0">
                <a:effectLst/>
                <a:latin typeface="Times New Roman"/>
                <a:ea typeface="Times New Roman"/>
                <a:cs typeface="Times New Roman"/>
              </a:rPr>
              <a:t>Heart disease</a:t>
            </a:r>
            <a:endParaRPr lang="en-US" sz="2800" dirty="0" smtClean="0">
              <a:effectLst/>
              <a:ea typeface="Times New Roman"/>
              <a:cs typeface="Times New Roman"/>
            </a:endParaRPr>
          </a:p>
          <a:p>
            <a:pPr marL="342900" lvl="0" indent="-342900" algn="just" rtl="0"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2800" dirty="0" smtClean="0">
                <a:effectLst/>
                <a:latin typeface="Times New Roman"/>
                <a:ea typeface="Times New Roman"/>
                <a:cs typeface="Times New Roman"/>
              </a:rPr>
              <a:t>cancer ( breast , ovarian , cervical)</a:t>
            </a:r>
            <a:endParaRPr lang="en-US" sz="2800" dirty="0" smtClean="0">
              <a:effectLst/>
              <a:ea typeface="Times New Roman"/>
              <a:cs typeface="Times New Roman"/>
            </a:endParaRPr>
          </a:p>
          <a:p>
            <a:pPr marL="914400" algn="just" rtl="0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effectLst/>
                <a:latin typeface="Times New Roman"/>
                <a:ea typeface="Times New Roman"/>
              </a:rPr>
              <a:t> 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3734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04664"/>
            <a:ext cx="8892480" cy="5024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Font typeface="Wingdings"/>
              <a:buChar char=""/>
            </a:pPr>
            <a:r>
              <a:rPr lang="en-US" sz="3200" b="1" dirty="0" smtClean="0">
                <a:solidFill>
                  <a:schemeClr val="accent1"/>
                </a:solidFill>
                <a:effectLst/>
                <a:latin typeface="Times New Roman"/>
                <a:ea typeface="Times New Roman"/>
              </a:rPr>
              <a:t>aging women (Mature(55 and older)</a:t>
            </a:r>
            <a:endParaRPr lang="en-US" sz="3200" b="1" dirty="0" smtClean="0">
              <a:solidFill>
                <a:schemeClr val="accent1"/>
              </a:solidFill>
              <a:effectLst/>
            </a:endParaRPr>
          </a:p>
          <a:p>
            <a:pPr marL="97155" algn="just" rtl="0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effectLst/>
                <a:latin typeface="Times New Roman"/>
                <a:ea typeface="Times New Roman"/>
              </a:rPr>
              <a:t> </a:t>
            </a:r>
            <a:endParaRPr lang="en-US" dirty="0" smtClean="0">
              <a:effectLst/>
            </a:endParaRP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Font typeface="Symbol"/>
              <a:buBlip>
                <a:blip r:embed="rId2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</a:rPr>
              <a:t>Healthy promotion activities for the mature women</a:t>
            </a:r>
            <a:endParaRPr lang="en-US" sz="3200" dirty="0" smtClean="0">
              <a:effectLst/>
            </a:endParaRP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Times New Roman"/>
              </a:rPr>
              <a:t>Health screenings </a:t>
            </a:r>
            <a:endParaRPr lang="en-US" sz="3200" dirty="0" smtClean="0">
              <a:effectLst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Times New Roman"/>
              </a:rPr>
              <a:t>Health Education </a:t>
            </a:r>
            <a:endParaRPr lang="en-US" sz="3200" dirty="0" smtClean="0">
              <a:effectLst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Times New Roman"/>
              </a:rPr>
              <a:t>Immunizations</a:t>
            </a:r>
            <a:endParaRPr lang="en-US" sz="3200" dirty="0" smtClean="0">
              <a:effectLst/>
              <a:ea typeface="Times New Roman"/>
              <a:cs typeface="Times New Roman"/>
            </a:endParaRP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Clr>
                <a:srgbClr val="D99594"/>
              </a:buClr>
              <a:buSzPts val="1000"/>
              <a:buFont typeface="Symbol"/>
              <a:buBlip>
                <a:blip r:embed="rId3"/>
              </a:buBlip>
            </a:pPr>
            <a:r>
              <a:rPr lang="en-US" sz="3200" dirty="0" smtClean="0">
                <a:effectLst/>
                <a:latin typeface="Times New Roman"/>
                <a:ea typeface="Times New Roman"/>
                <a:cs typeface="Times New Roman"/>
              </a:rPr>
              <a:t>Exercise</a:t>
            </a:r>
            <a:endParaRPr lang="en-US" sz="3200" dirty="0" smtClean="0">
              <a:effectLst/>
              <a:ea typeface="Times New Roman"/>
              <a:cs typeface="Times New Roman"/>
            </a:endParaRPr>
          </a:p>
          <a:p>
            <a:pPr marL="914400" algn="just" rtl="0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effectLst/>
                <a:latin typeface="Times New Roman"/>
                <a:ea typeface="Times New Roman"/>
              </a:rPr>
              <a:t> 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431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806" y="0"/>
            <a:ext cx="8568952" cy="3426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150000"/>
              </a:lnSpc>
              <a:spcAft>
                <a:spcPts val="800"/>
              </a:spcAft>
            </a:pPr>
            <a:r>
              <a:rPr lang="en-US" sz="2800" b="1" dirty="0" smtClean="0">
                <a:solidFill>
                  <a:schemeClr val="accent1"/>
                </a:solidFill>
                <a:effectLst/>
                <a:latin typeface="Times New Roman"/>
                <a:ea typeface="Calibri"/>
                <a:cs typeface="Arial"/>
              </a:rPr>
              <a:t>Introduction</a:t>
            </a:r>
            <a:endParaRPr lang="en-US" sz="2800" dirty="0" smtClean="0">
              <a:solidFill>
                <a:schemeClr val="accent1"/>
              </a:solidFill>
              <a:effectLst/>
              <a:latin typeface="Calibri"/>
              <a:ea typeface="Calibri"/>
              <a:cs typeface="Arial"/>
            </a:endParaRPr>
          </a:p>
          <a:p>
            <a:pPr algn="just" rtl="0">
              <a:lnSpc>
                <a:spcPct val="150000"/>
              </a:lnSpc>
              <a:spcAft>
                <a:spcPts val="800"/>
              </a:spcAft>
            </a:pPr>
            <a:r>
              <a:rPr lang="en-US" sz="2800" dirty="0" smtClean="0">
                <a:effectLst/>
                <a:latin typeface="Times New Roman"/>
                <a:ea typeface="Times New Roman"/>
                <a:cs typeface="Arial"/>
              </a:rPr>
              <a:t>      A female constitute a sizable segment of the Egyptians population. In the beginning of 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Arial"/>
              </a:rPr>
              <a:t>2014, </a:t>
            </a:r>
            <a:r>
              <a:rPr lang="en-US" sz="2800" dirty="0" smtClean="0">
                <a:effectLst/>
                <a:latin typeface="Times New Roman"/>
                <a:ea typeface="Times New Roman"/>
                <a:cs typeface="Arial"/>
              </a:rPr>
              <a:t>the last census of female is 41,994,853 (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Arial"/>
              </a:rPr>
              <a:t>49.7%</a:t>
            </a:r>
            <a:r>
              <a:rPr lang="en-US" sz="2800" dirty="0" smtClean="0">
                <a:effectLst/>
                <a:latin typeface="Times New Roman"/>
                <a:ea typeface="Times New Roman"/>
                <a:cs typeface="Arial"/>
              </a:rPr>
              <a:t>) of the total population in Egypt. </a:t>
            </a:r>
            <a:endParaRPr lang="en-US" sz="28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436" y="3425137"/>
            <a:ext cx="9063564" cy="260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150000"/>
              </a:lnSpc>
              <a:spcAft>
                <a:spcPts val="800"/>
              </a:spcAft>
            </a:pPr>
            <a:r>
              <a:rPr lang="en-US" sz="2800" dirty="0">
                <a:latin typeface="Times New Roman"/>
                <a:ea typeface="Times New Roman"/>
                <a:cs typeface="Arial"/>
              </a:rPr>
              <a:t>Women's health focused 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primarily</a:t>
            </a:r>
            <a:r>
              <a:rPr lang="en-US" sz="2800" dirty="0">
                <a:latin typeface="Times New Roman"/>
                <a:ea typeface="Times New Roman"/>
                <a:cs typeface="Arial"/>
              </a:rPr>
              <a:t> on 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reproduction</a:t>
            </a:r>
            <a:r>
              <a:rPr lang="en-US" sz="2800" dirty="0">
                <a:latin typeface="Times New Roman"/>
                <a:ea typeface="Times New Roman"/>
                <a:cs typeface="Arial"/>
              </a:rPr>
              <a:t> and 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women s' role as mothers </a:t>
            </a:r>
            <a:r>
              <a:rPr lang="en-US" sz="2800" dirty="0">
                <a:latin typeface="Times New Roman"/>
                <a:ea typeface="Times New Roman"/>
                <a:cs typeface="Arial"/>
              </a:rPr>
              <a:t>. It include biological, social, psychological, cultural, political, and economic factors and economic factors </a:t>
            </a:r>
          </a:p>
        </p:txBody>
      </p:sp>
    </p:spTree>
    <p:extLst>
      <p:ext uri="{BB962C8B-B14F-4D97-AF65-F5344CB8AC3E}">
        <p14:creationId xmlns:p14="http://schemas.microsoft.com/office/powerpoint/2010/main" val="358209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260648"/>
            <a:ext cx="856895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150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Maternal health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refers to the health of women during </a:t>
            </a:r>
            <a:r>
              <a:rPr lang="en-US" sz="2800" dirty="0">
                <a:solidFill>
                  <a:srgbClr val="0070C0"/>
                </a:solidFill>
                <a:latin typeface="Times New Roman"/>
                <a:ea typeface="Calibri"/>
                <a:cs typeface="Arial"/>
              </a:rPr>
              <a:t>pregnancy, childbirth and the postpartum period</a:t>
            </a:r>
            <a:r>
              <a:rPr lang="en-US" sz="2800" dirty="0">
                <a:latin typeface="Times New Roman"/>
                <a:ea typeface="Calibri"/>
                <a:cs typeface="Arial"/>
              </a:rPr>
              <a:t>. While motherhood is often a positive and fulfilling experience, for too many women it is associated with suffering, ill-health and even death. </a:t>
            </a:r>
            <a:endParaRPr lang="en-US" sz="28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0784" y="3429000"/>
            <a:ext cx="8561695" cy="2226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150000"/>
              </a:lnSpc>
              <a:spcAft>
                <a:spcPts val="800"/>
              </a:spcAft>
            </a:pPr>
            <a:r>
              <a:rPr lang="en-US" sz="3200" b="1" i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causes of maternal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 morbidity and mortality </a:t>
            </a:r>
            <a:endParaRPr lang="en-US" sz="3200" b="1" dirty="0" smtClean="0">
              <a:solidFill>
                <a:srgbClr val="FF0000"/>
              </a:solidFill>
              <a:latin typeface="Times New Roman"/>
              <a:ea typeface="Calibri"/>
              <a:cs typeface="Arial"/>
            </a:endParaRPr>
          </a:p>
          <a:p>
            <a:pPr algn="just" rtl="0">
              <a:lnSpc>
                <a:spcPct val="150000"/>
              </a:lnSpc>
              <a:spcAft>
                <a:spcPts val="800"/>
              </a:spcAft>
            </a:pPr>
            <a:r>
              <a:rPr lang="en-US" sz="2800" dirty="0" smtClean="0">
                <a:latin typeface="Times New Roman"/>
                <a:ea typeface="Calibri"/>
                <a:cs typeface="Arial"/>
              </a:rPr>
              <a:t>include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hemorrhage, infection, high blood pressure, unsafe abortion, and obstructed labor.</a:t>
            </a:r>
          </a:p>
        </p:txBody>
      </p:sp>
    </p:spTree>
    <p:extLst>
      <p:ext uri="{BB962C8B-B14F-4D97-AF65-F5344CB8AC3E}">
        <p14:creationId xmlns:p14="http://schemas.microsoft.com/office/powerpoint/2010/main" val="1317553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0403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80340" lvl="0" indent="-89535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Arial"/>
              </a:rPr>
              <a:t>Factors affecting women’s health</a:t>
            </a:r>
            <a:endParaRPr lang="en-US" sz="2800" dirty="0">
              <a:solidFill>
                <a:srgbClr val="FF0000"/>
              </a:solidFill>
              <a:latin typeface="Calibri"/>
              <a:ea typeface="Calibri"/>
              <a:cs typeface="Arial"/>
            </a:endParaRPr>
          </a:p>
          <a:p>
            <a:pPr marL="742950" marR="180340" lvl="1" indent="-285750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360680" algn="l"/>
              </a:tabLst>
            </a:pPr>
            <a:r>
              <a:rPr lang="en-US" sz="2800" b="1" i="1" dirty="0">
                <a:solidFill>
                  <a:srgbClr val="0070C0"/>
                </a:solidFill>
                <a:latin typeface="Times New Roman"/>
                <a:ea typeface="Times New Roman"/>
              </a:rPr>
              <a:t>Age</a:t>
            </a:r>
            <a:endParaRPr lang="en-US" sz="2800" dirty="0">
              <a:solidFill>
                <a:srgbClr val="0070C0"/>
              </a:solidFill>
            </a:endParaRPr>
          </a:p>
          <a:p>
            <a:pPr marR="180340" lvl="0" indent="-118745" algn="just" rtl="0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       teen age pregnancy affects on  the women’s health. Menopausal period is risk of gynecological cancer and malnutrition</a:t>
            </a:r>
            <a:endParaRPr lang="en-US" sz="28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R="180340" lvl="1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360680" algn="l"/>
              </a:tabLst>
            </a:pPr>
            <a:r>
              <a:rPr lang="en-US" sz="28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2</a:t>
            </a:r>
            <a:r>
              <a:rPr lang="en-US" sz="28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. Socio economic Factors </a:t>
            </a:r>
            <a:endParaRPr lang="en-US" sz="2800" dirty="0">
              <a:solidFill>
                <a:srgbClr val="0070C0"/>
              </a:solidFill>
            </a:endParaRPr>
          </a:p>
          <a:p>
            <a:pPr marL="144145" marR="180340" lvl="0" indent="457200" algn="just" rtl="0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Poverty and other economic factors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 </a:t>
            </a:r>
            <a:endParaRPr lang="en-US" sz="28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144145" marR="180340" lvl="0" indent="457200" algn="just" rtl="0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Lack of personal and social status and opportunities</a:t>
            </a:r>
            <a:endParaRPr lang="en-US" sz="28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R="180340" lvl="1" algn="just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360680" algn="l"/>
              </a:tabLst>
            </a:pPr>
            <a:r>
              <a:rPr lang="en-US" sz="28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3. Lack of education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890420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1182</Words>
  <Application>Microsoft Office PowerPoint</Application>
  <PresentationFormat>On-screen Show (4:3)</PresentationFormat>
  <Paragraphs>173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Slipstream</vt:lpstr>
      <vt:lpstr>Women’s Health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Ragaa85</dc:creator>
  <cp:lastModifiedBy>Ragaa85</cp:lastModifiedBy>
  <cp:revision>20</cp:revision>
  <dcterms:created xsi:type="dcterms:W3CDTF">2020-03-24T07:48:15Z</dcterms:created>
  <dcterms:modified xsi:type="dcterms:W3CDTF">2020-03-24T14:09:20Z</dcterms:modified>
</cp:coreProperties>
</file>