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2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11/08/1441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11/08/1441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11/08/1441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emedicine.medscape.com/article/998942-overview"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FF0000"/>
                </a:solidFill>
              </a:rPr>
              <a:t>Nursing </a:t>
            </a:r>
            <a:r>
              <a:rPr lang="en-US" b="1" dirty="0">
                <a:solidFill>
                  <a:srgbClr val="FF0000"/>
                </a:solidFill>
              </a:rPr>
              <a:t>Management of children with Urinary Disorders</a:t>
            </a:r>
            <a:r>
              <a:rPr lang="en-US" dirty="0">
                <a:solidFill>
                  <a:srgbClr val="FF0000"/>
                </a:solidFill>
              </a:rPr>
              <a:t/>
            </a:r>
            <a:br>
              <a:rPr lang="en-US" dirty="0">
                <a:solidFill>
                  <a:srgbClr val="FF0000"/>
                </a:solidFill>
              </a:rPr>
            </a:br>
            <a:endParaRPr lang="ar-EG" dirty="0">
              <a:solidFill>
                <a:srgbClr val="FF0000"/>
              </a:solidFill>
            </a:endParaRPr>
          </a:p>
        </p:txBody>
      </p:sp>
      <p:sp>
        <p:nvSpPr>
          <p:cNvPr id="5" name="عنصر نائب للمحتوى 4"/>
          <p:cNvSpPr>
            <a:spLocks noGrp="1"/>
          </p:cNvSpPr>
          <p:nvPr>
            <p:ph idx="1"/>
          </p:nvPr>
        </p:nvSpPr>
        <p:spPr/>
        <p:txBody>
          <a:bodyPr/>
          <a:lstStyle/>
          <a:p>
            <a:pPr algn="just" rtl="0"/>
            <a:r>
              <a:rPr lang="en-US" b="1" dirty="0">
                <a:solidFill>
                  <a:srgbClr val="FF0000"/>
                </a:solidFill>
              </a:rPr>
              <a:t>objectives</a:t>
            </a:r>
            <a:r>
              <a:rPr lang="en-US" b="1" dirty="0" smtClean="0">
                <a:solidFill>
                  <a:srgbClr val="FF0000"/>
                </a:solidFill>
              </a:rPr>
              <a:t>:</a:t>
            </a:r>
            <a:endParaRPr lang="en-US" dirty="0">
              <a:solidFill>
                <a:srgbClr val="FF0000"/>
              </a:solidFill>
            </a:endParaRPr>
          </a:p>
          <a:p>
            <a:pPr marL="0" indent="0" algn="just" rtl="0">
              <a:buNone/>
            </a:pPr>
            <a:r>
              <a:rPr lang="en-US" dirty="0"/>
              <a:t>	The student will able to care for children with the most common disorders of the urinary system.</a:t>
            </a:r>
          </a:p>
          <a:p>
            <a:pPr marL="0" indent="0" algn="just">
              <a:buNone/>
            </a:pPr>
            <a:endParaRPr lang="ar-EG" dirty="0"/>
          </a:p>
        </p:txBody>
      </p:sp>
    </p:spTree>
    <p:extLst>
      <p:ext uri="{BB962C8B-B14F-4D97-AF65-F5344CB8AC3E}">
        <p14:creationId xmlns:p14="http://schemas.microsoft.com/office/powerpoint/2010/main" val="29511010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 </a:t>
            </a:r>
            <a:r>
              <a:rPr lang="en-US" b="1" dirty="0" smtClean="0">
                <a:solidFill>
                  <a:srgbClr val="FF0000"/>
                </a:solidFill>
              </a:rPr>
              <a:t>continue Nursing </a:t>
            </a:r>
            <a:r>
              <a:rPr lang="en-US" b="1" dirty="0">
                <a:solidFill>
                  <a:srgbClr val="FF0000"/>
                </a:solidFill>
              </a:rPr>
              <a:t>consideration</a:t>
            </a:r>
            <a:br>
              <a:rPr lang="en-US" b="1" dirty="0">
                <a:solidFill>
                  <a:srgbClr val="FF0000"/>
                </a:solidFill>
              </a:rPr>
            </a:br>
            <a:endParaRPr lang="ar-EG" b="1" dirty="0">
              <a:solidFill>
                <a:srgbClr val="FF0000"/>
              </a:solidFill>
            </a:endParaRPr>
          </a:p>
        </p:txBody>
      </p:sp>
      <p:sp>
        <p:nvSpPr>
          <p:cNvPr id="3" name="عنصر نائب للمحتوى 2"/>
          <p:cNvSpPr>
            <a:spLocks noGrp="1"/>
          </p:cNvSpPr>
          <p:nvPr>
            <p:ph idx="1"/>
          </p:nvPr>
        </p:nvSpPr>
        <p:spPr/>
        <p:txBody>
          <a:bodyPr>
            <a:normAutofit fontScale="85000" lnSpcReduction="20000"/>
          </a:bodyPr>
          <a:lstStyle/>
          <a:p>
            <a:pPr algn="l" rtl="0"/>
            <a:r>
              <a:rPr lang="en-US" b="1" i="1" dirty="0" smtClean="0"/>
              <a:t>Diet </a:t>
            </a:r>
            <a:r>
              <a:rPr lang="en-US" b="1" i="1" dirty="0"/>
              <a:t>and fluid intake</a:t>
            </a:r>
            <a:endParaRPr lang="en-US" sz="2800" dirty="0"/>
          </a:p>
          <a:p>
            <a:pPr lvl="0" algn="l" rtl="0"/>
            <a:r>
              <a:rPr lang="en-US" dirty="0"/>
              <a:t>Salt and water are restricted in cases with high blood pressure impending heart failure, extreme oliguria or anuria.</a:t>
            </a:r>
            <a:endParaRPr lang="en-US" sz="2800" dirty="0"/>
          </a:p>
          <a:p>
            <a:pPr lvl="0" algn="l" rtl="0"/>
            <a:r>
              <a:rPr lang="en-US" dirty="0"/>
              <a:t>Fluid intake should be limited to insensible water loss (400ml/m2/24hr) plus urinary output.(every 30kg of body weight= 1 m2)</a:t>
            </a:r>
            <a:endParaRPr lang="en-US" sz="2800" dirty="0"/>
          </a:p>
          <a:p>
            <a:pPr lvl="0" algn="l" rtl="0"/>
            <a:r>
              <a:rPr lang="en-US" dirty="0"/>
              <a:t>Protein restriction with severe oliguria, anuria or renal failure.</a:t>
            </a:r>
            <a:endParaRPr lang="en-US" sz="2800" dirty="0"/>
          </a:p>
          <a:p>
            <a:pPr lvl="0" algn="l" rtl="0"/>
            <a:r>
              <a:rPr lang="en-US" dirty="0"/>
              <a:t>Restriction of potassium intake until adequate renal function is present.</a:t>
            </a:r>
            <a:endParaRPr lang="en-US" sz="2800" dirty="0"/>
          </a:p>
          <a:p>
            <a:pPr lvl="0" algn="l" rtl="0"/>
            <a:r>
              <a:rPr lang="en-US" dirty="0"/>
              <a:t>Measure intake and output carefully&amp; record in chart</a:t>
            </a:r>
            <a:endParaRPr lang="en-US" sz="2800" dirty="0"/>
          </a:p>
          <a:p>
            <a:pPr algn="l"/>
            <a:endParaRPr lang="ar-EG" dirty="0"/>
          </a:p>
          <a:p>
            <a:endParaRPr lang="ar-EG" dirty="0"/>
          </a:p>
        </p:txBody>
      </p:sp>
    </p:spTree>
    <p:extLst>
      <p:ext uri="{BB962C8B-B14F-4D97-AF65-F5344CB8AC3E}">
        <p14:creationId xmlns:p14="http://schemas.microsoft.com/office/powerpoint/2010/main" val="32008927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fontScale="92500" lnSpcReduction="10000"/>
          </a:bodyPr>
          <a:lstStyle/>
          <a:p>
            <a:pPr algn="just" rtl="0"/>
            <a:r>
              <a:rPr lang="en-US" b="1" dirty="0">
                <a:solidFill>
                  <a:srgbClr val="FF0000"/>
                </a:solidFill>
              </a:rPr>
              <a:t>Prognosis:</a:t>
            </a:r>
            <a:endParaRPr lang="en-US" dirty="0">
              <a:solidFill>
                <a:srgbClr val="FF0000"/>
              </a:solidFill>
            </a:endParaRPr>
          </a:p>
          <a:p>
            <a:pPr lvl="0" algn="just" rtl="0"/>
            <a:r>
              <a:rPr lang="en-US" dirty="0"/>
              <a:t>Complete recovery in more 95%of cases.</a:t>
            </a:r>
          </a:p>
          <a:p>
            <a:pPr lvl="0" algn="just" rtl="0"/>
            <a:r>
              <a:rPr lang="en-US" dirty="0"/>
              <a:t>Very rare chronic nephritis</a:t>
            </a:r>
          </a:p>
          <a:p>
            <a:pPr lvl="0" algn="just" rtl="0"/>
            <a:r>
              <a:rPr lang="en-US" dirty="0"/>
              <a:t>Death from complication can occur in acute stage if not property treated</a:t>
            </a:r>
          </a:p>
          <a:p>
            <a:pPr algn="just" rtl="0"/>
            <a:r>
              <a:rPr lang="en-US" b="1" dirty="0">
                <a:solidFill>
                  <a:srgbClr val="FF0000"/>
                </a:solidFill>
              </a:rPr>
              <a:t>Complication of PSGN</a:t>
            </a:r>
            <a:endParaRPr lang="en-US" dirty="0">
              <a:solidFill>
                <a:srgbClr val="FF0000"/>
              </a:solidFill>
            </a:endParaRPr>
          </a:p>
          <a:p>
            <a:pPr lvl="0" algn="just" rtl="0"/>
            <a:r>
              <a:rPr lang="en-US" dirty="0"/>
              <a:t>Hypertensive encephalopathy</a:t>
            </a:r>
          </a:p>
          <a:p>
            <a:pPr lvl="0" algn="just" rtl="0"/>
            <a:r>
              <a:rPr lang="en-US" dirty="0"/>
              <a:t> Acute renal failure</a:t>
            </a:r>
          </a:p>
          <a:p>
            <a:pPr lvl="0" algn="just" rtl="0"/>
            <a:r>
              <a:rPr lang="en-US" dirty="0"/>
              <a:t>Congestive heart failure </a:t>
            </a:r>
          </a:p>
          <a:p>
            <a:endParaRPr lang="ar-EG" dirty="0"/>
          </a:p>
        </p:txBody>
      </p:sp>
    </p:spTree>
    <p:extLst>
      <p:ext uri="{BB962C8B-B14F-4D97-AF65-F5344CB8AC3E}">
        <p14:creationId xmlns:p14="http://schemas.microsoft.com/office/powerpoint/2010/main" val="2188252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err="1">
                <a:solidFill>
                  <a:srgbClr val="FF0000"/>
                </a:solidFill>
              </a:rPr>
              <a:t>Nephrotic</a:t>
            </a:r>
            <a:r>
              <a:rPr lang="en-US" b="1" dirty="0">
                <a:solidFill>
                  <a:srgbClr val="FF0000"/>
                </a:solidFill>
              </a:rPr>
              <a:t> syndrome</a:t>
            </a:r>
            <a:endParaRPr lang="ar-EG" dirty="0">
              <a:solidFill>
                <a:srgbClr val="FF0000"/>
              </a:solidFill>
            </a:endParaRPr>
          </a:p>
        </p:txBody>
      </p:sp>
      <p:sp>
        <p:nvSpPr>
          <p:cNvPr id="3" name="عنصر نائب للمحتوى 2"/>
          <p:cNvSpPr>
            <a:spLocks noGrp="1"/>
          </p:cNvSpPr>
          <p:nvPr>
            <p:ph idx="1"/>
          </p:nvPr>
        </p:nvSpPr>
        <p:spPr/>
        <p:txBody>
          <a:bodyPr>
            <a:normAutofit fontScale="85000" lnSpcReduction="20000"/>
          </a:bodyPr>
          <a:lstStyle/>
          <a:p>
            <a:pPr algn="just" rtl="0"/>
            <a:r>
              <a:rPr lang="en-US" b="1" dirty="0">
                <a:solidFill>
                  <a:srgbClr val="FF0000"/>
                </a:solidFill>
              </a:rPr>
              <a:t>Definition</a:t>
            </a:r>
            <a:endParaRPr lang="en-US" dirty="0">
              <a:solidFill>
                <a:srgbClr val="FF0000"/>
              </a:solidFill>
            </a:endParaRPr>
          </a:p>
          <a:p>
            <a:pPr marL="0" indent="0" algn="just" rtl="0">
              <a:buNone/>
            </a:pPr>
            <a:r>
              <a:rPr lang="en-US" dirty="0"/>
              <a:t>        It is a clinical condition characterized by heavy proteinuria, </a:t>
            </a:r>
            <a:r>
              <a:rPr lang="en-US" dirty="0" err="1"/>
              <a:t>hypoalbuminemia</a:t>
            </a:r>
            <a:r>
              <a:rPr lang="en-US" dirty="0"/>
              <a:t>, generalized edema, and hyperlipidemia. </a:t>
            </a:r>
          </a:p>
          <a:p>
            <a:pPr algn="just" rtl="0"/>
            <a:r>
              <a:rPr lang="en-US" dirty="0"/>
              <a:t>It may be </a:t>
            </a:r>
            <a:r>
              <a:rPr lang="en-US" b="1" dirty="0">
                <a:solidFill>
                  <a:srgbClr val="FF0000"/>
                </a:solidFill>
              </a:rPr>
              <a:t>primary</a:t>
            </a:r>
            <a:r>
              <a:rPr lang="en-US" dirty="0"/>
              <a:t> (</a:t>
            </a:r>
            <a:r>
              <a:rPr lang="en-US" b="1" dirty="0"/>
              <a:t>idiopathic</a:t>
            </a:r>
            <a:r>
              <a:rPr lang="en-US" dirty="0"/>
              <a:t>) or </a:t>
            </a:r>
            <a:r>
              <a:rPr lang="en-US" b="1" dirty="0"/>
              <a:t>secondary</a:t>
            </a:r>
            <a:r>
              <a:rPr lang="en-US" dirty="0"/>
              <a:t> (related to other diseases)</a:t>
            </a:r>
          </a:p>
          <a:p>
            <a:pPr algn="just" rtl="0"/>
            <a:r>
              <a:rPr lang="en-US" dirty="0"/>
              <a:t>A- </a:t>
            </a:r>
            <a:r>
              <a:rPr lang="en-US" b="1" dirty="0"/>
              <a:t>Primary NS</a:t>
            </a:r>
            <a:r>
              <a:rPr lang="en-US" dirty="0"/>
              <a:t>: Its cause is unknown (idiopathic) and presented according to pathology in the followings:</a:t>
            </a:r>
          </a:p>
          <a:p>
            <a:pPr algn="just" rtl="0"/>
            <a:r>
              <a:rPr lang="en-US" dirty="0"/>
              <a:t>-Minimal change </a:t>
            </a:r>
            <a:r>
              <a:rPr lang="en-US" dirty="0" err="1"/>
              <a:t>nephrotic</a:t>
            </a:r>
            <a:r>
              <a:rPr lang="en-US" dirty="0"/>
              <a:t> syndrome (MCNS) and represent 75-80% of cases in pediatric  </a:t>
            </a:r>
          </a:p>
          <a:p>
            <a:pPr algn="just" rtl="0"/>
            <a:r>
              <a:rPr lang="en-US" dirty="0"/>
              <a:t>B-</a:t>
            </a:r>
            <a:r>
              <a:rPr lang="en-US" b="1" dirty="0">
                <a:solidFill>
                  <a:srgbClr val="FF0000"/>
                </a:solidFill>
              </a:rPr>
              <a:t>Secondary NS</a:t>
            </a:r>
            <a:r>
              <a:rPr lang="en-US" dirty="0"/>
              <a:t>: Its cause related to other diseases </a:t>
            </a:r>
          </a:p>
          <a:p>
            <a:pPr algn="l" rtl="0"/>
            <a:endParaRPr lang="ar-EG" dirty="0"/>
          </a:p>
        </p:txBody>
      </p:sp>
    </p:spTree>
    <p:extLst>
      <p:ext uri="{BB962C8B-B14F-4D97-AF65-F5344CB8AC3E}">
        <p14:creationId xmlns:p14="http://schemas.microsoft.com/office/powerpoint/2010/main" val="38691439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cause </a:t>
            </a:r>
            <a:r>
              <a:rPr lang="en-US" b="1" dirty="0" smtClean="0">
                <a:solidFill>
                  <a:srgbClr val="FF0000"/>
                </a:solidFill>
              </a:rPr>
              <a:t>of Nephritic Syndrome</a:t>
            </a:r>
            <a:r>
              <a:rPr lang="en-US" dirty="0"/>
              <a:t/>
            </a:r>
            <a:br>
              <a:rPr lang="en-US" dirty="0"/>
            </a:br>
            <a:endParaRPr lang="ar-EG" dirty="0"/>
          </a:p>
        </p:txBody>
      </p:sp>
      <p:sp>
        <p:nvSpPr>
          <p:cNvPr id="3" name="عنصر نائب للمحتوى 2"/>
          <p:cNvSpPr>
            <a:spLocks noGrp="1"/>
          </p:cNvSpPr>
          <p:nvPr>
            <p:ph idx="1"/>
          </p:nvPr>
        </p:nvSpPr>
        <p:spPr/>
        <p:txBody>
          <a:bodyPr>
            <a:normAutofit fontScale="92500" lnSpcReduction="10000"/>
          </a:bodyPr>
          <a:lstStyle/>
          <a:p>
            <a:pPr algn="l" rtl="0"/>
            <a:r>
              <a:rPr lang="en-US" dirty="0"/>
              <a:t>Hepatitis B and C        </a:t>
            </a:r>
            <a:endParaRPr lang="en-US" dirty="0" smtClean="0"/>
          </a:p>
          <a:p>
            <a:pPr algn="l" rtl="0"/>
            <a:r>
              <a:rPr lang="en-US" dirty="0" smtClean="0"/>
              <a:t>   </a:t>
            </a:r>
            <a:r>
              <a:rPr lang="en-US" dirty="0"/>
              <a:t>-HIV/acquired immunodeficiency syndrome (AIDS)</a:t>
            </a:r>
          </a:p>
          <a:p>
            <a:pPr algn="l" rtl="0"/>
            <a:r>
              <a:rPr lang="en-US" dirty="0"/>
              <a:t>- </a:t>
            </a:r>
            <a:r>
              <a:rPr lang="en-US" dirty="0">
                <a:hlinkClick r:id="rId2"/>
              </a:rPr>
              <a:t>Malaria</a:t>
            </a:r>
            <a:r>
              <a:rPr lang="en-US" dirty="0"/>
              <a:t>                        </a:t>
            </a:r>
            <a:endParaRPr lang="en-US" dirty="0" smtClean="0"/>
          </a:p>
          <a:p>
            <a:pPr algn="l" rtl="0"/>
            <a:r>
              <a:rPr lang="en-US" dirty="0" smtClean="0"/>
              <a:t>-</a:t>
            </a:r>
            <a:r>
              <a:rPr lang="en-US" dirty="0"/>
              <a:t>Malignancy           - Lymphoma, leukemia  </a:t>
            </a:r>
          </a:p>
          <a:p>
            <a:pPr algn="l" rtl="0"/>
            <a:r>
              <a:rPr lang="en-US" dirty="0"/>
              <a:t> -</a:t>
            </a:r>
            <a:r>
              <a:rPr lang="en-US" dirty="0" err="1"/>
              <a:t>Poststreptococcal</a:t>
            </a:r>
            <a:r>
              <a:rPr lang="en-US" dirty="0"/>
              <a:t>(</a:t>
            </a:r>
            <a:r>
              <a:rPr lang="en-US" dirty="0" err="1"/>
              <a:t>postinfectious</a:t>
            </a:r>
            <a:r>
              <a:rPr lang="en-US" dirty="0"/>
              <a:t>) -glomerulonephritis </a:t>
            </a:r>
          </a:p>
          <a:p>
            <a:r>
              <a:rPr lang="en-US" dirty="0"/>
              <a:t/>
            </a:r>
            <a:br>
              <a:rPr lang="en-US" dirty="0"/>
            </a:br>
            <a:endParaRPr lang="ar-EG" dirty="0"/>
          </a:p>
        </p:txBody>
      </p:sp>
    </p:spTree>
    <p:extLst>
      <p:ext uri="{BB962C8B-B14F-4D97-AF65-F5344CB8AC3E}">
        <p14:creationId xmlns:p14="http://schemas.microsoft.com/office/powerpoint/2010/main" val="4971967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Primary (Idiopathic) NS</a:t>
            </a:r>
            <a:r>
              <a:rPr lang="en-US" dirty="0"/>
              <a:t/>
            </a:r>
            <a:br>
              <a:rPr lang="en-US" dirty="0"/>
            </a:br>
            <a:endParaRPr lang="ar-EG" dirty="0"/>
          </a:p>
        </p:txBody>
      </p:sp>
      <p:sp>
        <p:nvSpPr>
          <p:cNvPr id="3" name="عنصر نائب للمحتوى 2"/>
          <p:cNvSpPr>
            <a:spLocks noGrp="1"/>
          </p:cNvSpPr>
          <p:nvPr>
            <p:ph idx="1"/>
          </p:nvPr>
        </p:nvSpPr>
        <p:spPr/>
        <p:txBody>
          <a:bodyPr>
            <a:normAutofit fontScale="92500" lnSpcReduction="10000"/>
          </a:bodyPr>
          <a:lstStyle/>
          <a:p>
            <a:pPr algn="just" rtl="0"/>
            <a:r>
              <a:rPr lang="en-US" dirty="0" smtClean="0"/>
              <a:t>Minimal </a:t>
            </a:r>
            <a:r>
              <a:rPr lang="en-US" dirty="0"/>
              <a:t>change NS is the most common in pediatric and represent from (75-80%) of cases and it is the more responding type to steroids, and is most common between the age of 2-3yrs in preschool age </a:t>
            </a:r>
          </a:p>
          <a:p>
            <a:pPr algn="just" rtl="0"/>
            <a:r>
              <a:rPr lang="en-US" dirty="0"/>
              <a:t>- </a:t>
            </a:r>
            <a:r>
              <a:rPr lang="en-US" b="1" dirty="0">
                <a:solidFill>
                  <a:srgbClr val="FF0000"/>
                </a:solidFill>
              </a:rPr>
              <a:t>Causes</a:t>
            </a:r>
            <a:r>
              <a:rPr lang="en-US" dirty="0">
                <a:solidFill>
                  <a:srgbClr val="FF0000"/>
                </a:solidFill>
              </a:rPr>
              <a:t>:</a:t>
            </a:r>
            <a:r>
              <a:rPr lang="en-US" dirty="0"/>
              <a:t> its cause is unknown</a:t>
            </a:r>
          </a:p>
          <a:p>
            <a:pPr algn="just" rtl="0"/>
            <a:r>
              <a:rPr lang="en-US" b="1" dirty="0">
                <a:solidFill>
                  <a:srgbClr val="FF0000"/>
                </a:solidFill>
              </a:rPr>
              <a:t>Incidence: </a:t>
            </a:r>
            <a:endParaRPr lang="en-US" dirty="0">
              <a:solidFill>
                <a:srgbClr val="FF0000"/>
              </a:solidFill>
            </a:endParaRPr>
          </a:p>
          <a:p>
            <a:pPr algn="just" rtl="0"/>
            <a:r>
              <a:rPr lang="en-US" dirty="0"/>
              <a:t>-the ratio of males to females varies from 2:1</a:t>
            </a:r>
          </a:p>
          <a:p>
            <a:pPr algn="just" rtl="0"/>
            <a:r>
              <a:rPr lang="en-US" dirty="0"/>
              <a:t>-black races are resistant to steroids </a:t>
            </a:r>
          </a:p>
          <a:p>
            <a:endParaRPr lang="ar-EG" dirty="0"/>
          </a:p>
        </p:txBody>
      </p:sp>
    </p:spTree>
    <p:extLst>
      <p:ext uri="{BB962C8B-B14F-4D97-AF65-F5344CB8AC3E}">
        <p14:creationId xmlns:p14="http://schemas.microsoft.com/office/powerpoint/2010/main" val="37343415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Clinical manifestations</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a:xfrm>
            <a:off x="467544" y="1052736"/>
            <a:ext cx="8229600" cy="5616624"/>
          </a:xfrm>
        </p:spPr>
        <p:txBody>
          <a:bodyPr>
            <a:noAutofit/>
          </a:bodyPr>
          <a:lstStyle/>
          <a:p>
            <a:pPr algn="just" rtl="0"/>
            <a:r>
              <a:rPr lang="en-US" sz="1800" dirty="0" smtClean="0"/>
              <a:t>*</a:t>
            </a:r>
            <a:r>
              <a:rPr lang="en-US" sz="1800" dirty="0"/>
              <a:t>Edema appears first around the eyes (puffy eyes) especially in the early morning and the ankles; become severe later to be generalized. The common sites of collection are peritoneal sac (</a:t>
            </a:r>
            <a:r>
              <a:rPr lang="en-US" sz="1800" dirty="0" err="1"/>
              <a:t>ascitis</a:t>
            </a:r>
            <a:r>
              <a:rPr lang="en-US" sz="1800" dirty="0"/>
              <a:t>), the thorax (hydro thorax) and the </a:t>
            </a:r>
            <a:r>
              <a:rPr lang="en-US" sz="1800" dirty="0" err="1"/>
              <a:t>scorotum</a:t>
            </a:r>
            <a:r>
              <a:rPr lang="en-US" sz="1800" dirty="0"/>
              <a:t> (hydrocele).</a:t>
            </a:r>
          </a:p>
          <a:p>
            <a:pPr algn="just" rtl="0"/>
            <a:r>
              <a:rPr lang="en-US" sz="1800" dirty="0"/>
              <a:t>*Increased body weight due to edema.</a:t>
            </a:r>
          </a:p>
          <a:p>
            <a:pPr algn="just" rtl="0"/>
            <a:r>
              <a:rPr lang="en-US" sz="1800" dirty="0"/>
              <a:t>*Normal urinary output but in late cases may be </a:t>
            </a:r>
            <a:r>
              <a:rPr lang="en-US" sz="1800" dirty="0" err="1"/>
              <a:t>oliguric</a:t>
            </a:r>
            <a:r>
              <a:rPr lang="en-US" sz="1800" dirty="0"/>
              <a:t>  </a:t>
            </a:r>
          </a:p>
          <a:p>
            <a:pPr algn="just" rtl="0"/>
            <a:r>
              <a:rPr lang="en-US" sz="1800" dirty="0"/>
              <a:t>*Pain and respiratory difficulty due to </a:t>
            </a:r>
            <a:r>
              <a:rPr lang="en-US" sz="1800" dirty="0" err="1"/>
              <a:t>ascitis</a:t>
            </a:r>
            <a:r>
              <a:rPr lang="en-US" sz="1800" dirty="0"/>
              <a:t> and pleural effusion</a:t>
            </a:r>
          </a:p>
          <a:p>
            <a:pPr algn="just" rtl="0"/>
            <a:r>
              <a:rPr lang="en-US" sz="1800" dirty="0"/>
              <a:t>*Excessive loss of plasma proteins in the urine with resulting reduction in   serum albumin.</a:t>
            </a:r>
          </a:p>
          <a:p>
            <a:pPr algn="just" rtl="0"/>
            <a:r>
              <a:rPr lang="en-US" sz="1800" dirty="0"/>
              <a:t>*Pallor and anemia</a:t>
            </a:r>
          </a:p>
          <a:p>
            <a:pPr algn="just" rtl="0"/>
            <a:r>
              <a:rPr lang="en-US" sz="1800" dirty="0"/>
              <a:t>*Vomiting, diarrhea and abdominal distention may occur.</a:t>
            </a:r>
          </a:p>
          <a:p>
            <a:pPr algn="just" rtl="0"/>
            <a:r>
              <a:rPr lang="en-US" sz="1800" dirty="0"/>
              <a:t>*Anorexia and malnutrition</a:t>
            </a:r>
          </a:p>
          <a:p>
            <a:pPr algn="just" rtl="0"/>
            <a:r>
              <a:rPr lang="en-US" sz="1800" dirty="0"/>
              <a:t>*Blood pressure normal or slightly decreased (due to diminished intravascular volume)</a:t>
            </a:r>
          </a:p>
          <a:p>
            <a:pPr algn="just" rtl="0"/>
            <a:r>
              <a:rPr lang="en-US" sz="1800" dirty="0"/>
              <a:t>*</a:t>
            </a:r>
            <a:r>
              <a:rPr lang="en-US" sz="1800" dirty="0" smtClean="0"/>
              <a:t>Irritability</a:t>
            </a:r>
            <a:endParaRPr lang="en-US" sz="1800" dirty="0"/>
          </a:p>
          <a:p>
            <a:pPr algn="just" rtl="0"/>
            <a:r>
              <a:rPr lang="en-US" sz="1800" dirty="0"/>
              <a:t>*The child is generally a febrile due to repeated infection</a:t>
            </a:r>
          </a:p>
          <a:p>
            <a:pPr algn="just" rtl="0"/>
            <a:r>
              <a:rPr lang="en-US" sz="1800" dirty="0"/>
              <a:t>*Urine is normal in color in most of cases but gross hematuria occur in about 3-4% of cases of MCNS  </a:t>
            </a:r>
          </a:p>
          <a:p>
            <a:pPr algn="just"/>
            <a:endParaRPr lang="ar-EG" sz="1800" dirty="0"/>
          </a:p>
        </p:txBody>
      </p:sp>
    </p:spTree>
    <p:extLst>
      <p:ext uri="{BB962C8B-B14F-4D97-AF65-F5344CB8AC3E}">
        <p14:creationId xmlns:p14="http://schemas.microsoft.com/office/powerpoint/2010/main" val="19597026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Complications:</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p:txBody>
          <a:bodyPr>
            <a:normAutofit/>
          </a:bodyPr>
          <a:lstStyle/>
          <a:p>
            <a:pPr algn="just" rtl="0"/>
            <a:r>
              <a:rPr lang="en-US" dirty="0" smtClean="0"/>
              <a:t>1- </a:t>
            </a:r>
            <a:r>
              <a:rPr lang="en-US" b="1" dirty="0"/>
              <a:t>Increased susceptibility to infection</a:t>
            </a:r>
            <a:r>
              <a:rPr lang="en-US" dirty="0"/>
              <a:t> due to:</a:t>
            </a:r>
          </a:p>
          <a:p>
            <a:pPr algn="just" rtl="0"/>
            <a:r>
              <a:rPr lang="en-US" dirty="0"/>
              <a:t>     </a:t>
            </a:r>
            <a:r>
              <a:rPr lang="en-US" dirty="0" smtClean="0"/>
              <a:t>-2- </a:t>
            </a:r>
            <a:r>
              <a:rPr lang="en-US" b="1" dirty="0"/>
              <a:t>Arterial or venous thrombosis</a:t>
            </a:r>
            <a:r>
              <a:rPr lang="en-US" dirty="0"/>
              <a:t> (due to decrease anti thrombin, increased in certain coagulation factors, increased platelet aggregation </a:t>
            </a:r>
            <a:endParaRPr lang="ar-EG" dirty="0"/>
          </a:p>
        </p:txBody>
      </p:sp>
    </p:spTree>
    <p:extLst>
      <p:ext uri="{BB962C8B-B14F-4D97-AF65-F5344CB8AC3E}">
        <p14:creationId xmlns:p14="http://schemas.microsoft.com/office/powerpoint/2010/main" val="10092749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Diagnosis:</a:t>
            </a:r>
            <a:r>
              <a:rPr lang="en-US" dirty="0"/>
              <a:t/>
            </a:r>
            <a:br>
              <a:rPr lang="en-US" dirty="0"/>
            </a:br>
            <a:endParaRPr lang="ar-EG" dirty="0"/>
          </a:p>
        </p:txBody>
      </p:sp>
      <p:sp>
        <p:nvSpPr>
          <p:cNvPr id="3" name="عنصر نائب للمحتوى 2"/>
          <p:cNvSpPr>
            <a:spLocks noGrp="1"/>
          </p:cNvSpPr>
          <p:nvPr>
            <p:ph idx="1"/>
          </p:nvPr>
        </p:nvSpPr>
        <p:spPr/>
        <p:txBody>
          <a:bodyPr>
            <a:normAutofit fontScale="85000" lnSpcReduction="10000"/>
          </a:bodyPr>
          <a:lstStyle/>
          <a:p>
            <a:pPr algn="l" rtl="0"/>
            <a:r>
              <a:rPr lang="en-US" dirty="0" smtClean="0"/>
              <a:t>-</a:t>
            </a:r>
            <a:r>
              <a:rPr lang="en-US" dirty="0"/>
              <a:t>Urinary protein 2gm or more for 24hr of collecting urine </a:t>
            </a:r>
          </a:p>
          <a:p>
            <a:pPr algn="l" rtl="0"/>
            <a:r>
              <a:rPr lang="en-US" dirty="0" smtClean="0"/>
              <a:t>Serum </a:t>
            </a:r>
            <a:r>
              <a:rPr lang="en-US" dirty="0"/>
              <a:t>albumin level is decreased below 2.5g/</a:t>
            </a:r>
            <a:r>
              <a:rPr lang="en-US" dirty="0" err="1"/>
              <a:t>dL</a:t>
            </a:r>
            <a:endParaRPr lang="en-US" dirty="0"/>
          </a:p>
          <a:p>
            <a:pPr algn="l" rtl="0"/>
            <a:r>
              <a:rPr lang="en-US" dirty="0" smtClean="0"/>
              <a:t>Elevated </a:t>
            </a:r>
            <a:r>
              <a:rPr lang="en-US" dirty="0"/>
              <a:t>serum cholesterol (normal 120-200mg/</a:t>
            </a:r>
            <a:r>
              <a:rPr lang="en-US" dirty="0" err="1"/>
              <a:t>dL</a:t>
            </a:r>
            <a:r>
              <a:rPr lang="en-US" dirty="0"/>
              <a:t>)</a:t>
            </a:r>
          </a:p>
          <a:p>
            <a:pPr algn="l" rtl="0"/>
            <a:r>
              <a:rPr lang="en-US" dirty="0" smtClean="0"/>
              <a:t>The </a:t>
            </a:r>
            <a:r>
              <a:rPr lang="en-US" dirty="0"/>
              <a:t>complement C3and C4serum levels: are normal.</a:t>
            </a:r>
          </a:p>
          <a:p>
            <a:pPr algn="l" rtl="0"/>
            <a:r>
              <a:rPr lang="en-US" dirty="0" smtClean="0"/>
              <a:t>Renal </a:t>
            </a:r>
            <a:r>
              <a:rPr lang="en-US" dirty="0"/>
              <a:t>function usually normal, but may be impaired in late cases </a:t>
            </a:r>
          </a:p>
          <a:p>
            <a:pPr algn="l" rtl="0"/>
            <a:r>
              <a:rPr lang="en-US" b="1" dirty="0" smtClean="0"/>
              <a:t>Renal </a:t>
            </a:r>
            <a:r>
              <a:rPr lang="en-US" b="1" dirty="0"/>
              <a:t>biopsy is not indicated for diagnosis but it indicated in the followings</a:t>
            </a:r>
            <a:r>
              <a:rPr lang="en-US" b="1" dirty="0" smtClean="0"/>
              <a:t>:</a:t>
            </a:r>
            <a:endParaRPr lang="en-US" dirty="0"/>
          </a:p>
        </p:txBody>
      </p:sp>
    </p:spTree>
    <p:extLst>
      <p:ext uri="{BB962C8B-B14F-4D97-AF65-F5344CB8AC3E}">
        <p14:creationId xmlns:p14="http://schemas.microsoft.com/office/powerpoint/2010/main" val="35046618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71400"/>
            <a:ext cx="8229600" cy="1143000"/>
          </a:xfrm>
        </p:spPr>
        <p:txBody>
          <a:bodyPr/>
          <a:lstStyle/>
          <a:p>
            <a:pPr rtl="0"/>
            <a:r>
              <a:rPr lang="en-US" b="1" dirty="0">
                <a:solidFill>
                  <a:srgbClr val="FF0000"/>
                </a:solidFill>
              </a:rPr>
              <a:t>Nursing care:</a:t>
            </a:r>
            <a:endParaRPr lang="en-US" dirty="0">
              <a:solidFill>
                <a:srgbClr val="FF0000"/>
              </a:solidFill>
            </a:endParaRPr>
          </a:p>
        </p:txBody>
      </p:sp>
      <p:sp>
        <p:nvSpPr>
          <p:cNvPr id="3" name="عنصر نائب للمحتوى 2"/>
          <p:cNvSpPr>
            <a:spLocks noGrp="1"/>
          </p:cNvSpPr>
          <p:nvPr>
            <p:ph idx="1"/>
          </p:nvPr>
        </p:nvSpPr>
        <p:spPr>
          <a:xfrm>
            <a:off x="457200" y="836712"/>
            <a:ext cx="8229600" cy="6408712"/>
          </a:xfrm>
        </p:spPr>
        <p:txBody>
          <a:bodyPr>
            <a:noAutofit/>
          </a:bodyPr>
          <a:lstStyle/>
          <a:p>
            <a:pPr marL="0" indent="0" algn="just" rtl="0">
              <a:buNone/>
            </a:pPr>
            <a:r>
              <a:rPr lang="en-US" sz="1800" b="1" i="1" dirty="0" smtClean="0"/>
              <a:t>1- </a:t>
            </a:r>
            <a:r>
              <a:rPr lang="en-US" sz="1800" b="1" i="1" dirty="0">
                <a:solidFill>
                  <a:srgbClr val="FF0000"/>
                </a:solidFill>
              </a:rPr>
              <a:t>For edema:</a:t>
            </a:r>
            <a:endParaRPr lang="en-US" sz="1800" dirty="0">
              <a:solidFill>
                <a:srgbClr val="FF0000"/>
              </a:solidFill>
            </a:endParaRPr>
          </a:p>
          <a:p>
            <a:pPr algn="just" rtl="0"/>
            <a:r>
              <a:rPr lang="en-US" sz="1800" dirty="0"/>
              <a:t>- Skin care is important particularly the edematous area </a:t>
            </a:r>
          </a:p>
          <a:p>
            <a:pPr algn="just" rtl="0"/>
            <a:r>
              <a:rPr lang="en-US" sz="1800" dirty="0"/>
              <a:t>-Skin should be kept clean and dry</a:t>
            </a:r>
          </a:p>
          <a:p>
            <a:pPr algn="just" rtl="0"/>
            <a:r>
              <a:rPr lang="en-US" sz="1800" dirty="0"/>
              <a:t>-Genitalia are bathed several times a day and dusted with soothing powder</a:t>
            </a:r>
          </a:p>
          <a:p>
            <a:pPr algn="just" rtl="0"/>
            <a:r>
              <a:rPr lang="en-US" sz="1800" dirty="0"/>
              <a:t> - Use cotton to separate skin surface to prevent </a:t>
            </a:r>
            <a:r>
              <a:rPr lang="en-US" sz="1800" dirty="0" err="1"/>
              <a:t>intertrigo</a:t>
            </a:r>
            <a:r>
              <a:rPr lang="en-US" sz="1800" dirty="0"/>
              <a:t>. </a:t>
            </a:r>
          </a:p>
          <a:p>
            <a:pPr algn="just" rtl="0"/>
            <a:r>
              <a:rPr lang="en-US" sz="1800" dirty="0"/>
              <a:t>-  The eyes are irrigated with warm saline solution to prevent a collection of exudates</a:t>
            </a:r>
          </a:p>
          <a:p>
            <a:pPr algn="just" rtl="0"/>
            <a:r>
              <a:rPr lang="en-US" sz="1800" dirty="0"/>
              <a:t>- Change position frequently to prevent tissue breakdown.</a:t>
            </a:r>
          </a:p>
          <a:p>
            <a:pPr algn="just" rtl="0"/>
            <a:r>
              <a:rPr lang="en-US" sz="1800" dirty="0"/>
              <a:t>-Administering of diuretics according to doctor order </a:t>
            </a:r>
            <a:endParaRPr lang="en-US" sz="1800" dirty="0" smtClean="0"/>
          </a:p>
          <a:p>
            <a:pPr marL="0" indent="0" algn="just" rtl="0">
              <a:buNone/>
            </a:pPr>
            <a:r>
              <a:rPr lang="en-US" sz="1800" b="1" i="1" dirty="0" smtClean="0">
                <a:solidFill>
                  <a:srgbClr val="FF0000"/>
                </a:solidFill>
              </a:rPr>
              <a:t>2- </a:t>
            </a:r>
            <a:r>
              <a:rPr lang="en-US" sz="1800" b="1" i="1" dirty="0">
                <a:solidFill>
                  <a:srgbClr val="FF0000"/>
                </a:solidFill>
              </a:rPr>
              <a:t>For weight:</a:t>
            </a:r>
            <a:endParaRPr lang="en-US" sz="1800" dirty="0">
              <a:solidFill>
                <a:srgbClr val="FF0000"/>
              </a:solidFill>
            </a:endParaRPr>
          </a:p>
          <a:p>
            <a:pPr algn="just" rtl="0"/>
            <a:r>
              <a:rPr lang="en-US" sz="1800" dirty="0"/>
              <a:t>Weigh at same time every day and the weight should be recorded to observe response to medication or not </a:t>
            </a:r>
          </a:p>
          <a:p>
            <a:pPr marL="0" indent="0" algn="just" rtl="0">
              <a:buNone/>
            </a:pPr>
            <a:r>
              <a:rPr lang="en-US" sz="1800" b="1" i="1" dirty="0">
                <a:solidFill>
                  <a:srgbClr val="FF0000"/>
                </a:solidFill>
              </a:rPr>
              <a:t>3- For diet:</a:t>
            </a:r>
          </a:p>
          <a:p>
            <a:pPr algn="just" rtl="0"/>
            <a:r>
              <a:rPr lang="en-US" sz="1800" dirty="0"/>
              <a:t>Regular diet is allowed, well balanced and complete. Protein is given according to the degree of dysfunction of the kidney. If kidney is failed to function restrict amount of protein for the first 2 days then give protein, as following 1/2 </a:t>
            </a:r>
            <a:r>
              <a:rPr lang="en-US" sz="1800" dirty="0" err="1"/>
              <a:t>gm</a:t>
            </a:r>
            <a:r>
              <a:rPr lang="en-US" sz="1800" dirty="0"/>
              <a:t>/kg of body weight. It may be advisable to limit salt intake for short period during the course of the disease.</a:t>
            </a:r>
          </a:p>
          <a:p>
            <a:pPr marL="0" indent="0" algn="just" rtl="0">
              <a:buNone/>
            </a:pPr>
            <a:r>
              <a:rPr lang="en-US" sz="1800" b="1" i="1" dirty="0">
                <a:solidFill>
                  <a:srgbClr val="FF0000"/>
                </a:solidFill>
              </a:rPr>
              <a:t>4- Record intake and output: </a:t>
            </a:r>
            <a:r>
              <a:rPr lang="en-US" sz="1800" dirty="0"/>
              <a:t>fluid restriction is recommended in sever generalized edema </a:t>
            </a:r>
          </a:p>
        </p:txBody>
      </p:sp>
    </p:spTree>
    <p:extLst>
      <p:ext uri="{BB962C8B-B14F-4D97-AF65-F5344CB8AC3E}">
        <p14:creationId xmlns:p14="http://schemas.microsoft.com/office/powerpoint/2010/main" val="12275506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FF0000"/>
                </a:solidFill>
              </a:rPr>
              <a:t>Continue </a:t>
            </a:r>
            <a:r>
              <a:rPr lang="en-US" b="1" dirty="0">
                <a:solidFill>
                  <a:srgbClr val="FF0000"/>
                </a:solidFill>
              </a:rPr>
              <a:t>Nursing care:</a:t>
            </a:r>
            <a:endParaRPr lang="ar-EG" b="1" dirty="0">
              <a:solidFill>
                <a:srgbClr val="FF0000"/>
              </a:solidFill>
            </a:endParaRPr>
          </a:p>
        </p:txBody>
      </p:sp>
      <p:sp>
        <p:nvSpPr>
          <p:cNvPr id="3" name="عنصر نائب للمحتوى 2"/>
          <p:cNvSpPr>
            <a:spLocks noGrp="1"/>
          </p:cNvSpPr>
          <p:nvPr>
            <p:ph idx="1"/>
          </p:nvPr>
        </p:nvSpPr>
        <p:spPr/>
        <p:txBody>
          <a:bodyPr>
            <a:normAutofit fontScale="55000" lnSpcReduction="20000"/>
          </a:bodyPr>
          <a:lstStyle/>
          <a:p>
            <a:pPr algn="just" rtl="0"/>
            <a:r>
              <a:rPr lang="en-US" b="1" i="1" dirty="0"/>
              <a:t>5- Emotional support.</a:t>
            </a:r>
            <a:endParaRPr lang="en-US" dirty="0"/>
          </a:p>
          <a:p>
            <a:pPr algn="just" rtl="0"/>
            <a:r>
              <a:rPr lang="en-US" b="1" i="1" dirty="0"/>
              <a:t>-</a:t>
            </a:r>
            <a:r>
              <a:rPr lang="en-US" dirty="0"/>
              <a:t>Reassure the child and his parent  </a:t>
            </a:r>
          </a:p>
          <a:p>
            <a:pPr algn="just" rtl="0"/>
            <a:r>
              <a:rPr lang="en-US" dirty="0"/>
              <a:t>-Let the child to set with other child of the same disease </a:t>
            </a:r>
          </a:p>
          <a:p>
            <a:pPr algn="just" rtl="0"/>
            <a:r>
              <a:rPr lang="en-US" dirty="0"/>
              <a:t>-Encourage him to participate of daily activities if his condition permits </a:t>
            </a:r>
          </a:p>
          <a:p>
            <a:pPr algn="just" rtl="0"/>
            <a:r>
              <a:rPr lang="en-US" b="1" i="1" dirty="0"/>
              <a:t>6-in case of </a:t>
            </a:r>
            <a:r>
              <a:rPr lang="en-US" b="1" i="1" dirty="0" err="1"/>
              <a:t>ascitis</a:t>
            </a:r>
            <a:endParaRPr lang="en-US" dirty="0"/>
          </a:p>
          <a:p>
            <a:pPr algn="just" rtl="0"/>
            <a:r>
              <a:rPr lang="en-US" b="1" i="1" dirty="0"/>
              <a:t>- </a:t>
            </a:r>
            <a:r>
              <a:rPr lang="en-US" dirty="0"/>
              <a:t>The nurse can put child in semi sitting position. </a:t>
            </a:r>
            <a:r>
              <a:rPr lang="en-US" dirty="0" err="1"/>
              <a:t>Paracentesis</a:t>
            </a:r>
            <a:r>
              <a:rPr lang="en-US" dirty="0"/>
              <a:t> may be ordered.</a:t>
            </a:r>
          </a:p>
          <a:p>
            <a:pPr algn="just" rtl="0"/>
            <a:r>
              <a:rPr lang="en-US" b="1" i="1" dirty="0"/>
              <a:t>7- In heart failure</a:t>
            </a:r>
            <a:r>
              <a:rPr lang="en-US" dirty="0"/>
              <a:t> the child needs rest, semi-setting position and oxygen therapy.</a:t>
            </a:r>
          </a:p>
          <a:p>
            <a:pPr algn="just" rtl="0"/>
            <a:r>
              <a:rPr lang="en-US" b="1" i="1" dirty="0"/>
              <a:t>8- Protect child from</a:t>
            </a:r>
            <a:r>
              <a:rPr lang="en-US" dirty="0"/>
              <a:t> </a:t>
            </a:r>
            <a:r>
              <a:rPr lang="en-US" b="1" i="1" dirty="0"/>
              <a:t>infection by</a:t>
            </a:r>
            <a:endParaRPr lang="en-US" dirty="0"/>
          </a:p>
          <a:p>
            <a:pPr algn="just" rtl="0"/>
            <a:r>
              <a:rPr lang="en-US" dirty="0"/>
              <a:t>- Keep him warm, dry &amp; protect from sore throat or other infection</a:t>
            </a:r>
          </a:p>
          <a:p>
            <a:pPr algn="just" rtl="0"/>
            <a:r>
              <a:rPr lang="en-US" dirty="0"/>
              <a:t>- Keep the child away from infected patient </a:t>
            </a:r>
          </a:p>
          <a:p>
            <a:pPr algn="just" rtl="0"/>
            <a:r>
              <a:rPr lang="en-US" dirty="0"/>
              <a:t>-Using sterile approach when contact with the child </a:t>
            </a:r>
          </a:p>
          <a:p>
            <a:pPr algn="just" rtl="0"/>
            <a:r>
              <a:rPr lang="en-US" dirty="0"/>
              <a:t>- Avoid unnecessary puncture of the child.</a:t>
            </a:r>
          </a:p>
          <a:p>
            <a:pPr algn="just" rtl="0"/>
            <a:r>
              <a:rPr lang="en-US" b="1" dirty="0"/>
              <a:t>Nursing diagnosis </a:t>
            </a:r>
            <a:endParaRPr lang="en-US" dirty="0"/>
          </a:p>
          <a:p>
            <a:pPr algn="just" rtl="0"/>
            <a:r>
              <a:rPr lang="en-US" dirty="0"/>
              <a:t>-Fluid volume excess more than body requirement</a:t>
            </a:r>
          </a:p>
          <a:p>
            <a:pPr algn="just" rtl="0"/>
            <a:r>
              <a:rPr lang="en-US" dirty="0"/>
              <a:t>-Altered skin integrity related to edema </a:t>
            </a:r>
          </a:p>
          <a:p>
            <a:pPr algn="just" rtl="0"/>
            <a:r>
              <a:rPr lang="en-US" dirty="0"/>
              <a:t>- High risk for infection </a:t>
            </a:r>
          </a:p>
          <a:p>
            <a:pPr algn="just"/>
            <a:endParaRPr lang="ar-EG" dirty="0"/>
          </a:p>
          <a:p>
            <a:endParaRPr lang="ar-EG" dirty="0"/>
          </a:p>
        </p:txBody>
      </p:sp>
    </p:spTree>
    <p:extLst>
      <p:ext uri="{BB962C8B-B14F-4D97-AF65-F5344CB8AC3E}">
        <p14:creationId xmlns:p14="http://schemas.microsoft.com/office/powerpoint/2010/main" val="2441272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FF0000"/>
                </a:solidFill>
              </a:rPr>
              <a:t>Terms </a:t>
            </a:r>
            <a:r>
              <a:rPr lang="en-US" b="1" dirty="0">
                <a:solidFill>
                  <a:srgbClr val="FF0000"/>
                </a:solidFill>
              </a:rPr>
              <a:t>used to describe Different Urinary systems Symptoms:</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a:xfrm>
            <a:off x="457200" y="1600200"/>
            <a:ext cx="8229600" cy="4925144"/>
          </a:xfrm>
        </p:spPr>
        <p:txBody>
          <a:bodyPr>
            <a:normAutofit fontScale="47500" lnSpcReduction="20000"/>
          </a:bodyPr>
          <a:lstStyle/>
          <a:p>
            <a:pPr lvl="0" algn="just" rtl="0"/>
            <a:r>
              <a:rPr lang="en-US" sz="5100" b="1" i="1" dirty="0" err="1" smtClean="0"/>
              <a:t>Pyuria</a:t>
            </a:r>
            <a:r>
              <a:rPr lang="en-US" sz="5100" b="1" i="1" dirty="0"/>
              <a:t>: </a:t>
            </a:r>
            <a:r>
              <a:rPr lang="en-US" sz="5100" dirty="0"/>
              <a:t>It is the presence of leucocytes in urine more than 5 cells/</a:t>
            </a:r>
            <a:r>
              <a:rPr lang="en-US" sz="5100" dirty="0" err="1"/>
              <a:t>hpf</a:t>
            </a:r>
            <a:r>
              <a:rPr lang="en-US" sz="5100" dirty="0"/>
              <a:t>.</a:t>
            </a:r>
          </a:p>
          <a:p>
            <a:pPr lvl="0" algn="just" rtl="0"/>
            <a:r>
              <a:rPr lang="en-US" sz="5100" b="1" i="1" dirty="0"/>
              <a:t>Hematuria:</a:t>
            </a:r>
            <a:r>
              <a:rPr lang="en-US" sz="5100" dirty="0"/>
              <a:t> means the presence of blood in urine. It is either gross, visible by the naked eye or microscopic when RBCs ≥5/</a:t>
            </a:r>
            <a:r>
              <a:rPr lang="en-US" sz="5100" dirty="0" err="1"/>
              <a:t>hpf</a:t>
            </a:r>
            <a:endParaRPr lang="en-US" sz="5100" dirty="0"/>
          </a:p>
          <a:p>
            <a:pPr lvl="0" algn="just" rtl="0"/>
            <a:r>
              <a:rPr lang="en-US" sz="5100" b="1" i="1" dirty="0"/>
              <a:t>Dysuria: </a:t>
            </a:r>
            <a:r>
              <a:rPr lang="en-US" sz="5100" dirty="0"/>
              <a:t>difficulty or pain on </a:t>
            </a:r>
            <a:r>
              <a:rPr lang="en-US" sz="5100" dirty="0" err="1"/>
              <a:t>micturation</a:t>
            </a:r>
            <a:r>
              <a:rPr lang="en-US" sz="5100" dirty="0"/>
              <a:t>.</a:t>
            </a:r>
          </a:p>
          <a:p>
            <a:pPr lvl="0" algn="just" rtl="0"/>
            <a:r>
              <a:rPr lang="en-US" sz="5100" b="1" i="1" dirty="0"/>
              <a:t>Anuria:</a:t>
            </a:r>
            <a:r>
              <a:rPr lang="en-US" sz="5100" dirty="0"/>
              <a:t> total urinary output less than 30ml</a:t>
            </a:r>
            <a:r>
              <a:rPr lang="ar-EG" sz="5100" dirty="0"/>
              <a:t>/</a:t>
            </a:r>
            <a:r>
              <a:rPr lang="en-US" sz="5100" dirty="0"/>
              <a:t>24hr </a:t>
            </a:r>
          </a:p>
          <a:p>
            <a:pPr lvl="0" algn="just" rtl="0"/>
            <a:r>
              <a:rPr lang="en-US" sz="5100" b="1" i="1" dirty="0"/>
              <a:t>Oliguria:</a:t>
            </a:r>
            <a:r>
              <a:rPr lang="en-US" sz="5100" dirty="0"/>
              <a:t> decrease in the amount of urine excreted.</a:t>
            </a:r>
          </a:p>
          <a:p>
            <a:pPr lvl="0" algn="just" rtl="0"/>
            <a:r>
              <a:rPr lang="en-US" sz="5100" b="1" i="1" dirty="0"/>
              <a:t>Polyuria: </a:t>
            </a:r>
            <a:r>
              <a:rPr lang="en-US" sz="5100" dirty="0"/>
              <a:t>abnormal increase in the volume of urine</a:t>
            </a:r>
          </a:p>
          <a:p>
            <a:pPr lvl="0" algn="just" rtl="0"/>
            <a:r>
              <a:rPr lang="en-US" sz="5100" b="1" i="1" dirty="0"/>
              <a:t>Retention: </a:t>
            </a:r>
            <a:r>
              <a:rPr lang="en-US" sz="5100" dirty="0"/>
              <a:t>the act of holding back the urine.</a:t>
            </a:r>
          </a:p>
          <a:p>
            <a:pPr lvl="0" algn="just" rtl="0"/>
            <a:r>
              <a:rPr lang="en-US" sz="5100" b="1" i="1" dirty="0" err="1"/>
              <a:t>Albuimnuria</a:t>
            </a:r>
            <a:r>
              <a:rPr lang="en-US" sz="5100" b="1" i="1" dirty="0"/>
              <a:t>:</a:t>
            </a:r>
            <a:r>
              <a:rPr lang="en-US" sz="5100" dirty="0"/>
              <a:t> presence of albumin in the urine.</a:t>
            </a:r>
          </a:p>
          <a:p>
            <a:pPr algn="just" rtl="0"/>
            <a:r>
              <a:rPr lang="en-US" sz="5100" b="1" i="1" dirty="0"/>
              <a:t>-Azotemia</a:t>
            </a:r>
            <a:r>
              <a:rPr lang="en-US" sz="5100" dirty="0"/>
              <a:t>: increase of the non-protein nitrogen constituents in blood           over 35 mg/100ml.</a:t>
            </a:r>
          </a:p>
          <a:p>
            <a:pPr rtl="0"/>
            <a:r>
              <a:rPr lang="en-US" dirty="0"/>
              <a:t> </a:t>
            </a:r>
          </a:p>
          <a:p>
            <a:endParaRPr lang="ar-EG" dirty="0"/>
          </a:p>
        </p:txBody>
      </p:sp>
    </p:spTree>
    <p:extLst>
      <p:ext uri="{BB962C8B-B14F-4D97-AF65-F5344CB8AC3E}">
        <p14:creationId xmlns:p14="http://schemas.microsoft.com/office/powerpoint/2010/main" val="15886786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i="1" dirty="0">
                <a:solidFill>
                  <a:srgbClr val="FF0000"/>
                </a:solidFill>
              </a:rPr>
              <a:t>A) General measures:</a:t>
            </a:r>
            <a:r>
              <a:rPr lang="en-US" dirty="0"/>
              <a:t/>
            </a:r>
            <a:br>
              <a:rPr lang="en-US" dirty="0"/>
            </a:br>
            <a:endParaRPr lang="ar-EG" dirty="0"/>
          </a:p>
        </p:txBody>
      </p:sp>
      <p:sp>
        <p:nvSpPr>
          <p:cNvPr id="3" name="عنصر نائب للمحتوى 2"/>
          <p:cNvSpPr>
            <a:spLocks noGrp="1"/>
          </p:cNvSpPr>
          <p:nvPr>
            <p:ph idx="1"/>
          </p:nvPr>
        </p:nvSpPr>
        <p:spPr>
          <a:xfrm>
            <a:off x="457200" y="980728"/>
            <a:ext cx="8229600" cy="5145435"/>
          </a:xfrm>
        </p:spPr>
        <p:txBody>
          <a:bodyPr>
            <a:normAutofit fontScale="62500" lnSpcReduction="20000"/>
          </a:bodyPr>
          <a:lstStyle/>
          <a:p>
            <a:pPr algn="l" rtl="0"/>
            <a:r>
              <a:rPr lang="en-US" b="1" dirty="0" smtClean="0">
                <a:solidFill>
                  <a:srgbClr val="FF0000"/>
                </a:solidFill>
              </a:rPr>
              <a:t>In </a:t>
            </a:r>
            <a:r>
              <a:rPr lang="en-US" b="1" dirty="0">
                <a:solidFill>
                  <a:srgbClr val="FF0000"/>
                </a:solidFill>
              </a:rPr>
              <a:t>mild to moderate edema:</a:t>
            </a:r>
            <a:endParaRPr lang="en-US" dirty="0">
              <a:solidFill>
                <a:srgbClr val="FF0000"/>
              </a:solidFill>
            </a:endParaRPr>
          </a:p>
          <a:p>
            <a:pPr algn="l" rtl="0"/>
            <a:r>
              <a:rPr lang="en-US" dirty="0"/>
              <a:t>- Children may be attend school and sodium intake should be reduced in diet</a:t>
            </a:r>
          </a:p>
          <a:p>
            <a:pPr algn="l" rtl="0"/>
            <a:r>
              <a:rPr lang="en-US" dirty="0"/>
              <a:t>- Use diuretic and should be carefully supervised because of increasing the risk of thromboembolic complications.</a:t>
            </a:r>
          </a:p>
          <a:p>
            <a:pPr algn="l" rtl="0"/>
            <a:r>
              <a:rPr lang="en-US" b="1" dirty="0">
                <a:solidFill>
                  <a:srgbClr val="FF0000"/>
                </a:solidFill>
              </a:rPr>
              <a:t>In severe symptomatic edema</a:t>
            </a:r>
          </a:p>
          <a:p>
            <a:pPr algn="l" rtl="0"/>
            <a:r>
              <a:rPr lang="en-US" dirty="0"/>
              <a:t>- The patient should be hospitalized</a:t>
            </a:r>
          </a:p>
          <a:p>
            <a:pPr algn="l" rtl="0"/>
            <a:r>
              <a:rPr lang="en-US" dirty="0"/>
              <a:t>- Sodium restriction</a:t>
            </a:r>
          </a:p>
          <a:p>
            <a:pPr algn="l" rtl="0"/>
            <a:r>
              <a:rPr lang="en-US" dirty="0"/>
              <a:t>- Fluid restriction if the child is </a:t>
            </a:r>
            <a:r>
              <a:rPr lang="en-US" dirty="0" err="1"/>
              <a:t>hyponatremic</a:t>
            </a:r>
            <a:r>
              <a:rPr lang="en-US" dirty="0"/>
              <a:t> </a:t>
            </a:r>
          </a:p>
          <a:p>
            <a:pPr algn="l" rtl="0"/>
            <a:r>
              <a:rPr lang="en-US" dirty="0"/>
              <a:t>- Swollen scrotum may be elevated with pillows to enhance the removal      of fluid by gravity.</a:t>
            </a:r>
          </a:p>
          <a:p>
            <a:pPr algn="l" rtl="0"/>
            <a:r>
              <a:rPr lang="en-US" dirty="0"/>
              <a:t>- Diuretics.</a:t>
            </a:r>
          </a:p>
          <a:p>
            <a:pPr algn="l" rtl="0"/>
            <a:r>
              <a:rPr lang="en-US" b="1" i="1" dirty="0"/>
              <a:t>B) Corticosteroids: </a:t>
            </a:r>
            <a:r>
              <a:rPr lang="en-US" dirty="0"/>
              <a:t>is the drug of choice and the first line of management </a:t>
            </a:r>
          </a:p>
          <a:p>
            <a:pPr algn="l"/>
            <a:r>
              <a:rPr lang="en-US" dirty="0"/>
              <a:t>Prednisone or prednisolone is the most used 2mg</a:t>
            </a:r>
            <a:r>
              <a:rPr lang="ar-EG" dirty="0"/>
              <a:t>/</a:t>
            </a:r>
            <a:r>
              <a:rPr lang="en-US" dirty="0"/>
              <a:t>kg</a:t>
            </a:r>
            <a:r>
              <a:rPr lang="ar-EG" dirty="0"/>
              <a:t>/</a:t>
            </a:r>
            <a:r>
              <a:rPr lang="en-US" dirty="0"/>
              <a:t>day maximum 60mg</a:t>
            </a:r>
            <a:r>
              <a:rPr lang="ar-EG" dirty="0"/>
              <a:t>/</a:t>
            </a:r>
            <a:r>
              <a:rPr lang="en-US" dirty="0"/>
              <a:t>day for 4-6 weeks and dose per day split to 2 doses this is the induction therapy and then </a:t>
            </a:r>
            <a:r>
              <a:rPr lang="en-US" dirty="0" err="1"/>
              <a:t>pt</a:t>
            </a:r>
            <a:r>
              <a:rPr lang="en-US" dirty="0"/>
              <a:t> remain in maintenance dose for 4 weeks 1.5mg/kg/day maximum 40mg/day given in a single dose , </a:t>
            </a:r>
            <a:endParaRPr lang="ar-EG" dirty="0"/>
          </a:p>
        </p:txBody>
      </p:sp>
    </p:spTree>
    <p:extLst>
      <p:ext uri="{BB962C8B-B14F-4D97-AF65-F5344CB8AC3E}">
        <p14:creationId xmlns:p14="http://schemas.microsoft.com/office/powerpoint/2010/main" val="3915269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Renal failure</a:t>
            </a:r>
            <a:r>
              <a:rPr lang="en-US" dirty="0"/>
              <a:t/>
            </a:r>
            <a:br>
              <a:rPr lang="en-US" dirty="0"/>
            </a:br>
            <a:endParaRPr lang="ar-EG" dirty="0"/>
          </a:p>
        </p:txBody>
      </p:sp>
      <p:sp>
        <p:nvSpPr>
          <p:cNvPr id="3" name="عنصر نائب للمحتوى 2"/>
          <p:cNvSpPr>
            <a:spLocks noGrp="1"/>
          </p:cNvSpPr>
          <p:nvPr>
            <p:ph idx="1"/>
          </p:nvPr>
        </p:nvSpPr>
        <p:spPr/>
        <p:txBody>
          <a:bodyPr>
            <a:normAutofit lnSpcReduction="10000"/>
          </a:bodyPr>
          <a:lstStyle/>
          <a:p>
            <a:pPr algn="just" rtl="0"/>
            <a:r>
              <a:rPr lang="en-US" dirty="0" smtClean="0"/>
              <a:t>Is </a:t>
            </a:r>
            <a:r>
              <a:rPr lang="en-US" dirty="0"/>
              <a:t>a condition in which the kidneys fail to remove metabolic end-products from the blood and regulate the fluid, electrolyte, and pH balance of the extra cellular fluids</a:t>
            </a:r>
          </a:p>
          <a:p>
            <a:pPr algn="just" rtl="0"/>
            <a:r>
              <a:rPr lang="en-US" b="1" dirty="0"/>
              <a:t>Acute Renal Failure:</a:t>
            </a:r>
            <a:endParaRPr lang="en-US" dirty="0"/>
          </a:p>
          <a:p>
            <a:pPr algn="just" rtl="0"/>
            <a:r>
              <a:rPr lang="en-US" dirty="0"/>
              <a:t>         Acute renal failure represents a rapid decline in renal function sufficient to increase blood levels of nitrogenous wastes and impair fluid and electrolyte balance</a:t>
            </a:r>
          </a:p>
          <a:p>
            <a:pPr algn="just"/>
            <a:endParaRPr lang="ar-EG" dirty="0"/>
          </a:p>
        </p:txBody>
      </p:sp>
    </p:spTree>
    <p:extLst>
      <p:ext uri="{BB962C8B-B14F-4D97-AF65-F5344CB8AC3E}">
        <p14:creationId xmlns:p14="http://schemas.microsoft.com/office/powerpoint/2010/main" val="21979009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b="1" dirty="0">
                <a:solidFill>
                  <a:srgbClr val="FF0000"/>
                </a:solidFill>
              </a:rPr>
              <a:t>Causes of acute renal failure:</a:t>
            </a:r>
            <a:endParaRPr lang="en-US" sz="4000" dirty="0">
              <a:solidFill>
                <a:srgbClr val="FF0000"/>
              </a:solidFill>
            </a:endParaRPr>
          </a:p>
        </p:txBody>
      </p:sp>
      <p:sp>
        <p:nvSpPr>
          <p:cNvPr id="3" name="عنصر نائب للمحتوى 2"/>
          <p:cNvSpPr>
            <a:spLocks noGrp="1"/>
          </p:cNvSpPr>
          <p:nvPr>
            <p:ph idx="1"/>
          </p:nvPr>
        </p:nvSpPr>
        <p:spPr/>
        <p:txBody>
          <a:bodyPr>
            <a:normAutofit/>
          </a:bodyPr>
          <a:lstStyle/>
          <a:p>
            <a:pPr algn="just" rtl="0"/>
            <a:r>
              <a:rPr lang="en-US" b="1" dirty="0" smtClean="0"/>
              <a:t>1-Prerenal </a:t>
            </a:r>
            <a:r>
              <a:rPr lang="en-US" b="1" dirty="0"/>
              <a:t>causes</a:t>
            </a:r>
            <a:r>
              <a:rPr lang="en-US" dirty="0"/>
              <a:t>: </a:t>
            </a:r>
            <a:r>
              <a:rPr lang="en-US" b="1" dirty="0"/>
              <a:t>(55% to 60%)</a:t>
            </a:r>
            <a:endParaRPr lang="en-US" sz="2800" dirty="0"/>
          </a:p>
          <a:p>
            <a:pPr lvl="0" algn="just" rtl="0"/>
            <a:r>
              <a:rPr lang="en-US" dirty="0"/>
              <a:t>Blood loss: acute hemorrhage. </a:t>
            </a:r>
            <a:endParaRPr lang="en-US" sz="2800" dirty="0"/>
          </a:p>
          <a:p>
            <a:pPr lvl="0" algn="just" rtl="0"/>
            <a:r>
              <a:rPr lang="en-US" dirty="0"/>
              <a:t>Plasma loss: burns. </a:t>
            </a:r>
            <a:endParaRPr lang="en-US" sz="2800" dirty="0"/>
          </a:p>
          <a:p>
            <a:pPr lvl="0" algn="just" rtl="0"/>
            <a:r>
              <a:rPr lang="en-US" dirty="0"/>
              <a:t>Fluid loss: dehydration due to: </a:t>
            </a:r>
            <a:endParaRPr lang="en-US" sz="2800" dirty="0"/>
          </a:p>
          <a:p>
            <a:pPr lvl="1" algn="just" rtl="0"/>
            <a:r>
              <a:rPr lang="en-US" dirty="0"/>
              <a:t>Diarrhea-vomiting, fever. </a:t>
            </a:r>
            <a:endParaRPr lang="en-US" sz="2400" dirty="0"/>
          </a:p>
          <a:p>
            <a:pPr lvl="1" algn="just" rtl="0"/>
            <a:r>
              <a:rPr lang="en-US" dirty="0"/>
              <a:t>Diabetic ketosis, etc. </a:t>
            </a:r>
            <a:endParaRPr lang="en-US" sz="2400" dirty="0"/>
          </a:p>
          <a:p>
            <a:pPr lvl="1" algn="just" rtl="0"/>
            <a:r>
              <a:rPr lang="en-US" dirty="0"/>
              <a:t>Heart stroke. </a:t>
            </a:r>
            <a:endParaRPr lang="en-US" sz="2400" dirty="0"/>
          </a:p>
          <a:p>
            <a:pPr algn="just" rtl="0"/>
            <a:r>
              <a:rPr lang="en-US" dirty="0"/>
              <a:t>Immunology or toxic insult to kidneys </a:t>
            </a:r>
            <a:endParaRPr lang="ar-EG" dirty="0"/>
          </a:p>
        </p:txBody>
      </p:sp>
    </p:spTree>
    <p:extLst>
      <p:ext uri="{BB962C8B-B14F-4D97-AF65-F5344CB8AC3E}">
        <p14:creationId xmlns:p14="http://schemas.microsoft.com/office/powerpoint/2010/main" val="16242162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solidFill>
                  <a:srgbClr val="FF0000"/>
                </a:solidFill>
              </a:rPr>
              <a:t>2-</a:t>
            </a:r>
            <a:r>
              <a:rPr lang="en-US" b="1" dirty="0">
                <a:solidFill>
                  <a:srgbClr val="FF0000"/>
                </a:solidFill>
              </a:rPr>
              <a:t>Renal causes</a:t>
            </a:r>
            <a:r>
              <a:rPr lang="en-US" dirty="0">
                <a:solidFill>
                  <a:srgbClr val="FF0000"/>
                </a:solidFill>
              </a:rPr>
              <a:t> :</a:t>
            </a:r>
            <a:r>
              <a:rPr lang="en-US" b="1" dirty="0">
                <a:solidFill>
                  <a:srgbClr val="FF0000"/>
                </a:solidFill>
              </a:rPr>
              <a:t>( 35% to 40%).</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p:txBody>
          <a:bodyPr>
            <a:normAutofit fontScale="70000" lnSpcReduction="20000"/>
          </a:bodyPr>
          <a:lstStyle/>
          <a:p>
            <a:pPr lvl="0" algn="just" rtl="0"/>
            <a:r>
              <a:rPr lang="en-US" dirty="0" smtClean="0"/>
              <a:t>Disease </a:t>
            </a:r>
            <a:r>
              <a:rPr lang="en-US" dirty="0"/>
              <a:t>of the kidney: (Glomerulonephritis ,pyelonephritis). </a:t>
            </a:r>
          </a:p>
          <a:p>
            <a:pPr lvl="0" algn="just" rtl="0"/>
            <a:r>
              <a:rPr lang="en-US" dirty="0"/>
              <a:t>Tubular destruction: (Acute tubular necrosis, </a:t>
            </a:r>
            <a:r>
              <a:rPr lang="en-US" dirty="0" err="1"/>
              <a:t>nephrotoxin</a:t>
            </a:r>
            <a:r>
              <a:rPr lang="en-US" dirty="0"/>
              <a:t>). </a:t>
            </a:r>
          </a:p>
          <a:p>
            <a:pPr lvl="0" algn="just" rtl="0"/>
            <a:r>
              <a:rPr lang="en-US" dirty="0"/>
              <a:t>Hypoxic ischemia. </a:t>
            </a:r>
          </a:p>
          <a:p>
            <a:pPr lvl="0" algn="just" rtl="0"/>
            <a:r>
              <a:rPr lang="en-US" dirty="0"/>
              <a:t>Acute pyelonephritis. </a:t>
            </a:r>
          </a:p>
          <a:p>
            <a:pPr lvl="0" algn="just" rtl="0"/>
            <a:r>
              <a:rPr lang="en-US" dirty="0"/>
              <a:t>Leukemic infiltration of kidneys</a:t>
            </a:r>
          </a:p>
          <a:p>
            <a:pPr lvl="0" algn="just" rtl="0"/>
            <a:r>
              <a:rPr lang="en-US" dirty="0" err="1"/>
              <a:t>Intratubular</a:t>
            </a:r>
            <a:r>
              <a:rPr lang="en-US" dirty="0"/>
              <a:t> obstruction resulting from </a:t>
            </a:r>
            <a:r>
              <a:rPr lang="en-US" dirty="0" err="1"/>
              <a:t>hemoglobinuria</a:t>
            </a:r>
            <a:r>
              <a:rPr lang="en-US" dirty="0"/>
              <a:t> ,</a:t>
            </a:r>
            <a:r>
              <a:rPr lang="en-US" dirty="0" err="1"/>
              <a:t>myoglobinuria</a:t>
            </a:r>
            <a:r>
              <a:rPr lang="en-US" dirty="0"/>
              <a:t>, myeloma light chains, or uric acid casts </a:t>
            </a:r>
          </a:p>
          <a:p>
            <a:pPr lvl="0" algn="just" rtl="0"/>
            <a:r>
              <a:rPr lang="en-US" dirty="0"/>
              <a:t>Exposure to nephrotoxic drugs, heavy metals ,and organic solvents</a:t>
            </a:r>
          </a:p>
          <a:p>
            <a:pPr algn="just" rtl="0"/>
            <a:r>
              <a:rPr lang="en-US" dirty="0" err="1"/>
              <a:t>Intrarenal</a:t>
            </a:r>
            <a:r>
              <a:rPr lang="en-US" dirty="0"/>
              <a:t> acute renal failure is the result of actual ischemic damage to kidney tissue, which leads to acute tubular necrosis (ATN), is characterized by destruction of tubular epithelial cells with acute suppression of renal function. It is the most common cause of intrinsic renal failure</a:t>
            </a:r>
            <a:endParaRPr lang="ar-EG" dirty="0"/>
          </a:p>
        </p:txBody>
      </p:sp>
    </p:spTree>
    <p:extLst>
      <p:ext uri="{BB962C8B-B14F-4D97-AF65-F5344CB8AC3E}">
        <p14:creationId xmlns:p14="http://schemas.microsoft.com/office/powerpoint/2010/main" val="2205649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solidFill>
                  <a:srgbClr val="FF0000"/>
                </a:solidFill>
              </a:rPr>
              <a:t>3-</a:t>
            </a:r>
            <a:r>
              <a:rPr lang="en-US" b="1" dirty="0">
                <a:solidFill>
                  <a:srgbClr val="FF0000"/>
                </a:solidFill>
              </a:rPr>
              <a:t> Post-renal causes</a:t>
            </a:r>
            <a:r>
              <a:rPr lang="en-US" dirty="0"/>
              <a:t/>
            </a:r>
            <a:br>
              <a:rPr lang="en-US" dirty="0"/>
            </a:br>
            <a:endParaRPr lang="ar-EG" dirty="0"/>
          </a:p>
        </p:txBody>
      </p:sp>
      <p:sp>
        <p:nvSpPr>
          <p:cNvPr id="3" name="عنصر نائب للمحتوى 2"/>
          <p:cNvSpPr>
            <a:spLocks noGrp="1"/>
          </p:cNvSpPr>
          <p:nvPr>
            <p:ph idx="1"/>
          </p:nvPr>
        </p:nvSpPr>
        <p:spPr/>
        <p:txBody>
          <a:bodyPr/>
          <a:lstStyle/>
          <a:p>
            <a:pPr lvl="0" algn="l" rtl="0"/>
            <a:r>
              <a:rPr lang="en-US" dirty="0" smtClean="0"/>
              <a:t>Bilateral </a:t>
            </a:r>
            <a:r>
              <a:rPr lang="en-US" dirty="0"/>
              <a:t>ureteral obstruction</a:t>
            </a:r>
          </a:p>
          <a:p>
            <a:pPr lvl="0" algn="l" rtl="0"/>
            <a:r>
              <a:rPr lang="en-US" dirty="0"/>
              <a:t>Bladder outlet obstruction</a:t>
            </a:r>
          </a:p>
          <a:p>
            <a:pPr algn="l" rtl="0"/>
            <a:r>
              <a:rPr lang="en-US" dirty="0"/>
              <a:t>Kidney obstruction from an anatomic or functional barrier. </a:t>
            </a:r>
            <a:endParaRPr lang="ar-EG" dirty="0"/>
          </a:p>
        </p:txBody>
      </p:sp>
    </p:spTree>
    <p:extLst>
      <p:ext uri="{BB962C8B-B14F-4D97-AF65-F5344CB8AC3E}">
        <p14:creationId xmlns:p14="http://schemas.microsoft.com/office/powerpoint/2010/main" val="30796931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b="1" dirty="0">
                <a:solidFill>
                  <a:srgbClr val="FF0000"/>
                </a:solidFill>
              </a:rPr>
              <a:t>Diagnosis of acute renal failure </a:t>
            </a:r>
            <a:endParaRPr lang="en-US" dirty="0">
              <a:solidFill>
                <a:srgbClr val="FF0000"/>
              </a:solidFill>
            </a:endParaRPr>
          </a:p>
        </p:txBody>
      </p:sp>
      <p:sp>
        <p:nvSpPr>
          <p:cNvPr id="3" name="عنصر نائب للمحتوى 2"/>
          <p:cNvSpPr>
            <a:spLocks noGrp="1"/>
          </p:cNvSpPr>
          <p:nvPr>
            <p:ph idx="1"/>
          </p:nvPr>
        </p:nvSpPr>
        <p:spPr/>
        <p:txBody>
          <a:bodyPr>
            <a:normAutofit fontScale="92500" lnSpcReduction="10000"/>
          </a:bodyPr>
          <a:lstStyle/>
          <a:p>
            <a:pPr algn="l" rtl="0"/>
            <a:r>
              <a:rPr lang="en-US" b="1" dirty="0" smtClean="0"/>
              <a:t>Health </a:t>
            </a:r>
            <a:r>
              <a:rPr lang="en-US" b="1" dirty="0"/>
              <a:t>History</a:t>
            </a:r>
            <a:endParaRPr lang="en-US" dirty="0"/>
          </a:p>
          <a:p>
            <a:pPr algn="l" rtl="0"/>
            <a:r>
              <a:rPr lang="en-US" dirty="0"/>
              <a:t>Common signs and symptoms reported during the</a:t>
            </a:r>
            <a:r>
              <a:rPr lang="en-US" b="1" dirty="0"/>
              <a:t> </a:t>
            </a:r>
            <a:r>
              <a:rPr lang="en-US" dirty="0"/>
              <a:t>health history might include</a:t>
            </a:r>
            <a:r>
              <a:rPr lang="en-US" b="1" dirty="0" smtClean="0"/>
              <a:t>:</a:t>
            </a:r>
            <a:endParaRPr lang="en-US" dirty="0"/>
          </a:p>
          <a:p>
            <a:pPr algn="l" rtl="0"/>
            <a:r>
              <a:rPr lang="en-US" dirty="0" smtClean="0"/>
              <a:t>Nausea</a:t>
            </a:r>
            <a:endParaRPr lang="en-US" dirty="0"/>
          </a:p>
          <a:p>
            <a:pPr lvl="0" algn="l" rtl="0"/>
            <a:r>
              <a:rPr lang="en-US" dirty="0"/>
              <a:t>Vomiting</a:t>
            </a:r>
          </a:p>
          <a:p>
            <a:pPr lvl="0" algn="l" rtl="0"/>
            <a:r>
              <a:rPr lang="en-US" dirty="0" smtClean="0"/>
              <a:t>Diarrhea</a:t>
            </a:r>
            <a:endParaRPr lang="en-US" dirty="0"/>
          </a:p>
          <a:p>
            <a:pPr lvl="0" algn="l" rtl="0"/>
            <a:r>
              <a:rPr lang="en-US" dirty="0"/>
              <a:t>Lethargy</a:t>
            </a:r>
          </a:p>
          <a:p>
            <a:pPr lvl="0" algn="l" rtl="0"/>
            <a:r>
              <a:rPr lang="en-US" dirty="0" smtClean="0"/>
              <a:t>Fever</a:t>
            </a:r>
            <a:endParaRPr lang="en-US" dirty="0"/>
          </a:p>
          <a:p>
            <a:pPr lvl="0" algn="l" rtl="0"/>
            <a:r>
              <a:rPr lang="en-US" dirty="0"/>
              <a:t>Decreased urine output</a:t>
            </a:r>
          </a:p>
          <a:p>
            <a:endParaRPr lang="ar-EG" dirty="0"/>
          </a:p>
        </p:txBody>
      </p:sp>
    </p:spTree>
    <p:extLst>
      <p:ext uri="{BB962C8B-B14F-4D97-AF65-F5344CB8AC3E}">
        <p14:creationId xmlns:p14="http://schemas.microsoft.com/office/powerpoint/2010/main" val="27644372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Management</a:t>
            </a:r>
            <a:endParaRPr lang="ar-EG" dirty="0">
              <a:solidFill>
                <a:srgbClr val="FF0000"/>
              </a:solidFill>
            </a:endParaRPr>
          </a:p>
        </p:txBody>
      </p:sp>
      <p:sp>
        <p:nvSpPr>
          <p:cNvPr id="3" name="عنصر نائب للمحتوى 2"/>
          <p:cNvSpPr>
            <a:spLocks noGrp="1"/>
          </p:cNvSpPr>
          <p:nvPr>
            <p:ph idx="1"/>
          </p:nvPr>
        </p:nvSpPr>
        <p:spPr/>
        <p:txBody>
          <a:bodyPr>
            <a:normAutofit fontScale="70000" lnSpcReduction="20000"/>
          </a:bodyPr>
          <a:lstStyle/>
          <a:p>
            <a:pPr rtl="0"/>
            <a:r>
              <a:rPr lang="en-US" b="1" dirty="0" smtClean="0"/>
              <a:t> </a:t>
            </a:r>
            <a:endParaRPr lang="en-US" dirty="0"/>
          </a:p>
          <a:p>
            <a:pPr algn="just" rtl="0"/>
            <a:r>
              <a:rPr lang="en-US" dirty="0"/>
              <a:t>-</a:t>
            </a:r>
            <a:r>
              <a:rPr lang="en-US" b="1" dirty="0">
                <a:solidFill>
                  <a:srgbClr val="FF0000"/>
                </a:solidFill>
              </a:rPr>
              <a:t>Therapeutic management</a:t>
            </a:r>
            <a:endParaRPr lang="en-US" dirty="0">
              <a:solidFill>
                <a:srgbClr val="FF0000"/>
              </a:solidFill>
            </a:endParaRPr>
          </a:p>
          <a:p>
            <a:pPr marL="0" indent="0" algn="just" rtl="0">
              <a:buNone/>
            </a:pPr>
            <a:r>
              <a:rPr lang="en-US" dirty="0"/>
              <a:t>The aims of the treatment for the child with acute kidney injury renal failure are to increase renal perfusion, to restore and maintain fluid, electrolyte, and acid-base balance, to minimize complications, and to promote nutrition. This treatment may be with or without renal replacement therapy (RRT)</a:t>
            </a:r>
          </a:p>
          <a:p>
            <a:pPr algn="just" rtl="0"/>
            <a:r>
              <a:rPr lang="en-US" b="1" dirty="0"/>
              <a:t>The treatment without RRT</a:t>
            </a:r>
            <a:endParaRPr lang="en-US" dirty="0"/>
          </a:p>
          <a:p>
            <a:pPr lvl="0" algn="just" rtl="0"/>
            <a:r>
              <a:rPr lang="en-US" dirty="0"/>
              <a:t>If the sodium level is too high and edema is present, fluid and sodium restriction are necessary. </a:t>
            </a:r>
          </a:p>
          <a:p>
            <a:pPr lvl="0" algn="just" rtl="0"/>
            <a:r>
              <a:rPr lang="en-US" dirty="0"/>
              <a:t>If these interventions do not control the fluid and electrolyte balance, or pulmonary edema or heart failure is present, then RRT must be considered</a:t>
            </a:r>
            <a:r>
              <a:rPr lang="en-US" dirty="0" smtClean="0"/>
              <a:t>.</a:t>
            </a:r>
            <a:endParaRPr lang="en-US" dirty="0"/>
          </a:p>
        </p:txBody>
      </p:sp>
    </p:spTree>
    <p:extLst>
      <p:ext uri="{BB962C8B-B14F-4D97-AF65-F5344CB8AC3E}">
        <p14:creationId xmlns:p14="http://schemas.microsoft.com/office/powerpoint/2010/main" val="26570736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FF0000"/>
                </a:solidFill>
              </a:rPr>
              <a:t>Continue </a:t>
            </a:r>
            <a:r>
              <a:rPr lang="en-US" b="1" dirty="0">
                <a:solidFill>
                  <a:srgbClr val="FF0000"/>
                </a:solidFill>
              </a:rPr>
              <a:t>Management</a:t>
            </a:r>
            <a:endParaRPr lang="ar-EG" dirty="0"/>
          </a:p>
        </p:txBody>
      </p:sp>
      <p:sp>
        <p:nvSpPr>
          <p:cNvPr id="3" name="عنصر نائب للمحتوى 2"/>
          <p:cNvSpPr>
            <a:spLocks noGrp="1"/>
          </p:cNvSpPr>
          <p:nvPr>
            <p:ph idx="1"/>
          </p:nvPr>
        </p:nvSpPr>
        <p:spPr/>
        <p:txBody>
          <a:bodyPr/>
          <a:lstStyle/>
          <a:p>
            <a:pPr algn="just" rtl="0"/>
            <a:r>
              <a:rPr lang="en-US" b="1" dirty="0"/>
              <a:t>Renal Replacement Therapy </a:t>
            </a:r>
            <a:endParaRPr lang="en-US" b="1" dirty="0" smtClean="0"/>
          </a:p>
          <a:p>
            <a:pPr algn="just" rtl="0"/>
            <a:r>
              <a:rPr lang="en-US" b="1" dirty="0"/>
              <a:t>Hemodialysis</a:t>
            </a:r>
            <a:endParaRPr lang="en-US" dirty="0"/>
          </a:p>
          <a:p>
            <a:pPr algn="just" rtl="0"/>
            <a:r>
              <a:rPr lang="en-US" b="1" dirty="0"/>
              <a:t>Peritoneal dialysis</a:t>
            </a:r>
            <a:endParaRPr lang="en-US" dirty="0"/>
          </a:p>
          <a:p>
            <a:pPr algn="just" rtl="0"/>
            <a:r>
              <a:rPr lang="en-US" b="1" dirty="0"/>
              <a:t>Hemofiltration</a:t>
            </a:r>
            <a:endParaRPr lang="en-US" dirty="0"/>
          </a:p>
          <a:p>
            <a:pPr algn="just" rtl="0"/>
            <a:endParaRPr lang="en-US" dirty="0"/>
          </a:p>
          <a:p>
            <a:pPr algn="just"/>
            <a:endParaRPr lang="ar-EG" dirty="0"/>
          </a:p>
          <a:p>
            <a:endParaRPr lang="ar-EG" dirty="0"/>
          </a:p>
        </p:txBody>
      </p:sp>
    </p:spTree>
    <p:extLst>
      <p:ext uri="{BB962C8B-B14F-4D97-AF65-F5344CB8AC3E}">
        <p14:creationId xmlns:p14="http://schemas.microsoft.com/office/powerpoint/2010/main" val="34500377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Nursing management</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p:txBody>
          <a:bodyPr>
            <a:normAutofit fontScale="62500" lnSpcReduction="20000"/>
          </a:bodyPr>
          <a:lstStyle/>
          <a:p>
            <a:pPr lvl="0" algn="l" rtl="0"/>
            <a:r>
              <a:rPr lang="en-US" dirty="0" smtClean="0"/>
              <a:t>Perform </a:t>
            </a:r>
            <a:r>
              <a:rPr lang="en-US" dirty="0"/>
              <a:t>physical assessment. </a:t>
            </a:r>
          </a:p>
          <a:p>
            <a:pPr lvl="0" algn="l" rtl="0"/>
            <a:r>
              <a:rPr lang="en-US" dirty="0"/>
              <a:t>Take careful health history regarding evidence of glomerulonephritis or exposure to nephrotoxic drugs, </a:t>
            </a:r>
          </a:p>
          <a:p>
            <a:pPr lvl="0" algn="l" rtl="0"/>
            <a:r>
              <a:rPr lang="en-US" dirty="0"/>
              <a:t>Observe for manifestations of acute renal failure. </a:t>
            </a:r>
          </a:p>
          <a:p>
            <a:pPr lvl="0" algn="l" rtl="0"/>
            <a:r>
              <a:rPr lang="en-US" dirty="0"/>
              <a:t>Assist with diagnostic tests, urine analysis blood urea nitrogen, non protein nitrogen, </a:t>
            </a:r>
            <a:r>
              <a:rPr lang="en-US" dirty="0" err="1"/>
              <a:t>creatinine</a:t>
            </a:r>
            <a:r>
              <a:rPr lang="en-US" dirty="0"/>
              <a:t> and blood count. </a:t>
            </a:r>
          </a:p>
          <a:p>
            <a:pPr lvl="0" algn="l" rtl="0"/>
            <a:r>
              <a:rPr lang="en-US" dirty="0" smtClean="0"/>
              <a:t>Record </a:t>
            </a:r>
            <a:r>
              <a:rPr lang="en-US" dirty="0"/>
              <a:t>urinary output. </a:t>
            </a:r>
          </a:p>
          <a:p>
            <a:pPr lvl="0" algn="l" rtl="0"/>
            <a:r>
              <a:rPr lang="en-US" dirty="0"/>
              <a:t>Take vital signs. </a:t>
            </a:r>
          </a:p>
          <a:p>
            <a:pPr lvl="0" algn="l" rtl="0"/>
            <a:r>
              <a:rPr lang="en-US" dirty="0" smtClean="0"/>
              <a:t>Observe </a:t>
            </a:r>
            <a:r>
              <a:rPr lang="en-US" dirty="0"/>
              <a:t>cardiac function </a:t>
            </a:r>
          </a:p>
          <a:p>
            <a:pPr lvl="0" algn="l" rtl="0"/>
            <a:r>
              <a:rPr lang="en-US" dirty="0"/>
              <a:t>Monitor neurologic function. </a:t>
            </a:r>
          </a:p>
          <a:p>
            <a:pPr lvl="0" algn="l" rtl="0"/>
            <a:r>
              <a:rPr lang="en-US" dirty="0"/>
              <a:t>Observe for signs of fluid over load.</a:t>
            </a:r>
          </a:p>
          <a:p>
            <a:pPr lvl="0" algn="l" rtl="0"/>
            <a:r>
              <a:rPr lang="en-US" dirty="0"/>
              <a:t>Monitor and maintain fluid, electrolyte, and acid base balance, </a:t>
            </a:r>
            <a:br>
              <a:rPr lang="en-US" dirty="0"/>
            </a:br>
            <a:r>
              <a:rPr lang="en-US" dirty="0"/>
              <a:t>prevent infection, provide adequate nutrition, reduce parent and child anxiety, and teach about dialysis.</a:t>
            </a:r>
          </a:p>
          <a:p>
            <a:pPr lvl="0" algn="l" rtl="0"/>
            <a:r>
              <a:rPr lang="en-US" dirty="0"/>
              <a:t>Nursing care for </a:t>
            </a:r>
            <a:r>
              <a:rPr lang="en-US" dirty="0" smtClean="0"/>
              <a:t>edema</a:t>
            </a:r>
            <a:endParaRPr lang="en-US" dirty="0"/>
          </a:p>
        </p:txBody>
      </p:sp>
    </p:spTree>
    <p:extLst>
      <p:ext uri="{BB962C8B-B14F-4D97-AF65-F5344CB8AC3E}">
        <p14:creationId xmlns:p14="http://schemas.microsoft.com/office/powerpoint/2010/main" val="10422482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Complication of acute renal failure </a:t>
            </a:r>
            <a:r>
              <a:rPr lang="en-US" dirty="0"/>
              <a:t/>
            </a:r>
            <a:br>
              <a:rPr lang="en-US" dirty="0"/>
            </a:br>
            <a:endParaRPr lang="ar-EG" dirty="0"/>
          </a:p>
        </p:txBody>
      </p:sp>
      <p:sp>
        <p:nvSpPr>
          <p:cNvPr id="3" name="عنصر نائب للمحتوى 2"/>
          <p:cNvSpPr>
            <a:spLocks noGrp="1"/>
          </p:cNvSpPr>
          <p:nvPr>
            <p:ph idx="1"/>
          </p:nvPr>
        </p:nvSpPr>
        <p:spPr/>
        <p:txBody>
          <a:bodyPr>
            <a:normAutofit fontScale="92500" lnSpcReduction="20000"/>
          </a:bodyPr>
          <a:lstStyle/>
          <a:p>
            <a:pPr lvl="0" algn="l" rtl="0"/>
            <a:r>
              <a:rPr lang="en-US" dirty="0" smtClean="0"/>
              <a:t>Congestive </a:t>
            </a:r>
            <a:r>
              <a:rPr lang="en-US" dirty="0"/>
              <a:t>heart failure </a:t>
            </a:r>
          </a:p>
          <a:p>
            <a:pPr algn="l" rtl="0"/>
            <a:r>
              <a:rPr lang="en-US" dirty="0"/>
              <a:t>Pulmonary edema </a:t>
            </a:r>
            <a:endParaRPr lang="en-US" dirty="0" smtClean="0"/>
          </a:p>
          <a:p>
            <a:pPr lvl="0" algn="l" rtl="0"/>
            <a:r>
              <a:rPr lang="en-US" dirty="0"/>
              <a:t>Uremic encephalopathy </a:t>
            </a:r>
          </a:p>
          <a:p>
            <a:pPr lvl="0" algn="l" rtl="0"/>
            <a:r>
              <a:rPr lang="en-US" dirty="0"/>
              <a:t>If not treated may be converted into end stage renal disease (ESRD)</a:t>
            </a:r>
          </a:p>
          <a:p>
            <a:pPr lvl="0" algn="l" rtl="0"/>
            <a:r>
              <a:rPr lang="en-US" dirty="0"/>
              <a:t>Repeated infection due to edema, and improper sterilization during dialysis</a:t>
            </a:r>
          </a:p>
          <a:p>
            <a:pPr lvl="0" algn="l" rtl="0"/>
            <a:r>
              <a:rPr lang="en-US" dirty="0"/>
              <a:t>Complication of dialysis (viral infection, hemorrhage …)</a:t>
            </a:r>
          </a:p>
          <a:p>
            <a:pPr rtl="0"/>
            <a:r>
              <a:rPr lang="en-US" b="1" dirty="0"/>
              <a:t> </a:t>
            </a:r>
            <a:endParaRPr lang="en-US" dirty="0"/>
          </a:p>
          <a:p>
            <a:pPr algn="l" rtl="0"/>
            <a:endParaRPr lang="ar-EG" dirty="0"/>
          </a:p>
          <a:p>
            <a:endParaRPr lang="ar-EG" dirty="0"/>
          </a:p>
        </p:txBody>
      </p:sp>
    </p:spTree>
    <p:extLst>
      <p:ext uri="{BB962C8B-B14F-4D97-AF65-F5344CB8AC3E}">
        <p14:creationId xmlns:p14="http://schemas.microsoft.com/office/powerpoint/2010/main" val="4284516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FF0000"/>
                </a:solidFill>
              </a:rPr>
              <a:t>Acute </a:t>
            </a:r>
            <a:r>
              <a:rPr lang="en-US" b="1" dirty="0">
                <a:solidFill>
                  <a:srgbClr val="FF0000"/>
                </a:solidFill>
              </a:rPr>
              <a:t>Post Streptococcal glomerulonephritis</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p:txBody>
          <a:bodyPr>
            <a:normAutofit fontScale="77500" lnSpcReduction="20000"/>
          </a:bodyPr>
          <a:lstStyle/>
          <a:p>
            <a:pPr algn="just" rtl="0"/>
            <a:r>
              <a:rPr lang="en-US" b="1" dirty="0" smtClean="0">
                <a:solidFill>
                  <a:srgbClr val="FF0000"/>
                </a:solidFill>
              </a:rPr>
              <a:t>Definition </a:t>
            </a:r>
          </a:p>
          <a:p>
            <a:pPr algn="just" rtl="0"/>
            <a:r>
              <a:rPr lang="en-US" dirty="0" smtClean="0"/>
              <a:t>An </a:t>
            </a:r>
            <a:r>
              <a:rPr lang="en-US" dirty="0"/>
              <a:t>acute inflammation of renal glomerular </a:t>
            </a:r>
            <a:r>
              <a:rPr lang="en-US" dirty="0" err="1"/>
              <a:t>paranchyma</a:t>
            </a:r>
            <a:r>
              <a:rPr lang="en-US" dirty="0"/>
              <a:t> due to deposition of immune complexes characterized by sudden onset of oliguria, hematuria, hypertension and edema</a:t>
            </a:r>
          </a:p>
          <a:p>
            <a:pPr algn="just" rtl="0"/>
            <a:r>
              <a:rPr lang="en-US" b="1" dirty="0">
                <a:solidFill>
                  <a:srgbClr val="FF0000"/>
                </a:solidFill>
              </a:rPr>
              <a:t>Incidence:</a:t>
            </a:r>
            <a:endParaRPr lang="en-US" dirty="0">
              <a:solidFill>
                <a:srgbClr val="FF0000"/>
              </a:solidFill>
            </a:endParaRPr>
          </a:p>
          <a:p>
            <a:pPr lvl="0" algn="just" rtl="0"/>
            <a:r>
              <a:rPr lang="en-US" dirty="0"/>
              <a:t>Age 6-7 years, uncommon in children younger than 2 year.</a:t>
            </a:r>
          </a:p>
          <a:p>
            <a:pPr lvl="0" algn="just" rtl="0"/>
            <a:r>
              <a:rPr lang="en-US" dirty="0"/>
              <a:t>Sex both sexes are equally effected.</a:t>
            </a:r>
          </a:p>
          <a:p>
            <a:pPr algn="just" rtl="0"/>
            <a:r>
              <a:rPr lang="en-US" b="1" dirty="0">
                <a:solidFill>
                  <a:srgbClr val="FF0000"/>
                </a:solidFill>
              </a:rPr>
              <a:t>Etiology: </a:t>
            </a:r>
            <a:r>
              <a:rPr lang="en-US" dirty="0"/>
              <a:t>It occurs as an immune reaction to group A-Beta hemolytic </a:t>
            </a:r>
            <a:r>
              <a:rPr lang="en-US" dirty="0" err="1"/>
              <a:t>strepto</a:t>
            </a:r>
            <a:r>
              <a:rPr lang="en-US" dirty="0"/>
              <a:t> </a:t>
            </a:r>
            <a:r>
              <a:rPr lang="en-US" dirty="0" err="1"/>
              <a:t>coccal</a:t>
            </a:r>
            <a:r>
              <a:rPr lang="en-US" dirty="0"/>
              <a:t> infection of the throat or skin. Nephritis may occur from 1-3 weeks after the onset of infection.</a:t>
            </a:r>
          </a:p>
          <a:p>
            <a:pPr rtl="0"/>
            <a:r>
              <a:rPr lang="en-US" b="1" dirty="0"/>
              <a:t> </a:t>
            </a:r>
            <a:endParaRPr lang="en-US" dirty="0"/>
          </a:p>
          <a:p>
            <a:endParaRPr lang="ar-EG" dirty="0"/>
          </a:p>
        </p:txBody>
      </p:sp>
    </p:spTree>
    <p:extLst>
      <p:ext uri="{BB962C8B-B14F-4D97-AF65-F5344CB8AC3E}">
        <p14:creationId xmlns:p14="http://schemas.microsoft.com/office/powerpoint/2010/main" val="18831534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FF0000"/>
                </a:solidFill>
              </a:rPr>
              <a:t>THANK YOU</a:t>
            </a:r>
            <a:endParaRPr lang="ar-EG" dirty="0">
              <a:solidFill>
                <a:srgbClr val="FF0000"/>
              </a:solidFill>
            </a:endParaRPr>
          </a:p>
        </p:txBody>
      </p:sp>
      <p:sp>
        <p:nvSpPr>
          <p:cNvPr id="3" name="عنصر نائب للمحتوى 2"/>
          <p:cNvSpPr>
            <a:spLocks noGrp="1"/>
          </p:cNvSpPr>
          <p:nvPr>
            <p:ph idx="1"/>
          </p:nvPr>
        </p:nvSpPr>
        <p:spPr/>
        <p:txBody>
          <a:bodyPr/>
          <a:lstStyle/>
          <a:p>
            <a:endParaRPr lang="ar-EG"/>
          </a:p>
        </p:txBody>
      </p:sp>
    </p:spTree>
    <p:extLst>
      <p:ext uri="{BB962C8B-B14F-4D97-AF65-F5344CB8AC3E}">
        <p14:creationId xmlns:p14="http://schemas.microsoft.com/office/powerpoint/2010/main" val="3070162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Clinical manifestation:</a:t>
            </a:r>
            <a:r>
              <a:rPr lang="en-US" dirty="0">
                <a:solidFill>
                  <a:srgbClr val="FF0000"/>
                </a:solidFill>
              </a:rPr>
              <a:t/>
            </a:r>
            <a:br>
              <a:rPr lang="en-US" dirty="0">
                <a:solidFill>
                  <a:srgbClr val="FF0000"/>
                </a:solidFill>
              </a:rPr>
            </a:br>
            <a:endParaRPr lang="ar-EG" dirty="0">
              <a:solidFill>
                <a:srgbClr val="FF0000"/>
              </a:solidFill>
            </a:endParaRPr>
          </a:p>
        </p:txBody>
      </p:sp>
      <p:sp>
        <p:nvSpPr>
          <p:cNvPr id="3" name="عنصر نائب للمحتوى 2"/>
          <p:cNvSpPr>
            <a:spLocks noGrp="1"/>
          </p:cNvSpPr>
          <p:nvPr>
            <p:ph idx="1"/>
          </p:nvPr>
        </p:nvSpPr>
        <p:spPr/>
        <p:txBody>
          <a:bodyPr>
            <a:normAutofit fontScale="92500" lnSpcReduction="10000"/>
          </a:bodyPr>
          <a:lstStyle/>
          <a:p>
            <a:pPr algn="just" rtl="0"/>
            <a:r>
              <a:rPr lang="en-US" dirty="0" err="1" smtClean="0"/>
              <a:t>Glomerulo</a:t>
            </a:r>
            <a:r>
              <a:rPr lang="en-US" dirty="0" smtClean="0"/>
              <a:t>- </a:t>
            </a:r>
            <a:r>
              <a:rPr lang="en-US" dirty="0"/>
              <a:t>nephritis may vary in intensity from a mild illness to severe illness having a sudden onset.</a:t>
            </a:r>
          </a:p>
          <a:p>
            <a:pPr algn="just" rtl="0"/>
            <a:r>
              <a:rPr lang="en-US" b="1" dirty="0"/>
              <a:t>In the usual case </a:t>
            </a:r>
            <a:endParaRPr lang="en-US" dirty="0"/>
          </a:p>
          <a:p>
            <a:pPr lvl="0" algn="just" rtl="0"/>
            <a:r>
              <a:rPr lang="en-US" dirty="0"/>
              <a:t>Evidence of recent streptococcal infection.</a:t>
            </a:r>
          </a:p>
          <a:p>
            <a:pPr lvl="0" algn="just" rtl="0"/>
            <a:r>
              <a:rPr lang="en-US" dirty="0"/>
              <a:t>Mild edema around the eyes rarely is generalized</a:t>
            </a:r>
          </a:p>
          <a:p>
            <a:pPr lvl="0" algn="just" rtl="0"/>
            <a:r>
              <a:rPr lang="en-US" dirty="0"/>
              <a:t>Temperature is elevated (40c)</a:t>
            </a:r>
          </a:p>
          <a:p>
            <a:pPr lvl="0" algn="just" rtl="0"/>
            <a:r>
              <a:rPr lang="en-US" dirty="0"/>
              <a:t>Anorexia, constipation, diarrhea.</a:t>
            </a:r>
          </a:p>
          <a:p>
            <a:pPr lvl="0" algn="just" rtl="0"/>
            <a:r>
              <a:rPr lang="en-US" dirty="0"/>
              <a:t>Hypertension &amp; pulmonary edema may occur.</a:t>
            </a:r>
          </a:p>
          <a:p>
            <a:endParaRPr lang="ar-EG" dirty="0"/>
          </a:p>
        </p:txBody>
      </p:sp>
    </p:spTree>
    <p:extLst>
      <p:ext uri="{BB962C8B-B14F-4D97-AF65-F5344CB8AC3E}">
        <p14:creationId xmlns:p14="http://schemas.microsoft.com/office/powerpoint/2010/main" val="17753086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solidFill>
                  <a:srgbClr val="FF0000"/>
                </a:solidFill>
              </a:rPr>
              <a:t>Continue </a:t>
            </a:r>
            <a:r>
              <a:rPr lang="en-US" b="1" dirty="0">
                <a:solidFill>
                  <a:srgbClr val="FF0000"/>
                </a:solidFill>
              </a:rPr>
              <a:t>Clinical manifestation:</a:t>
            </a:r>
            <a:br>
              <a:rPr lang="en-US" b="1" dirty="0">
                <a:solidFill>
                  <a:srgbClr val="FF0000"/>
                </a:solidFill>
              </a:rPr>
            </a:br>
            <a:endParaRPr lang="ar-EG" b="1" dirty="0">
              <a:solidFill>
                <a:srgbClr val="FF0000"/>
              </a:solidFill>
            </a:endParaRPr>
          </a:p>
        </p:txBody>
      </p:sp>
      <p:sp>
        <p:nvSpPr>
          <p:cNvPr id="3" name="عنصر نائب للمحتوى 2"/>
          <p:cNvSpPr>
            <a:spLocks noGrp="1"/>
          </p:cNvSpPr>
          <p:nvPr>
            <p:ph idx="1"/>
          </p:nvPr>
        </p:nvSpPr>
        <p:spPr/>
        <p:txBody>
          <a:bodyPr>
            <a:normAutofit fontScale="85000" lnSpcReduction="10000"/>
          </a:bodyPr>
          <a:lstStyle/>
          <a:p>
            <a:pPr lvl="0" algn="just" rtl="0"/>
            <a:r>
              <a:rPr lang="en-US" dirty="0"/>
              <a:t>Urine contains albumin &amp; RBCS &amp; specific gravity is increased.</a:t>
            </a:r>
          </a:p>
          <a:p>
            <a:pPr lvl="0" algn="just" rtl="0"/>
            <a:r>
              <a:rPr lang="en-US" dirty="0"/>
              <a:t>Urine smoky brown (resemble tea or cola) &amp; oliguria</a:t>
            </a:r>
          </a:p>
          <a:p>
            <a:pPr lvl="0" algn="just" rtl="0"/>
            <a:r>
              <a:rPr lang="en-US" dirty="0"/>
              <a:t>Cerebral symptoms may occur as headache, drowsiness, nausea, vomiting, convulsions&amp; pulse is slow, these symptoms disappear when the blood pressure reduced.</a:t>
            </a:r>
          </a:p>
          <a:p>
            <a:pPr lvl="0" algn="just" rtl="0"/>
            <a:r>
              <a:rPr lang="en-US" dirty="0"/>
              <a:t>In severe cases, the child may </a:t>
            </a:r>
            <a:r>
              <a:rPr lang="en-US" b="1" dirty="0">
                <a:solidFill>
                  <a:srgbClr val="FF0000"/>
                </a:solidFill>
              </a:rPr>
              <a:t>develop</a:t>
            </a:r>
            <a:r>
              <a:rPr lang="en-US" dirty="0">
                <a:solidFill>
                  <a:srgbClr val="FF0000"/>
                </a:solidFill>
              </a:rPr>
              <a:t>:</a:t>
            </a:r>
          </a:p>
          <a:p>
            <a:pPr lvl="0" algn="just" rtl="0"/>
            <a:r>
              <a:rPr lang="en-US" dirty="0"/>
              <a:t>-Headache, malaise, high fever hypertension oliguria or anuria, cardiac decomposition leading to death.</a:t>
            </a:r>
          </a:p>
          <a:p>
            <a:endParaRPr lang="ar-EG" dirty="0"/>
          </a:p>
        </p:txBody>
      </p:sp>
    </p:spTree>
    <p:extLst>
      <p:ext uri="{BB962C8B-B14F-4D97-AF65-F5344CB8AC3E}">
        <p14:creationId xmlns:p14="http://schemas.microsoft.com/office/powerpoint/2010/main" val="14575567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FF0000"/>
                </a:solidFill>
              </a:rPr>
              <a:t>Diagnosis:</a:t>
            </a:r>
            <a:r>
              <a:rPr lang="en-US" dirty="0"/>
              <a:t/>
            </a:r>
            <a:br>
              <a:rPr lang="en-US" dirty="0"/>
            </a:br>
            <a:endParaRPr lang="ar-EG" dirty="0"/>
          </a:p>
        </p:txBody>
      </p:sp>
      <p:sp>
        <p:nvSpPr>
          <p:cNvPr id="3" name="عنصر نائب للمحتوى 2"/>
          <p:cNvSpPr>
            <a:spLocks noGrp="1"/>
          </p:cNvSpPr>
          <p:nvPr>
            <p:ph idx="1"/>
          </p:nvPr>
        </p:nvSpPr>
        <p:spPr/>
        <p:txBody>
          <a:bodyPr>
            <a:normAutofit fontScale="92500" lnSpcReduction="10000"/>
          </a:bodyPr>
          <a:lstStyle/>
          <a:p>
            <a:pPr lvl="0" algn="just" rtl="0"/>
            <a:r>
              <a:rPr lang="en-US" dirty="0" smtClean="0"/>
              <a:t>Urine </a:t>
            </a:r>
            <a:r>
              <a:rPr lang="en-US" dirty="0"/>
              <a:t>analysis</a:t>
            </a:r>
          </a:p>
          <a:p>
            <a:pPr lvl="0" algn="just" rtl="0"/>
            <a:r>
              <a:rPr lang="en-US" dirty="0"/>
              <a:t>Demonstrates RBCs, proteinuria, and </a:t>
            </a:r>
            <a:r>
              <a:rPr lang="en-US" dirty="0" smtClean="0"/>
              <a:t>presence </a:t>
            </a:r>
            <a:r>
              <a:rPr lang="en-US" dirty="0"/>
              <a:t>of hematuria</a:t>
            </a:r>
          </a:p>
          <a:p>
            <a:pPr lvl="0" algn="just" rtl="0"/>
            <a:r>
              <a:rPr lang="en-US" dirty="0"/>
              <a:t>A positive result of a throat culture for streptococci </a:t>
            </a:r>
            <a:r>
              <a:rPr lang="en-US" dirty="0" smtClean="0"/>
              <a:t>Kidney </a:t>
            </a:r>
            <a:r>
              <a:rPr lang="en-US" dirty="0"/>
              <a:t>function tests may be impaired </a:t>
            </a:r>
          </a:p>
          <a:p>
            <a:pPr lvl="0" algn="just" rtl="0"/>
            <a:r>
              <a:rPr lang="en-US" dirty="0"/>
              <a:t>Deceased level of serum complement (C3)</a:t>
            </a:r>
          </a:p>
          <a:p>
            <a:pPr lvl="0" algn="just" rtl="0"/>
            <a:r>
              <a:rPr lang="en-US" dirty="0"/>
              <a:t>The complement system is composed of about 20 serum </a:t>
            </a:r>
            <a:r>
              <a:rPr lang="en-US" dirty="0" smtClean="0"/>
              <a:t>proteins</a:t>
            </a:r>
            <a:endParaRPr lang="ar-EG" dirty="0"/>
          </a:p>
        </p:txBody>
      </p:sp>
    </p:spTree>
    <p:extLst>
      <p:ext uri="{BB962C8B-B14F-4D97-AF65-F5344CB8AC3E}">
        <p14:creationId xmlns:p14="http://schemas.microsoft.com/office/powerpoint/2010/main" val="10811328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332656"/>
            <a:ext cx="8229600" cy="1143000"/>
          </a:xfrm>
        </p:spPr>
        <p:txBody>
          <a:bodyPr/>
          <a:lstStyle/>
          <a:p>
            <a:pPr rtl="0"/>
            <a:r>
              <a:rPr lang="en-US" b="1" dirty="0">
                <a:solidFill>
                  <a:srgbClr val="FF0000"/>
                </a:solidFill>
              </a:rPr>
              <a:t>Treatment: </a:t>
            </a:r>
            <a:endParaRPr lang="en-US"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pPr lvl="0" algn="just" rtl="0"/>
            <a:r>
              <a:rPr lang="en-US" dirty="0" smtClean="0"/>
              <a:t>Hospitalization </a:t>
            </a:r>
            <a:r>
              <a:rPr lang="en-US" dirty="0"/>
              <a:t>and monitoring body weight, BP, urinary output and renal function.</a:t>
            </a:r>
          </a:p>
          <a:p>
            <a:pPr lvl="0" algn="just" rtl="0"/>
            <a:r>
              <a:rPr lang="en-US" dirty="0"/>
              <a:t>Restriction of activity: Not needed except in acute renal failure or heart failure. </a:t>
            </a:r>
          </a:p>
          <a:p>
            <a:pPr lvl="0" algn="just" rtl="0"/>
            <a:r>
              <a:rPr lang="en-US" dirty="0"/>
              <a:t>Diuretics. For edema and hypertension </a:t>
            </a:r>
          </a:p>
          <a:p>
            <a:pPr lvl="0" algn="just" rtl="0"/>
            <a:r>
              <a:rPr lang="en-US" dirty="0"/>
              <a:t>Antihypertensive such as ACE inhibitors or calcium channel blocker</a:t>
            </a:r>
          </a:p>
          <a:p>
            <a:pPr lvl="0" algn="just" rtl="0"/>
            <a:r>
              <a:rPr lang="en-US" dirty="0"/>
              <a:t>Peritoneal or hemodialysis may be needed in severe cases if there severe fluid overload or more impaired in renal function tests </a:t>
            </a:r>
          </a:p>
        </p:txBody>
      </p:sp>
    </p:spTree>
    <p:extLst>
      <p:ext uri="{BB962C8B-B14F-4D97-AF65-F5344CB8AC3E}">
        <p14:creationId xmlns:p14="http://schemas.microsoft.com/office/powerpoint/2010/main" val="2276157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FF0000"/>
                </a:solidFill>
              </a:rPr>
              <a:t>Continue treatment</a:t>
            </a:r>
            <a:endParaRPr lang="ar-EG" dirty="0">
              <a:solidFill>
                <a:srgbClr val="FF0000"/>
              </a:solidFill>
            </a:endParaRPr>
          </a:p>
        </p:txBody>
      </p:sp>
      <p:sp>
        <p:nvSpPr>
          <p:cNvPr id="3" name="عنصر نائب للمحتوى 2"/>
          <p:cNvSpPr>
            <a:spLocks noGrp="1"/>
          </p:cNvSpPr>
          <p:nvPr>
            <p:ph idx="1"/>
          </p:nvPr>
        </p:nvSpPr>
        <p:spPr/>
        <p:txBody>
          <a:bodyPr>
            <a:normAutofit fontScale="77500" lnSpcReduction="20000"/>
          </a:bodyPr>
          <a:lstStyle/>
          <a:p>
            <a:pPr lvl="0" algn="just" rtl="0"/>
            <a:r>
              <a:rPr lang="en-US" dirty="0"/>
              <a:t>Treatment of streptococcal infection</a:t>
            </a:r>
          </a:p>
          <a:p>
            <a:pPr lvl="0" algn="just" rtl="0"/>
            <a:r>
              <a:rPr lang="en-US" dirty="0"/>
              <a:t>Procaine penicillin 400.000 IU/day, 1M, for 10 days, or </a:t>
            </a:r>
          </a:p>
          <a:p>
            <a:pPr lvl="0" algn="just" rtl="0"/>
            <a:r>
              <a:rPr lang="en-US" dirty="0"/>
              <a:t>A single IM injection of 1-2000000 IU </a:t>
            </a:r>
            <a:r>
              <a:rPr lang="en-US" dirty="0" err="1"/>
              <a:t>benzathine</a:t>
            </a:r>
            <a:r>
              <a:rPr lang="en-US" dirty="0"/>
              <a:t> penicillin or </a:t>
            </a:r>
          </a:p>
          <a:p>
            <a:pPr lvl="0" algn="just" rtl="0"/>
            <a:r>
              <a:rPr lang="en-US" dirty="0"/>
              <a:t>Oral penicillin IV: 200.000-400.000 IU dose, 3 times/day for 10 days </a:t>
            </a:r>
            <a:r>
              <a:rPr lang="en-US" b="1" dirty="0"/>
              <a:t>or </a:t>
            </a:r>
            <a:endParaRPr lang="en-US" dirty="0"/>
          </a:p>
          <a:p>
            <a:pPr lvl="0" algn="just" rtl="0"/>
            <a:r>
              <a:rPr lang="en-US" dirty="0"/>
              <a:t>Erythromycin: 40 </a:t>
            </a:r>
            <a:r>
              <a:rPr lang="en-US" dirty="0" err="1"/>
              <a:t>rng</a:t>
            </a:r>
            <a:r>
              <a:rPr lang="en-US" dirty="0"/>
              <a:t>/kg/day, orally in 4 divided doses for 10 days or </a:t>
            </a:r>
          </a:p>
          <a:p>
            <a:pPr lvl="0" algn="just" rtl="0"/>
            <a:r>
              <a:rPr lang="en-US" dirty="0"/>
              <a:t>Amoxicillin: 30 mg/kg/day, orally in 3 divided doses for10 days or </a:t>
            </a:r>
          </a:p>
          <a:p>
            <a:pPr lvl="0" algn="just" rtl="0"/>
            <a:r>
              <a:rPr lang="en-US" dirty="0" err="1"/>
              <a:t>Cefadroxil</a:t>
            </a:r>
            <a:r>
              <a:rPr lang="en-US" dirty="0"/>
              <a:t>: 30 mg/kg/day, orally in 2 divided doses for 10  </a:t>
            </a:r>
          </a:p>
          <a:p>
            <a:endParaRPr lang="ar-EG" dirty="0"/>
          </a:p>
          <a:p>
            <a:endParaRPr lang="ar-EG" dirty="0"/>
          </a:p>
        </p:txBody>
      </p:sp>
    </p:spTree>
    <p:extLst>
      <p:ext uri="{BB962C8B-B14F-4D97-AF65-F5344CB8AC3E}">
        <p14:creationId xmlns:p14="http://schemas.microsoft.com/office/powerpoint/2010/main" val="14194009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 </a:t>
            </a:r>
            <a:r>
              <a:rPr lang="en-US" b="1" dirty="0">
                <a:solidFill>
                  <a:srgbClr val="FF0000"/>
                </a:solidFill>
              </a:rPr>
              <a:t>Nursing consideration</a:t>
            </a:r>
            <a:endParaRPr lang="ar-EG" dirty="0">
              <a:solidFill>
                <a:srgbClr val="FF0000"/>
              </a:solidFill>
            </a:endParaRPr>
          </a:p>
        </p:txBody>
      </p:sp>
      <p:sp>
        <p:nvSpPr>
          <p:cNvPr id="3" name="عنصر نائب للمحتوى 2"/>
          <p:cNvSpPr>
            <a:spLocks noGrp="1"/>
          </p:cNvSpPr>
          <p:nvPr>
            <p:ph idx="1"/>
          </p:nvPr>
        </p:nvSpPr>
        <p:spPr/>
        <p:txBody>
          <a:bodyPr>
            <a:normAutofit fontScale="85000" lnSpcReduction="20000"/>
          </a:bodyPr>
          <a:lstStyle/>
          <a:p>
            <a:pPr rtl="0"/>
            <a:r>
              <a:rPr lang="en-US" b="1" dirty="0" smtClean="0"/>
              <a:t>:</a:t>
            </a:r>
            <a:endParaRPr lang="en-US" sz="2800" dirty="0"/>
          </a:p>
          <a:p>
            <a:pPr lvl="0" algn="l" rtl="0"/>
            <a:r>
              <a:rPr lang="en-US" b="1" i="1" dirty="0"/>
              <a:t>Rest </a:t>
            </a:r>
            <a:r>
              <a:rPr lang="en-US" dirty="0"/>
              <a:t>Not needed except in acute renal failure or heart failure</a:t>
            </a:r>
            <a:endParaRPr lang="en-US" sz="2800" dirty="0"/>
          </a:p>
          <a:p>
            <a:pPr lvl="0" algn="l" rtl="0"/>
            <a:r>
              <a:rPr lang="en-US" dirty="0"/>
              <a:t>Prevent chilling of child by dressing him warmly. </a:t>
            </a:r>
            <a:endParaRPr lang="en-US" sz="2800" dirty="0"/>
          </a:p>
          <a:p>
            <a:pPr lvl="0" algn="l" rtl="0"/>
            <a:r>
              <a:rPr lang="en-US" dirty="0"/>
              <a:t>The child should be kept in a well- ventilated room.</a:t>
            </a:r>
            <a:endParaRPr lang="en-US" sz="2800" dirty="0"/>
          </a:p>
          <a:p>
            <a:pPr algn="l" rtl="0"/>
            <a:r>
              <a:rPr lang="en-US" b="1" i="1" dirty="0"/>
              <a:t>     - Vital signs:</a:t>
            </a:r>
            <a:endParaRPr lang="en-US" sz="2800" dirty="0"/>
          </a:p>
          <a:p>
            <a:pPr lvl="1" algn="l" rtl="0"/>
            <a:r>
              <a:rPr lang="en-US" dirty="0"/>
              <a:t>Monitor vital signs frequently as ordered and record it.         </a:t>
            </a:r>
            <a:endParaRPr lang="en-US" sz="2400" dirty="0"/>
          </a:p>
          <a:p>
            <a:pPr lvl="1" algn="l" rtl="0"/>
            <a:r>
              <a:rPr lang="en-US" dirty="0"/>
              <a:t>Blood pressure is taken frequently because sudden change may occur.</a:t>
            </a:r>
            <a:endParaRPr lang="en-US" sz="2400" dirty="0"/>
          </a:p>
          <a:p>
            <a:pPr lvl="1" algn="l" rtl="0"/>
            <a:r>
              <a:rPr lang="en-US" dirty="0"/>
              <a:t>Observe signs of cerebral manifestation due to hypertension. </a:t>
            </a:r>
            <a:endParaRPr lang="en-US" sz="2400" dirty="0"/>
          </a:p>
          <a:p>
            <a:pPr algn="l" rtl="0"/>
            <a:r>
              <a:rPr lang="en-US" b="1" i="1" dirty="0" smtClean="0"/>
              <a:t>-</a:t>
            </a:r>
            <a:endParaRPr lang="ar-EG" dirty="0"/>
          </a:p>
        </p:txBody>
      </p:sp>
    </p:spTree>
    <p:extLst>
      <p:ext uri="{BB962C8B-B14F-4D97-AF65-F5344CB8AC3E}">
        <p14:creationId xmlns:p14="http://schemas.microsoft.com/office/powerpoint/2010/main" val="1377197082"/>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2162</Words>
  <Application>Microsoft Office PowerPoint</Application>
  <PresentationFormat>عرض على الشاشة (3:4)‏</PresentationFormat>
  <Paragraphs>236</Paragraphs>
  <Slides>30</Slides>
  <Notes>0</Notes>
  <HiddenSlides>0</HiddenSlides>
  <MMClips>0</MMClips>
  <ScaleCrop>false</ScaleCrop>
  <HeadingPairs>
    <vt:vector size="4" baseType="variant">
      <vt:variant>
        <vt:lpstr>نسق</vt:lpstr>
      </vt:variant>
      <vt:variant>
        <vt:i4>1</vt:i4>
      </vt:variant>
      <vt:variant>
        <vt:lpstr>عناوين الشرائح</vt:lpstr>
      </vt:variant>
      <vt:variant>
        <vt:i4>30</vt:i4>
      </vt:variant>
    </vt:vector>
  </HeadingPairs>
  <TitlesOfParts>
    <vt:vector size="31" baseType="lpstr">
      <vt:lpstr>سمة Office</vt:lpstr>
      <vt:lpstr> Nursing Management of children with Urinary Disorders </vt:lpstr>
      <vt:lpstr> Terms used to describe Different Urinary systems Symptoms: </vt:lpstr>
      <vt:lpstr> Acute Post Streptococcal glomerulonephritis </vt:lpstr>
      <vt:lpstr>Clinical manifestation: </vt:lpstr>
      <vt:lpstr>Continue Clinical manifestation: </vt:lpstr>
      <vt:lpstr>Diagnosis: </vt:lpstr>
      <vt:lpstr>Treatment: </vt:lpstr>
      <vt:lpstr>Continue treatment</vt:lpstr>
      <vt:lpstr> Nursing consideration</vt:lpstr>
      <vt:lpstr> continue Nursing consideration </vt:lpstr>
      <vt:lpstr>عرض تقديمي في PowerPoint</vt:lpstr>
      <vt:lpstr>Nephrotic syndrome</vt:lpstr>
      <vt:lpstr>cause of Nephritic Syndrome </vt:lpstr>
      <vt:lpstr>Primary (Idiopathic) NS </vt:lpstr>
      <vt:lpstr>Clinical manifestations </vt:lpstr>
      <vt:lpstr>Complications: </vt:lpstr>
      <vt:lpstr>Diagnosis: </vt:lpstr>
      <vt:lpstr>Nursing care:</vt:lpstr>
      <vt:lpstr>Continue Nursing care:</vt:lpstr>
      <vt:lpstr>A) General measures: </vt:lpstr>
      <vt:lpstr>Renal failure </vt:lpstr>
      <vt:lpstr>Causes of acute renal failure:</vt:lpstr>
      <vt:lpstr>2-Renal causes :( 35% to 40%). </vt:lpstr>
      <vt:lpstr>3- Post-renal causes </vt:lpstr>
      <vt:lpstr>Diagnosis of acute renal failure </vt:lpstr>
      <vt:lpstr>Management</vt:lpstr>
      <vt:lpstr>Continue Management</vt:lpstr>
      <vt:lpstr>Nursing management </vt:lpstr>
      <vt:lpstr>Complication of acute renal failure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Nursing Management of children with Urinary Disorders </dc:title>
  <dc:creator>best</dc:creator>
  <cp:lastModifiedBy>best</cp:lastModifiedBy>
  <cp:revision>7</cp:revision>
  <dcterms:created xsi:type="dcterms:W3CDTF">2020-04-04T15:47:11Z</dcterms:created>
  <dcterms:modified xsi:type="dcterms:W3CDTF">2020-04-04T16:39:16Z</dcterms:modified>
</cp:coreProperties>
</file>