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11/08/1441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11/08/1441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11/08/1441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11/08/1441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11/08/1441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11/08/1441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11/08/1441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11/08/1441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11/08/1441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11/08/1441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11/08/1441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11/08/1441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nahq.org/uploads/JHQQNol.pdf"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normAutofit fontScale="90000"/>
          </a:bodyPr>
          <a:lstStyle/>
          <a:p>
            <a:r>
              <a:rPr lang="en-US" b="1" dirty="0">
                <a:solidFill>
                  <a:srgbClr val="FF0000"/>
                </a:solidFill>
              </a:rPr>
              <a:t>System theory </a:t>
            </a:r>
            <a:r>
              <a:rPr lang="en-US" dirty="0"/>
              <a:t/>
            </a:r>
            <a:br>
              <a:rPr lang="en-US" dirty="0"/>
            </a:br>
            <a:endParaRPr lang="ar-EG" dirty="0"/>
          </a:p>
        </p:txBody>
      </p:sp>
      <p:sp>
        <p:nvSpPr>
          <p:cNvPr id="5" name="عنصر نائب للمحتوى 4"/>
          <p:cNvSpPr>
            <a:spLocks noGrp="1"/>
          </p:cNvSpPr>
          <p:nvPr>
            <p:ph idx="1"/>
          </p:nvPr>
        </p:nvSpPr>
        <p:spPr/>
        <p:txBody>
          <a:bodyPr/>
          <a:lstStyle/>
          <a:p>
            <a:pPr marL="0" indent="0" algn="l" rtl="0">
              <a:buNone/>
            </a:pPr>
            <a:r>
              <a:rPr lang="en-US" dirty="0"/>
              <a:t>Prepared by </a:t>
            </a:r>
          </a:p>
          <a:p>
            <a:pPr algn="l" rtl="0"/>
            <a:r>
              <a:rPr lang="en-US" dirty="0" err="1"/>
              <a:t>Dr</a:t>
            </a:r>
            <a:r>
              <a:rPr lang="en-US" dirty="0"/>
              <a:t>\ Sabra Mohamed Ahmed</a:t>
            </a:r>
          </a:p>
          <a:p>
            <a:pPr algn="l" rtl="0"/>
            <a:r>
              <a:rPr lang="en-US" dirty="0"/>
              <a:t>Lecturer in pediatric nursing department</a:t>
            </a:r>
          </a:p>
        </p:txBody>
      </p:sp>
    </p:spTree>
    <p:extLst>
      <p:ext uri="{BB962C8B-B14F-4D97-AF65-F5344CB8AC3E}">
        <p14:creationId xmlns:p14="http://schemas.microsoft.com/office/powerpoint/2010/main" val="4148936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Basic element of the system </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a:xfrm>
            <a:off x="457200" y="980728"/>
            <a:ext cx="8229600" cy="5616624"/>
          </a:xfrm>
        </p:spPr>
        <p:txBody>
          <a:bodyPr>
            <a:normAutofit fontScale="70000" lnSpcReduction="20000"/>
          </a:bodyPr>
          <a:lstStyle/>
          <a:p>
            <a:pPr lvl="0" algn="l" rtl="0"/>
            <a:r>
              <a:rPr lang="en-US" b="1" dirty="0" smtClean="0">
                <a:solidFill>
                  <a:srgbClr val="FF0000"/>
                </a:solidFill>
              </a:rPr>
              <a:t>Input</a:t>
            </a:r>
            <a:endParaRPr lang="en-US" dirty="0">
              <a:solidFill>
                <a:srgbClr val="FF0000"/>
              </a:solidFill>
            </a:endParaRPr>
          </a:p>
          <a:p>
            <a:pPr lvl="0" algn="l" rtl="0"/>
            <a:r>
              <a:rPr lang="en-US" dirty="0"/>
              <a:t>Maintained input (</a:t>
            </a:r>
            <a:r>
              <a:rPr lang="en-US" dirty="0" err="1"/>
              <a:t>energic</a:t>
            </a:r>
            <a:r>
              <a:rPr lang="en-US" dirty="0"/>
              <a:t> imports that sustain system).</a:t>
            </a:r>
          </a:p>
          <a:p>
            <a:pPr lvl="0" algn="l" rtl="0"/>
            <a:r>
              <a:rPr lang="en-US" dirty="0"/>
              <a:t>Production input (</a:t>
            </a:r>
            <a:r>
              <a:rPr lang="en-US" dirty="0" err="1"/>
              <a:t>energic</a:t>
            </a:r>
            <a:r>
              <a:rPr lang="en-US" dirty="0"/>
              <a:t> imports which are processed to valid a productive out come .</a:t>
            </a:r>
          </a:p>
          <a:p>
            <a:pPr lvl="0" algn="l" rtl="0"/>
            <a:r>
              <a:rPr lang="en-US" dirty="0"/>
              <a:t>Work done in the resource used to produced product.</a:t>
            </a:r>
          </a:p>
          <a:p>
            <a:pPr lvl="0" algn="l" rtl="0"/>
            <a:r>
              <a:rPr lang="en-US" b="1" dirty="0">
                <a:solidFill>
                  <a:srgbClr val="FF0000"/>
                </a:solidFill>
              </a:rPr>
              <a:t>Out put </a:t>
            </a:r>
            <a:endParaRPr lang="en-US" dirty="0">
              <a:solidFill>
                <a:srgbClr val="FF0000"/>
              </a:solidFill>
            </a:endParaRPr>
          </a:p>
          <a:p>
            <a:pPr lvl="0" algn="l" rtl="0"/>
            <a:r>
              <a:rPr lang="en-US" dirty="0"/>
              <a:t>Exit or change exciting the system </a:t>
            </a:r>
          </a:p>
          <a:p>
            <a:pPr lvl="0" algn="l" rtl="0"/>
            <a:r>
              <a:rPr lang="en-US" dirty="0"/>
              <a:t>System return the product to the environment .</a:t>
            </a:r>
          </a:p>
          <a:p>
            <a:pPr lvl="0" algn="l" rtl="0"/>
            <a:r>
              <a:rPr lang="en-US" dirty="0"/>
              <a:t>Provides a series of mechanical or chemical operation in something in order to change or preserve it .</a:t>
            </a:r>
          </a:p>
          <a:p>
            <a:pPr lvl="0" algn="l" rtl="0"/>
            <a:r>
              <a:rPr lang="en-US" b="1" dirty="0">
                <a:solidFill>
                  <a:srgbClr val="FF0000"/>
                </a:solidFill>
              </a:rPr>
              <a:t>Feed back </a:t>
            </a:r>
            <a:endParaRPr lang="en-US" dirty="0">
              <a:solidFill>
                <a:srgbClr val="FF0000"/>
              </a:solidFill>
            </a:endParaRPr>
          </a:p>
          <a:p>
            <a:pPr lvl="0" algn="l" rtl="0"/>
            <a:r>
              <a:rPr lang="en-US" dirty="0"/>
              <a:t>Information about reaction to a product .</a:t>
            </a:r>
          </a:p>
          <a:p>
            <a:pPr lvl="0" algn="l" rtl="0"/>
            <a:r>
              <a:rPr lang="en-US" dirty="0"/>
              <a:t>Uses as basic for environment.</a:t>
            </a:r>
          </a:p>
          <a:p>
            <a:pPr lvl="0" algn="l" rtl="0"/>
            <a:r>
              <a:rPr lang="en-US" dirty="0"/>
              <a:t>Can be </a:t>
            </a:r>
          </a:p>
          <a:p>
            <a:pPr lvl="0" algn="l" rtl="0"/>
            <a:r>
              <a:rPr lang="en-US" dirty="0"/>
              <a:t>Positive feedback :-move from status </a:t>
            </a:r>
          </a:p>
          <a:p>
            <a:pPr lvl="0" algn="l" rtl="0"/>
            <a:r>
              <a:rPr lang="en-US" dirty="0"/>
              <a:t>Negative feedback :-return to status</a:t>
            </a:r>
          </a:p>
          <a:p>
            <a:pPr algn="l"/>
            <a:endParaRPr lang="ar-EG" dirty="0"/>
          </a:p>
        </p:txBody>
      </p:sp>
    </p:spTree>
    <p:extLst>
      <p:ext uri="{BB962C8B-B14F-4D97-AF65-F5344CB8AC3E}">
        <p14:creationId xmlns:p14="http://schemas.microsoft.com/office/powerpoint/2010/main" val="81626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FF0000"/>
                </a:solidFill>
              </a:rPr>
              <a:t>Types of a system</a:t>
            </a:r>
            <a:r>
              <a:rPr lang="en-US" dirty="0"/>
              <a:t/>
            </a:r>
            <a:br>
              <a:rPr lang="en-US" dirty="0"/>
            </a:br>
            <a:endParaRPr lang="ar-EG" dirty="0"/>
          </a:p>
        </p:txBody>
      </p:sp>
      <p:sp>
        <p:nvSpPr>
          <p:cNvPr id="3" name="عنصر نائب للمحتوى 2"/>
          <p:cNvSpPr>
            <a:spLocks noGrp="1"/>
          </p:cNvSpPr>
          <p:nvPr>
            <p:ph idx="1"/>
          </p:nvPr>
        </p:nvSpPr>
        <p:spPr/>
        <p:txBody>
          <a:bodyPr>
            <a:normAutofit fontScale="92500" lnSpcReduction="20000"/>
          </a:bodyPr>
          <a:lstStyle/>
          <a:p>
            <a:pPr lvl="0" algn="just" rtl="0"/>
            <a:r>
              <a:rPr lang="en-US" b="1" dirty="0" smtClean="0">
                <a:solidFill>
                  <a:srgbClr val="FF0000"/>
                </a:solidFill>
              </a:rPr>
              <a:t>Natural </a:t>
            </a:r>
            <a:r>
              <a:rPr lang="en-US" b="1" dirty="0">
                <a:solidFill>
                  <a:srgbClr val="FF0000"/>
                </a:solidFill>
              </a:rPr>
              <a:t>and man- mad system:-</a:t>
            </a:r>
            <a:endParaRPr lang="en-US" dirty="0">
              <a:solidFill>
                <a:srgbClr val="FF0000"/>
              </a:solidFill>
            </a:endParaRPr>
          </a:p>
          <a:p>
            <a:pPr algn="just" rtl="0"/>
            <a:r>
              <a:rPr lang="en-US" b="1" dirty="0"/>
              <a:t>Natural system</a:t>
            </a:r>
            <a:r>
              <a:rPr lang="en-US" dirty="0"/>
              <a:t> Is one that growth out of natural processes, remain stable over long period of time(example geological changes occurring over billions of years).</a:t>
            </a:r>
          </a:p>
          <a:p>
            <a:pPr algn="just" rtl="0"/>
            <a:r>
              <a:rPr lang="en-US" b="1" dirty="0"/>
              <a:t>Man-made system </a:t>
            </a:r>
            <a:r>
              <a:rPr lang="en-US" dirty="0"/>
              <a:t>is one that is artificially</a:t>
            </a:r>
            <a:r>
              <a:rPr lang="en-US" b="1" dirty="0"/>
              <a:t> </a:t>
            </a:r>
            <a:r>
              <a:rPr lang="en-US" dirty="0"/>
              <a:t>by a human to accomplish a desired end (example nurse recruitment system, orientation program for new employees, nurse staffing program, and quality improvement  program are all man-made system.</a:t>
            </a:r>
          </a:p>
          <a:p>
            <a:endParaRPr lang="ar-EG" dirty="0"/>
          </a:p>
        </p:txBody>
      </p:sp>
    </p:spTree>
    <p:extLst>
      <p:ext uri="{BB962C8B-B14F-4D97-AF65-F5344CB8AC3E}">
        <p14:creationId xmlns:p14="http://schemas.microsoft.com/office/powerpoint/2010/main" val="9950651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FF0000"/>
                </a:solidFill>
              </a:rPr>
              <a:t>Continue </a:t>
            </a:r>
            <a:r>
              <a:rPr lang="en-US" b="1" dirty="0">
                <a:solidFill>
                  <a:srgbClr val="FF0000"/>
                </a:solidFill>
              </a:rPr>
              <a:t>Types of a system</a:t>
            </a:r>
            <a:r>
              <a:rPr lang="en-US" dirty="0"/>
              <a:t/>
            </a:r>
            <a:br>
              <a:rPr lang="en-US" dirty="0"/>
            </a:br>
            <a:endParaRPr lang="ar-EG" dirty="0"/>
          </a:p>
        </p:txBody>
      </p:sp>
      <p:sp>
        <p:nvSpPr>
          <p:cNvPr id="3" name="عنصر نائب للمحتوى 2"/>
          <p:cNvSpPr>
            <a:spLocks noGrp="1"/>
          </p:cNvSpPr>
          <p:nvPr>
            <p:ph idx="1"/>
          </p:nvPr>
        </p:nvSpPr>
        <p:spPr/>
        <p:txBody>
          <a:bodyPr/>
          <a:lstStyle/>
          <a:p>
            <a:pPr lvl="0" algn="just" rtl="0"/>
            <a:r>
              <a:rPr lang="en-US" b="1" dirty="0">
                <a:solidFill>
                  <a:srgbClr val="FF0000"/>
                </a:solidFill>
              </a:rPr>
              <a:t>Static and dynamic system:-</a:t>
            </a:r>
            <a:endParaRPr lang="en-US" dirty="0">
              <a:solidFill>
                <a:srgbClr val="FF0000"/>
              </a:solidFill>
            </a:endParaRPr>
          </a:p>
          <a:p>
            <a:pPr algn="just" rtl="0"/>
            <a:r>
              <a:rPr lang="en-US" b="1" dirty="0"/>
              <a:t>A static system </a:t>
            </a:r>
            <a:r>
              <a:rPr lang="en-US" dirty="0"/>
              <a:t>is not one that constitutes steady state in which neither system elements nor the total system changes in relation to environment</a:t>
            </a:r>
            <a:r>
              <a:rPr lang="en-US" b="1" dirty="0"/>
              <a:t> </a:t>
            </a:r>
            <a:endParaRPr lang="en-US" dirty="0"/>
          </a:p>
          <a:p>
            <a:pPr algn="just" rtl="0"/>
            <a:r>
              <a:rPr lang="en-US" b="1" dirty="0"/>
              <a:t>A dynamic system: - </a:t>
            </a:r>
            <a:r>
              <a:rPr lang="en-US" dirty="0"/>
              <a:t>is one that continuously alters and is altered by it is environment</a:t>
            </a:r>
            <a:r>
              <a:rPr lang="en-US" b="1" dirty="0"/>
              <a:t>.</a:t>
            </a:r>
            <a:endParaRPr lang="en-US" dirty="0"/>
          </a:p>
          <a:p>
            <a:pPr algn="just"/>
            <a:endParaRPr lang="ar-EG" dirty="0"/>
          </a:p>
        </p:txBody>
      </p:sp>
    </p:spTree>
    <p:extLst>
      <p:ext uri="{BB962C8B-B14F-4D97-AF65-F5344CB8AC3E}">
        <p14:creationId xmlns:p14="http://schemas.microsoft.com/office/powerpoint/2010/main" val="14258832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solidFill>
                  <a:srgbClr val="FF0000"/>
                </a:solidFill>
              </a:rPr>
              <a:t>Continue Types of a system</a:t>
            </a:r>
            <a:endParaRPr lang="ar-EG" dirty="0"/>
          </a:p>
        </p:txBody>
      </p:sp>
      <p:sp>
        <p:nvSpPr>
          <p:cNvPr id="3" name="عنصر نائب للمحتوى 2"/>
          <p:cNvSpPr>
            <a:spLocks noGrp="1"/>
          </p:cNvSpPr>
          <p:nvPr>
            <p:ph idx="1"/>
          </p:nvPr>
        </p:nvSpPr>
        <p:spPr/>
        <p:txBody>
          <a:bodyPr>
            <a:normAutofit fontScale="85000" lnSpcReduction="10000"/>
          </a:bodyPr>
          <a:lstStyle/>
          <a:p>
            <a:pPr lvl="0" algn="just" rtl="0"/>
            <a:r>
              <a:rPr lang="en-US" b="1" dirty="0">
                <a:solidFill>
                  <a:srgbClr val="FF0000"/>
                </a:solidFill>
              </a:rPr>
              <a:t>Deterministic and probabilistic system</a:t>
            </a:r>
            <a:endParaRPr lang="en-US" dirty="0">
              <a:solidFill>
                <a:srgbClr val="FF0000"/>
              </a:solidFill>
            </a:endParaRPr>
          </a:p>
          <a:p>
            <a:pPr algn="just" rtl="0"/>
            <a:r>
              <a:rPr lang="en-US" b="1" dirty="0"/>
              <a:t>A deterministic system:- </a:t>
            </a:r>
            <a:r>
              <a:rPr lang="en-US" dirty="0"/>
              <a:t>is one in which the part interact in a predictable way, once the state of the system is known. If the system controller changes one input element in a deterministic system it is possible to accurately predict output of the changed system.</a:t>
            </a:r>
          </a:p>
          <a:p>
            <a:pPr algn="just" rtl="0"/>
            <a:r>
              <a:rPr lang="en-US" b="1" dirty="0"/>
              <a:t> Probabilistic system: - </a:t>
            </a:r>
            <a:r>
              <a:rPr lang="en-US" dirty="0"/>
              <a:t>is one in which outcome of system performance is somewhat uncertain, so it is impossible to make a precise prediction about performance of system component or total system output.</a:t>
            </a:r>
          </a:p>
          <a:p>
            <a:pPr algn="just"/>
            <a:endParaRPr lang="ar-EG" dirty="0"/>
          </a:p>
        </p:txBody>
      </p:sp>
    </p:spTree>
    <p:extLst>
      <p:ext uri="{BB962C8B-B14F-4D97-AF65-F5344CB8AC3E}">
        <p14:creationId xmlns:p14="http://schemas.microsoft.com/office/powerpoint/2010/main" val="7623886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solidFill>
                  <a:srgbClr val="FF0000"/>
                </a:solidFill>
              </a:rPr>
              <a:t>Continue Types of a system</a:t>
            </a:r>
            <a:endParaRPr lang="ar-EG" dirty="0"/>
          </a:p>
        </p:txBody>
      </p:sp>
      <p:sp>
        <p:nvSpPr>
          <p:cNvPr id="3" name="عنصر نائب للمحتوى 2"/>
          <p:cNvSpPr>
            <a:spLocks noGrp="1"/>
          </p:cNvSpPr>
          <p:nvPr>
            <p:ph idx="1"/>
          </p:nvPr>
        </p:nvSpPr>
        <p:spPr/>
        <p:txBody>
          <a:bodyPr>
            <a:normAutofit fontScale="92500" lnSpcReduction="10000"/>
          </a:bodyPr>
          <a:lstStyle/>
          <a:p>
            <a:pPr lvl="0" algn="just" rtl="0"/>
            <a:r>
              <a:rPr lang="en-US" b="1" dirty="0">
                <a:solidFill>
                  <a:srgbClr val="FF0000"/>
                </a:solidFill>
              </a:rPr>
              <a:t>Open and closed system</a:t>
            </a:r>
            <a:endParaRPr lang="en-US" dirty="0">
              <a:solidFill>
                <a:srgbClr val="FF0000"/>
              </a:solidFill>
            </a:endParaRPr>
          </a:p>
          <a:p>
            <a:pPr algn="just" rtl="0"/>
            <a:r>
              <a:rPr lang="en-US" b="1" dirty="0"/>
              <a:t>Open system: -</a:t>
            </a:r>
            <a:r>
              <a:rPr lang="en-US" dirty="0"/>
              <a:t> Continuously interact with the environment,</a:t>
            </a:r>
          </a:p>
          <a:p>
            <a:pPr lvl="0" algn="just" rtl="0"/>
            <a:r>
              <a:rPr lang="en-US" dirty="0"/>
              <a:t>There are exchanges between materials. Energies and information with the environment.</a:t>
            </a:r>
          </a:p>
          <a:p>
            <a:pPr lvl="0" algn="just" rtl="0"/>
            <a:r>
              <a:rPr lang="en-US" b="1" dirty="0"/>
              <a:t>Closed system:-</a:t>
            </a:r>
            <a:endParaRPr lang="en-US" dirty="0"/>
          </a:p>
          <a:p>
            <a:pPr lvl="0" algn="just" rtl="0"/>
            <a:r>
              <a:rPr lang="en-US" dirty="0"/>
              <a:t>Theoretical system that do not interact with the environment.</a:t>
            </a:r>
          </a:p>
          <a:p>
            <a:pPr lvl="0" algn="just" rtl="0"/>
            <a:r>
              <a:rPr lang="en-US" dirty="0"/>
              <a:t>Not influenced by surrounding.</a:t>
            </a:r>
          </a:p>
          <a:p>
            <a:pPr algn="just"/>
            <a:endParaRPr lang="ar-EG" dirty="0"/>
          </a:p>
        </p:txBody>
      </p:sp>
    </p:spTree>
    <p:extLst>
      <p:ext uri="{BB962C8B-B14F-4D97-AF65-F5344CB8AC3E}">
        <p14:creationId xmlns:p14="http://schemas.microsoft.com/office/powerpoint/2010/main" val="16484797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solidFill>
                  <a:srgbClr val="FF0000"/>
                </a:solidFill>
              </a:rPr>
              <a:t>Continue Types of a system</a:t>
            </a:r>
            <a:endParaRPr lang="ar-EG" dirty="0"/>
          </a:p>
        </p:txBody>
      </p:sp>
      <p:sp>
        <p:nvSpPr>
          <p:cNvPr id="3" name="عنصر نائب للمحتوى 2"/>
          <p:cNvSpPr>
            <a:spLocks noGrp="1"/>
          </p:cNvSpPr>
          <p:nvPr>
            <p:ph idx="1"/>
          </p:nvPr>
        </p:nvSpPr>
        <p:spPr/>
        <p:txBody>
          <a:bodyPr>
            <a:normAutofit lnSpcReduction="10000"/>
          </a:bodyPr>
          <a:lstStyle/>
          <a:p>
            <a:pPr lvl="0" algn="just" rtl="0"/>
            <a:r>
              <a:rPr lang="en-US" b="1" dirty="0">
                <a:solidFill>
                  <a:srgbClr val="FF0000"/>
                </a:solidFill>
              </a:rPr>
              <a:t>Centralized and decentralized system </a:t>
            </a:r>
            <a:endParaRPr lang="en-US" dirty="0">
              <a:solidFill>
                <a:srgbClr val="FF0000"/>
              </a:solidFill>
            </a:endParaRPr>
          </a:p>
          <a:p>
            <a:pPr algn="just" rtl="0"/>
            <a:r>
              <a:rPr lang="en-US" b="1" dirty="0"/>
              <a:t>                  A centralized system: -</a:t>
            </a:r>
            <a:r>
              <a:rPr lang="en-US" dirty="0"/>
              <a:t> is one in which a single subsystem plays so dominant a role that it minimizes the importance of other subsystem.in some hospital and clinics the medical subsystem is given highest status and central position in the total organization. </a:t>
            </a:r>
          </a:p>
          <a:p>
            <a:pPr algn="just" rtl="0"/>
            <a:r>
              <a:rPr lang="en-US" b="1" dirty="0"/>
              <a:t>              Decentralized system</a:t>
            </a:r>
            <a:r>
              <a:rPr lang="en-US" dirty="0"/>
              <a:t>:-is one in which all subsystems are of equal importance </a:t>
            </a:r>
          </a:p>
          <a:p>
            <a:endParaRPr lang="ar-EG" dirty="0"/>
          </a:p>
        </p:txBody>
      </p:sp>
    </p:spTree>
    <p:extLst>
      <p:ext uri="{BB962C8B-B14F-4D97-AF65-F5344CB8AC3E}">
        <p14:creationId xmlns:p14="http://schemas.microsoft.com/office/powerpoint/2010/main" val="27866653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solidFill>
                  <a:srgbClr val="FF0000"/>
                </a:solidFill>
              </a:rPr>
              <a:t>Continue Types of a system</a:t>
            </a:r>
            <a:endParaRPr lang="ar-EG" dirty="0"/>
          </a:p>
        </p:txBody>
      </p:sp>
      <p:sp>
        <p:nvSpPr>
          <p:cNvPr id="3" name="عنصر نائب للمحتوى 2"/>
          <p:cNvSpPr>
            <a:spLocks noGrp="1"/>
          </p:cNvSpPr>
          <p:nvPr>
            <p:ph idx="1"/>
          </p:nvPr>
        </p:nvSpPr>
        <p:spPr/>
        <p:txBody>
          <a:bodyPr/>
          <a:lstStyle/>
          <a:p>
            <a:pPr lvl="0" algn="just" rtl="0"/>
            <a:r>
              <a:rPr lang="en-US" b="1" dirty="0">
                <a:solidFill>
                  <a:srgbClr val="FF0000"/>
                </a:solidFill>
              </a:rPr>
              <a:t>External and internal systems:-</a:t>
            </a:r>
            <a:endParaRPr lang="en-US" dirty="0">
              <a:solidFill>
                <a:srgbClr val="FF0000"/>
              </a:solidFill>
            </a:endParaRPr>
          </a:p>
          <a:p>
            <a:pPr algn="just" rtl="0"/>
            <a:r>
              <a:rPr lang="en-US" b="1" dirty="0"/>
              <a:t>An external system:-</a:t>
            </a:r>
            <a:r>
              <a:rPr lang="en-US" dirty="0"/>
              <a:t> is a sociotechnical system consisting of behaviors that are determined by formal organizational structure and function.(required subsystem_.</a:t>
            </a:r>
          </a:p>
          <a:p>
            <a:pPr algn="just" rtl="0"/>
            <a:r>
              <a:rPr lang="en-US" b="1" dirty="0"/>
              <a:t>An internal system:-</a:t>
            </a:r>
            <a:r>
              <a:rPr lang="en-US" dirty="0"/>
              <a:t> consists of behaviors that develop from interaction between formal job requirement and individual needs. </a:t>
            </a:r>
          </a:p>
          <a:p>
            <a:pPr algn="just"/>
            <a:endParaRPr lang="ar-EG" dirty="0"/>
          </a:p>
        </p:txBody>
      </p:sp>
    </p:spTree>
    <p:extLst>
      <p:ext uri="{BB962C8B-B14F-4D97-AF65-F5344CB8AC3E}">
        <p14:creationId xmlns:p14="http://schemas.microsoft.com/office/powerpoint/2010/main" val="21081180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solidFill>
                  <a:srgbClr val="FF0000"/>
                </a:solidFill>
              </a:rPr>
              <a:t>Continue Types of a system</a:t>
            </a:r>
            <a:endParaRPr lang="ar-EG" dirty="0"/>
          </a:p>
        </p:txBody>
      </p:sp>
      <p:sp>
        <p:nvSpPr>
          <p:cNvPr id="3" name="عنصر نائب للمحتوى 2"/>
          <p:cNvSpPr>
            <a:spLocks noGrp="1"/>
          </p:cNvSpPr>
          <p:nvPr>
            <p:ph idx="1"/>
          </p:nvPr>
        </p:nvSpPr>
        <p:spPr/>
        <p:txBody>
          <a:bodyPr/>
          <a:lstStyle/>
          <a:p>
            <a:pPr lvl="0" algn="just" rtl="0"/>
            <a:r>
              <a:rPr lang="en-US" b="1" dirty="0">
                <a:solidFill>
                  <a:srgbClr val="FF0000"/>
                </a:solidFill>
              </a:rPr>
              <a:t>Purposive and purposeful systems:-</a:t>
            </a:r>
            <a:endParaRPr lang="en-US" dirty="0">
              <a:solidFill>
                <a:srgbClr val="FF0000"/>
              </a:solidFill>
            </a:endParaRPr>
          </a:p>
          <a:p>
            <a:pPr algn="just" rtl="0"/>
            <a:r>
              <a:rPr lang="en-US" b="1" dirty="0"/>
              <a:t>A purposive system:-</a:t>
            </a:r>
            <a:r>
              <a:rPr lang="en-US" dirty="0"/>
              <a:t> is a multi- goal seeking in which the several goals have a common property </a:t>
            </a:r>
          </a:p>
          <a:p>
            <a:pPr algn="just" rtl="0"/>
            <a:r>
              <a:rPr lang="en-US" b="1" dirty="0"/>
              <a:t>A purposeful system:-</a:t>
            </a:r>
            <a:r>
              <a:rPr lang="en-US" dirty="0"/>
              <a:t> is one that can produce the same outcomes in different way in same internal and external state </a:t>
            </a:r>
          </a:p>
          <a:p>
            <a:pPr algn="just"/>
            <a:endParaRPr lang="ar-EG" dirty="0"/>
          </a:p>
        </p:txBody>
      </p:sp>
    </p:spTree>
    <p:extLst>
      <p:ext uri="{BB962C8B-B14F-4D97-AF65-F5344CB8AC3E}">
        <p14:creationId xmlns:p14="http://schemas.microsoft.com/office/powerpoint/2010/main" val="19081586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FF0000"/>
                </a:solidFill>
              </a:rPr>
              <a:t>Strengths of system theory:-</a:t>
            </a:r>
            <a:r>
              <a:rPr lang="en-US" dirty="0"/>
              <a:t/>
            </a:r>
            <a:br>
              <a:rPr lang="en-US" dirty="0"/>
            </a:br>
            <a:endParaRPr lang="ar-EG" dirty="0"/>
          </a:p>
        </p:txBody>
      </p:sp>
      <p:sp>
        <p:nvSpPr>
          <p:cNvPr id="3" name="عنصر نائب للمحتوى 2"/>
          <p:cNvSpPr>
            <a:spLocks noGrp="1"/>
          </p:cNvSpPr>
          <p:nvPr>
            <p:ph idx="1"/>
          </p:nvPr>
        </p:nvSpPr>
        <p:spPr/>
        <p:txBody>
          <a:bodyPr/>
          <a:lstStyle/>
          <a:p>
            <a:pPr lvl="0" algn="just" rtl="0"/>
            <a:r>
              <a:rPr lang="en-US" dirty="0" smtClean="0"/>
              <a:t>Deal </a:t>
            </a:r>
            <a:r>
              <a:rPr lang="en-US" dirty="0"/>
              <a:t>with complexity.</a:t>
            </a:r>
          </a:p>
          <a:p>
            <a:pPr lvl="0" algn="just" rtl="0"/>
            <a:r>
              <a:rPr lang="en-US" dirty="0"/>
              <a:t>Take a holistic view.</a:t>
            </a:r>
          </a:p>
          <a:p>
            <a:pPr lvl="0" algn="just" rtl="0"/>
            <a:r>
              <a:rPr lang="en-US" dirty="0"/>
              <a:t>Can easily manage change through interaction with the environment.</a:t>
            </a:r>
          </a:p>
          <a:p>
            <a:pPr lvl="0" algn="just" rtl="0"/>
            <a:r>
              <a:rPr lang="en-US" dirty="0"/>
              <a:t>Utilize feedback- easy to improve.</a:t>
            </a:r>
          </a:p>
          <a:p>
            <a:pPr lvl="0" algn="just" rtl="0"/>
            <a:r>
              <a:rPr lang="en-US" dirty="0"/>
              <a:t>Recognizes importance of super systems</a:t>
            </a:r>
            <a:r>
              <a:rPr lang="en-US" b="1" dirty="0"/>
              <a:t> </a:t>
            </a:r>
            <a:endParaRPr lang="en-US" dirty="0"/>
          </a:p>
          <a:p>
            <a:pPr algn="just"/>
            <a:endParaRPr lang="ar-EG" dirty="0"/>
          </a:p>
        </p:txBody>
      </p:sp>
    </p:spTree>
    <p:extLst>
      <p:ext uri="{BB962C8B-B14F-4D97-AF65-F5344CB8AC3E}">
        <p14:creationId xmlns:p14="http://schemas.microsoft.com/office/powerpoint/2010/main" val="24357582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95536" y="476672"/>
            <a:ext cx="8229600" cy="1143000"/>
          </a:xfrm>
        </p:spPr>
        <p:txBody>
          <a:bodyPr>
            <a:normAutofit fontScale="90000"/>
          </a:bodyPr>
          <a:lstStyle/>
          <a:p>
            <a:r>
              <a:rPr lang="en-US" b="1" dirty="0" smtClean="0"/>
              <a:t/>
            </a:r>
            <a:br>
              <a:rPr lang="en-US" b="1" dirty="0" smtClean="0"/>
            </a:br>
            <a:r>
              <a:rPr lang="en-US" b="1" dirty="0" smtClean="0"/>
              <a:t>Limitation </a:t>
            </a:r>
            <a:r>
              <a:rPr lang="en-US" b="1" dirty="0"/>
              <a:t>in system theory in management:-</a:t>
            </a:r>
            <a:r>
              <a:rPr lang="en-US" dirty="0"/>
              <a:t/>
            </a:r>
            <a:br>
              <a:rPr lang="en-US" dirty="0"/>
            </a:br>
            <a:endParaRPr lang="ar-EG" dirty="0"/>
          </a:p>
        </p:txBody>
      </p:sp>
      <p:sp>
        <p:nvSpPr>
          <p:cNvPr id="3" name="عنصر نائب للمحتوى 2"/>
          <p:cNvSpPr>
            <a:spLocks noGrp="1"/>
          </p:cNvSpPr>
          <p:nvPr>
            <p:ph idx="1"/>
          </p:nvPr>
        </p:nvSpPr>
        <p:spPr/>
        <p:txBody>
          <a:bodyPr/>
          <a:lstStyle/>
          <a:p>
            <a:pPr lvl="0" algn="just" rtl="0"/>
            <a:r>
              <a:rPr lang="en-US" dirty="0" smtClean="0"/>
              <a:t>Not </a:t>
            </a:r>
            <a:r>
              <a:rPr lang="en-US" dirty="0"/>
              <a:t>prescriptive management theory.</a:t>
            </a:r>
          </a:p>
          <a:p>
            <a:pPr lvl="0" algn="just" rtl="0"/>
            <a:r>
              <a:rPr lang="en-US" dirty="0"/>
              <a:t>Does not specify tool or technique for practicing manager.</a:t>
            </a:r>
          </a:p>
          <a:p>
            <a:pPr lvl="0" algn="just" rtl="0"/>
            <a:r>
              <a:rPr lang="en-US" dirty="0"/>
              <a:t>Too abstract – to apply in practical problem.</a:t>
            </a:r>
          </a:p>
          <a:p>
            <a:pPr lvl="0" algn="just" rtl="0"/>
            <a:r>
              <a:rPr lang="en-US" dirty="0"/>
              <a:t>Does not adequately  address power and social in equalities and their causes  </a:t>
            </a:r>
          </a:p>
          <a:p>
            <a:endParaRPr lang="ar-EG" dirty="0"/>
          </a:p>
        </p:txBody>
      </p:sp>
    </p:spTree>
    <p:extLst>
      <p:ext uri="{BB962C8B-B14F-4D97-AF65-F5344CB8AC3E}">
        <p14:creationId xmlns:p14="http://schemas.microsoft.com/office/powerpoint/2010/main" val="7900916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FF0000"/>
                </a:solidFill>
              </a:rPr>
              <a:t>Objectives:- </a:t>
            </a:r>
            <a:r>
              <a:rPr lang="en-US" dirty="0">
                <a:solidFill>
                  <a:srgbClr val="FF0000"/>
                </a:solidFill>
              </a:rPr>
              <a:t/>
            </a:r>
            <a:br>
              <a:rPr lang="en-US" dirty="0">
                <a:solidFill>
                  <a:srgbClr val="FF0000"/>
                </a:solidFill>
              </a:rPr>
            </a:br>
            <a:endParaRPr lang="ar-EG" dirty="0">
              <a:solidFill>
                <a:srgbClr val="FF0000"/>
              </a:solidFill>
            </a:endParaRPr>
          </a:p>
        </p:txBody>
      </p:sp>
      <p:sp>
        <p:nvSpPr>
          <p:cNvPr id="3" name="عنصر نائب للمحتوى 2"/>
          <p:cNvSpPr>
            <a:spLocks noGrp="1"/>
          </p:cNvSpPr>
          <p:nvPr>
            <p:ph idx="1"/>
          </p:nvPr>
        </p:nvSpPr>
        <p:spPr/>
        <p:txBody>
          <a:bodyPr>
            <a:normAutofit fontScale="92500" lnSpcReduction="20000"/>
          </a:bodyPr>
          <a:lstStyle/>
          <a:p>
            <a:pPr algn="l" rtl="0"/>
            <a:r>
              <a:rPr lang="en-US" b="1" dirty="0">
                <a:solidFill>
                  <a:schemeClr val="tx2">
                    <a:lumMod val="75000"/>
                  </a:schemeClr>
                </a:solidFill>
              </a:rPr>
              <a:t>On successful completion of the completion of the lecture the student will be able to :-</a:t>
            </a:r>
            <a:endParaRPr lang="en-US" dirty="0">
              <a:solidFill>
                <a:schemeClr val="tx2">
                  <a:lumMod val="75000"/>
                </a:schemeClr>
              </a:solidFill>
            </a:endParaRPr>
          </a:p>
          <a:p>
            <a:pPr lvl="0" algn="l" rtl="0"/>
            <a:r>
              <a:rPr lang="en-US" dirty="0"/>
              <a:t>Define the system theory </a:t>
            </a:r>
          </a:p>
          <a:p>
            <a:pPr lvl="0" algn="l" rtl="0"/>
            <a:r>
              <a:rPr lang="en-US" dirty="0"/>
              <a:t>Description of general system theory.</a:t>
            </a:r>
          </a:p>
          <a:p>
            <a:pPr lvl="0" algn="l" rtl="0"/>
            <a:r>
              <a:rPr lang="en-US" dirty="0"/>
              <a:t>Enumerate the characteristics of the system.</a:t>
            </a:r>
          </a:p>
          <a:p>
            <a:pPr lvl="0" algn="l" rtl="0"/>
            <a:r>
              <a:rPr lang="en-US" dirty="0"/>
              <a:t>List advantages and disadvantages of the system.</a:t>
            </a:r>
          </a:p>
          <a:p>
            <a:pPr lvl="0" algn="l" rtl="0"/>
            <a:r>
              <a:rPr lang="en-US" dirty="0"/>
              <a:t>List function of the system.</a:t>
            </a:r>
          </a:p>
          <a:p>
            <a:pPr lvl="0" algn="l" rtl="0"/>
            <a:r>
              <a:rPr lang="en-US" dirty="0"/>
              <a:t>Enumerate classic system element mention typed system</a:t>
            </a:r>
          </a:p>
          <a:p>
            <a:pPr lvl="0" algn="l" rtl="0"/>
            <a:r>
              <a:rPr lang="en-US" dirty="0"/>
              <a:t>List limitation of system theory.</a:t>
            </a:r>
          </a:p>
          <a:p>
            <a:endParaRPr lang="ar-EG" dirty="0"/>
          </a:p>
        </p:txBody>
      </p:sp>
    </p:spTree>
    <p:extLst>
      <p:ext uri="{BB962C8B-B14F-4D97-AF65-F5344CB8AC3E}">
        <p14:creationId xmlns:p14="http://schemas.microsoft.com/office/powerpoint/2010/main" val="15234930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FF0000"/>
                </a:solidFill>
              </a:rPr>
              <a:t>References</a:t>
            </a:r>
            <a:r>
              <a:rPr lang="en-US" dirty="0"/>
              <a:t/>
            </a:r>
            <a:br>
              <a:rPr lang="en-US" dirty="0"/>
            </a:br>
            <a:endParaRPr lang="ar-EG" dirty="0"/>
          </a:p>
        </p:txBody>
      </p:sp>
      <p:sp>
        <p:nvSpPr>
          <p:cNvPr id="3" name="عنصر نائب للمحتوى 2"/>
          <p:cNvSpPr>
            <a:spLocks noGrp="1"/>
          </p:cNvSpPr>
          <p:nvPr>
            <p:ph idx="1"/>
          </p:nvPr>
        </p:nvSpPr>
        <p:spPr/>
        <p:txBody>
          <a:bodyPr>
            <a:normAutofit fontScale="85000" lnSpcReduction="10000"/>
          </a:bodyPr>
          <a:lstStyle/>
          <a:p>
            <a:pPr lvl="0" algn="l" rtl="0"/>
            <a:r>
              <a:rPr lang="en-US" dirty="0" smtClean="0"/>
              <a:t>Yoder-Wise</a:t>
            </a:r>
            <a:r>
              <a:rPr lang="en-US" dirty="0"/>
              <a:t>, P.S. (2011). Leading and Managing in Nursing (5th ed.). St. Louis: Mosby. </a:t>
            </a:r>
          </a:p>
          <a:p>
            <a:pPr lvl="0" algn="l" rtl="0"/>
            <a:r>
              <a:rPr lang="en-US" dirty="0"/>
              <a:t>Sullivan, E.J. &amp; Decker, P.J. (1992). Effective Leadership and Management in Nursing (3rd ed.).</a:t>
            </a:r>
          </a:p>
          <a:p>
            <a:pPr lvl="0" algn="l" rtl="0"/>
            <a:r>
              <a:rPr lang="en-US" dirty="0"/>
              <a:t> Redwood: Addison-Wesley. </a:t>
            </a:r>
            <a:r>
              <a:rPr lang="en-US" dirty="0" err="1"/>
              <a:t>Petula</a:t>
            </a:r>
            <a:r>
              <a:rPr lang="en-US" dirty="0"/>
              <a:t>, S. (2005). Can Applying Systems Theory Improve Quality in Health Systems? National Association for Healthcare Quality. </a:t>
            </a:r>
          </a:p>
          <a:p>
            <a:pPr lvl="0" algn="l" rtl="0"/>
            <a:r>
              <a:rPr lang="en-US" u="sng" dirty="0">
                <a:hlinkClick r:id="rId2"/>
              </a:rPr>
              <a:t>www.nahq.org/uploads/JHQQNol.pdf</a:t>
            </a:r>
            <a:r>
              <a:rPr lang="en-US" dirty="0"/>
              <a:t> </a:t>
            </a:r>
          </a:p>
          <a:p>
            <a:pPr algn="l"/>
            <a:r>
              <a:rPr lang="en-US" dirty="0" err="1"/>
              <a:t>Savigny</a:t>
            </a:r>
            <a:r>
              <a:rPr lang="en-US" dirty="0"/>
              <a:t>, D. D., &amp; Adam, T. (2009). Systems Thinking for Health Systems Strengthening. World Health Organization</a:t>
            </a:r>
            <a:endParaRPr lang="ar-EG" dirty="0"/>
          </a:p>
        </p:txBody>
      </p:sp>
    </p:spTree>
    <p:extLst>
      <p:ext uri="{BB962C8B-B14F-4D97-AF65-F5344CB8AC3E}">
        <p14:creationId xmlns:p14="http://schemas.microsoft.com/office/powerpoint/2010/main" val="18497758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THANK YOU</a:t>
            </a:r>
            <a:endParaRPr lang="ar-EG" dirty="0"/>
          </a:p>
        </p:txBody>
      </p:sp>
      <p:sp>
        <p:nvSpPr>
          <p:cNvPr id="3" name="عنصر نائب للمحتوى 2"/>
          <p:cNvSpPr>
            <a:spLocks noGrp="1"/>
          </p:cNvSpPr>
          <p:nvPr>
            <p:ph idx="1"/>
          </p:nvPr>
        </p:nvSpPr>
        <p:spPr/>
        <p:txBody>
          <a:bodyPr/>
          <a:lstStyle/>
          <a:p>
            <a:endParaRPr lang="ar-EG" dirty="0"/>
          </a:p>
        </p:txBody>
      </p:sp>
    </p:spTree>
    <p:extLst>
      <p:ext uri="{BB962C8B-B14F-4D97-AF65-F5344CB8AC3E}">
        <p14:creationId xmlns:p14="http://schemas.microsoft.com/office/powerpoint/2010/main" val="19641666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Out line</a:t>
            </a:r>
            <a:r>
              <a:rPr lang="en-US" dirty="0"/>
              <a:t/>
            </a:r>
            <a:br>
              <a:rPr lang="en-US" dirty="0"/>
            </a:br>
            <a:endParaRPr lang="ar-EG" dirty="0"/>
          </a:p>
        </p:txBody>
      </p:sp>
      <p:sp>
        <p:nvSpPr>
          <p:cNvPr id="3" name="عنصر نائب للمحتوى 2"/>
          <p:cNvSpPr>
            <a:spLocks noGrp="1"/>
          </p:cNvSpPr>
          <p:nvPr>
            <p:ph idx="1"/>
          </p:nvPr>
        </p:nvSpPr>
        <p:spPr/>
        <p:txBody>
          <a:bodyPr>
            <a:normAutofit/>
          </a:bodyPr>
          <a:lstStyle/>
          <a:p>
            <a:pPr lvl="0" algn="l" rtl="0"/>
            <a:r>
              <a:rPr lang="en-US" dirty="0" smtClean="0"/>
              <a:t>Definition </a:t>
            </a:r>
            <a:r>
              <a:rPr lang="en-US" dirty="0"/>
              <a:t>of system theory</a:t>
            </a:r>
          </a:p>
          <a:p>
            <a:pPr lvl="0" algn="l" rtl="0"/>
            <a:r>
              <a:rPr lang="en-US" dirty="0"/>
              <a:t>Description of general system theory.</a:t>
            </a:r>
          </a:p>
          <a:p>
            <a:pPr lvl="0" algn="l" rtl="0"/>
            <a:r>
              <a:rPr lang="en-US" dirty="0"/>
              <a:t>Advantages and disadvantages of the system.</a:t>
            </a:r>
          </a:p>
          <a:p>
            <a:pPr lvl="0" algn="l" rtl="0"/>
            <a:r>
              <a:rPr lang="en-US" dirty="0"/>
              <a:t>Function of the system.</a:t>
            </a:r>
          </a:p>
          <a:p>
            <a:pPr lvl="0" algn="l" rtl="0"/>
            <a:r>
              <a:rPr lang="en-US" dirty="0"/>
              <a:t>classic system element mention typed system</a:t>
            </a:r>
          </a:p>
          <a:p>
            <a:pPr lvl="0" algn="l" rtl="0"/>
            <a:r>
              <a:rPr lang="en-US" dirty="0"/>
              <a:t>Limitation of system theory.</a:t>
            </a:r>
            <a:r>
              <a:rPr lang="en-US" b="1" dirty="0"/>
              <a:t> </a:t>
            </a:r>
            <a:endParaRPr lang="en-US" dirty="0"/>
          </a:p>
          <a:p>
            <a:pPr lvl="0" algn="l" rtl="0"/>
            <a:r>
              <a:rPr lang="en-US" dirty="0"/>
              <a:t>References  </a:t>
            </a:r>
          </a:p>
          <a:p>
            <a:endParaRPr lang="ar-EG" dirty="0"/>
          </a:p>
        </p:txBody>
      </p:sp>
    </p:spTree>
    <p:extLst>
      <p:ext uri="{BB962C8B-B14F-4D97-AF65-F5344CB8AC3E}">
        <p14:creationId xmlns:p14="http://schemas.microsoft.com/office/powerpoint/2010/main" val="9577719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Introduction:-</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p:txBody>
          <a:bodyPr>
            <a:normAutofit/>
          </a:bodyPr>
          <a:lstStyle/>
          <a:p>
            <a:pPr algn="just" rtl="0"/>
            <a:r>
              <a:rPr lang="en-US" dirty="0" smtClean="0"/>
              <a:t>Several </a:t>
            </a:r>
            <a:r>
              <a:rPr lang="en-US" dirty="0"/>
              <a:t>management theories have evolved over a period of time. System theory is one of important theory in management. The lecture offer are understanding the system theory in related to management General nursing theory was proposed in the 1940s by the biologist (</a:t>
            </a:r>
            <a:r>
              <a:rPr lang="en-US" b="1" dirty="0" err="1"/>
              <a:t>Ludwing</a:t>
            </a:r>
            <a:r>
              <a:rPr lang="en-US" b="1" dirty="0"/>
              <a:t> von</a:t>
            </a:r>
            <a:r>
              <a:rPr lang="en-US" dirty="0"/>
              <a:t>) was reacting against reduction and attempting to revive the unity </a:t>
            </a:r>
          </a:p>
          <a:p>
            <a:endParaRPr lang="ar-EG" dirty="0"/>
          </a:p>
        </p:txBody>
      </p:sp>
    </p:spTree>
    <p:extLst>
      <p:ext uri="{BB962C8B-B14F-4D97-AF65-F5344CB8AC3E}">
        <p14:creationId xmlns:p14="http://schemas.microsoft.com/office/powerpoint/2010/main" val="39205083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Definition of system t</a:t>
            </a:r>
            <a:r>
              <a:rPr lang="en-US" b="1" dirty="0"/>
              <a:t>heory </a:t>
            </a:r>
            <a:r>
              <a:rPr lang="en-US" dirty="0"/>
              <a:t/>
            </a:r>
            <a:br>
              <a:rPr lang="en-US" dirty="0"/>
            </a:br>
            <a:endParaRPr lang="ar-EG" dirty="0"/>
          </a:p>
        </p:txBody>
      </p:sp>
      <p:sp>
        <p:nvSpPr>
          <p:cNvPr id="3" name="عنصر نائب للمحتوى 2"/>
          <p:cNvSpPr>
            <a:spLocks noGrp="1"/>
          </p:cNvSpPr>
          <p:nvPr>
            <p:ph idx="1"/>
          </p:nvPr>
        </p:nvSpPr>
        <p:spPr>
          <a:xfrm>
            <a:off x="107504" y="1484784"/>
            <a:ext cx="8229600" cy="4525963"/>
          </a:xfrm>
        </p:spPr>
        <p:txBody>
          <a:bodyPr/>
          <a:lstStyle/>
          <a:p>
            <a:pPr algn="just" rtl="0"/>
            <a:r>
              <a:rPr lang="en-US" dirty="0" smtClean="0"/>
              <a:t>It </a:t>
            </a:r>
            <a:r>
              <a:rPr lang="en-US" dirty="0"/>
              <a:t>defined as an effort to identify, in logical fashion, the interaction of various internal and external elements that aiming on an organization operation.  </a:t>
            </a:r>
          </a:p>
          <a:p>
            <a:pPr algn="just"/>
            <a:endParaRPr lang="ar-EG" dirty="0"/>
          </a:p>
        </p:txBody>
      </p:sp>
    </p:spTree>
    <p:extLst>
      <p:ext uri="{BB962C8B-B14F-4D97-AF65-F5344CB8AC3E}">
        <p14:creationId xmlns:p14="http://schemas.microsoft.com/office/powerpoint/2010/main" val="19030890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Description of general system theory</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p:txBody>
          <a:bodyPr>
            <a:normAutofit fontScale="77500" lnSpcReduction="20000"/>
          </a:bodyPr>
          <a:lstStyle/>
          <a:p>
            <a:pPr algn="just" rtl="0"/>
            <a:r>
              <a:rPr lang="en-US" dirty="0" smtClean="0"/>
              <a:t>System </a:t>
            </a:r>
            <a:r>
              <a:rPr lang="en-US" dirty="0"/>
              <a:t>theory provided approach to understanding, analyzing and thinking about organizations.</a:t>
            </a:r>
          </a:p>
          <a:p>
            <a:pPr lvl="0" algn="just" rtl="0"/>
            <a:r>
              <a:rPr lang="en-US" dirty="0"/>
              <a:t> System theory views an organization as an organism made up numerous part (subsystems) that work together in harmony for the large system to department, work group, business unit, facilities and individual employees can be viewed as subsystems of the organization.</a:t>
            </a:r>
          </a:p>
          <a:p>
            <a:pPr lvl="0" algn="just" rtl="0"/>
            <a:r>
              <a:rPr lang="en-US" dirty="0"/>
              <a:t>System composed of structure, process and out com to evaluate success in achieving nursing out come.</a:t>
            </a:r>
          </a:p>
          <a:p>
            <a:pPr lvl="0" algn="just" rtl="0"/>
            <a:r>
              <a:rPr lang="en-US" dirty="0"/>
              <a:t>It is necessary to device mechanisms for feed back of results and the adjustment of resources, process and structure where necessary to better goal .</a:t>
            </a:r>
          </a:p>
          <a:p>
            <a:pPr algn="just" rtl="0"/>
            <a:r>
              <a:rPr lang="en-US" dirty="0"/>
              <a:t>  </a:t>
            </a:r>
          </a:p>
          <a:p>
            <a:endParaRPr lang="ar-EG" dirty="0"/>
          </a:p>
        </p:txBody>
      </p:sp>
    </p:spTree>
    <p:extLst>
      <p:ext uri="{BB962C8B-B14F-4D97-AF65-F5344CB8AC3E}">
        <p14:creationId xmlns:p14="http://schemas.microsoft.com/office/powerpoint/2010/main" val="42690231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t>Characteristics of system</a:t>
            </a:r>
            <a:endParaRPr lang="ar-EG" dirty="0"/>
          </a:p>
        </p:txBody>
      </p:sp>
      <p:sp>
        <p:nvSpPr>
          <p:cNvPr id="3" name="عنصر نائب للمحتوى 2"/>
          <p:cNvSpPr>
            <a:spLocks noGrp="1"/>
          </p:cNvSpPr>
          <p:nvPr>
            <p:ph idx="1"/>
          </p:nvPr>
        </p:nvSpPr>
        <p:spPr/>
        <p:txBody>
          <a:bodyPr>
            <a:normAutofit fontScale="62500" lnSpcReduction="20000"/>
          </a:bodyPr>
          <a:lstStyle/>
          <a:p>
            <a:pPr rtl="0"/>
            <a:r>
              <a:rPr lang="ar-EG" dirty="0"/>
              <a:t>	</a:t>
            </a:r>
            <a:endParaRPr lang="en-US" dirty="0"/>
          </a:p>
          <a:p>
            <a:pPr lvl="0" algn="l" rtl="0"/>
            <a:r>
              <a:rPr lang="en-US" dirty="0"/>
              <a:t>Communication mechanism must be in place for organizational system to exchanged relevant information with it is environment</a:t>
            </a:r>
          </a:p>
          <a:p>
            <a:pPr lvl="0" algn="l" rtl="0"/>
            <a:r>
              <a:rPr lang="en-US" dirty="0"/>
              <a:t>Provide for the flow of the information among subsystems.</a:t>
            </a:r>
          </a:p>
          <a:p>
            <a:pPr lvl="0" algn="l" rtl="0"/>
            <a:r>
              <a:rPr lang="en-US" b="1" dirty="0"/>
              <a:t>System</a:t>
            </a:r>
            <a:r>
              <a:rPr lang="en-US" dirty="0"/>
              <a:t>:- Set interrelated part  that turn input into out puts through processing </a:t>
            </a:r>
          </a:p>
          <a:p>
            <a:pPr lvl="0" algn="l" rtl="0"/>
            <a:r>
              <a:rPr lang="en-US" b="1" dirty="0"/>
              <a:t>Subsystems</a:t>
            </a:r>
            <a:r>
              <a:rPr lang="en-US" dirty="0"/>
              <a:t>:-do the processing</a:t>
            </a:r>
          </a:p>
          <a:p>
            <a:pPr lvl="0" algn="l" rtl="0"/>
            <a:r>
              <a:rPr lang="en-US" b="1" dirty="0"/>
              <a:t>Super system</a:t>
            </a:r>
            <a:r>
              <a:rPr lang="en-US" dirty="0"/>
              <a:t>:-are other systems in the environment that the system is boundaries.</a:t>
            </a:r>
          </a:p>
          <a:p>
            <a:pPr lvl="0" algn="l" rtl="0"/>
            <a:r>
              <a:rPr lang="en-US" dirty="0"/>
              <a:t>System is goal oriented and engages in feedback in order to meet the goal of organization. </a:t>
            </a:r>
          </a:p>
          <a:p>
            <a:pPr lvl="0" algn="l" rtl="0"/>
            <a:r>
              <a:rPr lang="en-US" dirty="0"/>
              <a:t>System theory focuses in the arrangement and relation between the part that connect them into a whole.</a:t>
            </a:r>
          </a:p>
          <a:p>
            <a:pPr lvl="0" algn="l" rtl="0"/>
            <a:r>
              <a:rPr lang="en-US" dirty="0"/>
              <a:t>The mutual interaction between the parts make the whole bigger than the parts them selves. </a:t>
            </a:r>
          </a:p>
          <a:p>
            <a:pPr algn="l"/>
            <a:endParaRPr lang="ar-EG" dirty="0"/>
          </a:p>
        </p:txBody>
      </p:sp>
    </p:spTree>
    <p:extLst>
      <p:ext uri="{BB962C8B-B14F-4D97-AF65-F5344CB8AC3E}">
        <p14:creationId xmlns:p14="http://schemas.microsoft.com/office/powerpoint/2010/main" val="6185454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Advantages of system </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p:txBody>
          <a:bodyPr/>
          <a:lstStyle/>
          <a:p>
            <a:pPr lvl="0" algn="l" rtl="0"/>
            <a:r>
              <a:rPr lang="en-US" dirty="0" smtClean="0"/>
              <a:t>Highlight </a:t>
            </a:r>
            <a:r>
              <a:rPr lang="en-US" dirty="0"/>
              <a:t>input and output relationships.</a:t>
            </a:r>
          </a:p>
          <a:p>
            <a:pPr lvl="0" algn="l" rtl="0"/>
            <a:r>
              <a:rPr lang="en-US" dirty="0"/>
              <a:t>Clarifies process steps and channels</a:t>
            </a:r>
          </a:p>
          <a:p>
            <a:pPr lvl="0" algn="l" rtl="0"/>
            <a:r>
              <a:rPr lang="en-US" dirty="0"/>
              <a:t>Identifies optimum control point.</a:t>
            </a:r>
          </a:p>
          <a:p>
            <a:pPr lvl="0" algn="l" rtl="0"/>
            <a:r>
              <a:rPr lang="en-US" dirty="0"/>
              <a:t>Facilities broad scales </a:t>
            </a:r>
          </a:p>
          <a:p>
            <a:pPr lvl="0" algn="l" rtl="0"/>
            <a:r>
              <a:rPr lang="en-US" dirty="0"/>
              <a:t>Multidirectional change.</a:t>
            </a:r>
          </a:p>
          <a:p>
            <a:endParaRPr lang="ar-EG" dirty="0"/>
          </a:p>
        </p:txBody>
      </p:sp>
    </p:spTree>
    <p:extLst>
      <p:ext uri="{BB962C8B-B14F-4D97-AF65-F5344CB8AC3E}">
        <p14:creationId xmlns:p14="http://schemas.microsoft.com/office/powerpoint/2010/main" val="12035396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Disadvantages of system:-</a:t>
            </a:r>
            <a:r>
              <a:rPr lang="en-US" dirty="0"/>
              <a:t/>
            </a:r>
            <a:br>
              <a:rPr lang="en-US" dirty="0"/>
            </a:br>
            <a:endParaRPr lang="ar-EG" dirty="0"/>
          </a:p>
        </p:txBody>
      </p:sp>
      <p:sp>
        <p:nvSpPr>
          <p:cNvPr id="3" name="عنصر نائب للمحتوى 2"/>
          <p:cNvSpPr>
            <a:spLocks noGrp="1"/>
          </p:cNvSpPr>
          <p:nvPr>
            <p:ph idx="1"/>
          </p:nvPr>
        </p:nvSpPr>
        <p:spPr/>
        <p:txBody>
          <a:bodyPr/>
          <a:lstStyle/>
          <a:p>
            <a:pPr lvl="0" algn="l" rtl="0"/>
            <a:r>
              <a:rPr lang="en-US" dirty="0" smtClean="0"/>
              <a:t>Centralize </a:t>
            </a:r>
            <a:r>
              <a:rPr lang="en-US" dirty="0"/>
              <a:t>in decision making.</a:t>
            </a:r>
          </a:p>
          <a:p>
            <a:pPr lvl="0" algn="l" rtl="0"/>
            <a:r>
              <a:rPr lang="en-US" dirty="0"/>
              <a:t>Observed difference disagreement </a:t>
            </a:r>
          </a:p>
          <a:p>
            <a:pPr lvl="0" algn="l" rtl="0"/>
            <a:r>
              <a:rPr lang="en-US" dirty="0"/>
              <a:t>Depersonalizes human interactions.</a:t>
            </a:r>
          </a:p>
          <a:p>
            <a:pPr algn="l"/>
            <a:endParaRPr lang="ar-EG" dirty="0"/>
          </a:p>
        </p:txBody>
      </p:sp>
    </p:spTree>
    <p:extLst>
      <p:ext uri="{BB962C8B-B14F-4D97-AF65-F5344CB8AC3E}">
        <p14:creationId xmlns:p14="http://schemas.microsoft.com/office/powerpoint/2010/main" val="1549032560"/>
      </p:ext>
    </p:extLst>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1073</Words>
  <Application>Microsoft Office PowerPoint</Application>
  <PresentationFormat>عرض على الشاشة (3:4)‏</PresentationFormat>
  <Paragraphs>115</Paragraphs>
  <Slides>21</Slides>
  <Notes>0</Notes>
  <HiddenSlides>0</HiddenSlides>
  <MMClips>0</MMClips>
  <ScaleCrop>false</ScaleCrop>
  <HeadingPairs>
    <vt:vector size="4" baseType="variant">
      <vt:variant>
        <vt:lpstr>نسق</vt:lpstr>
      </vt:variant>
      <vt:variant>
        <vt:i4>1</vt:i4>
      </vt:variant>
      <vt:variant>
        <vt:lpstr>عناوين الشرائح</vt:lpstr>
      </vt:variant>
      <vt:variant>
        <vt:i4>21</vt:i4>
      </vt:variant>
    </vt:vector>
  </HeadingPairs>
  <TitlesOfParts>
    <vt:vector size="22" baseType="lpstr">
      <vt:lpstr>سمة Office</vt:lpstr>
      <vt:lpstr>System theory  </vt:lpstr>
      <vt:lpstr>Objectives:-  </vt:lpstr>
      <vt:lpstr>Out line </vt:lpstr>
      <vt:lpstr>Introduction:- </vt:lpstr>
      <vt:lpstr>Definition of system theory  </vt:lpstr>
      <vt:lpstr>Description of general system theory </vt:lpstr>
      <vt:lpstr>Characteristics of system</vt:lpstr>
      <vt:lpstr>Advantages of system  </vt:lpstr>
      <vt:lpstr>Disadvantages of system:- </vt:lpstr>
      <vt:lpstr>Basic element of the system  </vt:lpstr>
      <vt:lpstr>Types of a system </vt:lpstr>
      <vt:lpstr>Continue Types of a system </vt:lpstr>
      <vt:lpstr>Continue Types of a system</vt:lpstr>
      <vt:lpstr>Continue Types of a system</vt:lpstr>
      <vt:lpstr>Continue Types of a system</vt:lpstr>
      <vt:lpstr>Continue Types of a system</vt:lpstr>
      <vt:lpstr>Continue Types of a system</vt:lpstr>
      <vt:lpstr>Strengths of system theory:- </vt:lpstr>
      <vt:lpstr> Limitation in system theory in management:- </vt:lpstr>
      <vt:lpstr>References </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 theory  </dc:title>
  <dc:creator>best</dc:creator>
  <cp:lastModifiedBy>best</cp:lastModifiedBy>
  <cp:revision>3</cp:revision>
  <dcterms:created xsi:type="dcterms:W3CDTF">2020-04-04T14:47:32Z</dcterms:created>
  <dcterms:modified xsi:type="dcterms:W3CDTF">2020-04-04T15:11:52Z</dcterms:modified>
</cp:coreProperties>
</file>