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>
        <p:scale>
          <a:sx n="68" d="100"/>
          <a:sy n="68" d="100"/>
        </p:scale>
        <p:origin x="-73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716422" cy="4053681"/>
          </a:xfrm>
        </p:spPr>
      </p:pic>
    </p:spTree>
    <p:extLst>
      <p:ext uri="{BB962C8B-B14F-4D97-AF65-F5344CB8AC3E}">
        <p14:creationId xmlns:p14="http://schemas.microsoft.com/office/powerpoint/2010/main" val="28639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latin typeface="TimesNewRomanPSMT"/>
              </a:rPr>
              <a:t>3. Remove the outside sterile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packaging and discard.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058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latin typeface="TimesNewRomanPSMT"/>
              </a:rPr>
              <a:t>. Grab the outer </a:t>
            </a:r>
            <a:r>
              <a:rPr lang="en-US" dirty="0" smtClean="0">
                <a:latin typeface="TimesNewRomanPSMT"/>
              </a:rPr>
              <a:t>surface’s outermost </a:t>
            </a:r>
            <a:r>
              <a:rPr lang="en-US" dirty="0">
                <a:latin typeface="TimesNewRomanPSMT"/>
              </a:rPr>
              <a:t>tip (corner of </a:t>
            </a:r>
            <a:r>
              <a:rPr lang="en-US" dirty="0" smtClean="0">
                <a:latin typeface="TimesNewRomanPSMT"/>
              </a:rPr>
              <a:t>folded drape</a:t>
            </a:r>
            <a:r>
              <a:rPr lang="en-US" dirty="0">
                <a:latin typeface="TimesNewRomanPSMT"/>
              </a:rPr>
              <a:t>) and open the flap </a:t>
            </a:r>
            <a:r>
              <a:rPr lang="en-US" dirty="0" smtClean="0">
                <a:latin typeface="TimesNewRomanPSMT"/>
              </a:rPr>
              <a:t>away from </a:t>
            </a:r>
            <a:r>
              <a:rPr lang="en-US" dirty="0">
                <a:latin typeface="TimesNewRomanPSMT"/>
              </a:rPr>
              <a:t>you</a:t>
            </a:r>
            <a:r>
              <a:rPr lang="en-US" dirty="0" smtClean="0">
                <a:latin typeface="TimesNewRomanPSMT"/>
              </a:rPr>
              <a:t>.</a:t>
            </a:r>
          </a:p>
          <a:p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410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4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NewRomanPS-BoldMT"/>
              </a:rPr>
              <a:t>Adding Sterile Items to </a:t>
            </a:r>
            <a:r>
              <a:rPr lang="en-US" b="1" dirty="0" smtClean="0">
                <a:latin typeface="TimesNewRomanPS-BoldMT"/>
              </a:rPr>
              <a:t>a Sterile </a:t>
            </a:r>
            <a:r>
              <a:rPr lang="en-US" b="1" dirty="0">
                <a:latin typeface="TimesNewRomanPS-BoldMT"/>
              </a:rPr>
              <a:t>Field</a:t>
            </a:r>
          </a:p>
          <a:p>
            <a:pPr marL="0" indent="0">
              <a:buNone/>
            </a:pPr>
            <a:r>
              <a:rPr lang="en-US" dirty="0">
                <a:latin typeface="TimesNewRomanPSMT"/>
              </a:rPr>
              <a:t>5. Grab the side flaps and </a:t>
            </a:r>
            <a:r>
              <a:rPr lang="en-US" dirty="0" smtClean="0">
                <a:latin typeface="TimesNewRomanPSMT"/>
              </a:rPr>
              <a:t>open outwards</a:t>
            </a:r>
            <a:r>
              <a:rPr lang="en-US" dirty="0">
                <a:latin typeface="TimesNewRomanPSMT"/>
              </a:rPr>
              <a:t>, and let it lie flat on </a:t>
            </a:r>
            <a:r>
              <a:rPr lang="en-US" dirty="0" smtClean="0">
                <a:latin typeface="TimesNewRomanPSMT"/>
              </a:rPr>
              <a:t>the table.</a:t>
            </a: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191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65760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7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618"/>
            <a:ext cx="8229600" cy="4525963"/>
          </a:xfrm>
        </p:spPr>
        <p:txBody>
          <a:bodyPr/>
          <a:lstStyle/>
          <a:p>
            <a:r>
              <a:rPr lang="en-US" dirty="0">
                <a:latin typeface="TimesNewRomanPSMT"/>
              </a:rPr>
              <a:t>6. Grasping the </a:t>
            </a:r>
            <a:r>
              <a:rPr lang="en-US" dirty="0" smtClean="0">
                <a:latin typeface="TimesNewRomanPSMT"/>
              </a:rPr>
              <a:t>outermost corner</a:t>
            </a:r>
            <a:r>
              <a:rPr lang="en-US" dirty="0">
                <a:latin typeface="TimesNewRomanPSMT"/>
              </a:rPr>
              <a:t>, pull the last flap </a:t>
            </a:r>
            <a:r>
              <a:rPr lang="en-US" dirty="0" smtClean="0">
                <a:latin typeface="TimesNewRomanPSMT"/>
              </a:rPr>
              <a:t>toward you</a:t>
            </a:r>
            <a:r>
              <a:rPr lang="en-US" dirty="0">
                <a:latin typeface="TimesNewRomanPSMT"/>
              </a:rPr>
              <a:t>, and lays it flat on the table</a:t>
            </a:r>
            <a:r>
              <a:rPr lang="en-US" dirty="0" smtClean="0">
                <a:latin typeface="TimesNewRomanPSMT"/>
              </a:rPr>
              <a:t>.</a:t>
            </a:r>
          </a:p>
          <a:p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52800"/>
            <a:ext cx="4191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886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NewRomanPSMT"/>
              </a:rPr>
              <a:t>7. Using sterile </a:t>
            </a:r>
            <a:r>
              <a:rPr lang="en-US" dirty="0" smtClean="0">
                <a:latin typeface="TimesNewRomanPSMT"/>
              </a:rPr>
              <a:t>forceps, rearrange </a:t>
            </a:r>
            <a:r>
              <a:rPr lang="en-US" dirty="0">
                <a:latin typeface="TimesNewRomanPSMT"/>
              </a:rPr>
              <a:t>sterile equipment </a:t>
            </a:r>
            <a:r>
              <a:rPr lang="en-US" dirty="0" smtClean="0">
                <a:latin typeface="TimesNewRomanPSMT"/>
              </a:rPr>
              <a:t>on the </a:t>
            </a:r>
            <a:r>
              <a:rPr lang="en-US" dirty="0">
                <a:latin typeface="TimesNewRomanPSMT"/>
              </a:rPr>
              <a:t>sterile field in order of usage</a:t>
            </a:r>
            <a:r>
              <a:rPr lang="en-US" dirty="0" smtClean="0">
                <a:latin typeface="TimesNewRomanPSMT"/>
              </a:rPr>
              <a:t>.</a:t>
            </a:r>
          </a:p>
          <a:p>
            <a:endParaRPr lang="en-US" dirty="0" smtClean="0">
              <a:latin typeface="TimesNewRomanPSMT"/>
            </a:endParaRPr>
          </a:p>
          <a:p>
            <a:endParaRPr lang="ar-E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50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495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</a:t>
            </a:r>
            <a:r>
              <a:rPr lang="en-US" dirty="0">
                <a:latin typeface="TimesNewRomanPSMT"/>
              </a:rPr>
              <a:t>. Supplies can be </a:t>
            </a:r>
            <a:r>
              <a:rPr lang="en-US" dirty="0" smtClean="0">
                <a:latin typeface="TimesNewRomanPSMT"/>
              </a:rPr>
              <a:t>opened (following packaging directions</a:t>
            </a:r>
            <a:r>
              <a:rPr lang="en-US" dirty="0">
                <a:latin typeface="TimesNewRomanPSMT"/>
              </a:rPr>
              <a:t>), then </a:t>
            </a:r>
            <a:r>
              <a:rPr lang="en-US" dirty="0" smtClean="0">
                <a:latin typeface="TimesNewRomanPSMT"/>
              </a:rPr>
              <a:t>gently dropped </a:t>
            </a:r>
            <a:r>
              <a:rPr lang="en-US" dirty="0">
                <a:latin typeface="TimesNewRomanPSMT"/>
              </a:rPr>
              <a:t>onto the sterile field</a:t>
            </a:r>
            <a:r>
              <a:rPr lang="en-US" dirty="0" smtClean="0">
                <a:latin typeface="TimesNewRomanPSMT"/>
              </a:rPr>
              <a:t>.</a:t>
            </a:r>
          </a:p>
          <a:p>
            <a:endParaRPr lang="ar-E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477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4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582" y="2865920"/>
            <a:ext cx="3810835" cy="252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0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9. </a:t>
            </a:r>
            <a:r>
              <a:rPr lang="en-US" dirty="0">
                <a:latin typeface="TimesNewRomanPSMT"/>
              </a:rPr>
              <a:t>Add solution to the </a:t>
            </a:r>
            <a:r>
              <a:rPr lang="en-US" dirty="0" smtClean="0">
                <a:latin typeface="TimesNewRomanPSMT"/>
              </a:rPr>
              <a:t>sterile tray </a:t>
            </a:r>
            <a:r>
              <a:rPr lang="en-US" dirty="0">
                <a:latin typeface="TimesNewRomanPSMT"/>
              </a:rPr>
              <a:t>by pouring the </a:t>
            </a:r>
            <a:r>
              <a:rPr lang="en-US" dirty="0" smtClean="0">
                <a:latin typeface="TimesNewRomanPSMT"/>
              </a:rPr>
              <a:t>solution carefully </a:t>
            </a:r>
            <a:r>
              <a:rPr lang="en-US" dirty="0">
                <a:latin typeface="TimesNewRomanPSMT"/>
              </a:rPr>
              <a:t>into the </a:t>
            </a:r>
            <a:r>
              <a:rPr lang="en-US" dirty="0" smtClean="0">
                <a:latin typeface="TimesNewRomanPSMT"/>
              </a:rPr>
              <a:t>receptacle: Verify </a:t>
            </a:r>
            <a:r>
              <a:rPr lang="en-US" dirty="0">
                <a:latin typeface="TimesNewRomanPSMT"/>
              </a:rPr>
              <a:t>solution and </a:t>
            </a:r>
            <a:r>
              <a:rPr lang="en-US" dirty="0" smtClean="0">
                <a:latin typeface="TimesNewRomanPSMT"/>
              </a:rPr>
              <a:t>expiry date</a:t>
            </a:r>
            <a:r>
              <a:rPr lang="en-US" dirty="0">
                <a:latin typeface="TimesNewRomanPSMT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NewRomanPSMT"/>
              </a:rPr>
              <a:t>Open cap and place face </a:t>
            </a:r>
            <a:r>
              <a:rPr lang="en-US" dirty="0" smtClean="0">
                <a:latin typeface="TimesNewRomanPSMT"/>
              </a:rPr>
              <a:t>up on </a:t>
            </a:r>
            <a:r>
              <a:rPr lang="en-US" dirty="0">
                <a:latin typeface="TimesNewRomanPSMT"/>
              </a:rPr>
              <a:t>non-sterile surface.</a:t>
            </a:r>
            <a:endParaRPr lang="ar-E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810000"/>
            <a:ext cx="5867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latin typeface="TimesNewRomanPSMT"/>
              </a:rPr>
              <a:t>Hold bottle two inches </a:t>
            </a:r>
            <a:r>
              <a:rPr lang="en-US" dirty="0" smtClean="0">
                <a:latin typeface="TimesNewRomanPSMT"/>
              </a:rPr>
              <a:t>above receptacle </a:t>
            </a:r>
            <a:r>
              <a:rPr lang="en-US" dirty="0">
                <a:latin typeface="TimesNewRomanPSMT"/>
              </a:rPr>
              <a:t>and pour </a:t>
            </a:r>
            <a:r>
              <a:rPr lang="en-US" dirty="0" smtClean="0">
                <a:latin typeface="TimesNewRomanPSMT"/>
              </a:rPr>
              <a:t>the required </a:t>
            </a:r>
            <a:r>
              <a:rPr lang="en-US" dirty="0">
                <a:latin typeface="TimesNewRomanPSMT"/>
              </a:rPr>
              <a:t>amount slowly and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without </a:t>
            </a:r>
            <a:r>
              <a:rPr lang="en-US" dirty="0" smtClean="0">
                <a:latin typeface="TimesNewRomanPSMT"/>
              </a:rPr>
              <a:t>splashing. If </a:t>
            </a:r>
            <a:r>
              <a:rPr lang="en-US" dirty="0">
                <a:latin typeface="TimesNewRomanPSMT"/>
              </a:rPr>
              <a:t>bottle is multi-use, </a:t>
            </a:r>
            <a:r>
              <a:rPr lang="en-US" dirty="0" smtClean="0">
                <a:latin typeface="TimesNewRomanPSMT"/>
              </a:rPr>
              <a:t>recap and </a:t>
            </a:r>
            <a:r>
              <a:rPr lang="en-US" dirty="0">
                <a:latin typeface="TimesNewRomanPSMT"/>
              </a:rPr>
              <a:t>label it with the date and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time of opening. Most </a:t>
            </a:r>
            <a:r>
              <a:rPr lang="en-US" dirty="0" smtClean="0">
                <a:latin typeface="TimesNewRomanPSMT"/>
              </a:rPr>
              <a:t>sterile solutions </a:t>
            </a:r>
            <a:r>
              <a:rPr lang="en-US" dirty="0">
                <a:latin typeface="TimesNewRomanPSMT"/>
              </a:rPr>
              <a:t>are good for </a:t>
            </a:r>
            <a:r>
              <a:rPr lang="en-US" dirty="0" smtClean="0">
                <a:latin typeface="TimesNewRomanPSMT"/>
              </a:rPr>
              <a:t>24 hours</a:t>
            </a:r>
            <a:r>
              <a:rPr lang="en-US" dirty="0">
                <a:latin typeface="TimesNewRomanPSMT"/>
              </a:rPr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121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00324"/>
            <a:ext cx="8839200" cy="586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8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prstClr val="black"/>
                </a:solidFill>
                <a:latin typeface="TimesNewRomanPS-BoldMT"/>
                <a:ea typeface="+mj-ea"/>
                <a:cs typeface="+mj-cs"/>
              </a:rPr>
              <a:t>Establishing and maintaining a sterile field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422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762999" cy="4935751"/>
          </a:xfrm>
        </p:spPr>
      </p:pic>
    </p:spTree>
    <p:extLst>
      <p:ext uri="{BB962C8B-B14F-4D97-AF65-F5344CB8AC3E}">
        <p14:creationId xmlns:p14="http://schemas.microsoft.com/office/powerpoint/2010/main" val="7176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Prepared by \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Shimaa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</a:t>
            </a:r>
            <a:r>
              <a:rPr lang="en-US" sz="2000" b="1" i="1" dirty="0" err="1" smtClean="0">
                <a:solidFill>
                  <a:srgbClr val="FF0000"/>
                </a:solidFill>
              </a:rPr>
              <a:t>ebary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marL="0" indent="0" algn="ctr"/>
            <a:r>
              <a:rPr lang="en-US" sz="2000" b="1" i="1" dirty="0">
                <a:solidFill>
                  <a:srgbClr val="FF0000"/>
                </a:solidFill>
              </a:rPr>
              <a:t>Demonstrator </a:t>
            </a:r>
            <a:r>
              <a:rPr lang="en-US" sz="2000" b="1" i="1" dirty="0" smtClean="0">
                <a:solidFill>
                  <a:srgbClr val="FF0000"/>
                </a:solidFill>
              </a:rPr>
              <a:t> at Medical </a:t>
            </a:r>
            <a:r>
              <a:rPr lang="en-US" sz="2000" b="1" i="1" dirty="0">
                <a:solidFill>
                  <a:srgbClr val="FF0000"/>
                </a:solidFill>
              </a:rPr>
              <a:t>S</a:t>
            </a:r>
            <a:r>
              <a:rPr lang="en-US" sz="2000" b="1" i="1" dirty="0" smtClean="0">
                <a:solidFill>
                  <a:srgbClr val="FF0000"/>
                </a:solidFill>
              </a:rPr>
              <a:t>urgical Department </a:t>
            </a:r>
            <a:endParaRPr lang="en-US" sz="2000" b="1" i="1" dirty="0">
              <a:solidFill>
                <a:srgbClr val="FF0000"/>
              </a:solidFill>
            </a:endParaRPr>
          </a:p>
          <a:p>
            <a:endParaRPr lang="ar-EG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  <a:latin typeface="TimesNewRomanPS-BoldMT"/>
              </a:rPr>
              <a:t>A sterile field </a:t>
            </a:r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:-</a:t>
            </a:r>
          </a:p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is </a:t>
            </a:r>
            <a:r>
              <a:rPr lang="en-US" dirty="0">
                <a:latin typeface="TimesNewRomanPSMT"/>
              </a:rPr>
              <a:t>a sterile surface on which to place sterile equipment </a:t>
            </a:r>
            <a:r>
              <a:rPr lang="en-US">
                <a:latin typeface="TimesNewRomanPSMT"/>
              </a:rPr>
              <a:t>that </a:t>
            </a:r>
            <a:r>
              <a:rPr lang="en-US" smtClean="0">
                <a:latin typeface="TimesNewRomanPSMT"/>
              </a:rPr>
              <a:t>is considered </a:t>
            </a:r>
            <a:r>
              <a:rPr lang="en-US" dirty="0">
                <a:latin typeface="TimesNewRomanPSMT"/>
              </a:rPr>
              <a:t>free from </a:t>
            </a:r>
            <a:r>
              <a:rPr lang="en-US" dirty="0" smtClean="0">
                <a:latin typeface="TimesNewRomanPSMT"/>
              </a:rPr>
              <a:t>microorganisms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719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NewRomanPS-BoldMT"/>
                <a:ea typeface="+mn-ea"/>
                <a:cs typeface="+mn-cs"/>
              </a:rPr>
              <a:t>Purposes</a:t>
            </a:r>
            <a:r>
              <a:rPr lang="en-US" b="1" dirty="0">
                <a:solidFill>
                  <a:srgbClr val="FF0000"/>
                </a:solidFill>
                <a:latin typeface="TimesNewRomanPS-BoldMT"/>
                <a:ea typeface="+mn-ea"/>
                <a:cs typeface="+mn-cs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NewRomanPS-BoldMT"/>
                <a:ea typeface="+mn-ea"/>
                <a:cs typeface="+mn-cs"/>
              </a:rPr>
            </a:br>
            <a:endParaRPr lang="ar-EG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1-</a:t>
            </a:r>
            <a:r>
              <a:rPr lang="en-US" dirty="0" smtClean="0">
                <a:latin typeface="TimesNewRomanPSMT"/>
              </a:rPr>
              <a:t>A </a:t>
            </a:r>
            <a:r>
              <a:rPr lang="en-US" dirty="0">
                <a:latin typeface="TimesNewRomanPSMT"/>
              </a:rPr>
              <a:t>sterile field is required for all invasive procedures to prevent the transfer of</a:t>
            </a:r>
          </a:p>
          <a:p>
            <a:pPr marL="0" indent="0" algn="l" rtl="0">
              <a:buNone/>
            </a:pPr>
            <a:r>
              <a:rPr lang="en-US" dirty="0">
                <a:latin typeface="TimesNewRomanPSMT"/>
              </a:rPr>
              <a:t>microorganisms and reduce the potential for surgical site infections.</a:t>
            </a:r>
          </a:p>
          <a:p>
            <a:pPr marL="0" indent="0" algn="l" rtl="0">
              <a:buNone/>
            </a:pPr>
            <a:r>
              <a:rPr lang="en-US" dirty="0">
                <a:latin typeface="TimesNewRomanPSMT"/>
              </a:rPr>
              <a:t>2- Sterile fields can be created in the OR using drapes, or at the bedside using a</a:t>
            </a:r>
          </a:p>
          <a:p>
            <a:pPr marL="0" indent="0" algn="l" rtl="0">
              <a:buNone/>
            </a:pPr>
            <a:r>
              <a:rPr lang="en-US" dirty="0">
                <a:latin typeface="TimesNewRomanPSMT"/>
              </a:rPr>
              <a:t>prepackaged set of supplies for a sterile procedure or wound care.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993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4478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Safety </a:t>
            </a: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considerations</a:t>
            </a: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NewRomanPS-BoldMT"/>
              </a:rPr>
            </a:b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1</a:t>
            </a:r>
            <a:r>
              <a:rPr lang="en-US" dirty="0">
                <a:latin typeface="TimesNewRomanPSMT"/>
              </a:rPr>
              <a:t>. Check physician orders and hospital policy regarding procedure.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2. Instruct patient how to assist throughout the procedure (e.g., lying still, not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talking over the sterile field or touching sterile objects).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3. If required, check dressing on wound to assess for required supplies needed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for the procedure.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4. Offer analgesic and/or bathroom to ensure patient comfort throughout the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procedure.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5. Explain procedure to the patient and give an approximate time frame for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completing the procedure.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555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900" b="1" dirty="0" smtClean="0">
                <a:solidFill>
                  <a:srgbClr val="FF0000"/>
                </a:solidFill>
                <a:latin typeface="TimesNewRomanPS-BoldMT"/>
                <a:ea typeface="+mn-ea"/>
                <a:cs typeface="+mn-cs"/>
              </a:rPr>
              <a:t>Equipment</a:t>
            </a:r>
            <a:r>
              <a:rPr lang="en-US" sz="3000" b="1" dirty="0">
                <a:solidFill>
                  <a:prstClr val="black"/>
                </a:solidFill>
                <a:latin typeface="TimesNewRomanPS-BoldMT"/>
                <a:ea typeface="+mn-ea"/>
                <a:cs typeface="+mn-cs"/>
              </a:rPr>
              <a:t/>
            </a:r>
            <a:br>
              <a:rPr lang="en-US" sz="3000" b="1" dirty="0">
                <a:solidFill>
                  <a:prstClr val="black"/>
                </a:solidFill>
                <a:latin typeface="TimesNewRomanPS-BoldMT"/>
                <a:ea typeface="+mn-ea"/>
                <a:cs typeface="+mn-cs"/>
              </a:rPr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TimesNewRomanPSMT"/>
              </a:rPr>
              <a:t> </a:t>
            </a:r>
            <a:r>
              <a:rPr lang="en-US" dirty="0">
                <a:latin typeface="TimesNewRomanPSMT"/>
              </a:rPr>
              <a:t>Flat work surface.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TimesNewRomanPSMT"/>
              </a:rPr>
              <a:t>Package </a:t>
            </a:r>
            <a:r>
              <a:rPr lang="en-US" dirty="0">
                <a:latin typeface="TimesNewRomanPSMT"/>
              </a:rPr>
              <a:t>containing a sterile drape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TimesNewRomanPSMT"/>
              </a:rPr>
              <a:t>Sterile</a:t>
            </a:r>
            <a:r>
              <a:rPr lang="en-US" dirty="0"/>
              <a:t>:</a:t>
            </a:r>
          </a:p>
          <a:p>
            <a:pPr marL="0" indent="0" algn="l">
              <a:buNone/>
            </a:pPr>
            <a:r>
              <a:rPr lang="en-US" sz="2800" dirty="0">
                <a:latin typeface="TimesNewRomanPSMT"/>
              </a:rPr>
              <a:t>A. Wrapped sterile gauze</a:t>
            </a:r>
          </a:p>
          <a:p>
            <a:pPr marL="0" indent="0" algn="l">
              <a:buNone/>
            </a:pPr>
            <a:r>
              <a:rPr lang="en-US" sz="2800" dirty="0">
                <a:latin typeface="TimesNewRomanPSMT"/>
              </a:rPr>
              <a:t>B. Bowl &amp; scissors and forceps</a:t>
            </a:r>
          </a:p>
          <a:p>
            <a:pPr marL="0" indent="0" algn="l">
              <a:buNone/>
            </a:pPr>
            <a:r>
              <a:rPr lang="en-US" sz="2800" dirty="0">
                <a:latin typeface="TimesNewRomanPSMT"/>
              </a:rPr>
              <a:t>C. Antiseptic solution.</a:t>
            </a:r>
          </a:p>
          <a:p>
            <a:pPr marL="0" indent="0" algn="l">
              <a:buNone/>
            </a:pPr>
            <a:r>
              <a:rPr lang="en-US" sz="2800" dirty="0"/>
              <a:t>D. </a:t>
            </a:r>
            <a:r>
              <a:rPr lang="en-US" sz="2800" dirty="0">
                <a:latin typeface="TimesNewRomanPSMT"/>
              </a:rPr>
              <a:t>Sterile forceps</a:t>
            </a:r>
            <a:r>
              <a:rPr lang="en-US" sz="2800" dirty="0"/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TimesNewRomanPSMT"/>
              </a:rPr>
              <a:t> </a:t>
            </a:r>
            <a:r>
              <a:rPr lang="en-US" dirty="0">
                <a:latin typeface="TimesNewRomanPSMT"/>
              </a:rPr>
              <a:t>Packaged sterile gloves.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507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NewRomanPS-BoldMT"/>
              </a:rPr>
              <a:t>Procedure: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1</a:t>
            </a:r>
            <a:r>
              <a:rPr lang="en-US" dirty="0">
                <a:latin typeface="TimesNewRomanPSMT"/>
              </a:rPr>
              <a:t>. Perform hand hygiene, </a:t>
            </a:r>
            <a:r>
              <a:rPr lang="en-US" dirty="0" smtClean="0">
                <a:latin typeface="TimesNewRomanPSMT"/>
              </a:rPr>
              <a:t>gather supplies</a:t>
            </a:r>
            <a:r>
              <a:rPr lang="en-US" dirty="0">
                <a:latin typeface="TimesNewRomanPSMT"/>
              </a:rPr>
              <a:t>, check equipment </a:t>
            </a:r>
            <a:r>
              <a:rPr lang="en-US" dirty="0" smtClean="0">
                <a:latin typeface="TimesNewRomanPSMT"/>
              </a:rPr>
              <a:t>for sterility</a:t>
            </a:r>
            <a:r>
              <a:rPr lang="en-US" dirty="0">
                <a:latin typeface="TimesNewRomanPSMT"/>
              </a:rPr>
              <a:t>, and gather </a:t>
            </a:r>
            <a:r>
              <a:rPr lang="en-US" dirty="0" smtClean="0">
                <a:latin typeface="TimesNewRomanPSMT"/>
              </a:rPr>
              <a:t>additional supplies </a:t>
            </a:r>
            <a:r>
              <a:rPr lang="en-US" dirty="0">
                <a:latin typeface="TimesNewRomanPSMT"/>
              </a:rPr>
              <a:t>(gauze, sterile </a:t>
            </a:r>
            <a:r>
              <a:rPr lang="en-US" dirty="0" smtClean="0">
                <a:latin typeface="TimesNewRomanPSMT"/>
              </a:rPr>
              <a:t>cleaning solution</a:t>
            </a:r>
            <a:r>
              <a:rPr lang="en-US" dirty="0">
                <a:latin typeface="TimesNewRomanPSMT"/>
              </a:rPr>
              <a:t>, sterile gloves, etc.).</a:t>
            </a:r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670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4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NewRomanPSMT"/>
              </a:rPr>
              <a:t>2. Place package on clean, </a:t>
            </a:r>
            <a:r>
              <a:rPr lang="en-US" dirty="0" smtClean="0">
                <a:latin typeface="TimesNewRomanPSMT"/>
              </a:rPr>
              <a:t>dry, waist-level </a:t>
            </a:r>
            <a:r>
              <a:rPr lang="en-US" dirty="0">
                <a:latin typeface="TimesNewRomanPSMT"/>
              </a:rPr>
              <a:t>table</a:t>
            </a:r>
            <a:r>
              <a:rPr lang="en-US" dirty="0" smtClean="0">
                <a:latin typeface="TimesNewRomanPSMT"/>
              </a:rPr>
              <a:t>.</a:t>
            </a:r>
          </a:p>
          <a:p>
            <a:pPr algn="l"/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5486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458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PowerPoint Presentation</vt:lpstr>
      <vt:lpstr>PowerPoint Presentation</vt:lpstr>
      <vt:lpstr>PowerPoint Presentation</vt:lpstr>
      <vt:lpstr>PowerPoint Presentation</vt:lpstr>
      <vt:lpstr>Purposes </vt:lpstr>
      <vt:lpstr>Safety considerations </vt:lpstr>
      <vt:lpstr>Equipment </vt:lpstr>
      <vt:lpstr>Procedure: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and maintaining a sterile field</dc:title>
  <dc:creator>Albostab</dc:creator>
  <cp:lastModifiedBy>Albostab</cp:lastModifiedBy>
  <cp:revision>27</cp:revision>
  <dcterms:created xsi:type="dcterms:W3CDTF">2006-08-16T00:00:00Z</dcterms:created>
  <dcterms:modified xsi:type="dcterms:W3CDTF">2019-02-17T18:18:59Z</dcterms:modified>
</cp:coreProperties>
</file>