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6858000" type="screen4x3"/>
  <p:notesSz cx="6858000" cy="9144000"/>
  <p:defaultText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4380"/>
    <p:restoredTop sz="94660"/>
  </p:normalViewPr>
  <p:slideViewPr>
    <p:cSldViewPr>
      <p:cViewPr varScale="1">
        <p:scale>
          <a:sx n="66" d="100"/>
          <a:sy n="66" d="100"/>
        </p:scale>
        <p:origin x="-834" y="-1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8" name="عنصر نائب للتاريخ 27"/>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17" name="عنصر نائب للتذييل 16"/>
          <p:cNvSpPr>
            <a:spLocks noGrp="1"/>
          </p:cNvSpPr>
          <p:nvPr>
            <p:ph type="ftr" sz="quarter" idx="11"/>
          </p:nvPr>
        </p:nvSpPr>
        <p:spPr/>
        <p:txBody>
          <a:bodyPr/>
          <a:lstStyle>
            <a:extLst/>
          </a:lstStyle>
          <a:p>
            <a:endParaRPr lang="ar-SA"/>
          </a:p>
        </p:txBody>
      </p:sp>
      <p:sp>
        <p:nvSpPr>
          <p:cNvPr id="29" name="عنصر نائب لرقم الشريحة 28"/>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32" name="مستطيل 31"/>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9" name="مستطيل 38"/>
          <p:cNvSpPr/>
          <p:nvPr/>
        </p:nvSpPr>
        <p:spPr>
          <a:xfrm>
            <a:off x="309558" y="680477"/>
            <a:ext cx="45720"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0" name="مستطيل 39"/>
          <p:cNvSpPr/>
          <p:nvPr/>
        </p:nvSpPr>
        <p:spPr>
          <a:xfrm>
            <a:off x="269073"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1" name="مستطيل 40"/>
          <p:cNvSpPr/>
          <p:nvPr/>
        </p:nvSpPr>
        <p:spPr>
          <a:xfrm>
            <a:off x="25002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42" name="مستطيل 41"/>
          <p:cNvSpPr/>
          <p:nvPr/>
        </p:nvSpPr>
        <p:spPr>
          <a:xfrm>
            <a:off x="221768"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8" name="عنوان 7"/>
          <p:cNvSpPr>
            <a:spLocks noGrp="1"/>
          </p:cNvSpPr>
          <p:nvPr>
            <p:ph type="ctrTitle"/>
          </p:nvPr>
        </p:nvSpPr>
        <p:spPr>
          <a:xfrm>
            <a:off x="914400" y="4343400"/>
            <a:ext cx="7772400" cy="1975104"/>
          </a:xfrm>
        </p:spPr>
        <p:txBody>
          <a:bodyPr/>
          <a:lstStyle>
            <a:lvl1pPr marR="9144" algn="l">
              <a:defRPr sz="4000" b="1" cap="all" spc="0" baseline="0">
                <a:effectLst>
                  <a:reflection blurRad="12700" stA="34000" endA="740" endPos="53000" dir="5400000" sy="-100000" algn="bl" rotWithShape="0"/>
                </a:effectLst>
              </a:defRPr>
            </a:lvl1pPr>
            <a:extLst/>
          </a:lstStyle>
          <a:p>
            <a:r>
              <a:rPr kumimoji="0" lang="ar-SA" smtClean="0"/>
              <a:t>انقر لتحرير نمط العنوان الرئيسي</a:t>
            </a:r>
            <a:endParaRPr kumimoji="0" lang="en-US"/>
          </a:p>
        </p:txBody>
      </p:sp>
      <p:sp>
        <p:nvSpPr>
          <p:cNvPr id="9" name="عنوان فرعي 8"/>
          <p:cNvSpPr>
            <a:spLocks noGrp="1"/>
          </p:cNvSpPr>
          <p:nvPr>
            <p:ph type="subTitle" idx="1"/>
          </p:nvPr>
        </p:nvSpPr>
        <p:spPr>
          <a:xfrm>
            <a:off x="914400" y="2834640"/>
            <a:ext cx="7772400" cy="1508760"/>
          </a:xfrm>
        </p:spPr>
        <p:txBody>
          <a:bodyPr lIns="100584" tIns="45720" anchor="b"/>
          <a:lstStyle>
            <a:lvl1pPr marL="0" indent="0" algn="l">
              <a:spcBef>
                <a:spcPts val="0"/>
              </a:spcBef>
              <a:buNone/>
              <a:defRPr sz="20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sp>
        <p:nvSpPr>
          <p:cNvPr id="56" name="مستطيل 55"/>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5" name="مستطيل 64"/>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6" name="مستطيل 65"/>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67" name="مستطيل 66"/>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629400" y="274639"/>
            <a:ext cx="1981200" cy="5851525"/>
          </a:xfrm>
        </p:spPr>
        <p:txBody>
          <a:bodyPr vert="eaVert" anchor="ct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609600" y="274639"/>
            <a:ext cx="5867400" cy="5851525"/>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14" name="شكل حر 13"/>
          <p:cNvSpPr>
            <a:spLocks/>
          </p:cNvSpPr>
          <p:nvPr/>
        </p:nvSpPr>
        <p:spPr bwMode="auto">
          <a:xfrm>
            <a:off x="4828952" y="1073888"/>
            <a:ext cx="4322136" cy="5791200"/>
          </a:xfrm>
          <a:custGeom>
            <a:avLst>
              <a:gd name="A1" fmla="val 0"/>
              <a:gd name="A2" fmla="val 0"/>
              <a:gd name="A3" fmla="val 0"/>
              <a:gd name="A4" fmla="val 0"/>
              <a:gd name="A5" fmla="val 0"/>
              <a:gd name="A6" fmla="val 0"/>
              <a:gd name="A7" fmla="val 0"/>
              <a:gd name="A8" fmla="val 0"/>
            </a:avLst>
            <a:gdLst/>
            <a:ahLst/>
            <a:cxnLst>
              <a:cxn ang="0">
                <a:pos x="0" y="3648"/>
              </a:cxn>
              <a:cxn ang="0">
                <a:pos x="720" y="2016"/>
              </a:cxn>
              <a:cxn ang="0">
                <a:pos x="2736" y="0"/>
              </a:cxn>
              <a:cxn ang="0">
                <a:pos x="2736" y="96"/>
              </a:cxn>
              <a:cxn ang="0">
                <a:pos x="744" y="2038"/>
              </a:cxn>
              <a:cxn ang="0">
                <a:pos x="48" y="3648"/>
              </a:cxn>
              <a:cxn ang="0">
                <a:pos x="0" y="3648"/>
              </a:cxn>
            </a:cxnLst>
            <a:rect l="0" t="0" r="0" b="0"/>
            <a:pathLst>
              <a:path w="2736" h="3648">
                <a:moveTo>
                  <a:pt x="0" y="3648"/>
                </a:moveTo>
                <a:lnTo>
                  <a:pt x="720" y="2016"/>
                </a:lnTo>
                <a:lnTo>
                  <a:pt x="2736" y="672"/>
                </a:lnTo>
                <a:lnTo>
                  <a:pt x="2736" y="720"/>
                </a:lnTo>
                <a:lnTo>
                  <a:pt x="744" y="2038"/>
                </a:lnTo>
                <a:lnTo>
                  <a:pt x="48" y="3648"/>
                </a:lnTo>
                <a:lnTo>
                  <a:pt x="48" y="3648"/>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5" name="شكل حر 14"/>
          <p:cNvSpPr>
            <a:spLocks/>
          </p:cNvSpPr>
          <p:nvPr/>
        </p:nvSpPr>
        <p:spPr bwMode="auto">
          <a:xfrm>
            <a:off x="373966" y="0"/>
            <a:ext cx="5514536" cy="6615332"/>
          </a:xfrm>
          <a:custGeom>
            <a:avLst>
              <a:gd name="A1" fmla="val 0"/>
              <a:gd name="A2" fmla="val 0"/>
              <a:gd name="A3" fmla="val 0"/>
              <a:gd name="A4" fmla="val 0"/>
              <a:gd name="A5" fmla="val 0"/>
              <a:gd name="A6" fmla="val 0"/>
              <a:gd name="A7" fmla="val 0"/>
              <a:gd name="A8" fmla="val 0"/>
            </a:avLst>
            <a:gdLst/>
            <a:ahLst/>
            <a:cxnLst>
              <a:cxn ang="0">
                <a:pos x="0" y="4080"/>
              </a:cxn>
              <a:cxn ang="0">
                <a:pos x="0" y="4128"/>
              </a:cxn>
              <a:cxn ang="0">
                <a:pos x="3504" y="2640"/>
              </a:cxn>
              <a:cxn ang="0">
                <a:pos x="2880" y="0"/>
              </a:cxn>
              <a:cxn ang="0">
                <a:pos x="2832" y="0"/>
              </a:cxn>
              <a:cxn ang="0">
                <a:pos x="3465" y="2619"/>
              </a:cxn>
              <a:cxn ang="0">
                <a:pos x="0" y="4080"/>
              </a:cxn>
            </a:cxnLst>
            <a:rect l="0" t="0" r="0" b="0"/>
            <a:pathLst>
              <a:path w="3504" h="4128">
                <a:moveTo>
                  <a:pt x="0" y="4080"/>
                </a:moveTo>
                <a:lnTo>
                  <a:pt x="0" y="4128"/>
                </a:lnTo>
                <a:lnTo>
                  <a:pt x="3504" y="2640"/>
                </a:lnTo>
                <a:lnTo>
                  <a:pt x="2880" y="0"/>
                </a:lnTo>
                <a:lnTo>
                  <a:pt x="2832" y="0"/>
                </a:lnTo>
                <a:lnTo>
                  <a:pt x="3465" y="2619"/>
                </a:lnTo>
                <a:lnTo>
                  <a:pt x="0" y="4080"/>
                </a:lnTo>
                <a:close/>
              </a:path>
            </a:pathLst>
          </a:custGeom>
          <a:noFill/>
          <a:ln w="3175" cap="flat" cmpd="sng" algn="ctr">
            <a:solidFill>
              <a:schemeClr val="accent2">
                <a:alpha val="53000"/>
              </a:schemeClr>
            </a:solid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3" name="شكل حر 12"/>
          <p:cNvSpPr>
            <a:spLocks/>
          </p:cNvSpPr>
          <p:nvPr/>
        </p:nvSpPr>
        <p:spPr bwMode="auto">
          <a:xfrm rot="5236414">
            <a:off x="4462128" y="1483600"/>
            <a:ext cx="4114800" cy="118872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6" name="شكل حر 15"/>
          <p:cNvSpPr>
            <a:spLocks/>
          </p:cNvSpPr>
          <p:nvPr/>
        </p:nvSpPr>
        <p:spPr bwMode="auto">
          <a:xfrm>
            <a:off x="5943600" y="0"/>
            <a:ext cx="2743200" cy="4267200"/>
          </a:xfrm>
          <a:custGeom>
            <a:avLst>
              <a:gd name="A1" fmla="val 0"/>
              <a:gd name="A2" fmla="val 0"/>
              <a:gd name="A3" fmla="val 0"/>
              <a:gd name="A4" fmla="val 0"/>
              <a:gd name="A5" fmla="val 0"/>
              <a:gd name="A6" fmla="val 0"/>
              <a:gd name="A7" fmla="val 0"/>
              <a:gd name="A8" fmla="val 0"/>
            </a:avLst>
            <a:gdLst/>
            <a:ahLst/>
            <a:cxnLst>
              <a:cxn ang="0">
                <a:pos x="1104" y="0"/>
              </a:cxn>
              <a:cxn ang="0">
                <a:pos x="1728" y="0"/>
              </a:cxn>
              <a:cxn ang="0">
                <a:pos x="0" y="2688"/>
              </a:cxn>
              <a:cxn ang="0">
                <a:pos x="1104" y="0"/>
              </a:cxn>
            </a:cxnLst>
            <a:rect l="0" t="0" r="0" b="0"/>
            <a:pathLst>
              <a:path w="1728" h="2688">
                <a:moveTo>
                  <a:pt x="1104" y="0"/>
                </a:moveTo>
                <a:lnTo>
                  <a:pt x="1728" y="0"/>
                </a:lnTo>
                <a:lnTo>
                  <a:pt x="0" y="2688"/>
                </a:lnTo>
                <a:lnTo>
                  <a:pt x="110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7" name="شكل حر 16"/>
          <p:cNvSpPr>
            <a:spLocks/>
          </p:cNvSpPr>
          <p:nvPr/>
        </p:nvSpPr>
        <p:spPr bwMode="auto">
          <a:xfrm>
            <a:off x="5943600" y="4267200"/>
            <a:ext cx="3200400" cy="1143000"/>
          </a:xfrm>
          <a:custGeom>
            <a:avLst>
              <a:gd name="A1" fmla="val 0"/>
              <a:gd name="A2" fmla="val 0"/>
              <a:gd name="A3" fmla="val 0"/>
              <a:gd name="A4" fmla="val 0"/>
              <a:gd name="A5" fmla="val 0"/>
              <a:gd name="A6" fmla="val 0"/>
              <a:gd name="A7" fmla="val 0"/>
              <a:gd name="A8" fmla="val 0"/>
            </a:avLst>
            <a:gdLst/>
            <a:ahLst/>
            <a:cxnLst>
              <a:cxn ang="0">
                <a:pos x="0" y="0"/>
              </a:cxn>
              <a:cxn ang="0">
                <a:pos x="2016" y="240"/>
              </a:cxn>
              <a:cxn ang="0">
                <a:pos x="2016" y="720"/>
              </a:cxn>
              <a:cxn ang="0">
                <a:pos x="0" y="0"/>
              </a:cxn>
            </a:cxnLst>
            <a:rect l="0" t="0" r="0" b="0"/>
            <a:pathLst>
              <a:path w="2016" h="720">
                <a:moveTo>
                  <a:pt x="0" y="0"/>
                </a:moveTo>
                <a:lnTo>
                  <a:pt x="2016" y="240"/>
                </a:lnTo>
                <a:lnTo>
                  <a:pt x="2016" y="720"/>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8" name="شكل حر 17"/>
          <p:cNvSpPr>
            <a:spLocks/>
          </p:cNvSpPr>
          <p:nvPr/>
        </p:nvSpPr>
        <p:spPr bwMode="auto">
          <a:xfrm>
            <a:off x="5943600" y="0"/>
            <a:ext cx="1371600" cy="4267200"/>
          </a:xfrm>
          <a:custGeom>
            <a:avLst>
              <a:gd name="A1" fmla="val 0"/>
              <a:gd name="A2" fmla="val 0"/>
              <a:gd name="A3" fmla="val 0"/>
              <a:gd name="A4" fmla="val 0"/>
              <a:gd name="A5" fmla="val 0"/>
              <a:gd name="A6" fmla="val 0"/>
              <a:gd name="A7" fmla="val 0"/>
              <a:gd name="A8" fmla="val 0"/>
            </a:avLst>
            <a:gdLst/>
            <a:ahLst/>
            <a:cxnLst>
              <a:cxn ang="0">
                <a:pos x="864" y="0"/>
              </a:cxn>
              <a:cxn ang="0">
                <a:pos x="0" y="2688"/>
              </a:cxn>
              <a:cxn ang="0">
                <a:pos x="768" y="0"/>
              </a:cxn>
              <a:cxn ang="0">
                <a:pos x="864" y="0"/>
              </a:cxn>
            </a:cxnLst>
            <a:rect l="0" t="0" r="0" b="0"/>
            <a:pathLst>
              <a:path w="864" h="2688">
                <a:moveTo>
                  <a:pt x="864" y="0"/>
                </a:moveTo>
                <a:lnTo>
                  <a:pt x="0" y="2688"/>
                </a:lnTo>
                <a:lnTo>
                  <a:pt x="768" y="0"/>
                </a:lnTo>
                <a:lnTo>
                  <a:pt x="864"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9" name="شكل حر 18"/>
          <p:cNvSpPr>
            <a:spLocks/>
          </p:cNvSpPr>
          <p:nvPr/>
        </p:nvSpPr>
        <p:spPr bwMode="auto">
          <a:xfrm>
            <a:off x="5948363" y="4246563"/>
            <a:ext cx="2090737" cy="2611437"/>
          </a:xfrm>
          <a:custGeom>
            <a:avLst>
              <a:gd name="A1" fmla="val 0"/>
              <a:gd name="A2" fmla="val 0"/>
              <a:gd name="A3" fmla="val 0"/>
              <a:gd name="A4" fmla="val 0"/>
              <a:gd name="A5" fmla="val 0"/>
              <a:gd name="A6" fmla="val 0"/>
              <a:gd name="A7" fmla="val 0"/>
              <a:gd name="A8" fmla="val 0"/>
            </a:avLst>
            <a:gdLst/>
            <a:ahLst/>
            <a:cxnLst>
              <a:cxn ang="0">
                <a:pos x="1071" y="1645"/>
              </a:cxn>
              <a:cxn ang="0">
                <a:pos x="1317" y="1645"/>
              </a:cxn>
              <a:cxn ang="0">
                <a:pos x="0" y="0"/>
              </a:cxn>
              <a:cxn ang="0">
                <a:pos x="1071" y="1645"/>
              </a:cxn>
            </a:cxnLst>
            <a:rect l="0" t="0" r="0" b="0"/>
            <a:pathLst>
              <a:path w="1317" h="1645">
                <a:moveTo>
                  <a:pt x="1071" y="1645"/>
                </a:moveTo>
                <a:lnTo>
                  <a:pt x="1317" y="1645"/>
                </a:lnTo>
                <a:lnTo>
                  <a:pt x="0" y="0"/>
                </a:lnTo>
                <a:lnTo>
                  <a:pt x="1071" y="1645"/>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0" name="شكل حر 19"/>
          <p:cNvSpPr>
            <a:spLocks/>
          </p:cNvSpPr>
          <p:nvPr/>
        </p:nvSpPr>
        <p:spPr bwMode="auto">
          <a:xfrm>
            <a:off x="5943600" y="4267200"/>
            <a:ext cx="1600200" cy="2590800"/>
          </a:xfrm>
          <a:custGeom>
            <a:avLst>
              <a:gd name="A1" fmla="val 0"/>
              <a:gd name="A2" fmla="val 0"/>
              <a:gd name="A3" fmla="val 0"/>
              <a:gd name="A4" fmla="val 0"/>
              <a:gd name="A5" fmla="val 0"/>
              <a:gd name="A6" fmla="val 0"/>
              <a:gd name="A7" fmla="val 0"/>
              <a:gd name="A8" fmla="val 0"/>
            </a:avLst>
            <a:gdLst/>
            <a:ahLst/>
            <a:cxnLst>
              <a:cxn ang="0">
                <a:pos x="1008" y="1632"/>
              </a:cxn>
              <a:cxn ang="0">
                <a:pos x="0" y="0"/>
              </a:cxn>
              <a:cxn ang="0">
                <a:pos x="960" y="1632"/>
              </a:cxn>
              <a:cxn ang="0">
                <a:pos x="1008" y="1632"/>
              </a:cxn>
            </a:cxnLst>
            <a:rect l="0" t="0" r="0" b="0"/>
            <a:pathLst>
              <a:path w="1008" h="1632">
                <a:moveTo>
                  <a:pt x="1008" y="1632"/>
                </a:moveTo>
                <a:lnTo>
                  <a:pt x="0" y="0"/>
                </a:lnTo>
                <a:lnTo>
                  <a:pt x="960" y="1632"/>
                </a:lnTo>
                <a:lnTo>
                  <a:pt x="1008"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1" name="شكل حر 20"/>
          <p:cNvSpPr>
            <a:spLocks/>
          </p:cNvSpPr>
          <p:nvPr/>
        </p:nvSpPr>
        <p:spPr bwMode="auto">
          <a:xfrm>
            <a:off x="5943600" y="1371600"/>
            <a:ext cx="3200400" cy="2895600"/>
          </a:xfrm>
          <a:custGeom>
            <a:avLst>
              <a:gd name="A1" fmla="val 0"/>
              <a:gd name="A2" fmla="val 0"/>
              <a:gd name="A3" fmla="val 0"/>
              <a:gd name="A4" fmla="val 0"/>
              <a:gd name="A5" fmla="val 0"/>
              <a:gd name="A6" fmla="val 0"/>
              <a:gd name="A7" fmla="val 0"/>
              <a:gd name="A8" fmla="val 0"/>
            </a:avLst>
            <a:gdLst/>
            <a:ahLst/>
            <a:cxnLst>
              <a:cxn ang="0">
                <a:pos x="2016" y="0"/>
              </a:cxn>
              <a:cxn ang="0">
                <a:pos x="2016" y="144"/>
              </a:cxn>
              <a:cxn ang="0">
                <a:pos x="0" y="1824"/>
              </a:cxn>
              <a:cxn ang="0">
                <a:pos x="2016" y="0"/>
              </a:cxn>
            </a:cxnLst>
            <a:rect l="0" t="0" r="0" b="0"/>
            <a:pathLst>
              <a:path w="2016" h="1824">
                <a:moveTo>
                  <a:pt x="2016" y="0"/>
                </a:moveTo>
                <a:lnTo>
                  <a:pt x="2016" y="144"/>
                </a:lnTo>
                <a:lnTo>
                  <a:pt x="0" y="1824"/>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2" name="شكل حر 21"/>
          <p:cNvSpPr>
            <a:spLocks/>
          </p:cNvSpPr>
          <p:nvPr/>
        </p:nvSpPr>
        <p:spPr bwMode="auto">
          <a:xfrm>
            <a:off x="5943600" y="1752600"/>
            <a:ext cx="3200400" cy="2514600"/>
          </a:xfrm>
          <a:custGeom>
            <a:avLst>
              <a:gd name="A1" fmla="val 0"/>
              <a:gd name="A2" fmla="val 0"/>
              <a:gd name="A3" fmla="val 0"/>
              <a:gd name="A4" fmla="val 0"/>
              <a:gd name="A5" fmla="val 0"/>
              <a:gd name="A6" fmla="val 0"/>
              <a:gd name="A7" fmla="val 0"/>
              <a:gd name="A8" fmla="val 0"/>
            </a:avLst>
            <a:gdLst/>
            <a:ahLst/>
            <a:cxnLst>
              <a:cxn ang="0">
                <a:pos x="2016" y="0"/>
              </a:cxn>
              <a:cxn ang="0">
                <a:pos x="0" y="1584"/>
              </a:cxn>
              <a:cxn ang="0">
                <a:pos x="2016" y="48"/>
              </a:cxn>
              <a:cxn ang="0">
                <a:pos x="2016" y="0"/>
              </a:cxn>
            </a:cxnLst>
            <a:rect l="0" t="0" r="0" b="0"/>
            <a:pathLst>
              <a:path w="2016" h="1584">
                <a:moveTo>
                  <a:pt x="2016" y="0"/>
                </a:moveTo>
                <a:lnTo>
                  <a:pt x="0" y="1584"/>
                </a:lnTo>
                <a:lnTo>
                  <a:pt x="2016" y="48"/>
                </a:lnTo>
                <a:lnTo>
                  <a:pt x="2016"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3" name="شكل حر 22"/>
          <p:cNvSpPr>
            <a:spLocks/>
          </p:cNvSpPr>
          <p:nvPr/>
        </p:nvSpPr>
        <p:spPr bwMode="auto">
          <a:xfrm>
            <a:off x="990600" y="4267200"/>
            <a:ext cx="4953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120" y="0"/>
              </a:cxn>
              <a:cxn ang="0">
                <a:pos x="1056" y="1632"/>
              </a:cxn>
              <a:cxn ang="0">
                <a:pos x="0" y="1632"/>
              </a:cxn>
            </a:cxnLst>
            <a:rect l="0" t="0" r="0" b="0"/>
            <a:pathLst>
              <a:path w="3120" h="1632">
                <a:moveTo>
                  <a:pt x="0" y="1632"/>
                </a:moveTo>
                <a:lnTo>
                  <a:pt x="3120" y="0"/>
                </a:lnTo>
                <a:lnTo>
                  <a:pt x="1056"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4" name="شكل حر 23"/>
          <p:cNvSpPr>
            <a:spLocks/>
          </p:cNvSpPr>
          <p:nvPr/>
        </p:nvSpPr>
        <p:spPr bwMode="auto">
          <a:xfrm>
            <a:off x="533400" y="4267200"/>
            <a:ext cx="5334000" cy="2590800"/>
          </a:xfrm>
          <a:custGeom>
            <a:avLst>
              <a:gd name="A1" fmla="val 0"/>
              <a:gd name="A2" fmla="val 0"/>
              <a:gd name="A3" fmla="val 0"/>
              <a:gd name="A4" fmla="val 0"/>
              <a:gd name="A5" fmla="val 0"/>
              <a:gd name="A6" fmla="val 0"/>
              <a:gd name="A7" fmla="val 0"/>
              <a:gd name="A8" fmla="val 0"/>
            </a:avLst>
            <a:gdLst/>
            <a:ahLst/>
            <a:cxnLst>
              <a:cxn ang="0">
                <a:pos x="0" y="1632"/>
              </a:cxn>
              <a:cxn ang="0">
                <a:pos x="3360" y="0"/>
              </a:cxn>
              <a:cxn ang="0">
                <a:pos x="144" y="1632"/>
              </a:cxn>
              <a:cxn ang="0">
                <a:pos x="0" y="1632"/>
              </a:cxn>
            </a:cxnLst>
            <a:rect l="0" t="0" r="0" b="0"/>
            <a:pathLst>
              <a:path w="3360" h="1632">
                <a:moveTo>
                  <a:pt x="0" y="1632"/>
                </a:moveTo>
                <a:lnTo>
                  <a:pt x="3360" y="0"/>
                </a:lnTo>
                <a:lnTo>
                  <a:pt x="144" y="1632"/>
                </a:lnTo>
                <a:lnTo>
                  <a:pt x="0" y="1632"/>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5" name="شكل حر 24"/>
          <p:cNvSpPr>
            <a:spLocks/>
          </p:cNvSpPr>
          <p:nvPr/>
        </p:nvSpPr>
        <p:spPr bwMode="auto">
          <a:xfrm>
            <a:off x="366824" y="2438400"/>
            <a:ext cx="5638800" cy="1828800"/>
          </a:xfrm>
          <a:custGeom>
            <a:avLst>
              <a:gd name="A1" fmla="val 0"/>
              <a:gd name="A2" fmla="val 0"/>
              <a:gd name="A3" fmla="val 0"/>
              <a:gd name="A4" fmla="val 0"/>
              <a:gd name="A5" fmla="val 0"/>
              <a:gd name="A6" fmla="val 0"/>
              <a:gd name="A7" fmla="val 0"/>
              <a:gd name="A8" fmla="val 0"/>
            </a:avLst>
            <a:gdLst/>
            <a:ahLst/>
            <a:cxnLst>
              <a:cxn ang="0">
                <a:pos x="0" y="0"/>
              </a:cxn>
              <a:cxn ang="0">
                <a:pos x="3552" y="1152"/>
              </a:cxn>
              <a:cxn ang="0">
                <a:pos x="0" y="384"/>
              </a:cxn>
              <a:cxn ang="0">
                <a:pos x="0" y="0"/>
              </a:cxn>
            </a:cxnLst>
            <a:rect l="0" t="0" r="0" b="0"/>
            <a:pathLst>
              <a:path w="3552" h="1152">
                <a:moveTo>
                  <a:pt x="0" y="0"/>
                </a:moveTo>
                <a:lnTo>
                  <a:pt x="3504" y="1152"/>
                </a:lnTo>
                <a:lnTo>
                  <a:pt x="0" y="384"/>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6" name="شكل حر 25"/>
          <p:cNvSpPr>
            <a:spLocks/>
          </p:cNvSpPr>
          <p:nvPr/>
        </p:nvSpPr>
        <p:spPr bwMode="auto">
          <a:xfrm>
            <a:off x="366824" y="2133600"/>
            <a:ext cx="5638800" cy="2133600"/>
          </a:xfrm>
          <a:custGeom>
            <a:avLst>
              <a:gd name="A1" fmla="val 0"/>
              <a:gd name="A2" fmla="val 0"/>
              <a:gd name="A3" fmla="val 0"/>
              <a:gd name="A4" fmla="val 0"/>
              <a:gd name="A5" fmla="val 0"/>
              <a:gd name="A6" fmla="val 0"/>
              <a:gd name="A7" fmla="val 0"/>
              <a:gd name="A8" fmla="val 0"/>
            </a:avLst>
            <a:gdLst/>
            <a:ahLst/>
            <a:cxnLst>
              <a:cxn ang="0">
                <a:pos x="0" y="0"/>
              </a:cxn>
              <a:cxn ang="0">
                <a:pos x="3552" y="1344"/>
              </a:cxn>
              <a:cxn ang="0">
                <a:pos x="0" y="48"/>
              </a:cxn>
              <a:cxn ang="0">
                <a:pos x="0" y="0"/>
              </a:cxn>
            </a:cxnLst>
            <a:rect l="0" t="0" r="0" b="0"/>
            <a:pathLst>
              <a:path w="3552" h="1344">
                <a:moveTo>
                  <a:pt x="0" y="0"/>
                </a:moveTo>
                <a:lnTo>
                  <a:pt x="3552" y="1344"/>
                </a:lnTo>
                <a:lnTo>
                  <a:pt x="0" y="48"/>
                </a:lnTo>
                <a:lnTo>
                  <a:pt x="0" y="0"/>
                </a:lnTo>
                <a:close/>
              </a:path>
            </a:pathLst>
          </a:custGeom>
          <a:solidFill>
            <a:schemeClr val="bg2">
              <a:tint val="95000"/>
              <a:satMod val="20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27" name="شكل حر 26"/>
          <p:cNvSpPr>
            <a:spLocks/>
          </p:cNvSpPr>
          <p:nvPr/>
        </p:nvSpPr>
        <p:spPr bwMode="auto">
          <a:xfrm>
            <a:off x="4572000" y="4267200"/>
            <a:ext cx="1371600" cy="2590800"/>
          </a:xfrm>
          <a:custGeom>
            <a:avLst>
              <a:gd name="A1" fmla="val 0"/>
              <a:gd name="A2" fmla="val 0"/>
              <a:gd name="A3" fmla="val 0"/>
              <a:gd name="A4" fmla="val 0"/>
              <a:gd name="A5" fmla="val 0"/>
              <a:gd name="A6" fmla="val 0"/>
              <a:gd name="A7" fmla="val 0"/>
              <a:gd name="A8" fmla="val 0"/>
            </a:avLst>
            <a:gdLst/>
            <a:ahLst/>
            <a:cxnLst>
              <a:cxn ang="0">
                <a:pos x="0" y="1632"/>
              </a:cxn>
              <a:cxn ang="0">
                <a:pos x="96" y="1632"/>
              </a:cxn>
              <a:cxn ang="0">
                <a:pos x="864" y="0"/>
              </a:cxn>
              <a:cxn ang="0">
                <a:pos x="0" y="1632"/>
              </a:cxn>
            </a:cxnLst>
            <a:rect l="0" t="0" r="0" b="0"/>
            <a:pathLst>
              <a:path w="864" h="1632">
                <a:moveTo>
                  <a:pt x="0" y="1632"/>
                </a:moveTo>
                <a:lnTo>
                  <a:pt x="96" y="1632"/>
                </a:lnTo>
                <a:lnTo>
                  <a:pt x="864" y="0"/>
                </a:lnTo>
                <a:lnTo>
                  <a:pt x="0" y="1632"/>
                </a:lnTo>
                <a:close/>
              </a:path>
            </a:pathLst>
          </a:custGeom>
          <a:solidFill>
            <a:schemeClr val="bg2">
              <a:tint val="95000"/>
              <a:satMod val="180000"/>
              <a:alpha val="3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3" name="عنصر نائب للنص 2"/>
          <p:cNvSpPr>
            <a:spLocks noGrp="1"/>
          </p:cNvSpPr>
          <p:nvPr>
            <p:ph type="body" idx="1"/>
          </p:nvPr>
        </p:nvSpPr>
        <p:spPr>
          <a:xfrm>
            <a:off x="706902" y="1351672"/>
            <a:ext cx="5718048" cy="977486"/>
          </a:xfrm>
        </p:spPr>
        <p:txBody>
          <a:bodyPr lIns="82296" tIns="45720" bIns="0" anchor="t"/>
          <a:lstStyle>
            <a:lvl1pPr marL="54864" indent="0">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5" name="عنصر نائب للتذييل 4"/>
          <p:cNvSpPr>
            <a:spLocks noGrp="1"/>
          </p:cNvSpPr>
          <p:nvPr>
            <p:ph type="ftr" sz="quarter" idx="11"/>
          </p:nvPr>
        </p:nvSpPr>
        <p:spPr/>
        <p:txBody>
          <a:bodyPr/>
          <a:lstStyle>
            <a:extLst/>
          </a:lstStyle>
          <a:p>
            <a:endParaRPr lang="ar-SA"/>
          </a:p>
        </p:txBody>
      </p:sp>
      <p:sp>
        <p:nvSpPr>
          <p:cNvPr id="6" name="عنصر نائب لرقم الشريحة 5"/>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7" name="مستطيل 6"/>
          <p:cNvSpPr/>
          <p:nvPr/>
        </p:nvSpPr>
        <p:spPr>
          <a:xfrm>
            <a:off x="363160" y="402264"/>
            <a:ext cx="850392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706902" y="512064"/>
            <a:ext cx="8156448" cy="777240"/>
          </a:xfrm>
        </p:spPr>
        <p:txBody>
          <a:bodyPr tIns="64008"/>
          <a:lstStyle>
            <a:lvl1pPr algn="l">
              <a:buNone/>
              <a:defRPr sz="3800" b="0" cap="none" spc="-150" baseline="0"/>
            </a:lvl1pPr>
            <a:extLst/>
          </a:lstStyle>
          <a:p>
            <a:r>
              <a:rPr kumimoji="0" lang="ar-SA" smtClean="0"/>
              <a:t>انقر لتحرير نمط العنوان الرئيسي</a:t>
            </a:r>
            <a:endParaRPr kumimoji="0" lang="en-US"/>
          </a:p>
        </p:txBody>
      </p:sp>
      <p:sp>
        <p:nvSpPr>
          <p:cNvPr id="8" name="مستطيل 7"/>
          <p:cNvSpPr/>
          <p:nvPr/>
        </p:nvSpPr>
        <p:spPr>
          <a:xfrm flipH="1">
            <a:off x="371538"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9" name="مستطيل 8"/>
          <p:cNvSpPr/>
          <p:nvPr/>
        </p:nvSpPr>
        <p:spPr>
          <a:xfrm flipH="1">
            <a:off x="411109" y="680477"/>
            <a:ext cx="27432"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0" name="مستطيل 9"/>
          <p:cNvSpPr/>
          <p:nvPr/>
        </p:nvSpPr>
        <p:spPr>
          <a:xfrm flipH="1">
            <a:off x="448450"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10"/>
          <p:cNvSpPr/>
          <p:nvPr/>
        </p:nvSpPr>
        <p:spPr>
          <a:xfrm flipH="1">
            <a:off x="476702" y="680477"/>
            <a:ext cx="9144"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500478" y="680477"/>
            <a:ext cx="36576" cy="365760"/>
          </a:xfrm>
          <a:prstGeom prst="rect">
            <a:avLst/>
          </a:prstGeom>
          <a:solidFill>
            <a:srgbClr val="000000"/>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a:xfrm>
            <a:off x="457200" y="512064"/>
            <a:ext cx="8229600" cy="914400"/>
          </a:xfrm>
        </p:spPr>
        <p:txBody>
          <a:bodyPr/>
          <a:lstStyle>
            <a:extLst/>
          </a:lstStyle>
          <a:p>
            <a:r>
              <a:rPr kumimoji="0" lang="ar-SA" smtClean="0"/>
              <a:t>انقر لتحرير نمط العنوان الرئيسي</a:t>
            </a:r>
            <a:endParaRPr kumimoji="0" lang="en-US"/>
          </a:p>
        </p:txBody>
      </p:sp>
      <p:sp>
        <p:nvSpPr>
          <p:cNvPr id="3" name="عنصر نائب للمحتوى 2"/>
          <p:cNvSpPr>
            <a:spLocks noGrp="1"/>
          </p:cNvSpPr>
          <p:nvPr>
            <p:ph sz="half" idx="1"/>
          </p:nvPr>
        </p:nvSpPr>
        <p:spPr>
          <a:xfrm>
            <a:off x="464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4655344" y="1770501"/>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spTree>
      <p:nvGrpSpPr>
        <p:cNvPr id="1" name=""/>
        <p:cNvGrpSpPr/>
        <p:nvPr/>
      </p:nvGrpSpPr>
      <p:grpSpPr>
        <a:xfrm>
          <a:off x="0" y="0"/>
          <a:ext cx="0" cy="0"/>
          <a:chOff x="0" y="0"/>
          <a:chExt cx="0" cy="0"/>
        </a:xfrm>
      </p:grpSpPr>
      <p:sp>
        <p:nvSpPr>
          <p:cNvPr id="25" name="مستطيل 24"/>
          <p:cNvSpPr/>
          <p:nvPr/>
        </p:nvSpPr>
        <p:spPr>
          <a:xfrm>
            <a:off x="0" y="402265"/>
            <a:ext cx="8867080" cy="886265"/>
          </a:xfrm>
          <a:prstGeom prst="rect">
            <a:avLst/>
          </a:prstGeom>
          <a:solidFill>
            <a:schemeClr val="bg2">
              <a:tint val="95000"/>
              <a:satMod val="180000"/>
              <a:alpha val="4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عنوان 1"/>
          <p:cNvSpPr>
            <a:spLocks noGrp="1"/>
          </p:cNvSpPr>
          <p:nvPr>
            <p:ph type="title"/>
          </p:nvPr>
        </p:nvSpPr>
        <p:spPr>
          <a:xfrm>
            <a:off x="504824" y="512064"/>
            <a:ext cx="7772400" cy="914400"/>
          </a:xfrm>
        </p:spPr>
        <p:txBody>
          <a:bodyPr anchor="t"/>
          <a:lstStyle>
            <a:lvl1pPr>
              <a:defRPr sz="400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57200" y="1809750"/>
            <a:ext cx="4040188" cy="639762"/>
          </a:xfrm>
        </p:spPr>
        <p:txBody>
          <a:bodyPr anchor="ctr"/>
          <a:lstStyle>
            <a:lvl1pPr marL="73152" indent="0" algn="l">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4645025" y="1809750"/>
            <a:ext cx="4041775" cy="639762"/>
          </a:xfrm>
        </p:spPr>
        <p:txBody>
          <a:bodyPr anchor="ctr"/>
          <a:lstStyle>
            <a:lvl1pPr marL="73152" indent="0">
              <a:buNone/>
              <a:defRPr sz="2400" b="1">
                <a:solidFill>
                  <a:schemeClr val="accent2"/>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57200" y="2459037"/>
            <a:ext cx="4040188"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4645025" y="2459037"/>
            <a:ext cx="4041775" cy="3959352"/>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8" name="عنصر نائب للتذييل 7"/>
          <p:cNvSpPr>
            <a:spLocks noGrp="1"/>
          </p:cNvSpPr>
          <p:nvPr>
            <p:ph type="ftr" sz="quarter" idx="11"/>
          </p:nvPr>
        </p:nvSpPr>
        <p:spPr/>
        <p:txBody>
          <a:bodyPr/>
          <a:lstStyle>
            <a:extLst/>
          </a:lstStyle>
          <a:p>
            <a:endParaRPr lang="ar-SA"/>
          </a:p>
        </p:txBody>
      </p:sp>
      <p:sp>
        <p:nvSpPr>
          <p:cNvPr id="9" name="عنصر نائب لرقم الشريحة 8"/>
          <p:cNvSpPr>
            <a:spLocks noGrp="1"/>
          </p:cNvSpPr>
          <p:nvPr>
            <p:ph type="sldNum" sz="quarter" idx="12"/>
          </p:nvPr>
        </p:nvSpPr>
        <p:spPr/>
        <p:txBody>
          <a:bodyPr/>
          <a:lstStyle>
            <a:extLst/>
          </a:lstStyle>
          <a:p>
            <a:fld id="{0B34F065-1154-456A-91E3-76DE8E75E17B}" type="slidenum">
              <a:rPr lang="ar-SA" smtClean="0"/>
              <a:t>‹#›</a:t>
            </a:fld>
            <a:endParaRPr lang="ar-SA"/>
          </a:p>
        </p:txBody>
      </p:sp>
      <p:sp>
        <p:nvSpPr>
          <p:cNvPr id="16" name="مستطيل 15"/>
          <p:cNvSpPr/>
          <p:nvPr/>
        </p:nvSpPr>
        <p:spPr>
          <a:xfrm>
            <a:off x="87790" y="680477"/>
            <a:ext cx="45720"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7" name="مستطيل 16"/>
          <p:cNvSpPr/>
          <p:nvPr/>
        </p:nvSpPr>
        <p:spPr>
          <a:xfrm>
            <a:off x="47305"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8" name="مستطيل 17"/>
          <p:cNvSpPr/>
          <p:nvPr/>
        </p:nvSpPr>
        <p:spPr>
          <a:xfrm>
            <a:off x="2825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9" name="مستطيل 18"/>
          <p:cNvSpPr/>
          <p:nvPr/>
        </p:nvSpPr>
        <p:spPr>
          <a:xfrm>
            <a:off x="0"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0" name="مستطيل 19"/>
          <p:cNvSpPr/>
          <p:nvPr/>
        </p:nvSpPr>
        <p:spPr>
          <a:xfrm flipH="1">
            <a:off x="149770"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1" name="مستطيل 20"/>
          <p:cNvSpPr/>
          <p:nvPr/>
        </p:nvSpPr>
        <p:spPr>
          <a:xfrm flipH="1">
            <a:off x="189341" y="680477"/>
            <a:ext cx="27432"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مستطيل 21"/>
          <p:cNvSpPr/>
          <p:nvPr/>
        </p:nvSpPr>
        <p:spPr>
          <a:xfrm flipH="1">
            <a:off x="226682"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9" name="مستطيل 28"/>
          <p:cNvSpPr/>
          <p:nvPr/>
        </p:nvSpPr>
        <p:spPr>
          <a:xfrm flipH="1">
            <a:off x="254934" y="680477"/>
            <a:ext cx="9144"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30" name="مستطيل 29"/>
          <p:cNvSpPr/>
          <p:nvPr/>
        </p:nvSpPr>
        <p:spPr>
          <a:xfrm>
            <a:off x="278710" y="680477"/>
            <a:ext cx="36576" cy="365760"/>
          </a:xfrm>
          <a:prstGeom prst="rect">
            <a:avLst/>
          </a:prstGeom>
          <a:solidFill>
            <a:schemeClr val="bg2"/>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914400"/>
          </a:xfrm>
        </p:spPr>
        <p:txBody>
          <a:bodyPr/>
          <a:lstStyle>
            <a:lvl1pPr>
              <a:defRPr sz="4000" cap="none" baseline="0"/>
            </a:lvl1pPr>
            <a:extLst/>
          </a:lstStyle>
          <a:p>
            <a:r>
              <a:rPr kumimoji="0" lang="ar-SA" smtClean="0"/>
              <a:t>انقر لتحرير نمط العنوان الرئيسي</a:t>
            </a:r>
            <a:endParaRPr kumimoji="0" lang="en-US"/>
          </a:p>
        </p:txBody>
      </p:sp>
      <p:sp>
        <p:nvSpPr>
          <p:cNvPr id="3" name="عنصر نائب للتاريخ 2"/>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4" name="عنصر نائب للتذييل 3"/>
          <p:cNvSpPr>
            <a:spLocks noGrp="1"/>
          </p:cNvSpPr>
          <p:nvPr>
            <p:ph type="ftr" sz="quarter" idx="11"/>
          </p:nvPr>
        </p:nvSpPr>
        <p:spPr/>
        <p:txBody>
          <a:bodyPr/>
          <a:lstStyle>
            <a:extLst/>
          </a:lstStyle>
          <a:p>
            <a:endParaRPr lang="ar-SA"/>
          </a:p>
        </p:txBody>
      </p:sp>
      <p:sp>
        <p:nvSpPr>
          <p:cNvPr id="5" name="عنصر نائب لرقم الشريحة 4"/>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3" name="عنصر نائب للتذييل 2"/>
          <p:cNvSpPr>
            <a:spLocks noGrp="1"/>
          </p:cNvSpPr>
          <p:nvPr>
            <p:ph type="ftr" sz="quarter" idx="11"/>
          </p:nvPr>
        </p:nvSpPr>
        <p:spPr/>
        <p:txBody>
          <a:bodyPr/>
          <a:lstStyle>
            <a:extLst/>
          </a:lstStyle>
          <a:p>
            <a:endParaRPr lang="ar-SA"/>
          </a:p>
        </p:txBody>
      </p:sp>
      <p:sp>
        <p:nvSpPr>
          <p:cNvPr id="4" name="عنصر نائب لرقم الشريحة 3"/>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685800" y="273050"/>
            <a:ext cx="8229600" cy="1162050"/>
          </a:xfrm>
        </p:spPr>
        <p:txBody>
          <a:bodyPr anchor="ctr"/>
          <a:lstStyle>
            <a:lvl1pPr algn="l">
              <a:buNone/>
              <a:defRPr sz="3600" b="0"/>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685800" y="1435100"/>
            <a:ext cx="2514600" cy="4572000"/>
          </a:xfrm>
        </p:spPr>
        <p:txBody>
          <a:bodyPr/>
          <a:lstStyle>
            <a:lvl1pPr marL="54864" indent="0">
              <a:buNone/>
              <a:defRPr sz="18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3429000" y="1435100"/>
            <a:ext cx="5486400"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p:txBody>
          <a:bodyPr/>
          <a:lstStyle>
            <a:extLst/>
          </a:lstStyle>
          <a:p>
            <a:endParaRPr lang="ar-SA"/>
          </a:p>
        </p:txBody>
      </p:sp>
      <p:sp>
        <p:nvSpPr>
          <p:cNvPr id="7" name="عنصر نائب لرقم الشريحة 6"/>
          <p:cNvSpPr>
            <a:spLocks noGrp="1"/>
          </p:cNvSpPr>
          <p:nvPr>
            <p:ph type="sldNum" sz="quarter" idx="12"/>
          </p:nvPr>
        </p:nvSpPr>
        <p:spPr/>
        <p:txBody>
          <a:bodyPr/>
          <a:lstStyle>
            <a:extLst/>
          </a:lstStyle>
          <a:p>
            <a:fld id="{0B34F065-1154-456A-91E3-76DE8E75E17B}" type="slidenum">
              <a:rPr lang="ar-SA" smtClean="0"/>
              <a:t>‹#›</a:t>
            </a:fld>
            <a:endParaRPr lang="ar-S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8" name="مستطيل 7"/>
          <p:cNvSpPr/>
          <p:nvPr/>
        </p:nvSpPr>
        <p:spPr>
          <a:xfrm>
            <a:off x="368032" y="0"/>
            <a:ext cx="8778240" cy="1878037"/>
          </a:xfrm>
          <a:prstGeom prst="rect">
            <a:avLst/>
          </a:prstGeom>
          <a:solidFill>
            <a:srgbClr val="000000">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cxnSp>
        <p:nvCxnSpPr>
          <p:cNvPr id="9" name="رابط مستقيم 8"/>
          <p:cNvCxnSpPr/>
          <p:nvPr/>
        </p:nvCxnSpPr>
        <p:spPr>
          <a:xfrm flipV="1">
            <a:off x="363195" y="1885028"/>
            <a:ext cx="8782622" cy="0"/>
          </a:xfrm>
          <a:prstGeom prst="line">
            <a:avLst/>
          </a:prstGeom>
          <a:noFill/>
          <a:ln w="19050" cap="flat" cmpd="sng" algn="ctr">
            <a:solidFill>
              <a:srgbClr val="FFFFFF">
                <a:alpha val="100000"/>
              </a:srgbClr>
            </a:solidFill>
            <a:prstDash val="solid"/>
            <a:miter lim="800000"/>
          </a:ln>
          <a:effectLst/>
        </p:spPr>
        <p:style>
          <a:lnRef idx="2">
            <a:schemeClr val="accent1"/>
          </a:lnRef>
          <a:fillRef idx="0">
            <a:schemeClr val="accent1"/>
          </a:fillRef>
          <a:effectRef idx="1">
            <a:schemeClr val="accent1"/>
          </a:effectRef>
          <a:fontRef idx="minor">
            <a:schemeClr val="tx1"/>
          </a:fontRef>
        </p:style>
      </p:cxnSp>
      <p:grpSp>
        <p:nvGrpSpPr>
          <p:cNvPr id="10" name="مجموعة 9"/>
          <p:cNvGrpSpPr/>
          <p:nvPr/>
        </p:nvGrpSpPr>
        <p:grpSpPr>
          <a:xfrm rot="5400000">
            <a:off x="8514581" y="1219200"/>
            <a:ext cx="132763" cy="128466"/>
            <a:chOff x="6668087" y="1297746"/>
            <a:chExt cx="161840" cy="156602"/>
          </a:xfrm>
        </p:grpSpPr>
        <p:cxnSp>
          <p:nvCxnSpPr>
            <p:cNvPr id="15" name="رابط مستقيم 14"/>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6" name="رابط مستقيم 15"/>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7" name="رابط مستقيم 16"/>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2" name="عنوان 1"/>
          <p:cNvSpPr>
            <a:spLocks noGrp="1"/>
          </p:cNvSpPr>
          <p:nvPr>
            <p:ph type="title"/>
          </p:nvPr>
        </p:nvSpPr>
        <p:spPr bwMode="grayWhite">
          <a:xfrm>
            <a:off x="914400" y="441251"/>
            <a:ext cx="6858000" cy="701749"/>
          </a:xfrm>
        </p:spPr>
        <p:txBody>
          <a:bodyPr anchor="b"/>
          <a:lstStyle>
            <a:lvl1pPr algn="l">
              <a:buNone/>
              <a:defRPr sz="2100" b="0"/>
            </a:lvl1pPr>
            <a:extLst/>
          </a:lstStyle>
          <a:p>
            <a:r>
              <a:rPr kumimoji="0" lang="ar-SA" smtClean="0"/>
              <a:t>انقر لتحرير نمط العنوان الرئيسي</a:t>
            </a:r>
            <a:endParaRPr kumimoji="0" lang="en-US"/>
          </a:p>
        </p:txBody>
      </p:sp>
      <p:sp>
        <p:nvSpPr>
          <p:cNvPr id="3" name="عنصر نائب للصورة 2"/>
          <p:cNvSpPr>
            <a:spLocks noGrp="1"/>
          </p:cNvSpPr>
          <p:nvPr>
            <p:ph type="pic" idx="1"/>
          </p:nvPr>
        </p:nvSpPr>
        <p:spPr>
          <a:xfrm>
            <a:off x="368032" y="1893781"/>
            <a:ext cx="8778240" cy="4960144"/>
          </a:xfrm>
          <a:solidFill>
            <a:schemeClr val="bg2"/>
          </a:solidFill>
        </p:spPr>
        <p:txBody>
          <a:bodyPr/>
          <a:lstStyle>
            <a:lvl1pPr marL="0" indent="0">
              <a:buNone/>
              <a:defRPr sz="3200"/>
            </a:lvl1pPr>
            <a:extLst/>
          </a:lstStyle>
          <a:p>
            <a:r>
              <a:rPr kumimoji="0" lang="ar-SA" smtClean="0"/>
              <a:t>انقر فوق الأيقونة لإضافة صورة</a:t>
            </a:r>
            <a:endParaRPr kumimoji="0" lang="en-US"/>
          </a:p>
        </p:txBody>
      </p:sp>
      <p:sp>
        <p:nvSpPr>
          <p:cNvPr id="4" name="عنصر نائب للنص 3"/>
          <p:cNvSpPr>
            <a:spLocks noGrp="1"/>
          </p:cNvSpPr>
          <p:nvPr>
            <p:ph type="body" sz="half" idx="2"/>
          </p:nvPr>
        </p:nvSpPr>
        <p:spPr bwMode="grayWhite">
          <a:xfrm>
            <a:off x="914400" y="1150144"/>
            <a:ext cx="6858000" cy="685800"/>
          </a:xfrm>
        </p:spPr>
        <p:txBody>
          <a:bodyPr/>
          <a:lstStyle>
            <a:lvl1pPr marL="27432" indent="0">
              <a:spcBef>
                <a:spcPts val="0"/>
              </a:spcBef>
              <a:buNone/>
              <a:defRPr sz="1400">
                <a:solidFill>
                  <a:srgbClr val="FFFFFF"/>
                </a:solidFill>
              </a:defRPr>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grpSp>
        <p:nvGrpSpPr>
          <p:cNvPr id="14" name="مجموعة 13"/>
          <p:cNvGrpSpPr/>
          <p:nvPr/>
        </p:nvGrpSpPr>
        <p:grpSpPr>
          <a:xfrm rot="5400000">
            <a:off x="8666981" y="1371600"/>
            <a:ext cx="132763" cy="128466"/>
            <a:chOff x="6668087" y="1297746"/>
            <a:chExt cx="161840" cy="156602"/>
          </a:xfrm>
        </p:grpSpPr>
        <p:cxnSp>
          <p:nvCxnSpPr>
            <p:cNvPr id="11" name="رابط مستقيم 10"/>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2" name="رابط مستقيم 11"/>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3" name="رابط مستقيم 12"/>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grpSp>
        <p:nvGrpSpPr>
          <p:cNvPr id="18" name="مجموعة 17"/>
          <p:cNvGrpSpPr/>
          <p:nvPr/>
        </p:nvGrpSpPr>
        <p:grpSpPr>
          <a:xfrm rot="5400000">
            <a:off x="8320088" y="1474763"/>
            <a:ext cx="132763" cy="128466"/>
            <a:chOff x="6668087" y="1297746"/>
            <a:chExt cx="161840" cy="156602"/>
          </a:xfrm>
        </p:grpSpPr>
        <p:cxnSp>
          <p:nvCxnSpPr>
            <p:cNvPr id="19" name="رابط مستقيم 18"/>
            <p:cNvCxnSpPr/>
            <p:nvPr/>
          </p:nvCxnSpPr>
          <p:spPr>
            <a:xfrm rot="16200000">
              <a:off x="6664064" y="1301769"/>
              <a:ext cx="88509" cy="80463"/>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0" name="رابط مستقيم 19"/>
            <p:cNvCxnSpPr/>
            <p:nvPr/>
          </p:nvCxnSpPr>
          <p:spPr>
            <a:xfrm rot="16200000" flipV="1">
              <a:off x="6685888" y="1391257"/>
              <a:ext cx="125755" cy="427"/>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21" name="رابط مستقيم 20"/>
            <p:cNvCxnSpPr/>
            <p:nvPr/>
          </p:nvCxnSpPr>
          <p:spPr>
            <a:xfrm rot="5400000" flipH="1">
              <a:off x="6744524" y="1300853"/>
              <a:ext cx="88509" cy="82296"/>
            </a:xfrm>
            <a:prstGeom prst="line">
              <a:avLst/>
            </a:prstGeom>
            <a:noFill/>
            <a:ln w="25400" cap="rnd" cmpd="sng" algn="ctr">
              <a:solidFill>
                <a:srgbClr val="FFFFFF">
                  <a:alpha val="100000"/>
                </a:srgbClr>
              </a:solidFill>
              <a:prstDash val="solid"/>
            </a:ln>
            <a:effectLst/>
          </p:spPr>
          <p:style>
            <a:lnRef idx="2">
              <a:schemeClr val="accent1"/>
            </a:lnRef>
            <a:fillRef idx="0">
              <a:schemeClr val="accent1"/>
            </a:fillRef>
            <a:effectRef idx="1">
              <a:schemeClr val="accent1"/>
            </a:effectRef>
            <a:fontRef idx="minor">
              <a:schemeClr val="tx1"/>
            </a:fontRef>
          </p:style>
        </p:cxnSp>
      </p:grpSp>
      <p:sp>
        <p:nvSpPr>
          <p:cNvPr id="5" name="عنصر نائب للتاريخ 4"/>
          <p:cNvSpPr>
            <a:spLocks noGrp="1"/>
          </p:cNvSpPr>
          <p:nvPr>
            <p:ph type="dt" sz="half" idx="10"/>
          </p:nvPr>
        </p:nvSpPr>
        <p:spPr>
          <a:xfrm>
            <a:off x="6477000" y="55499"/>
            <a:ext cx="2133600" cy="365125"/>
          </a:xfrm>
        </p:spPr>
        <p:txBody>
          <a:bodyPr/>
          <a:lstStyle>
            <a:extLst/>
          </a:lstStyle>
          <a:p>
            <a:fld id="{1B8ABB09-4A1D-463E-8065-109CC2B7EFAA}" type="datetimeFigureOut">
              <a:rPr lang="ar-SA" smtClean="0"/>
              <a:t>11/08/1441</a:t>
            </a:fld>
            <a:endParaRPr lang="ar-SA"/>
          </a:p>
        </p:txBody>
      </p:sp>
      <p:sp>
        <p:nvSpPr>
          <p:cNvPr id="6" name="عنصر نائب للتذييل 5"/>
          <p:cNvSpPr>
            <a:spLocks noGrp="1"/>
          </p:cNvSpPr>
          <p:nvPr>
            <p:ph type="ftr" sz="quarter" idx="11"/>
          </p:nvPr>
        </p:nvSpPr>
        <p:spPr>
          <a:xfrm>
            <a:off x="914400" y="55499"/>
            <a:ext cx="5562600" cy="365125"/>
          </a:xfrm>
        </p:spPr>
        <p:txBody>
          <a:bodyPr/>
          <a:lstStyle>
            <a:extLst/>
          </a:lstStyle>
          <a:p>
            <a:endParaRPr lang="ar-SA"/>
          </a:p>
        </p:txBody>
      </p:sp>
      <p:sp>
        <p:nvSpPr>
          <p:cNvPr id="7" name="عنصر نائب لرقم الشريحة 6"/>
          <p:cNvSpPr>
            <a:spLocks noGrp="1"/>
          </p:cNvSpPr>
          <p:nvPr>
            <p:ph type="sldNum" sz="quarter" idx="12"/>
          </p:nvPr>
        </p:nvSpPr>
        <p:spPr>
          <a:xfrm>
            <a:off x="8610600" y="55499"/>
            <a:ext cx="457200" cy="365125"/>
          </a:xfrm>
        </p:spPr>
        <p:txBody>
          <a:bodyPr/>
          <a:lstStyle>
            <a:extLst/>
          </a:lstStyle>
          <a:p>
            <a:fld id="{0B34F065-1154-456A-91E3-76DE8E75E17B}" type="slidenum">
              <a:rPr lang="ar-SA" smtClean="0"/>
              <a:t>‹#›</a:t>
            </a:fld>
            <a:endParaRPr lang="ar-S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مستطيل 6"/>
          <p:cNvSpPr/>
          <p:nvPr/>
        </p:nvSpPr>
        <p:spPr>
          <a:xfrm>
            <a:off x="0" y="-1"/>
            <a:ext cx="365760" cy="6854456"/>
          </a:xfrm>
          <a:prstGeom prst="rect">
            <a:avLst/>
          </a:prstGeom>
          <a:solidFill>
            <a:srgbClr val="FFFFFF">
              <a:alpha val="100000"/>
            </a:srgb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مستطيل 7"/>
          <p:cNvSpPr/>
          <p:nvPr/>
        </p:nvSpPr>
        <p:spPr>
          <a:xfrm>
            <a:off x="255291" y="5047394"/>
            <a:ext cx="73152" cy="169164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مستطيل 8"/>
          <p:cNvSpPr/>
          <p:nvPr/>
        </p:nvSpPr>
        <p:spPr>
          <a:xfrm>
            <a:off x="255291" y="4796819"/>
            <a:ext cx="73152" cy="228600"/>
          </a:xfrm>
          <a:prstGeom prst="rect">
            <a:avLst/>
          </a:prstGeom>
          <a:solidFill>
            <a:schemeClr val="accent3">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مستطيل 9"/>
          <p:cNvSpPr/>
          <p:nvPr/>
        </p:nvSpPr>
        <p:spPr>
          <a:xfrm>
            <a:off x="255291" y="4637685"/>
            <a:ext cx="73152" cy="137160"/>
          </a:xfrm>
          <a:prstGeom prst="rect">
            <a:avLst/>
          </a:prstGeom>
          <a:solidFill>
            <a:schemeClr val="bg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مستطيل 10"/>
          <p:cNvSpPr/>
          <p:nvPr/>
        </p:nvSpPr>
        <p:spPr>
          <a:xfrm>
            <a:off x="255291" y="4542559"/>
            <a:ext cx="73152" cy="7315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2" name="مستطيل 11"/>
          <p:cNvSpPr/>
          <p:nvPr/>
        </p:nvSpPr>
        <p:spPr>
          <a:xfrm>
            <a:off x="309558" y="680477"/>
            <a:ext cx="45720"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5" name="مستطيل 14"/>
          <p:cNvSpPr/>
          <p:nvPr/>
        </p:nvSpPr>
        <p:spPr>
          <a:xfrm>
            <a:off x="269073" y="680477"/>
            <a:ext cx="27432"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16" name="مستطيل 15"/>
          <p:cNvSpPr/>
          <p:nvPr/>
        </p:nvSpPr>
        <p:spPr>
          <a:xfrm>
            <a:off x="250020"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7" name="مستطيل 16"/>
          <p:cNvSpPr/>
          <p:nvPr/>
        </p:nvSpPr>
        <p:spPr>
          <a:xfrm>
            <a:off x="221768" y="680477"/>
            <a:ext cx="9144" cy="365760"/>
          </a:xfrm>
          <a:prstGeom prst="rect">
            <a:avLst/>
          </a:prstGeom>
          <a:solidFill>
            <a:srgbClr val="000000">
              <a:alpha val="100000"/>
            </a:srgbClr>
          </a:solidFill>
          <a:ln w="508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22" name="عنصر نائب للعنوان 21"/>
          <p:cNvSpPr>
            <a:spLocks noGrp="1"/>
          </p:cNvSpPr>
          <p:nvPr>
            <p:ph type="title"/>
          </p:nvPr>
        </p:nvSpPr>
        <p:spPr>
          <a:xfrm>
            <a:off x="914400" y="512064"/>
            <a:ext cx="7772400" cy="914400"/>
          </a:xfrm>
          <a:prstGeom prst="rect">
            <a:avLst/>
          </a:prstGeom>
        </p:spPr>
        <p:txBody>
          <a:bodyPr vert="horz" anchor="t">
            <a:noAutofit/>
          </a:bodyPr>
          <a:lstStyle>
            <a:extLst/>
          </a:lstStyle>
          <a:p>
            <a:r>
              <a:rPr kumimoji="0" lang="ar-SA" smtClean="0"/>
              <a:t>انقر لتحرير نمط العنوان الرئيسي</a:t>
            </a:r>
            <a:endParaRPr kumimoji="0" lang="en-US"/>
          </a:p>
        </p:txBody>
      </p:sp>
      <p:sp>
        <p:nvSpPr>
          <p:cNvPr id="13" name="عنصر نائب للنص 12"/>
          <p:cNvSpPr>
            <a:spLocks noGrp="1"/>
          </p:cNvSpPr>
          <p:nvPr>
            <p:ph type="body" idx="1"/>
          </p:nvPr>
        </p:nvSpPr>
        <p:spPr>
          <a:xfrm>
            <a:off x="914400" y="1783560"/>
            <a:ext cx="7772400" cy="4572000"/>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4" name="عنصر نائب للتاريخ 13"/>
          <p:cNvSpPr>
            <a:spLocks noGrp="1"/>
          </p:cNvSpPr>
          <p:nvPr>
            <p:ph type="dt" sz="half" idx="2"/>
          </p:nvPr>
        </p:nvSpPr>
        <p:spPr>
          <a:xfrm>
            <a:off x="6477000" y="6416675"/>
            <a:ext cx="2133600" cy="365125"/>
          </a:xfrm>
          <a:prstGeom prst="rect">
            <a:avLst/>
          </a:prstGeom>
        </p:spPr>
        <p:txBody>
          <a:bodyPr vert="horz" anchor="b"/>
          <a:lstStyle>
            <a:lvl1pPr algn="l" eaLnBrk="1" latinLnBrk="0" hangingPunct="1">
              <a:defRPr kumimoji="0" sz="1100">
                <a:solidFill>
                  <a:schemeClr val="tx2"/>
                </a:solidFill>
              </a:defRPr>
            </a:lvl1pPr>
            <a:extLst/>
          </a:lstStyle>
          <a:p>
            <a:fld id="{1B8ABB09-4A1D-463E-8065-109CC2B7EFAA}" type="datetimeFigureOut">
              <a:rPr lang="ar-SA" smtClean="0"/>
              <a:t>11/08/1441</a:t>
            </a:fld>
            <a:endParaRPr lang="ar-SA"/>
          </a:p>
        </p:txBody>
      </p:sp>
      <p:sp>
        <p:nvSpPr>
          <p:cNvPr id="3" name="عنصر نائب للتذييل 2"/>
          <p:cNvSpPr>
            <a:spLocks noGrp="1"/>
          </p:cNvSpPr>
          <p:nvPr>
            <p:ph type="ftr" sz="quarter" idx="3"/>
          </p:nvPr>
        </p:nvSpPr>
        <p:spPr>
          <a:xfrm>
            <a:off x="914400" y="6416675"/>
            <a:ext cx="5562600" cy="365125"/>
          </a:xfrm>
          <a:prstGeom prst="rect">
            <a:avLst/>
          </a:prstGeom>
        </p:spPr>
        <p:txBody>
          <a:bodyPr vert="horz" anchor="b"/>
          <a:lstStyle>
            <a:lvl1pPr algn="r" eaLnBrk="1" latinLnBrk="0" hangingPunct="1">
              <a:defRPr kumimoji="0" sz="1100">
                <a:solidFill>
                  <a:schemeClr val="tx2"/>
                </a:solidFill>
              </a:defRPr>
            </a:lvl1pPr>
            <a:extLst/>
          </a:lstStyle>
          <a:p>
            <a:endParaRPr lang="ar-SA"/>
          </a:p>
        </p:txBody>
      </p:sp>
      <p:sp>
        <p:nvSpPr>
          <p:cNvPr id="23" name="عنصر نائب لرقم الشريحة 22"/>
          <p:cNvSpPr>
            <a:spLocks noGrp="1"/>
          </p:cNvSpPr>
          <p:nvPr>
            <p:ph type="sldNum" sz="quarter" idx="4"/>
          </p:nvPr>
        </p:nvSpPr>
        <p:spPr>
          <a:xfrm>
            <a:off x="8610600" y="6416675"/>
            <a:ext cx="457200" cy="365125"/>
          </a:xfrm>
          <a:prstGeom prst="rect">
            <a:avLst/>
          </a:prstGeom>
        </p:spPr>
        <p:txBody>
          <a:bodyPr vert="horz" anchor="b"/>
          <a:lstStyle>
            <a:lvl1pPr algn="l" eaLnBrk="1" latinLnBrk="0" hangingPunct="1">
              <a:defRPr kumimoji="0" sz="1200">
                <a:solidFill>
                  <a:schemeClr val="tx2"/>
                </a:solidFill>
              </a:defRPr>
            </a:lvl1pPr>
            <a:extLst/>
          </a:lstStyle>
          <a:p>
            <a:fld id="{0B34F065-1154-456A-91E3-76DE8E75E17B}" type="slidenum">
              <a:rPr lang="ar-SA" smtClean="0"/>
              <a:t>‹#›</a:t>
            </a:fld>
            <a:endParaRPr lang="ar-SA"/>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1" eaLnBrk="1" latinLnBrk="0" hangingPunct="1">
        <a:spcBef>
          <a:spcPct val="0"/>
        </a:spcBef>
        <a:buNone/>
        <a:defRPr kumimoji="0" sz="4000" kern="1200" spc="-100" baseline="0">
          <a:solidFill>
            <a:schemeClr val="tx2">
              <a:satMod val="200000"/>
            </a:schemeClr>
          </a:solidFill>
          <a:latin typeface="+mj-lt"/>
          <a:ea typeface="+mj-ea"/>
          <a:cs typeface="+mj-cs"/>
        </a:defRPr>
      </a:lvl1pPr>
      <a:extLst/>
    </p:titleStyle>
    <p:bodyStyle>
      <a:lvl1pPr marL="411480" indent="-342900" algn="r" rtl="1" eaLnBrk="1" latinLnBrk="0" hangingPunct="1">
        <a:spcBef>
          <a:spcPts val="700"/>
        </a:spcBef>
        <a:buClr>
          <a:schemeClr val="tx2"/>
        </a:buClr>
        <a:buSzPct val="95000"/>
        <a:buFont typeface="Wingdings"/>
        <a:buChar char=""/>
        <a:defRPr kumimoji="0" sz="3000" kern="1200">
          <a:solidFill>
            <a:schemeClr val="tx1"/>
          </a:solidFill>
          <a:latin typeface="+mn-lt"/>
          <a:ea typeface="+mn-ea"/>
          <a:cs typeface="+mn-cs"/>
        </a:defRPr>
      </a:lvl1pPr>
      <a:lvl2pPr marL="740664" indent="-285750" algn="r" rtl="1" eaLnBrk="1" latinLnBrk="0" hangingPunct="1">
        <a:spcBef>
          <a:spcPct val="20000"/>
        </a:spcBef>
        <a:buClr>
          <a:schemeClr val="accent2"/>
        </a:buClr>
        <a:buSzPct val="90000"/>
        <a:buFont typeface="Wingdings"/>
        <a:buChar char=""/>
        <a:defRPr kumimoji="0" sz="2600" kern="1200">
          <a:solidFill>
            <a:schemeClr val="tx1"/>
          </a:solidFill>
          <a:latin typeface="+mn-lt"/>
          <a:ea typeface="+mn-ea"/>
          <a:cs typeface="+mn-cs"/>
        </a:defRPr>
      </a:lvl2pPr>
      <a:lvl3pPr marL="996696" indent="-228600" algn="r" rtl="1" eaLnBrk="1" latinLnBrk="0" hangingPunct="1">
        <a:spcBef>
          <a:spcPct val="20000"/>
        </a:spcBef>
        <a:buClr>
          <a:schemeClr val="accent2"/>
        </a:buClr>
        <a:buFont typeface="Wingdings 2"/>
        <a:buChar char=""/>
        <a:defRPr kumimoji="0" sz="2400" kern="1200">
          <a:solidFill>
            <a:schemeClr val="tx1"/>
          </a:solidFill>
          <a:latin typeface="+mn-lt"/>
          <a:ea typeface="+mn-ea"/>
          <a:cs typeface="+mn-cs"/>
        </a:defRPr>
      </a:lvl3pPr>
      <a:lvl4pPr marL="1261872" indent="-228600" algn="r" rtl="1" eaLnBrk="1" latinLnBrk="0" hangingPunct="1">
        <a:spcBef>
          <a:spcPct val="20000"/>
        </a:spcBef>
        <a:buClr>
          <a:schemeClr val="accent3"/>
        </a:buClr>
        <a:buFont typeface="Wingdings 3"/>
        <a:buChar char=""/>
        <a:defRPr kumimoji="0" sz="2200" kern="1200">
          <a:solidFill>
            <a:schemeClr val="tx1"/>
          </a:solidFill>
          <a:latin typeface="+mn-lt"/>
          <a:ea typeface="+mn-ea"/>
          <a:cs typeface="+mn-cs"/>
        </a:defRPr>
      </a:lvl4pPr>
      <a:lvl5pPr marL="1481328" indent="-210312" algn="r" rtl="1" eaLnBrk="1" latinLnBrk="0" hangingPunct="1">
        <a:spcBef>
          <a:spcPct val="20000"/>
        </a:spcBef>
        <a:buClr>
          <a:schemeClr val="accent3"/>
        </a:buClr>
        <a:buFont typeface="Wingdings 2"/>
        <a:buChar char=""/>
        <a:defRPr kumimoji="0" sz="2000" kern="1200">
          <a:solidFill>
            <a:schemeClr val="tx1"/>
          </a:solidFill>
          <a:latin typeface="+mn-lt"/>
          <a:ea typeface="+mn-ea"/>
          <a:cs typeface="+mn-cs"/>
        </a:defRPr>
      </a:lvl5pPr>
      <a:lvl6pPr marL="1709928" indent="-210312" algn="r" rtl="1" eaLnBrk="1" latinLnBrk="0" hangingPunct="1">
        <a:spcBef>
          <a:spcPct val="20000"/>
        </a:spcBef>
        <a:buClr>
          <a:schemeClr val="accent3"/>
        </a:buClr>
        <a:buFont typeface="Wingdings 2"/>
        <a:buChar char=""/>
        <a:defRPr kumimoji="0" sz="1800" kern="1200">
          <a:solidFill>
            <a:schemeClr val="tx1"/>
          </a:solidFill>
          <a:latin typeface="+mn-lt"/>
          <a:ea typeface="+mn-ea"/>
          <a:cs typeface="+mn-cs"/>
        </a:defRPr>
      </a:lvl6pPr>
      <a:lvl7pPr marL="1901952"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7pPr>
      <a:lvl8pPr marL="2093976"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8pPr>
      <a:lvl9pPr marL="2286000" indent="-182880" algn="r" rtl="1" eaLnBrk="1" latinLnBrk="0" hangingPunct="1">
        <a:spcBef>
          <a:spcPct val="20000"/>
        </a:spcBef>
        <a:buClr>
          <a:schemeClr val="accent4"/>
        </a:buClr>
        <a:buFont typeface="Wingdings 2"/>
        <a:buChar char=""/>
        <a:defRPr kumimoji="0" sz="1600" kern="120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hyperlink" Target="http://www.wikpedia/"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5576" y="1556792"/>
            <a:ext cx="7772400" cy="3240360"/>
          </a:xfrm>
        </p:spPr>
        <p:txBody>
          <a:bodyPr/>
          <a:lstStyle/>
          <a:p>
            <a:pPr algn="ctr"/>
            <a:r>
              <a:rPr lang="en-US" b="1" dirty="0" smtClean="0">
                <a:solidFill>
                  <a:schemeClr val="accent6">
                    <a:lumMod val="40000"/>
                    <a:lumOff val="60000"/>
                  </a:schemeClr>
                </a:solidFill>
              </a:rPr>
              <a:t/>
            </a:r>
            <a:br>
              <a:rPr lang="en-US" b="1" dirty="0" smtClean="0">
                <a:solidFill>
                  <a:schemeClr val="accent6">
                    <a:lumMod val="40000"/>
                    <a:lumOff val="60000"/>
                  </a:schemeClr>
                </a:solidFill>
              </a:rPr>
            </a:br>
            <a:r>
              <a:rPr lang="en-US" b="1" dirty="0">
                <a:solidFill>
                  <a:schemeClr val="accent6">
                    <a:lumMod val="40000"/>
                    <a:lumOff val="60000"/>
                  </a:schemeClr>
                </a:solidFill>
              </a:rPr>
              <a:t/>
            </a:r>
            <a:br>
              <a:rPr lang="en-US" b="1" dirty="0">
                <a:solidFill>
                  <a:schemeClr val="accent6">
                    <a:lumMod val="40000"/>
                    <a:lumOff val="60000"/>
                  </a:schemeClr>
                </a:solidFill>
              </a:rPr>
            </a:br>
            <a:r>
              <a:rPr lang="en-US" b="1" dirty="0" smtClean="0">
                <a:solidFill>
                  <a:schemeClr val="accent6">
                    <a:lumMod val="40000"/>
                    <a:lumOff val="60000"/>
                  </a:schemeClr>
                </a:solidFill>
              </a:rPr>
              <a:t>Standards</a:t>
            </a:r>
            <a:r>
              <a:rPr lang="en-US" dirty="0"/>
              <a:t/>
            </a:r>
            <a:br>
              <a:rPr lang="en-US" dirty="0"/>
            </a:br>
            <a:endParaRPr lang="ar-EG" dirty="0"/>
          </a:p>
        </p:txBody>
      </p:sp>
      <p:sp>
        <p:nvSpPr>
          <p:cNvPr id="3" name="عنوان فرعي 2"/>
          <p:cNvSpPr>
            <a:spLocks noGrp="1"/>
          </p:cNvSpPr>
          <p:nvPr>
            <p:ph type="subTitle" idx="4294967295"/>
          </p:nvPr>
        </p:nvSpPr>
        <p:spPr>
          <a:xfrm>
            <a:off x="1371600" y="3789363"/>
            <a:ext cx="7772400" cy="1508125"/>
          </a:xfrm>
        </p:spPr>
        <p:txBody>
          <a:bodyPr>
            <a:normAutofit lnSpcReduction="10000"/>
          </a:bodyPr>
          <a:lstStyle/>
          <a:p>
            <a:r>
              <a:rPr lang="en-US" dirty="0" smtClean="0"/>
              <a:t>Prepared by </a:t>
            </a:r>
          </a:p>
          <a:p>
            <a:r>
              <a:rPr lang="en-US" dirty="0" err="1" smtClean="0"/>
              <a:t>Dr</a:t>
            </a:r>
            <a:r>
              <a:rPr lang="en-US" dirty="0" smtClean="0"/>
              <a:t>\ Sabra Mohamed Ahmed</a:t>
            </a:r>
          </a:p>
          <a:p>
            <a:r>
              <a:rPr lang="en-US" dirty="0" smtClean="0"/>
              <a:t>Lecturer in pediatric nursing department</a:t>
            </a:r>
          </a:p>
          <a:p>
            <a:endParaRPr lang="ar-EG" dirty="0"/>
          </a:p>
        </p:txBody>
      </p:sp>
    </p:spTree>
    <p:extLst>
      <p:ext uri="{BB962C8B-B14F-4D97-AF65-F5344CB8AC3E}">
        <p14:creationId xmlns:p14="http://schemas.microsoft.com/office/powerpoint/2010/main" val="7646348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عنوان 4"/>
          <p:cNvSpPr>
            <a:spLocks noGrp="1"/>
          </p:cNvSpPr>
          <p:nvPr>
            <p:ph type="ctrTitle"/>
          </p:nvPr>
        </p:nvSpPr>
        <p:spPr>
          <a:xfrm>
            <a:off x="899592" y="1052736"/>
            <a:ext cx="7772400" cy="5400600"/>
          </a:xfrm>
        </p:spPr>
        <p:txBody>
          <a:bodyPr/>
          <a:lstStyle/>
          <a:p>
            <a:pPr marL="457200" indent="-457200" rtl="0">
              <a:buFont typeface="+mj-lt"/>
              <a:buAutoNum type="arabicPeriod"/>
            </a:pPr>
            <a:r>
              <a:rPr lang="en-US" sz="2000" dirty="0">
                <a:effectLst/>
              </a:rPr>
              <a:t/>
            </a:r>
            <a:br>
              <a:rPr lang="en-US" sz="2000" dirty="0">
                <a:effectLst/>
              </a:rPr>
            </a:br>
            <a:r>
              <a:rPr lang="en-US" sz="2000" dirty="0" smtClean="0">
                <a:effectLst/>
              </a:rPr>
              <a:t>1-Statement </a:t>
            </a:r>
            <a:r>
              <a:rPr lang="en-US" sz="2000" dirty="0">
                <a:effectLst/>
              </a:rPr>
              <a:t>must be broad enough to apply to a wide variety of setting.</a:t>
            </a:r>
            <a:br>
              <a:rPr lang="en-US" sz="2000" dirty="0">
                <a:effectLst/>
              </a:rPr>
            </a:br>
            <a:r>
              <a:rPr lang="en-US" sz="2000" dirty="0" smtClean="0">
                <a:effectLst/>
              </a:rPr>
              <a:t>2- Must </a:t>
            </a:r>
            <a:r>
              <a:rPr lang="en-US" sz="2000" dirty="0">
                <a:effectLst/>
              </a:rPr>
              <a:t>be realistic, acceptable.</a:t>
            </a:r>
            <a:br>
              <a:rPr lang="en-US" sz="2000" dirty="0">
                <a:effectLst/>
              </a:rPr>
            </a:br>
            <a:r>
              <a:rPr lang="en-US" sz="2000" dirty="0">
                <a:effectLst/>
              </a:rPr>
              <a:t> </a:t>
            </a:r>
            <a:r>
              <a:rPr lang="en-US" sz="2000" dirty="0" smtClean="0">
                <a:effectLst/>
              </a:rPr>
              <a:t>3-  </a:t>
            </a:r>
            <a:r>
              <a:rPr lang="en-US" sz="2000" dirty="0">
                <a:effectLst/>
              </a:rPr>
              <a:t>The nursing care must be developed by members </a:t>
            </a:r>
            <a:r>
              <a:rPr lang="en-US" sz="2000" dirty="0" smtClean="0">
                <a:effectLst/>
              </a:rPr>
              <a:t>of the </a:t>
            </a:r>
            <a:r>
              <a:rPr lang="en-US" sz="2000" dirty="0">
                <a:effectLst/>
              </a:rPr>
              <a:t>nursing profession.</a:t>
            </a:r>
            <a:br>
              <a:rPr lang="en-US" sz="2000" dirty="0">
                <a:effectLst/>
              </a:rPr>
            </a:br>
            <a:r>
              <a:rPr lang="en-US" sz="2000" dirty="0" smtClean="0">
                <a:effectLst/>
              </a:rPr>
              <a:t>4- Should </a:t>
            </a:r>
            <a:r>
              <a:rPr lang="en-US" sz="2000" dirty="0">
                <a:effectLst/>
              </a:rPr>
              <a:t>be resemble in positive term and indication accepted performance.</a:t>
            </a:r>
            <a:br>
              <a:rPr lang="en-US" sz="2000" dirty="0">
                <a:effectLst/>
              </a:rPr>
            </a:br>
            <a:r>
              <a:rPr lang="en-US" sz="2000" dirty="0" smtClean="0">
                <a:effectLst/>
              </a:rPr>
              <a:t>5- The </a:t>
            </a:r>
            <a:r>
              <a:rPr lang="en-US" sz="2000" dirty="0">
                <a:effectLst/>
              </a:rPr>
              <a:t>nursing care must be </a:t>
            </a:r>
            <a:r>
              <a:rPr lang="en-US" sz="2000" dirty="0" err="1">
                <a:effectLst/>
              </a:rPr>
              <a:t>expess</a:t>
            </a:r>
            <a:r>
              <a:rPr lang="en-US" sz="2000" dirty="0">
                <a:effectLst/>
              </a:rPr>
              <a:t> what is desirable optional level.</a:t>
            </a:r>
            <a:br>
              <a:rPr lang="en-US" sz="2000" dirty="0">
                <a:effectLst/>
              </a:rPr>
            </a:br>
            <a:r>
              <a:rPr lang="en-US" sz="2000" dirty="0" smtClean="0">
                <a:effectLst/>
              </a:rPr>
              <a:t>6- The </a:t>
            </a:r>
            <a:r>
              <a:rPr lang="en-US" sz="2000" dirty="0">
                <a:effectLst/>
              </a:rPr>
              <a:t>nursing care must be understandable and stated in ambiguous term.</a:t>
            </a:r>
            <a:br>
              <a:rPr lang="en-US" sz="2000" dirty="0">
                <a:effectLst/>
              </a:rPr>
            </a:br>
            <a:r>
              <a:rPr lang="en-US" sz="2000" dirty="0" smtClean="0">
                <a:effectLst/>
              </a:rPr>
              <a:t>7- The </a:t>
            </a:r>
            <a:r>
              <a:rPr lang="en-US" sz="2000" dirty="0">
                <a:effectLst/>
              </a:rPr>
              <a:t>nursing care must be current knowledge and scientific practice.</a:t>
            </a:r>
            <a:br>
              <a:rPr lang="en-US" sz="2000" dirty="0">
                <a:effectLst/>
              </a:rPr>
            </a:br>
            <a:r>
              <a:rPr lang="en-US" sz="2000" dirty="0" smtClean="0">
                <a:effectLst/>
              </a:rPr>
              <a:t>8- The </a:t>
            </a:r>
            <a:r>
              <a:rPr lang="en-US" sz="2000" dirty="0">
                <a:effectLst/>
              </a:rPr>
              <a:t>nursing care must be reviewed and revised periodically </a:t>
            </a:r>
            <a:br>
              <a:rPr lang="en-US" sz="2000" dirty="0">
                <a:effectLst/>
              </a:rPr>
            </a:br>
            <a:r>
              <a:rPr lang="en-US" sz="2000" dirty="0" smtClean="0">
                <a:effectLst/>
              </a:rPr>
              <a:t>9- May </a:t>
            </a:r>
            <a:r>
              <a:rPr lang="en-US" sz="2000" dirty="0">
                <a:effectLst/>
              </a:rPr>
              <a:t>be directed to word ideal </a:t>
            </a:r>
            <a:endParaRPr lang="ar-EG" sz="2000" dirty="0"/>
          </a:p>
        </p:txBody>
      </p:sp>
      <p:sp>
        <p:nvSpPr>
          <p:cNvPr id="6" name="عنوان فرعي 5"/>
          <p:cNvSpPr>
            <a:spLocks noGrp="1"/>
          </p:cNvSpPr>
          <p:nvPr>
            <p:ph type="subTitle" idx="1"/>
          </p:nvPr>
        </p:nvSpPr>
        <p:spPr>
          <a:xfrm>
            <a:off x="1043608" y="476672"/>
            <a:ext cx="7772400" cy="504056"/>
          </a:xfrm>
        </p:spPr>
        <p:txBody>
          <a:bodyPr>
            <a:noAutofit/>
          </a:bodyPr>
          <a:lstStyle/>
          <a:p>
            <a:r>
              <a:rPr lang="en-US" sz="2800" dirty="0">
                <a:solidFill>
                  <a:srgbClr val="C00000"/>
                </a:solidFill>
              </a:rPr>
              <a:t>Characteristics of standards</a:t>
            </a:r>
            <a:endParaRPr lang="ar-EG" sz="2800" dirty="0">
              <a:solidFill>
                <a:srgbClr val="C00000"/>
              </a:solidFill>
            </a:endParaRPr>
          </a:p>
        </p:txBody>
      </p:sp>
    </p:spTree>
    <p:extLst>
      <p:ext uri="{BB962C8B-B14F-4D97-AF65-F5344CB8AC3E}">
        <p14:creationId xmlns:p14="http://schemas.microsoft.com/office/powerpoint/2010/main" val="402746073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1260752"/>
          </a:xfrm>
        </p:spPr>
        <p:txBody>
          <a:bodyPr>
            <a:normAutofit fontScale="90000"/>
          </a:bodyPr>
          <a:lstStyle/>
          <a:p>
            <a:r>
              <a:rPr lang="en-US" b="1" dirty="0">
                <a:solidFill>
                  <a:srgbClr val="C00000"/>
                </a:solidFill>
              </a:rPr>
              <a:t>Source of nursing care standards</a:t>
            </a:r>
            <a:r>
              <a:rPr lang="en-US" dirty="0">
                <a:solidFill>
                  <a:srgbClr val="C00000"/>
                </a:solidFill>
              </a:rPr>
              <a:t/>
            </a:r>
            <a:br>
              <a:rPr lang="en-US"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899592" y="2132856"/>
            <a:ext cx="7772400" cy="3589656"/>
          </a:xfrm>
        </p:spPr>
        <p:txBody>
          <a:bodyPr/>
          <a:lstStyle/>
          <a:p>
            <a:pPr lvl="0" algn="l" rtl="0"/>
            <a:r>
              <a:rPr lang="en-US" dirty="0" smtClean="0"/>
              <a:t>Professional </a:t>
            </a:r>
            <a:r>
              <a:rPr lang="en-US" dirty="0"/>
              <a:t>organization</a:t>
            </a:r>
          </a:p>
          <a:p>
            <a:pPr lvl="0" algn="l" rtl="0"/>
            <a:r>
              <a:rPr lang="en-US" dirty="0"/>
              <a:t>Licensing bodies</a:t>
            </a:r>
          </a:p>
          <a:p>
            <a:pPr lvl="0" algn="l" rtl="0"/>
            <a:r>
              <a:rPr lang="en-US" dirty="0"/>
              <a:t>Department of institution</a:t>
            </a:r>
          </a:p>
          <a:p>
            <a:pPr lvl="0" algn="l" rtl="0"/>
            <a:r>
              <a:rPr lang="en-US" dirty="0"/>
              <a:t>Patient care unit</a:t>
            </a:r>
          </a:p>
          <a:p>
            <a:pPr lvl="0" algn="l" rtl="0"/>
            <a:r>
              <a:rPr lang="en-US" dirty="0"/>
              <a:t>Government care unit</a:t>
            </a:r>
          </a:p>
          <a:p>
            <a:pPr algn="l"/>
            <a:endParaRPr lang="ar-EG" dirty="0"/>
          </a:p>
        </p:txBody>
      </p:sp>
    </p:spTree>
    <p:extLst>
      <p:ext uri="{BB962C8B-B14F-4D97-AF65-F5344CB8AC3E}">
        <p14:creationId xmlns:p14="http://schemas.microsoft.com/office/powerpoint/2010/main" val="147784433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sz="2800" b="1" dirty="0">
                <a:solidFill>
                  <a:srgbClr val="C00000"/>
                </a:solidFill>
              </a:rPr>
              <a:t>Essential element for standards for nursing practice:-</a:t>
            </a:r>
            <a:r>
              <a:rPr lang="en-US" sz="2800" dirty="0">
                <a:solidFill>
                  <a:srgbClr val="C00000"/>
                </a:solidFill>
              </a:rPr>
              <a:t/>
            </a:r>
            <a:br>
              <a:rPr lang="en-US" sz="2800" dirty="0">
                <a:solidFill>
                  <a:srgbClr val="C00000"/>
                </a:solidFill>
              </a:rPr>
            </a:br>
            <a:endParaRPr lang="ar-EG" sz="2800" dirty="0">
              <a:solidFill>
                <a:srgbClr val="C00000"/>
              </a:solidFill>
            </a:endParaRPr>
          </a:p>
        </p:txBody>
      </p:sp>
      <p:sp>
        <p:nvSpPr>
          <p:cNvPr id="3" name="عنصر نائب للمحتوى 2"/>
          <p:cNvSpPr>
            <a:spLocks noGrp="1"/>
          </p:cNvSpPr>
          <p:nvPr>
            <p:ph idx="1"/>
          </p:nvPr>
        </p:nvSpPr>
        <p:spPr/>
        <p:txBody>
          <a:bodyPr>
            <a:normAutofit fontScale="70000" lnSpcReduction="20000"/>
          </a:bodyPr>
          <a:lstStyle/>
          <a:p>
            <a:pPr lvl="0" algn="l" rtl="0"/>
            <a:r>
              <a:rPr lang="en-US" b="1" dirty="0" smtClean="0">
                <a:solidFill>
                  <a:schemeClr val="accent4"/>
                </a:solidFill>
              </a:rPr>
              <a:t>The </a:t>
            </a:r>
            <a:r>
              <a:rPr lang="en-US" b="1" dirty="0">
                <a:solidFill>
                  <a:schemeClr val="accent4"/>
                </a:solidFill>
              </a:rPr>
              <a:t>nurse </a:t>
            </a:r>
            <a:endParaRPr lang="en-US" dirty="0">
              <a:solidFill>
                <a:schemeClr val="accent4"/>
              </a:solidFill>
            </a:endParaRPr>
          </a:p>
          <a:p>
            <a:pPr marL="68580" indent="0" algn="l" rtl="0">
              <a:buNone/>
            </a:pPr>
            <a:r>
              <a:rPr lang="en-US" dirty="0"/>
              <a:t>             Standards should be addressed (who is the nurse specifying qualification for practice and requirement for licensure such as the determination of required competencies)</a:t>
            </a:r>
          </a:p>
          <a:p>
            <a:pPr lvl="0" algn="l" rtl="0"/>
            <a:r>
              <a:rPr lang="en-US" b="1" dirty="0">
                <a:solidFill>
                  <a:schemeClr val="accent4"/>
                </a:solidFill>
              </a:rPr>
              <a:t>People requiring nursing care :-</a:t>
            </a:r>
            <a:endParaRPr lang="en-US" dirty="0">
              <a:solidFill>
                <a:schemeClr val="accent4"/>
              </a:solidFill>
            </a:endParaRPr>
          </a:p>
          <a:p>
            <a:pPr marL="68580" indent="0" algn="l" rtl="0">
              <a:buNone/>
            </a:pPr>
            <a:r>
              <a:rPr lang="en-US" dirty="0"/>
              <a:t>         Nursing and nurse only exist because people require nursing service, these may be individual, families, group or communities.</a:t>
            </a:r>
          </a:p>
          <a:p>
            <a:pPr lvl="0" algn="l" rtl="0"/>
            <a:r>
              <a:rPr lang="en-US" b="1" dirty="0">
                <a:solidFill>
                  <a:schemeClr val="accent4"/>
                </a:solidFill>
              </a:rPr>
              <a:t>The setting:-</a:t>
            </a:r>
            <a:endParaRPr lang="en-US" dirty="0">
              <a:solidFill>
                <a:schemeClr val="accent4"/>
              </a:solidFill>
            </a:endParaRPr>
          </a:p>
          <a:p>
            <a:pPr marL="68580" indent="0" algn="l" rtl="0">
              <a:buNone/>
            </a:pPr>
            <a:r>
              <a:rPr lang="en-US" dirty="0"/>
              <a:t>         For nursing care to be delivering to people there need to be adequate facilities with sufficient resource to carry out safe practice of high quality.</a:t>
            </a:r>
          </a:p>
          <a:p>
            <a:pPr lvl="0" algn="l" rtl="0"/>
            <a:r>
              <a:rPr lang="en-US" b="1" dirty="0">
                <a:solidFill>
                  <a:schemeClr val="accent4"/>
                </a:solidFill>
              </a:rPr>
              <a:t>Evaluation of nursing practice :-</a:t>
            </a:r>
            <a:endParaRPr lang="en-US" dirty="0">
              <a:solidFill>
                <a:schemeClr val="accent4"/>
              </a:solidFill>
            </a:endParaRPr>
          </a:p>
          <a:p>
            <a:pPr marL="68580" indent="0" algn="l" rtl="0">
              <a:buNone/>
            </a:pPr>
            <a:r>
              <a:rPr lang="en-US" dirty="0"/>
              <a:t>   Focus in practitioner requires standards regarding performance appraisal.</a:t>
            </a:r>
          </a:p>
          <a:p>
            <a:pPr marL="68580" indent="0" algn="l">
              <a:buNone/>
            </a:pPr>
            <a:endParaRPr lang="ar-EG" dirty="0"/>
          </a:p>
        </p:txBody>
      </p:sp>
    </p:spTree>
    <p:extLst>
      <p:ext uri="{BB962C8B-B14F-4D97-AF65-F5344CB8AC3E}">
        <p14:creationId xmlns:p14="http://schemas.microsoft.com/office/powerpoint/2010/main" val="225611857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Classification of standards </a:t>
            </a:r>
            <a:r>
              <a:rPr lang="en-US" dirty="0"/>
              <a:t/>
            </a:r>
            <a:br>
              <a:rPr lang="en-US" dirty="0"/>
            </a:br>
            <a:endParaRPr lang="ar-EG" dirty="0"/>
          </a:p>
        </p:txBody>
      </p:sp>
      <p:sp>
        <p:nvSpPr>
          <p:cNvPr id="3" name="عنصر نائب للمحتوى 2"/>
          <p:cNvSpPr>
            <a:spLocks noGrp="1"/>
          </p:cNvSpPr>
          <p:nvPr>
            <p:ph idx="1"/>
          </p:nvPr>
        </p:nvSpPr>
        <p:spPr/>
        <p:txBody>
          <a:bodyPr>
            <a:normAutofit fontScale="85000" lnSpcReduction="20000"/>
          </a:bodyPr>
          <a:lstStyle/>
          <a:p>
            <a:pPr lvl="0" algn="l" rtl="0"/>
            <a:r>
              <a:rPr lang="en-US" b="1" dirty="0" smtClean="0">
                <a:solidFill>
                  <a:schemeClr val="tx2">
                    <a:lumMod val="50000"/>
                  </a:schemeClr>
                </a:solidFill>
              </a:rPr>
              <a:t>Normative </a:t>
            </a:r>
            <a:r>
              <a:rPr lang="en-US" b="1" dirty="0">
                <a:solidFill>
                  <a:schemeClr val="tx2">
                    <a:lumMod val="50000"/>
                  </a:schemeClr>
                </a:solidFill>
              </a:rPr>
              <a:t>standards </a:t>
            </a:r>
            <a:endParaRPr lang="en-US" dirty="0">
              <a:solidFill>
                <a:schemeClr val="tx2">
                  <a:lumMod val="50000"/>
                </a:schemeClr>
              </a:solidFill>
            </a:endParaRPr>
          </a:p>
          <a:p>
            <a:pPr marL="68580" indent="0" algn="l" rtl="0">
              <a:buNone/>
            </a:pPr>
            <a:r>
              <a:rPr lang="en-US" dirty="0"/>
              <a:t>            Describe practice considered good or ideal </a:t>
            </a:r>
          </a:p>
          <a:p>
            <a:pPr lvl="0" algn="l" rtl="0"/>
            <a:r>
              <a:rPr lang="en-US" b="1" dirty="0">
                <a:solidFill>
                  <a:schemeClr val="tx2">
                    <a:lumMod val="50000"/>
                  </a:schemeClr>
                </a:solidFill>
              </a:rPr>
              <a:t>Empirical standards </a:t>
            </a:r>
            <a:endParaRPr lang="en-US" dirty="0">
              <a:solidFill>
                <a:schemeClr val="tx2">
                  <a:lumMod val="50000"/>
                </a:schemeClr>
              </a:solidFill>
            </a:endParaRPr>
          </a:p>
          <a:p>
            <a:pPr marL="68580" indent="0" algn="l" rtl="0">
              <a:buNone/>
            </a:pPr>
            <a:r>
              <a:rPr lang="en-US" dirty="0"/>
              <a:t>          Describe practice actually observed in large number of patient care setting </a:t>
            </a:r>
          </a:p>
          <a:p>
            <a:pPr lvl="0" algn="l" rtl="0"/>
            <a:r>
              <a:rPr lang="en-US" b="1" dirty="0">
                <a:solidFill>
                  <a:schemeClr val="tx2">
                    <a:lumMod val="50000"/>
                  </a:schemeClr>
                </a:solidFill>
              </a:rPr>
              <a:t>The end standards </a:t>
            </a:r>
            <a:endParaRPr lang="en-US" dirty="0">
              <a:solidFill>
                <a:schemeClr val="tx2">
                  <a:lumMod val="50000"/>
                </a:schemeClr>
              </a:solidFill>
            </a:endParaRPr>
          </a:p>
          <a:p>
            <a:pPr marL="68580" indent="0" algn="l" rtl="0">
              <a:buNone/>
            </a:pPr>
            <a:r>
              <a:rPr lang="en-US" dirty="0"/>
              <a:t>Are patient oriented the described the patient physical status or behavior.</a:t>
            </a:r>
          </a:p>
          <a:p>
            <a:pPr lvl="0" algn="l" rtl="0"/>
            <a:r>
              <a:rPr lang="en-US" b="1" dirty="0">
                <a:solidFill>
                  <a:schemeClr val="tx2">
                    <a:lumMod val="50000"/>
                  </a:schemeClr>
                </a:solidFill>
              </a:rPr>
              <a:t>The mean standards</a:t>
            </a:r>
            <a:endParaRPr lang="en-US" dirty="0">
              <a:solidFill>
                <a:schemeClr val="tx2">
                  <a:lumMod val="50000"/>
                </a:schemeClr>
              </a:solidFill>
            </a:endParaRPr>
          </a:p>
          <a:p>
            <a:pPr marL="68580" indent="0" algn="l" rtl="0">
              <a:buNone/>
            </a:pPr>
            <a:r>
              <a:rPr lang="en-US" dirty="0"/>
              <a:t>            Nursing oriented they describe the activities and behavior designed to achieve the end standards end of patient out com.</a:t>
            </a:r>
          </a:p>
          <a:p>
            <a:pPr algn="l"/>
            <a:endParaRPr lang="ar-EG" dirty="0"/>
          </a:p>
        </p:txBody>
      </p:sp>
    </p:spTree>
    <p:extLst>
      <p:ext uri="{BB962C8B-B14F-4D97-AF65-F5344CB8AC3E}">
        <p14:creationId xmlns:p14="http://schemas.microsoft.com/office/powerpoint/2010/main" val="32146303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r>
              <a:rPr lang="en-US" b="1" dirty="0">
                <a:solidFill>
                  <a:srgbClr val="C00000"/>
                </a:solidFill>
              </a:rPr>
              <a:t>Frame work of standards </a:t>
            </a:r>
            <a:r>
              <a:rPr lang="en-US" dirty="0"/>
              <a:t/>
            </a:r>
            <a:br>
              <a:rPr lang="en-US" dirty="0"/>
            </a:br>
            <a:endParaRPr lang="ar-EG" dirty="0"/>
          </a:p>
        </p:txBody>
      </p:sp>
      <p:sp>
        <p:nvSpPr>
          <p:cNvPr id="3" name="عنصر نائب للمحتوى 2"/>
          <p:cNvSpPr>
            <a:spLocks noGrp="1"/>
          </p:cNvSpPr>
          <p:nvPr>
            <p:ph idx="1"/>
          </p:nvPr>
        </p:nvSpPr>
        <p:spPr/>
        <p:txBody>
          <a:bodyPr>
            <a:normAutofit fontScale="92500" lnSpcReduction="10000"/>
          </a:bodyPr>
          <a:lstStyle/>
          <a:p>
            <a:pPr lvl="0" algn="l" rtl="0"/>
            <a:r>
              <a:rPr lang="en-US" b="1" dirty="0" smtClean="0">
                <a:solidFill>
                  <a:schemeClr val="tx2">
                    <a:lumMod val="50000"/>
                  </a:schemeClr>
                </a:solidFill>
              </a:rPr>
              <a:t>Structure </a:t>
            </a:r>
            <a:r>
              <a:rPr lang="en-US" b="1" dirty="0">
                <a:solidFill>
                  <a:schemeClr val="tx2">
                    <a:lumMod val="50000"/>
                  </a:schemeClr>
                </a:solidFill>
              </a:rPr>
              <a:t>standards </a:t>
            </a:r>
            <a:endParaRPr lang="en-US" dirty="0">
              <a:solidFill>
                <a:schemeClr val="tx2">
                  <a:lumMod val="50000"/>
                </a:schemeClr>
              </a:solidFill>
            </a:endParaRPr>
          </a:p>
          <a:p>
            <a:pPr marL="68580" indent="0" algn="l" rtl="0">
              <a:buNone/>
            </a:pPr>
            <a:r>
              <a:rPr lang="en-US" dirty="0"/>
              <a:t>    Focus in the setting and environment in which the nursing are practice</a:t>
            </a:r>
          </a:p>
          <a:p>
            <a:pPr lvl="0" algn="l" rtl="0"/>
            <a:r>
              <a:rPr lang="en-US" b="1" dirty="0">
                <a:solidFill>
                  <a:schemeClr val="tx2">
                    <a:lumMod val="50000"/>
                  </a:schemeClr>
                </a:solidFill>
              </a:rPr>
              <a:t>Process standards </a:t>
            </a:r>
            <a:endParaRPr lang="en-US" dirty="0">
              <a:solidFill>
                <a:schemeClr val="tx2">
                  <a:lumMod val="50000"/>
                </a:schemeClr>
              </a:solidFill>
            </a:endParaRPr>
          </a:p>
          <a:p>
            <a:pPr marL="68580" indent="0" algn="l" rtl="0">
              <a:buNone/>
            </a:pPr>
            <a:r>
              <a:rPr lang="en-US" dirty="0"/>
              <a:t>     Focus on practitioner and the activities carried out in care delivering</a:t>
            </a:r>
          </a:p>
          <a:p>
            <a:pPr lvl="0" algn="l" rtl="0"/>
            <a:r>
              <a:rPr lang="en-US" b="1" dirty="0">
                <a:solidFill>
                  <a:schemeClr val="tx2">
                    <a:lumMod val="50000"/>
                  </a:schemeClr>
                </a:solidFill>
              </a:rPr>
              <a:t>Out com standards</a:t>
            </a:r>
            <a:endParaRPr lang="en-US" dirty="0">
              <a:solidFill>
                <a:schemeClr val="tx2">
                  <a:lumMod val="50000"/>
                </a:schemeClr>
              </a:solidFill>
            </a:endParaRPr>
          </a:p>
          <a:p>
            <a:pPr marL="68580" indent="0" algn="l" rtl="0">
              <a:buNone/>
            </a:pPr>
            <a:r>
              <a:rPr lang="en-US" dirty="0"/>
              <a:t>      Focus in end result of nursing services and activities carried out and changed which occurred</a:t>
            </a:r>
            <a:r>
              <a:rPr lang="en-US" b="1" dirty="0"/>
              <a:t>.</a:t>
            </a:r>
            <a:endParaRPr lang="en-US" dirty="0"/>
          </a:p>
          <a:p>
            <a:pPr algn="l" rtl="0"/>
            <a:r>
              <a:rPr lang="en-US" b="1" dirty="0"/>
              <a:t> </a:t>
            </a:r>
            <a:endParaRPr lang="en-US" dirty="0"/>
          </a:p>
          <a:p>
            <a:endParaRPr lang="ar-EG" dirty="0"/>
          </a:p>
        </p:txBody>
      </p:sp>
    </p:spTree>
    <p:extLst>
      <p:ext uri="{BB962C8B-B14F-4D97-AF65-F5344CB8AC3E}">
        <p14:creationId xmlns:p14="http://schemas.microsoft.com/office/powerpoint/2010/main" val="3774745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en-US" b="1" dirty="0">
                <a:solidFill>
                  <a:srgbClr val="C00000"/>
                </a:solidFill>
              </a:rPr>
              <a:t>References</a:t>
            </a:r>
            <a:endParaRPr lang="ar-EG" dirty="0">
              <a:solidFill>
                <a:srgbClr val="C00000"/>
              </a:solidFill>
            </a:endParaRPr>
          </a:p>
        </p:txBody>
      </p:sp>
      <p:sp>
        <p:nvSpPr>
          <p:cNvPr id="3" name="عنصر نائب للمحتوى 2"/>
          <p:cNvSpPr>
            <a:spLocks noGrp="1"/>
          </p:cNvSpPr>
          <p:nvPr>
            <p:ph idx="1"/>
          </p:nvPr>
        </p:nvSpPr>
        <p:spPr/>
        <p:txBody>
          <a:bodyPr/>
          <a:lstStyle/>
          <a:p>
            <a:pPr rtl="0"/>
            <a:r>
              <a:rPr lang="en-US" b="1" dirty="0" smtClean="0"/>
              <a:t> </a:t>
            </a:r>
            <a:endParaRPr lang="en-US" dirty="0"/>
          </a:p>
          <a:p>
            <a:pPr lvl="0" algn="l" rtl="0"/>
            <a:r>
              <a:rPr lang="en-US" dirty="0"/>
              <a:t>Nursing administration and management TNAI, publication first 2000 section IV administration and management of nursing school .</a:t>
            </a:r>
          </a:p>
          <a:p>
            <a:pPr lvl="0" algn="l" rtl="0"/>
            <a:r>
              <a:rPr lang="en-US" dirty="0"/>
              <a:t> </a:t>
            </a:r>
            <a:r>
              <a:rPr lang="en-US" u="sng" dirty="0">
                <a:hlinkClick r:id="rId2"/>
              </a:rPr>
              <a:t>www.wikpedia</a:t>
            </a:r>
            <a:r>
              <a:rPr lang="en-US" dirty="0"/>
              <a:t>. com</a:t>
            </a:r>
          </a:p>
          <a:p>
            <a:endParaRPr lang="ar-EG" dirty="0"/>
          </a:p>
        </p:txBody>
      </p:sp>
    </p:spTree>
    <p:extLst>
      <p:ext uri="{BB962C8B-B14F-4D97-AF65-F5344CB8AC3E}">
        <p14:creationId xmlns:p14="http://schemas.microsoft.com/office/powerpoint/2010/main" val="299547510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3060952"/>
          </a:xfrm>
        </p:spPr>
        <p:txBody>
          <a:bodyPr/>
          <a:lstStyle/>
          <a:p>
            <a:r>
              <a:rPr lang="en-US" dirty="0" smtClean="0">
                <a:solidFill>
                  <a:srgbClr val="C00000"/>
                </a:solidFill>
              </a:rPr>
              <a:t>         </a:t>
            </a:r>
            <a:br>
              <a:rPr lang="en-US" dirty="0" smtClean="0">
                <a:solidFill>
                  <a:srgbClr val="C00000"/>
                </a:solidFill>
              </a:rPr>
            </a:br>
            <a:r>
              <a:rPr lang="en-US" dirty="0">
                <a:solidFill>
                  <a:srgbClr val="C00000"/>
                </a:solidFill>
              </a:rPr>
              <a:t/>
            </a:r>
            <a:br>
              <a:rPr lang="en-US" dirty="0">
                <a:solidFill>
                  <a:srgbClr val="C00000"/>
                </a:solidFill>
              </a:rPr>
            </a:br>
            <a:r>
              <a:rPr lang="en-US" dirty="0" smtClean="0">
                <a:solidFill>
                  <a:srgbClr val="C00000"/>
                </a:solidFill>
              </a:rPr>
              <a:t>        THANK </a:t>
            </a:r>
            <a:r>
              <a:rPr lang="en-US" dirty="0">
                <a:solidFill>
                  <a:srgbClr val="C00000"/>
                </a:solidFill>
              </a:rPr>
              <a:t>YOU</a:t>
            </a:r>
            <a:r>
              <a:rPr lang="ar-EG" dirty="0">
                <a:solidFill>
                  <a:srgbClr val="C00000"/>
                </a:solidFill>
              </a:rPr>
              <a:t/>
            </a:r>
            <a:br>
              <a:rPr lang="ar-EG" dirty="0">
                <a:solidFill>
                  <a:srgbClr val="C00000"/>
                </a:solidFill>
              </a:rPr>
            </a:br>
            <a:endParaRPr lang="ar-EG" dirty="0">
              <a:solidFill>
                <a:srgbClr val="C00000"/>
              </a:solidFill>
            </a:endParaRPr>
          </a:p>
        </p:txBody>
      </p:sp>
      <p:sp>
        <p:nvSpPr>
          <p:cNvPr id="3" name="عنصر نائب للمحتوى 2"/>
          <p:cNvSpPr>
            <a:spLocks noGrp="1"/>
          </p:cNvSpPr>
          <p:nvPr>
            <p:ph idx="1"/>
          </p:nvPr>
        </p:nvSpPr>
        <p:spPr>
          <a:xfrm>
            <a:off x="914400" y="4725144"/>
            <a:ext cx="7772400" cy="1630416"/>
          </a:xfrm>
        </p:spPr>
        <p:txBody>
          <a:bodyPr/>
          <a:lstStyle/>
          <a:p>
            <a:endParaRPr lang="ar-EG" dirty="0"/>
          </a:p>
        </p:txBody>
      </p:sp>
    </p:spTree>
    <p:extLst>
      <p:ext uri="{BB962C8B-B14F-4D97-AF65-F5344CB8AC3E}">
        <p14:creationId xmlns:p14="http://schemas.microsoft.com/office/powerpoint/2010/main" val="4409506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827584" y="908720"/>
            <a:ext cx="7772400" cy="1296144"/>
          </a:xfrm>
        </p:spPr>
        <p:txBody>
          <a:bodyPr>
            <a:normAutofit fontScale="90000"/>
          </a:bodyPr>
          <a:lstStyle/>
          <a:p>
            <a:pPr algn="ctr"/>
            <a:r>
              <a:rPr lang="en-US" b="1" dirty="0" smtClean="0">
                <a:solidFill>
                  <a:schemeClr val="accent6">
                    <a:lumMod val="40000"/>
                    <a:lumOff val="60000"/>
                  </a:schemeClr>
                </a:solidFill>
              </a:rPr>
              <a:t/>
            </a:r>
            <a:br>
              <a:rPr lang="en-US" b="1" dirty="0" smtClean="0">
                <a:solidFill>
                  <a:schemeClr val="accent6">
                    <a:lumMod val="40000"/>
                    <a:lumOff val="60000"/>
                  </a:schemeClr>
                </a:solidFill>
              </a:rPr>
            </a:br>
            <a:r>
              <a:rPr lang="en-US" b="1" dirty="0">
                <a:solidFill>
                  <a:schemeClr val="accent6">
                    <a:lumMod val="40000"/>
                    <a:lumOff val="60000"/>
                  </a:schemeClr>
                </a:solidFill>
              </a:rPr>
              <a:t/>
            </a:r>
            <a:br>
              <a:rPr lang="en-US" b="1" dirty="0">
                <a:solidFill>
                  <a:schemeClr val="accent6">
                    <a:lumMod val="40000"/>
                    <a:lumOff val="60000"/>
                  </a:schemeClr>
                </a:solidFill>
              </a:rPr>
            </a:br>
            <a:endParaRPr lang="ar-EG" dirty="0"/>
          </a:p>
        </p:txBody>
      </p:sp>
      <p:sp>
        <p:nvSpPr>
          <p:cNvPr id="3" name="عنوان فرعي 2"/>
          <p:cNvSpPr>
            <a:spLocks noGrp="1"/>
          </p:cNvSpPr>
          <p:nvPr>
            <p:ph type="subTitle" idx="4294967295"/>
          </p:nvPr>
        </p:nvSpPr>
        <p:spPr>
          <a:xfrm>
            <a:off x="1371600" y="836613"/>
            <a:ext cx="7772400" cy="4460875"/>
          </a:xfrm>
        </p:spPr>
        <p:txBody>
          <a:bodyPr>
            <a:normAutofit fontScale="92500" lnSpcReduction="20000"/>
          </a:bodyPr>
          <a:lstStyle/>
          <a:p>
            <a:pPr algn="l"/>
            <a:r>
              <a:rPr lang="en-US" b="1" dirty="0" smtClean="0">
                <a:latin typeface="Times New Roman" pitchFamily="18" charset="0"/>
                <a:cs typeface="Times New Roman" pitchFamily="18" charset="0"/>
              </a:rPr>
              <a:t>Objectives</a:t>
            </a:r>
          </a:p>
          <a:p>
            <a:pPr algn="l" rtl="0"/>
            <a:r>
              <a:rPr lang="en-US" sz="2800" dirty="0" smtClean="0">
                <a:latin typeface="Times New Roman" pitchFamily="18" charset="0"/>
                <a:cs typeface="Times New Roman" pitchFamily="18" charset="0"/>
              </a:rPr>
              <a:t>On </a:t>
            </a:r>
            <a:r>
              <a:rPr lang="en-US" sz="2800" dirty="0">
                <a:latin typeface="Times New Roman" pitchFamily="18" charset="0"/>
                <a:cs typeface="Times New Roman" pitchFamily="18" charset="0"/>
              </a:rPr>
              <a:t>successful completion of the lecture the student will be able to:-</a:t>
            </a:r>
          </a:p>
          <a:p>
            <a:pPr lvl="0" algn="l" rtl="0"/>
            <a:r>
              <a:rPr lang="en-US" sz="2800" dirty="0">
                <a:latin typeface="Times New Roman" pitchFamily="18" charset="0"/>
                <a:cs typeface="Times New Roman" pitchFamily="18" charset="0"/>
              </a:rPr>
              <a:t>Define standard of care.</a:t>
            </a:r>
          </a:p>
          <a:p>
            <a:pPr lvl="0" algn="l" rtl="0"/>
            <a:r>
              <a:rPr lang="en-US" sz="2800" dirty="0">
                <a:latin typeface="Times New Roman" pitchFamily="18" charset="0"/>
                <a:cs typeface="Times New Roman" pitchFamily="18" charset="0"/>
              </a:rPr>
              <a:t>List Importance of standards.</a:t>
            </a:r>
          </a:p>
          <a:p>
            <a:pPr lvl="0" algn="l" rtl="0"/>
            <a:r>
              <a:rPr lang="en-US" sz="2800" dirty="0">
                <a:latin typeface="Times New Roman" pitchFamily="18" charset="0"/>
                <a:cs typeface="Times New Roman" pitchFamily="18" charset="0"/>
              </a:rPr>
              <a:t>Explain Purposes of standards</a:t>
            </a:r>
          </a:p>
          <a:p>
            <a:pPr lvl="0" algn="l" rtl="0"/>
            <a:r>
              <a:rPr lang="en-US" sz="2800" dirty="0">
                <a:latin typeface="Times New Roman" pitchFamily="18" charset="0"/>
                <a:cs typeface="Times New Roman" pitchFamily="18" charset="0"/>
              </a:rPr>
              <a:t>Discuss Basic principles of standards</a:t>
            </a:r>
          </a:p>
          <a:p>
            <a:pPr lvl="0" algn="l" rtl="0"/>
            <a:r>
              <a:rPr lang="en-US" sz="2800" dirty="0">
                <a:latin typeface="Times New Roman" pitchFamily="18" charset="0"/>
                <a:cs typeface="Times New Roman" pitchFamily="18" charset="0"/>
              </a:rPr>
              <a:t>Explain Source of nursing care of standards</a:t>
            </a:r>
          </a:p>
          <a:p>
            <a:pPr lvl="0" algn="l" rtl="0"/>
            <a:r>
              <a:rPr lang="en-US" sz="2800" dirty="0">
                <a:latin typeface="Times New Roman" pitchFamily="18" charset="0"/>
                <a:cs typeface="Times New Roman" pitchFamily="18" charset="0"/>
              </a:rPr>
              <a:t>Discuss Essential element o of standards for nursing practices </a:t>
            </a:r>
          </a:p>
          <a:p>
            <a:pPr lvl="0" algn="l" rtl="0"/>
            <a:r>
              <a:rPr lang="en-US" sz="2800" dirty="0">
                <a:latin typeface="Times New Roman" pitchFamily="18" charset="0"/>
                <a:cs typeface="Times New Roman" pitchFamily="18" charset="0"/>
              </a:rPr>
              <a:t>Know Frame work of standards</a:t>
            </a:r>
          </a:p>
        </p:txBody>
      </p:sp>
    </p:spTree>
    <p:extLst>
      <p:ext uri="{BB962C8B-B14F-4D97-AF65-F5344CB8AC3E}">
        <p14:creationId xmlns:p14="http://schemas.microsoft.com/office/powerpoint/2010/main" val="258574496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611560" y="512064"/>
            <a:ext cx="8075240" cy="5725248"/>
          </a:xfrm>
        </p:spPr>
        <p:txBody>
          <a:bodyPr>
            <a:normAutofit/>
          </a:bodyPr>
          <a:lstStyle/>
          <a:p>
            <a:pPr marL="457200" indent="-457200" rtl="0">
              <a:buFont typeface="Wingdings" pitchFamily="2" charset="2"/>
              <a:buChar char="q"/>
            </a:pPr>
            <a:r>
              <a:rPr lang="en-US" sz="2800" b="1" dirty="0"/>
              <a:t> </a:t>
            </a:r>
            <a:r>
              <a:rPr lang="en-US" sz="2800" dirty="0">
                <a:latin typeface="Times New Roman" pitchFamily="18" charset="0"/>
                <a:cs typeface="Times New Roman" pitchFamily="18" charset="0"/>
              </a:rPr>
              <a:t>Out line </a:t>
            </a:r>
            <a:r>
              <a:rPr lang="en-US" sz="2800" dirty="0" smtClean="0">
                <a:latin typeface="Times New Roman" pitchFamily="18" charset="0"/>
                <a:cs typeface="Times New Roman" pitchFamily="18" charset="0"/>
              </a:rPr>
              <a:t/>
            </a:r>
            <a:br>
              <a:rPr lang="en-US" sz="2800" dirty="0" smtClean="0">
                <a:latin typeface="Times New Roman" pitchFamily="18" charset="0"/>
                <a:cs typeface="Times New Roman" pitchFamily="18" charset="0"/>
              </a:rPr>
            </a:br>
            <a:r>
              <a:rPr lang="en-US" sz="2800" dirty="0">
                <a:latin typeface="Times New Roman" pitchFamily="18" charset="0"/>
                <a:cs typeface="Times New Roman" pitchFamily="18" charset="0"/>
              </a:rPr>
              <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Introduction</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Definition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Importance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Purposes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Basic principles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Characteristics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Source of nursing care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Essential element o of standards for nursing practices </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Frame work of standards</a:t>
            </a:r>
            <a:br>
              <a:rPr lang="en-US" sz="2800" dirty="0">
                <a:latin typeface="Times New Roman" pitchFamily="18" charset="0"/>
                <a:cs typeface="Times New Roman" pitchFamily="18" charset="0"/>
              </a:rPr>
            </a:br>
            <a:r>
              <a:rPr lang="en-US" sz="2800" dirty="0">
                <a:latin typeface="Times New Roman" pitchFamily="18" charset="0"/>
                <a:cs typeface="Times New Roman" pitchFamily="18" charset="0"/>
              </a:rPr>
              <a:t>References</a:t>
            </a:r>
            <a:br>
              <a:rPr lang="en-US" sz="2800" dirty="0">
                <a:latin typeface="Times New Roman" pitchFamily="18" charset="0"/>
                <a:cs typeface="Times New Roman" pitchFamily="18" charset="0"/>
              </a:rPr>
            </a:br>
            <a:r>
              <a:rPr lang="en-US" sz="2800" b="1" dirty="0"/>
              <a:t> </a:t>
            </a:r>
            <a:endParaRPr lang="ar-EG" sz="2800" dirty="0"/>
          </a:p>
        </p:txBody>
      </p:sp>
    </p:spTree>
    <p:extLst>
      <p:ext uri="{BB962C8B-B14F-4D97-AF65-F5344CB8AC3E}">
        <p14:creationId xmlns:p14="http://schemas.microsoft.com/office/powerpoint/2010/main" val="411754026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539552" y="512064"/>
            <a:ext cx="8147248" cy="6661352"/>
          </a:xfrm>
        </p:spPr>
        <p:txBody>
          <a:bodyPr/>
          <a:lstStyle/>
          <a:p>
            <a:pPr algn="just" rtl="0"/>
            <a:r>
              <a:rPr lang="en-US" sz="2800" b="1" dirty="0"/>
              <a:t>Introduction</a:t>
            </a:r>
            <a:r>
              <a:rPr lang="en-US" sz="2800" dirty="0"/>
              <a:t/>
            </a:r>
            <a:br>
              <a:rPr lang="en-US" sz="2800" dirty="0"/>
            </a:br>
            <a:r>
              <a:rPr lang="en-US" sz="2800" dirty="0"/>
              <a:t>          Standards are helping to plan, implement and assess the quality of service and to show that nursing is accountable to society, to consumers of nursing service and to government as well as to the profession of nursing itself.</a:t>
            </a:r>
            <a:br>
              <a:rPr lang="en-US" sz="2800" dirty="0"/>
            </a:br>
            <a:endParaRPr lang="ar-EG" sz="2800" dirty="0"/>
          </a:p>
        </p:txBody>
      </p:sp>
    </p:spTree>
    <p:extLst>
      <p:ext uri="{BB962C8B-B14F-4D97-AF65-F5344CB8AC3E}">
        <p14:creationId xmlns:p14="http://schemas.microsoft.com/office/powerpoint/2010/main" val="283350602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6013280"/>
          </a:xfrm>
        </p:spPr>
        <p:txBody>
          <a:bodyPr/>
          <a:lstStyle/>
          <a:p>
            <a:pPr algn="just" rtl="0"/>
            <a:r>
              <a:rPr lang="en-US" sz="2800" b="1" dirty="0">
                <a:solidFill>
                  <a:schemeClr val="accent2"/>
                </a:solidFill>
              </a:rPr>
              <a:t>Definition </a:t>
            </a:r>
            <a:r>
              <a:rPr lang="en-US" sz="2800" dirty="0"/>
              <a:t/>
            </a:r>
            <a:br>
              <a:rPr lang="en-US" sz="2800" dirty="0"/>
            </a:br>
            <a:r>
              <a:rPr lang="en-US" sz="2800" dirty="0"/>
              <a:t>        </a:t>
            </a:r>
            <a:r>
              <a:rPr lang="en-US" sz="2800" dirty="0">
                <a:latin typeface="Times New Roman" pitchFamily="18" charset="0"/>
                <a:cs typeface="Times New Roman" pitchFamily="18" charset="0"/>
              </a:rPr>
              <a:t>Standards is level of quality or attainment or is described as a criterion used by general agreement as acceptable level of practice or an established </a:t>
            </a:r>
            <a:r>
              <a:rPr lang="en-US" sz="2800" dirty="0"/>
              <a:t>norms.</a:t>
            </a:r>
            <a:br>
              <a:rPr lang="en-US" sz="2800" dirty="0"/>
            </a:br>
            <a:r>
              <a:rPr lang="en-US" sz="2800" b="1" dirty="0" smtClean="0">
                <a:solidFill>
                  <a:schemeClr val="accent2"/>
                </a:solidFill>
              </a:rPr>
              <a:t>Another definition</a:t>
            </a:r>
            <a:r>
              <a:rPr lang="en-US" sz="2800" b="1" dirty="0">
                <a:solidFill>
                  <a:schemeClr val="accent2"/>
                </a:solidFill>
              </a:rPr>
              <a:t>:-</a:t>
            </a:r>
            <a:r>
              <a:rPr lang="en-US" sz="2800" dirty="0">
                <a:solidFill>
                  <a:schemeClr val="accent2"/>
                </a:solidFill>
              </a:rPr>
              <a:t/>
            </a:r>
            <a:br>
              <a:rPr lang="en-US" sz="2800" dirty="0">
                <a:solidFill>
                  <a:schemeClr val="accent2"/>
                </a:solidFill>
              </a:rPr>
            </a:br>
            <a:r>
              <a:rPr lang="en-US" sz="2800" dirty="0">
                <a:latin typeface="Times New Roman" pitchFamily="18" charset="0"/>
                <a:cs typeface="Times New Roman" pitchFamily="18" charset="0"/>
              </a:rPr>
              <a:t>Standards of care or standards of practice in nursing are general guidelines that provide a foundation as to how a nurse should act and what he or she should and should not do in his or her professional capacity. Deviating from this standard can result in certain legal implications.</a:t>
            </a:r>
            <a:br>
              <a:rPr lang="en-US" sz="2800" dirty="0">
                <a:latin typeface="Times New Roman" pitchFamily="18" charset="0"/>
                <a:cs typeface="Times New Roman" pitchFamily="18" charset="0"/>
              </a:rPr>
            </a:br>
            <a:endParaRPr lang="ar-EG" sz="2800" dirty="0">
              <a:latin typeface="Times New Roman" pitchFamily="18" charset="0"/>
              <a:cs typeface="Times New Roman" pitchFamily="18" charset="0"/>
            </a:endParaRPr>
          </a:p>
        </p:txBody>
      </p:sp>
    </p:spTree>
    <p:extLst>
      <p:ext uri="{BB962C8B-B14F-4D97-AF65-F5344CB8AC3E}">
        <p14:creationId xmlns:p14="http://schemas.microsoft.com/office/powerpoint/2010/main" val="389957430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6085288"/>
          </a:xfrm>
        </p:spPr>
        <p:txBody>
          <a:bodyPr/>
          <a:lstStyle/>
          <a:p>
            <a:pPr rtl="0"/>
            <a:r>
              <a:rPr lang="en-US" sz="2800" b="1" dirty="0">
                <a:solidFill>
                  <a:srgbClr val="FF0000"/>
                </a:solidFill>
                <a:latin typeface="Times New Roman" pitchFamily="18" charset="0"/>
                <a:cs typeface="Times New Roman" pitchFamily="18" charset="0"/>
              </a:rPr>
              <a:t>Importance of Standards:-</a:t>
            </a:r>
            <a:r>
              <a:rPr lang="en-US" sz="2800" dirty="0">
                <a:solidFill>
                  <a:srgbClr val="FF0000"/>
                </a:solidFill>
                <a:latin typeface="Times New Roman" pitchFamily="18" charset="0"/>
                <a:cs typeface="Times New Roman" pitchFamily="18" charset="0"/>
              </a:rPr>
              <a:t/>
            </a:r>
            <a:br>
              <a:rPr lang="en-US" sz="2800" dirty="0">
                <a:solidFill>
                  <a:srgbClr val="FF0000"/>
                </a:solidFill>
                <a:latin typeface="Times New Roman" pitchFamily="18" charset="0"/>
                <a:cs typeface="Times New Roman" pitchFamily="18" charset="0"/>
              </a:rPr>
            </a:br>
            <a:r>
              <a:rPr lang="en-US" sz="2800" dirty="0" smtClean="0">
                <a:solidFill>
                  <a:srgbClr val="FF0000"/>
                </a:solidFill>
                <a:latin typeface="Times New Roman" pitchFamily="18" charset="0"/>
                <a:cs typeface="Times New Roman" pitchFamily="18" charset="0"/>
              </a:rPr>
              <a:t>- </a:t>
            </a:r>
            <a:r>
              <a:rPr lang="en-US" sz="2800" dirty="0" smtClean="0">
                <a:latin typeface="Times New Roman" pitchFamily="18" charset="0"/>
                <a:cs typeface="Times New Roman" pitchFamily="18" charset="0"/>
              </a:rPr>
              <a:t>Outlines </a:t>
            </a:r>
            <a:r>
              <a:rPr lang="en-US" sz="2800" dirty="0">
                <a:latin typeface="Times New Roman" pitchFamily="18" charset="0"/>
                <a:cs typeface="Times New Roman" pitchFamily="18" charset="0"/>
              </a:rPr>
              <a:t>what the profession expects of its members.</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Promotes </a:t>
            </a:r>
            <a:r>
              <a:rPr lang="en-US" sz="2800" dirty="0">
                <a:latin typeface="Times New Roman" pitchFamily="18" charset="0"/>
                <a:cs typeface="Times New Roman" pitchFamily="18" charset="0"/>
              </a:rPr>
              <a:t>guides and directs professional nursing practice – important for self-assessment and evaluation of practice by employers, clients and other stakeholders.</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Provides </a:t>
            </a:r>
            <a:r>
              <a:rPr lang="en-US" sz="2800" dirty="0">
                <a:latin typeface="Times New Roman" pitchFamily="18" charset="0"/>
                <a:cs typeface="Times New Roman" pitchFamily="18" charset="0"/>
              </a:rPr>
              <a:t>nurses with a framework for developing competencies</a:t>
            </a:r>
            <a:br>
              <a:rPr lang="en-US" sz="2800" dirty="0">
                <a:latin typeface="Times New Roman" pitchFamily="18" charset="0"/>
                <a:cs typeface="Times New Roman" pitchFamily="18" charset="0"/>
              </a:rPr>
            </a:br>
            <a:r>
              <a:rPr lang="en-US" sz="2800" dirty="0" smtClean="0">
                <a:latin typeface="Times New Roman" pitchFamily="18" charset="0"/>
                <a:cs typeface="Times New Roman" pitchFamily="18" charset="0"/>
              </a:rPr>
              <a:t>- Aids </a:t>
            </a:r>
            <a:r>
              <a:rPr lang="en-US" sz="2800" dirty="0">
                <a:latin typeface="Times New Roman" pitchFamily="18" charset="0"/>
                <a:cs typeface="Times New Roman" pitchFamily="18" charset="0"/>
              </a:rPr>
              <a:t>in developing a better understanding &amp; respect for the various &amp; complimentary roles that nurses have. </a:t>
            </a:r>
            <a:br>
              <a:rPr lang="en-US" sz="2800" dirty="0">
                <a:latin typeface="Times New Roman" pitchFamily="18" charset="0"/>
                <a:cs typeface="Times New Roman" pitchFamily="18" charset="0"/>
              </a:rPr>
            </a:br>
            <a:endParaRPr lang="ar-EG" sz="2800" dirty="0">
              <a:latin typeface="Times New Roman" pitchFamily="18" charset="0"/>
              <a:cs typeface="Times New Roman" pitchFamily="18" charset="0"/>
            </a:endParaRPr>
          </a:p>
        </p:txBody>
      </p:sp>
    </p:spTree>
    <p:extLst>
      <p:ext uri="{BB962C8B-B14F-4D97-AF65-F5344CB8AC3E}">
        <p14:creationId xmlns:p14="http://schemas.microsoft.com/office/powerpoint/2010/main" val="232680215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5941272"/>
          </a:xfrm>
        </p:spPr>
        <p:txBody>
          <a:bodyPr>
            <a:normAutofit fontScale="90000"/>
          </a:bodyPr>
          <a:lstStyle/>
          <a:p>
            <a:pPr rtl="0"/>
            <a:r>
              <a:rPr lang="en-US" sz="3200" b="1" dirty="0">
                <a:solidFill>
                  <a:srgbClr val="FF0000"/>
                </a:solidFill>
              </a:rPr>
              <a:t>Purpose of Standards </a:t>
            </a:r>
            <a:r>
              <a:rPr lang="en-US" sz="2800" dirty="0"/>
              <a:t/>
            </a:r>
            <a:br>
              <a:rPr lang="en-US" sz="2800" dirty="0"/>
            </a:br>
            <a:r>
              <a:rPr lang="en-US" sz="2800" b="1" dirty="0">
                <a:solidFill>
                  <a:schemeClr val="accent2"/>
                </a:solidFill>
              </a:rPr>
              <a:t>Communication</a:t>
            </a:r>
            <a:r>
              <a:rPr lang="en-US" sz="2800" b="1" dirty="0"/>
              <a:t> </a:t>
            </a:r>
            <a:r>
              <a:rPr lang="en-US" sz="2800" dirty="0"/>
              <a:t/>
            </a:r>
            <a:br>
              <a:rPr lang="en-US" sz="2800" dirty="0"/>
            </a:br>
            <a:r>
              <a:rPr lang="en-US" sz="2800" dirty="0" err="1"/>
              <a:t>Communication</a:t>
            </a:r>
            <a:r>
              <a:rPr lang="en-US" sz="2800" dirty="0"/>
              <a:t> provides for sharing a common language with nursing professional which can cross browser.</a:t>
            </a:r>
            <a:br>
              <a:rPr lang="en-US" sz="2800" dirty="0"/>
            </a:br>
            <a:r>
              <a:rPr lang="en-US" sz="2800" b="1" dirty="0">
                <a:solidFill>
                  <a:schemeClr val="accent2"/>
                </a:solidFill>
              </a:rPr>
              <a:t>Research</a:t>
            </a:r>
            <a:r>
              <a:rPr lang="en-US" sz="2800" dirty="0">
                <a:solidFill>
                  <a:schemeClr val="accent2"/>
                </a:solidFill>
              </a:rPr>
              <a:t/>
            </a:r>
            <a:br>
              <a:rPr lang="en-US" sz="2800" dirty="0">
                <a:solidFill>
                  <a:schemeClr val="accent2"/>
                </a:solidFill>
              </a:rPr>
            </a:br>
            <a:r>
              <a:rPr lang="en-US" sz="2800" dirty="0"/>
              <a:t>The standards provide frame work for further investigation.</a:t>
            </a:r>
            <a:br>
              <a:rPr lang="en-US" sz="2800" dirty="0"/>
            </a:br>
            <a:r>
              <a:rPr lang="en-US" sz="2800" b="1" dirty="0">
                <a:solidFill>
                  <a:schemeClr val="accent2"/>
                </a:solidFill>
              </a:rPr>
              <a:t>Legal implication :-</a:t>
            </a:r>
            <a:r>
              <a:rPr lang="en-US" sz="2800" dirty="0">
                <a:solidFill>
                  <a:schemeClr val="accent2"/>
                </a:solidFill>
              </a:rPr>
              <a:t/>
            </a:r>
            <a:br>
              <a:rPr lang="en-US" sz="2800" dirty="0">
                <a:solidFill>
                  <a:schemeClr val="accent2"/>
                </a:solidFill>
              </a:rPr>
            </a:br>
            <a:r>
              <a:rPr lang="en-US" sz="2800" dirty="0"/>
              <a:t>The nursing professional must be self-regulating to main they maintain in credibility as a professional.</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r>
              <a:rPr lang="en-US" sz="2800" dirty="0"/>
              <a:t/>
            </a:r>
            <a:br>
              <a:rPr lang="en-US" sz="2800" dirty="0"/>
            </a:br>
            <a:r>
              <a:rPr lang="en-US" sz="2800" dirty="0" smtClean="0"/>
              <a:t/>
            </a:r>
            <a:br>
              <a:rPr lang="en-US" sz="2800" dirty="0" smtClean="0"/>
            </a:br>
            <a:endParaRPr lang="ar-EG" sz="2800" dirty="0"/>
          </a:p>
        </p:txBody>
      </p:sp>
    </p:spTree>
    <p:extLst>
      <p:ext uri="{BB962C8B-B14F-4D97-AF65-F5344CB8AC3E}">
        <p14:creationId xmlns:p14="http://schemas.microsoft.com/office/powerpoint/2010/main" val="330070261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755576" y="512064"/>
            <a:ext cx="7931224" cy="6085288"/>
          </a:xfrm>
        </p:spPr>
        <p:txBody>
          <a:bodyPr/>
          <a:lstStyle/>
          <a:p>
            <a:r>
              <a:rPr lang="en-US" sz="2800" b="1" dirty="0">
                <a:solidFill>
                  <a:schemeClr val="accent2"/>
                </a:solidFill>
              </a:rPr>
              <a:t>Quality assurance </a:t>
            </a:r>
            <a:r>
              <a:rPr lang="en-US" sz="2800" b="1" dirty="0" smtClean="0">
                <a:solidFill>
                  <a:schemeClr val="accent2"/>
                </a:solidFill>
              </a:rPr>
              <a:t>:-</a:t>
            </a:r>
            <a:r>
              <a:rPr lang="en-US" sz="2800" dirty="0" smtClean="0"/>
              <a:t/>
            </a:r>
            <a:br>
              <a:rPr lang="en-US" sz="2800" dirty="0" smtClean="0"/>
            </a:br>
            <a:r>
              <a:rPr lang="en-US" sz="2800" dirty="0" smtClean="0"/>
              <a:t>Standards </a:t>
            </a:r>
            <a:r>
              <a:rPr lang="en-US" sz="2800" dirty="0"/>
              <a:t>can be used as the criteria for quality assurance study to assess the current level of practice rendered by health care services providing by organization or both.  </a:t>
            </a:r>
            <a:br>
              <a:rPr lang="en-US" sz="2800" dirty="0"/>
            </a:br>
            <a:r>
              <a:rPr lang="en-US" sz="2800" b="1" dirty="0">
                <a:solidFill>
                  <a:schemeClr val="accent2"/>
                </a:solidFill>
              </a:rPr>
              <a:t>Professional accountability:-</a:t>
            </a:r>
            <a:r>
              <a:rPr lang="en-US" sz="2800" dirty="0"/>
              <a:t/>
            </a:r>
            <a:br>
              <a:rPr lang="en-US" sz="2800" dirty="0"/>
            </a:br>
            <a:r>
              <a:rPr lang="en-US" sz="2800" dirty="0"/>
              <a:t>Standards set guide line for nursing practice.</a:t>
            </a:r>
            <a:br>
              <a:rPr lang="en-US" sz="2800" dirty="0"/>
            </a:br>
            <a:r>
              <a:rPr lang="en-US" sz="2800" b="1" dirty="0">
                <a:solidFill>
                  <a:schemeClr val="accent2"/>
                </a:solidFill>
              </a:rPr>
              <a:t>Decision making </a:t>
            </a:r>
            <a:r>
              <a:rPr lang="en-US" sz="2800" dirty="0"/>
              <a:t/>
            </a:r>
            <a:br>
              <a:rPr lang="en-US" sz="2800" dirty="0"/>
            </a:br>
            <a:r>
              <a:rPr lang="en-US" sz="2800" dirty="0"/>
              <a:t>Standards help in Decision making and choosing the alternative for delivering the health care, help, supervision and improving performance. </a:t>
            </a:r>
            <a:br>
              <a:rPr lang="en-US" sz="2800" dirty="0"/>
            </a:br>
            <a:endParaRPr lang="ar-EG" sz="2800" dirty="0"/>
          </a:p>
        </p:txBody>
      </p:sp>
    </p:spTree>
    <p:extLst>
      <p:ext uri="{BB962C8B-B14F-4D97-AF65-F5344CB8AC3E}">
        <p14:creationId xmlns:p14="http://schemas.microsoft.com/office/powerpoint/2010/main" val="3784990819"/>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a:xfrm>
            <a:off x="914400" y="512064"/>
            <a:ext cx="7772400" cy="5653240"/>
          </a:xfrm>
        </p:spPr>
        <p:txBody>
          <a:bodyPr>
            <a:normAutofit fontScale="90000"/>
          </a:bodyPr>
          <a:lstStyle/>
          <a:p>
            <a:pPr rtl="0"/>
            <a:r>
              <a:rPr lang="en-US" sz="2400" b="1" dirty="0">
                <a:solidFill>
                  <a:srgbClr val="C00000"/>
                </a:solidFill>
              </a:rPr>
              <a:t>Basic principles of Standards:-</a:t>
            </a:r>
            <a:r>
              <a:rPr lang="en-US" sz="2400" dirty="0">
                <a:solidFill>
                  <a:srgbClr val="C00000"/>
                </a:solidFill>
              </a:rPr>
              <a:t/>
            </a:r>
            <a:br>
              <a:rPr lang="en-US" sz="2400" dirty="0">
                <a:solidFill>
                  <a:srgbClr val="C00000"/>
                </a:solidFill>
              </a:rPr>
            </a:br>
            <a:r>
              <a:rPr lang="en-US" sz="2400" dirty="0" smtClean="0">
                <a:solidFill>
                  <a:srgbClr val="C00000"/>
                </a:solidFill>
              </a:rPr>
              <a:t>- </a:t>
            </a:r>
            <a:r>
              <a:rPr lang="en-US" sz="2400" dirty="0" smtClean="0"/>
              <a:t>Standards </a:t>
            </a:r>
            <a:r>
              <a:rPr lang="en-US" sz="2400" dirty="0"/>
              <a:t>should be design to achieve state purpose.</a:t>
            </a:r>
            <a:br>
              <a:rPr lang="en-US" sz="2400" dirty="0"/>
            </a:br>
            <a:r>
              <a:rPr lang="en-US" sz="2400" dirty="0" smtClean="0"/>
              <a:t>- Standards </a:t>
            </a:r>
            <a:r>
              <a:rPr lang="en-US" sz="2400" dirty="0"/>
              <a:t>should be based up on clear definition of professional scope accountability.</a:t>
            </a:r>
            <a:br>
              <a:rPr lang="en-US" sz="2400" dirty="0"/>
            </a:br>
            <a:r>
              <a:rPr lang="en-US" sz="2400" dirty="0" smtClean="0"/>
              <a:t>- Standards </a:t>
            </a:r>
            <a:r>
              <a:rPr lang="en-US" sz="2400" dirty="0"/>
              <a:t>should be promoting the fullest development of the profession.</a:t>
            </a:r>
            <a:br>
              <a:rPr lang="en-US" sz="2400" dirty="0"/>
            </a:br>
            <a:r>
              <a:rPr lang="en-US" sz="2400" dirty="0" smtClean="0"/>
              <a:t>- Standards </a:t>
            </a:r>
            <a:r>
              <a:rPr lang="en-US" sz="2400" dirty="0"/>
              <a:t>should be sufficiently broad and flexible to achieve the objectives.</a:t>
            </a:r>
            <a:br>
              <a:rPr lang="en-US" sz="2400" dirty="0"/>
            </a:br>
            <a:r>
              <a:rPr lang="en-US" sz="2400" dirty="0" smtClean="0"/>
              <a:t>- Standards </a:t>
            </a:r>
            <a:r>
              <a:rPr lang="en-US" sz="2400" dirty="0"/>
              <a:t>should be promote the universal level of performance and encourage professional identity and mobility.</a:t>
            </a:r>
            <a:br>
              <a:rPr lang="en-US" sz="2400" dirty="0"/>
            </a:br>
            <a:r>
              <a:rPr lang="en-US" sz="2400" dirty="0" smtClean="0"/>
              <a:t>- Standards </a:t>
            </a:r>
            <a:r>
              <a:rPr lang="en-US" sz="2400" dirty="0"/>
              <a:t>should be recognizing the quality interdependence of profession offering.</a:t>
            </a:r>
            <a:br>
              <a:rPr lang="en-US" sz="2400" dirty="0"/>
            </a:br>
            <a:r>
              <a:rPr lang="en-US" sz="2400" dirty="0" smtClean="0"/>
              <a:t>- Standards </a:t>
            </a:r>
            <a:r>
              <a:rPr lang="en-US" sz="2400" dirty="0"/>
              <a:t>should be formulated according to requirement which facilitate the applicability and use the profession.</a:t>
            </a:r>
            <a:br>
              <a:rPr lang="en-US" sz="2400" dirty="0"/>
            </a:br>
            <a:r>
              <a:rPr lang="en-US" sz="2400" dirty="0"/>
              <a:t> </a:t>
            </a:r>
            <a:br>
              <a:rPr lang="en-US" sz="2400" dirty="0"/>
            </a:br>
            <a:endParaRPr lang="ar-EG" sz="2400" dirty="0"/>
          </a:p>
        </p:txBody>
      </p:sp>
    </p:spTree>
    <p:extLst>
      <p:ext uri="{BB962C8B-B14F-4D97-AF65-F5344CB8AC3E}">
        <p14:creationId xmlns:p14="http://schemas.microsoft.com/office/powerpoint/2010/main" val="278391090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حركة">
  <a:themeElements>
    <a:clrScheme name="حركة">
      <a:dk1>
        <a:sysClr val="windowText" lastClr="000000"/>
      </a:dk1>
      <a:lt1>
        <a:sysClr val="window" lastClr="FFFFFF"/>
      </a:lt1>
      <a:dk2>
        <a:srgbClr val="4E5B6F"/>
      </a:dk2>
      <a:lt2>
        <a:srgbClr val="D6ECFF"/>
      </a:lt2>
      <a:accent1>
        <a:srgbClr val="7FD13B"/>
      </a:accent1>
      <a:accent2>
        <a:srgbClr val="EA157A"/>
      </a:accent2>
      <a:accent3>
        <a:srgbClr val="FEB80A"/>
      </a:accent3>
      <a:accent4>
        <a:srgbClr val="00ADDC"/>
      </a:accent4>
      <a:accent5>
        <a:srgbClr val="738AC8"/>
      </a:accent5>
      <a:accent6>
        <a:srgbClr val="1AB39F"/>
      </a:accent6>
      <a:hlink>
        <a:srgbClr val="EB8803"/>
      </a:hlink>
      <a:folHlink>
        <a:srgbClr val="5F7791"/>
      </a:folHlink>
    </a:clrScheme>
    <a:fontScheme name="حركة">
      <a:majorFont>
        <a:latin typeface="Consolas"/>
        <a:ea typeface=""/>
        <a:cs typeface=""/>
        <a:font script="Jpan" typeface="HG丸ｺﾞｼｯｸM-PRO"/>
        <a:font script="Hang" typeface="HY중고딕"/>
        <a:font script="Hans" typeface="华文楷体"/>
        <a:font script="Hant" typeface="新細明體"/>
        <a:font script="Arab" typeface="Tahoma"/>
        <a:font script="Hebr" typeface="Levenim MT"/>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a:ea typeface=""/>
        <a:cs typeface=""/>
        <a:font script="Jpan" typeface="HGｺﾞｼｯｸM"/>
        <a:font script="Hang" typeface="맑은 고딕"/>
        <a:font script="Hans" typeface="宋体"/>
        <a:font script="Hant" typeface="新細明體"/>
        <a:font script="Arab" typeface="Tahoma"/>
        <a:font script="Hebr" typeface="Miriam"/>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حركة">
      <a:fillStyleLst>
        <a:solidFill>
          <a:schemeClr val="phClr"/>
        </a:solidFill>
        <a:gradFill rotWithShape="1">
          <a:gsLst>
            <a:gs pos="0">
              <a:schemeClr val="phClr">
                <a:tint val="25000"/>
                <a:satMod val="125000"/>
              </a:schemeClr>
            </a:gs>
            <a:gs pos="40000">
              <a:schemeClr val="phClr">
                <a:tint val="55000"/>
                <a:satMod val="130000"/>
              </a:schemeClr>
            </a:gs>
            <a:gs pos="50000">
              <a:schemeClr val="phClr">
                <a:tint val="59000"/>
                <a:satMod val="130000"/>
              </a:schemeClr>
            </a:gs>
            <a:gs pos="65000">
              <a:schemeClr val="phClr">
                <a:tint val="55000"/>
                <a:satMod val="130000"/>
              </a:schemeClr>
            </a:gs>
            <a:gs pos="100000">
              <a:schemeClr val="phClr">
                <a:tint val="20000"/>
                <a:satMod val="125000"/>
              </a:schemeClr>
            </a:gs>
          </a:gsLst>
          <a:lin ang="5400000" scaled="0"/>
        </a:gradFill>
        <a:gradFill rotWithShape="1">
          <a:gsLst>
            <a:gs pos="0">
              <a:schemeClr val="phClr">
                <a:tint val="48000"/>
                <a:satMod val="138000"/>
              </a:schemeClr>
            </a:gs>
            <a:gs pos="25000">
              <a:schemeClr val="phClr">
                <a:tint val="85000"/>
              </a:schemeClr>
            </a:gs>
            <a:gs pos="40000">
              <a:schemeClr val="phClr">
                <a:tint val="92000"/>
              </a:schemeClr>
            </a:gs>
            <a:gs pos="50000">
              <a:schemeClr val="phClr">
                <a:tint val="93000"/>
              </a:schemeClr>
            </a:gs>
            <a:gs pos="60000">
              <a:schemeClr val="phClr">
                <a:tint val="92000"/>
              </a:schemeClr>
            </a:gs>
            <a:gs pos="75000">
              <a:schemeClr val="phClr">
                <a:tint val="83000"/>
                <a:satMod val="108000"/>
              </a:schemeClr>
            </a:gs>
            <a:gs pos="100000">
              <a:schemeClr val="phClr">
                <a:tint val="48000"/>
                <a:satMod val="150000"/>
              </a:schemeClr>
            </a:gs>
          </a:gsLst>
          <a:lin ang="5400000" scaled="0"/>
        </a:gradFill>
      </a:fillStyleLst>
      <a:lnStyleLst>
        <a:ln w="12000" cap="flat" cmpd="sng" algn="ctr">
          <a:solidFill>
            <a:schemeClr val="phClr"/>
          </a:solidFill>
          <a:prstDash val="solid"/>
        </a:ln>
        <a:ln w="19050" cap="flat" cmpd="sng" algn="ctr">
          <a:solidFill>
            <a:schemeClr val="phClr"/>
          </a:solidFill>
          <a:prstDash val="solid"/>
        </a:ln>
        <a:ln w="38100" cap="flat" cmpd="sng" algn="ctr">
          <a:solidFill>
            <a:schemeClr val="phClr"/>
          </a:solidFill>
          <a:prstDash val="solid"/>
        </a:ln>
      </a:lnStyleLst>
      <a:effectStyleLst>
        <a:effectStyle>
          <a:effectLst>
            <a:glow rad="63500">
              <a:schemeClr val="phClr">
                <a:alpha val="45000"/>
                <a:satMod val="120000"/>
              </a:schemeClr>
            </a:glow>
          </a:effectLst>
        </a:effectStyle>
        <a:effectStyle>
          <a:effectLst>
            <a:glow rad="63500">
              <a:schemeClr val="phClr">
                <a:alpha val="45000"/>
                <a:satMod val="120000"/>
              </a:schemeClr>
            </a:glow>
          </a:effectLst>
          <a:scene3d>
            <a:camera prst="orthographicFront" fov="0">
              <a:rot lat="0" lon="0" rev="0"/>
            </a:camera>
            <a:lightRig rig="brightRoom" dir="tl">
              <a:rot lat="0" lon="0" rev="8700000"/>
            </a:lightRig>
          </a:scene3d>
          <a:sp3d>
            <a:bevelT w="0" h="0"/>
            <a:contourClr>
              <a:schemeClr val="phClr">
                <a:tint val="70000"/>
              </a:schemeClr>
            </a:contourClr>
          </a:sp3d>
        </a:effectStyle>
        <a:effectStyle>
          <a:effectLst>
            <a:glow rad="101500">
              <a:schemeClr val="phClr">
                <a:alpha val="42000"/>
                <a:satMod val="120000"/>
              </a:schemeClr>
            </a:glow>
          </a:effectLst>
          <a:scene3d>
            <a:camera prst="orthographicFront" fov="0">
              <a:rot lat="0" lon="0" rev="0"/>
            </a:camera>
            <a:lightRig rig="glow" dir="t">
              <a:rot lat="0" lon="0" rev="4800000"/>
            </a:lightRig>
          </a:scene3d>
          <a:sp3d prstMaterial="powder">
            <a:bevelT w="50800" h="50800"/>
            <a:contourClr>
              <a:schemeClr val="phClr"/>
            </a:contourClr>
          </a:sp3d>
        </a:effectStyle>
      </a:effectStyleLst>
      <a:bgFillStyleLst>
        <a:solidFill>
          <a:schemeClr val="phClr"/>
        </a:solidFill>
        <a:gradFill rotWithShape="1">
          <a:gsLst>
            <a:gs pos="0">
              <a:schemeClr val="bg1">
                <a:shade val="100000"/>
                <a:satMod val="150000"/>
              </a:schemeClr>
            </a:gs>
            <a:gs pos="65000">
              <a:schemeClr val="bg1">
                <a:shade val="90000"/>
                <a:satMod val="375000"/>
              </a:schemeClr>
            </a:gs>
            <a:gs pos="100000">
              <a:schemeClr val="phClr">
                <a:tint val="88000"/>
                <a:satMod val="400000"/>
              </a:schemeClr>
            </a:gs>
          </a:gsLst>
          <a:lin ang="5400000" scaled="0"/>
        </a:gradFill>
        <a:blipFill>
          <a:blip xmlns:r="http://schemas.openxmlformats.org/officeDocument/2006/relationships" r:embed="rId1">
            <a:duotone>
              <a:schemeClr val="phClr">
                <a:shade val="40000"/>
                <a:satMod val="180000"/>
              </a:schemeClr>
              <a:schemeClr val="phClr">
                <a:tint val="90000"/>
                <a:satMod val="200000"/>
              </a:schemeClr>
            </a:duotone>
          </a:blip>
          <a:tile tx="0" ty="0" sx="80000" sy="8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Metro</Template>
  <TotalTime>45</TotalTime>
  <Words>359</Words>
  <Application>Microsoft Office PowerPoint</Application>
  <PresentationFormat>عرض على الشاشة (3:4)‏</PresentationFormat>
  <Paragraphs>60</Paragraphs>
  <Slides>16</Slides>
  <Notes>0</Notes>
  <HiddenSlides>0</HiddenSlides>
  <MMClips>0</MMClips>
  <ScaleCrop>false</ScaleCrop>
  <HeadingPairs>
    <vt:vector size="4" baseType="variant">
      <vt:variant>
        <vt:lpstr>نسق</vt:lpstr>
      </vt:variant>
      <vt:variant>
        <vt:i4>1</vt:i4>
      </vt:variant>
      <vt:variant>
        <vt:lpstr>عناوين الشرائح</vt:lpstr>
      </vt:variant>
      <vt:variant>
        <vt:i4>16</vt:i4>
      </vt:variant>
    </vt:vector>
  </HeadingPairs>
  <TitlesOfParts>
    <vt:vector size="17" baseType="lpstr">
      <vt:lpstr>حركة</vt:lpstr>
      <vt:lpstr>  Standards </vt:lpstr>
      <vt:lpstr>  </vt:lpstr>
      <vt:lpstr> Out line   Introduction Definition of standards Importance of standards Purposes of standards Basic principles of standards Characteristics of standards Source of nursing care of standards Essential element o of standards for nursing practices  Frame work of standards References  </vt:lpstr>
      <vt:lpstr>Introduction           Standards are helping to plan, implement and assess the quality of service and to show that nursing is accountable to society, to consumers of nursing service and to government as well as to the profession of nursing itself. </vt:lpstr>
      <vt:lpstr>Definition          Standards is level of quality or attainment or is described as a criterion used by general agreement as acceptable level of practice or an established norms. Another definition:- Standards of care or standards of practice in nursing are general guidelines that provide a foundation as to how a nurse should act and what he or she should and should not do in his or her professional capacity. Deviating from this standard can result in certain legal implications. </vt:lpstr>
      <vt:lpstr>Importance of Standards:- - Outlines what the profession expects of its members. - Promotes guides and directs professional nursing practice – important for self-assessment and evaluation of practice by employers, clients and other stakeholders. - Provides nurses with a framework for developing competencies - Aids in developing a better understanding &amp; respect for the various &amp; complimentary roles that nurses have.  </vt:lpstr>
      <vt:lpstr>Purpose of Standards  Communication  Communication provides for sharing a common language with nursing professional which can cross browser. Research The standards provide frame work for further investigation. Legal implication :- The nursing professional must be self-regulating to main they maintain in credibility as a professional.      </vt:lpstr>
      <vt:lpstr>Quality assurance :- Standards can be used as the criteria for quality assurance study to assess the current level of practice rendered by health care services providing by organization or both.   Professional accountability:- Standards set guide line for nursing practice. Decision making  Standards help in Decision making and choosing the alternative for delivering the health care, help, supervision and improving performance.  </vt:lpstr>
      <vt:lpstr>Basic principles of Standards:- - Standards should be design to achieve state purpose. - Standards should be based up on clear definition of professional scope accountability. - Standards should be promoting the fullest development of the profession. - Standards should be sufficiently broad and flexible to achieve the objectives. - Standards should be promote the universal level of performance and encourage professional identity and mobility. - Standards should be recognizing the quality interdependence of profession offering. - Standards should be formulated according to requirement which facilitate the applicability and use the profession.   </vt:lpstr>
      <vt:lpstr> 1-Statement must be broad enough to apply to a wide variety of setting. 2- Must be realistic, acceptable.  3-  The nursing care must be developed by members of the nursing profession. 4- Should be resemble in positive term and indication accepted performance. 5- The nursing care must be expess what is desirable optional level. 6- The nursing care must be understandable and stated in ambiguous term. 7- The nursing care must be current knowledge and scientific practice. 8- The nursing care must be reviewed and revised periodically  9- May be directed to word ideal </vt:lpstr>
      <vt:lpstr>Source of nursing care standards </vt:lpstr>
      <vt:lpstr>Essential element for standards for nursing practice:- </vt:lpstr>
      <vt:lpstr>Classification of standards  </vt:lpstr>
      <vt:lpstr>Frame work of standards  </vt:lpstr>
      <vt:lpstr>References</vt:lpstr>
      <vt:lpstr>                   THANK YOU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Standards </dc:title>
  <dc:creator>best</dc:creator>
  <cp:lastModifiedBy>best</cp:lastModifiedBy>
  <cp:revision>7</cp:revision>
  <dcterms:created xsi:type="dcterms:W3CDTF">2020-04-04T13:49:13Z</dcterms:created>
  <dcterms:modified xsi:type="dcterms:W3CDTF">2020-04-04T14:45:45Z</dcterms:modified>
</cp:coreProperties>
</file>