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40" r:id="rId1"/>
  </p:sldMasterIdLst>
  <p:sldIdLst>
    <p:sldId id="256" r:id="rId2"/>
    <p:sldId id="257" r:id="rId3"/>
    <p:sldId id="278" r:id="rId4"/>
    <p:sldId id="323" r:id="rId5"/>
    <p:sldId id="280" r:id="rId6"/>
    <p:sldId id="325" r:id="rId7"/>
    <p:sldId id="327" r:id="rId8"/>
    <p:sldId id="329" r:id="rId9"/>
    <p:sldId id="284" r:id="rId10"/>
    <p:sldId id="259" r:id="rId11"/>
    <p:sldId id="286" r:id="rId12"/>
    <p:sldId id="289" r:id="rId13"/>
    <p:sldId id="290" r:id="rId14"/>
    <p:sldId id="293" r:id="rId15"/>
    <p:sldId id="294" r:id="rId16"/>
    <p:sldId id="295" r:id="rId17"/>
    <p:sldId id="296" r:id="rId18"/>
    <p:sldId id="297" r:id="rId19"/>
    <p:sldId id="299" r:id="rId20"/>
    <p:sldId id="301" r:id="rId21"/>
    <p:sldId id="302" r:id="rId22"/>
    <p:sldId id="304" r:id="rId23"/>
    <p:sldId id="307" r:id="rId24"/>
    <p:sldId id="308" r:id="rId25"/>
    <p:sldId id="330" r:id="rId26"/>
    <p:sldId id="310" r:id="rId27"/>
    <p:sldId id="311" r:id="rId28"/>
    <p:sldId id="312" r:id="rId29"/>
    <p:sldId id="332" r:id="rId30"/>
    <p:sldId id="333" r:id="rId31"/>
    <p:sldId id="313" r:id="rId32"/>
    <p:sldId id="314" r:id="rId33"/>
    <p:sldId id="318" r:id="rId34"/>
    <p:sldId id="321" r:id="rId35"/>
  </p:sldIdLst>
  <p:sldSz cx="9144000" cy="6858000" type="screen4x3"/>
  <p:notesSz cx="6858000" cy="9144000"/>
  <p:defaultTextStyle>
    <a:defPPr>
      <a:defRPr lang="ar-S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9" d="100"/>
          <a:sy n="79" d="100"/>
        </p:scale>
        <p:origin x="-11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9">
            <a:extLst>
              <a:ext uri="{FF2B5EF4-FFF2-40B4-BE49-F238E27FC236}">
                <a16:creationId xmlns="" xmlns:a16="http://schemas.microsoft.com/office/drawing/2014/main" id="{A162F3D4-003D-4C67-91B8-65F89B6C923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مستطيل مستدير الزوايا 10">
            <a:extLst>
              <a:ext uri="{FF2B5EF4-FFF2-40B4-BE49-F238E27FC236}">
                <a16:creationId xmlns="" xmlns:a16="http://schemas.microsoft.com/office/drawing/2014/main" id="{EBBCA309-6A91-4340-AA66-B4E5FFE803C6}"/>
              </a:ext>
            </a:extLst>
          </p:cNvPr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مستطيل 11">
            <a:extLst>
              <a:ext uri="{FF2B5EF4-FFF2-40B4-BE49-F238E27FC236}">
                <a16:creationId xmlns="" xmlns:a16="http://schemas.microsoft.com/office/drawing/2014/main" id="{BC91C641-3C04-40BF-8B01-053956677C0A}"/>
              </a:ext>
            </a:extLst>
          </p:cNvPr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مستطيل 14">
            <a:extLst>
              <a:ext uri="{FF2B5EF4-FFF2-40B4-BE49-F238E27FC236}">
                <a16:creationId xmlns="" xmlns:a16="http://schemas.microsoft.com/office/drawing/2014/main" id="{1293BA8E-6C64-4571-8205-244D67F8F1B6}"/>
              </a:ext>
            </a:extLst>
          </p:cNvPr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مستطيل 15">
            <a:extLst>
              <a:ext uri="{FF2B5EF4-FFF2-40B4-BE49-F238E27FC236}">
                <a16:creationId xmlns="" xmlns:a16="http://schemas.microsoft.com/office/drawing/2014/main" id="{49598104-D9E6-4954-8CBE-5D901A8EA61F}"/>
              </a:ext>
            </a:extLst>
          </p:cNvPr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11" name="عنصر نائب للتاريخ 27">
            <a:extLst>
              <a:ext uri="{FF2B5EF4-FFF2-40B4-BE49-F238E27FC236}">
                <a16:creationId xmlns="" xmlns:a16="http://schemas.microsoft.com/office/drawing/2014/main" id="{A5B2519D-CB91-42E2-AC5D-E7508EE00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137B1-2E6D-4AA3-8986-0B6B708B735F}" type="datetimeFigureOut">
              <a:rPr lang="ar-SA"/>
              <a:pPr>
                <a:defRPr/>
              </a:pPr>
              <a:t>18/08/1441</a:t>
            </a:fld>
            <a:endParaRPr lang="ar-SA"/>
          </a:p>
        </p:txBody>
      </p:sp>
      <p:sp>
        <p:nvSpPr>
          <p:cNvPr id="12" name="عنصر نائب للتذييل 16">
            <a:extLst>
              <a:ext uri="{FF2B5EF4-FFF2-40B4-BE49-F238E27FC236}">
                <a16:creationId xmlns="" xmlns:a16="http://schemas.microsoft.com/office/drawing/2014/main" id="{9D2377C3-19AB-4F0E-864A-EF23F5B5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13" name="عنصر نائب لرقم الشريحة 28">
            <a:extLst>
              <a:ext uri="{FF2B5EF4-FFF2-40B4-BE49-F238E27FC236}">
                <a16:creationId xmlns="" xmlns:a16="http://schemas.microsoft.com/office/drawing/2014/main" id="{2EB9F281-34A8-48E0-90BF-566599660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6A97B2-FBED-4263-A3D8-0D901DE37ABF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3899927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13">
            <a:extLst>
              <a:ext uri="{FF2B5EF4-FFF2-40B4-BE49-F238E27FC236}">
                <a16:creationId xmlns="" xmlns:a16="http://schemas.microsoft.com/office/drawing/2014/main" id="{4DBC8FD0-0DE1-4DAF-B716-FD5A5C5F1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35521-2790-4EFD-A961-C2D097C48766}" type="datetimeFigureOut">
              <a:rPr lang="ar-SA"/>
              <a:pPr>
                <a:defRPr/>
              </a:pPr>
              <a:t>18/08/1441</a:t>
            </a:fld>
            <a:endParaRPr lang="ar-SA"/>
          </a:p>
        </p:txBody>
      </p:sp>
      <p:sp>
        <p:nvSpPr>
          <p:cNvPr id="5" name="عنصر نائب للتذييل 2">
            <a:extLst>
              <a:ext uri="{FF2B5EF4-FFF2-40B4-BE49-F238E27FC236}">
                <a16:creationId xmlns="" xmlns:a16="http://schemas.microsoft.com/office/drawing/2014/main" id="{5AA2421C-611D-4CA1-B3D5-B14D7441D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22">
            <a:extLst>
              <a:ext uri="{FF2B5EF4-FFF2-40B4-BE49-F238E27FC236}">
                <a16:creationId xmlns="" xmlns:a16="http://schemas.microsoft.com/office/drawing/2014/main" id="{08FCACD5-04FC-494C-AFD2-F93875AC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2926D-53C3-4328-AB01-98FC44D7A711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127169898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13">
            <a:extLst>
              <a:ext uri="{FF2B5EF4-FFF2-40B4-BE49-F238E27FC236}">
                <a16:creationId xmlns="" xmlns:a16="http://schemas.microsoft.com/office/drawing/2014/main" id="{93AC0C36-EAB4-4519-8DBF-C21AEE405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D3B16-F698-4CD3-BBBB-F30A159698C5}" type="datetimeFigureOut">
              <a:rPr lang="ar-SA"/>
              <a:pPr>
                <a:defRPr/>
              </a:pPr>
              <a:t>18/08/1441</a:t>
            </a:fld>
            <a:endParaRPr lang="ar-SA"/>
          </a:p>
        </p:txBody>
      </p:sp>
      <p:sp>
        <p:nvSpPr>
          <p:cNvPr id="5" name="عنصر نائب للتذييل 2">
            <a:extLst>
              <a:ext uri="{FF2B5EF4-FFF2-40B4-BE49-F238E27FC236}">
                <a16:creationId xmlns="" xmlns:a16="http://schemas.microsoft.com/office/drawing/2014/main" id="{AAE61EC5-55FD-4ECD-B355-3D6A50F45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22">
            <a:extLst>
              <a:ext uri="{FF2B5EF4-FFF2-40B4-BE49-F238E27FC236}">
                <a16:creationId xmlns="" xmlns:a16="http://schemas.microsoft.com/office/drawing/2014/main" id="{A3BBBE51-8401-49AA-ADAA-6E7FFBC95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811B4-03E6-40D2-8D85-07D9CDCF791A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208632029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13">
            <a:extLst>
              <a:ext uri="{FF2B5EF4-FFF2-40B4-BE49-F238E27FC236}">
                <a16:creationId xmlns="" xmlns:a16="http://schemas.microsoft.com/office/drawing/2014/main" id="{D4D89CDC-9B07-431F-A33A-A1BA63318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BDE47-1A03-407D-9997-3DB084F9754F}" type="datetimeFigureOut">
              <a:rPr lang="ar-SA"/>
              <a:pPr>
                <a:defRPr/>
              </a:pPr>
              <a:t>18/08/1441</a:t>
            </a:fld>
            <a:endParaRPr lang="ar-SA"/>
          </a:p>
        </p:txBody>
      </p:sp>
      <p:sp>
        <p:nvSpPr>
          <p:cNvPr id="5" name="عنصر نائب للتذييل 2">
            <a:extLst>
              <a:ext uri="{FF2B5EF4-FFF2-40B4-BE49-F238E27FC236}">
                <a16:creationId xmlns="" xmlns:a16="http://schemas.microsoft.com/office/drawing/2014/main" id="{C8A2E70A-BC30-4E62-8077-B8191AA67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22">
            <a:extLst>
              <a:ext uri="{FF2B5EF4-FFF2-40B4-BE49-F238E27FC236}">
                <a16:creationId xmlns="" xmlns:a16="http://schemas.microsoft.com/office/drawing/2014/main" id="{EB7752B5-7E12-42C5-8845-7ABA26B9C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10924-BFA4-4CB7-A609-0F7CA7F4155C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55326826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9">
            <a:extLst>
              <a:ext uri="{FF2B5EF4-FFF2-40B4-BE49-F238E27FC236}">
                <a16:creationId xmlns="" xmlns:a16="http://schemas.microsoft.com/office/drawing/2014/main" id="{1158B97E-B557-43A1-99F4-ACF6591DB50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مستطيل مستدير الزوايا 10">
            <a:extLst>
              <a:ext uri="{FF2B5EF4-FFF2-40B4-BE49-F238E27FC236}">
                <a16:creationId xmlns="" xmlns:a16="http://schemas.microsoft.com/office/drawing/2014/main" id="{F46EDFE0-E260-43F8-AECE-1F1B88B8DB67}"/>
              </a:ext>
            </a:extLst>
          </p:cNvPr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مستطيل 11">
            <a:extLst>
              <a:ext uri="{FF2B5EF4-FFF2-40B4-BE49-F238E27FC236}">
                <a16:creationId xmlns="" xmlns:a16="http://schemas.microsoft.com/office/drawing/2014/main" id="{CDC50BBF-7E3B-431B-B368-0E3160BAE2B6}"/>
              </a:ext>
            </a:extLst>
          </p:cNvPr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مستطيل 14">
            <a:extLst>
              <a:ext uri="{FF2B5EF4-FFF2-40B4-BE49-F238E27FC236}">
                <a16:creationId xmlns="" xmlns:a16="http://schemas.microsoft.com/office/drawing/2014/main" id="{F9F2B44C-66A7-4CF7-8EAA-EEC3B5F0F09F}"/>
              </a:ext>
            </a:extLst>
          </p:cNvPr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مستطيل 15">
            <a:extLst>
              <a:ext uri="{FF2B5EF4-FFF2-40B4-BE49-F238E27FC236}">
                <a16:creationId xmlns="" xmlns:a16="http://schemas.microsoft.com/office/drawing/2014/main" id="{2E3B333C-8E38-4F83-A819-51B2F3A97F50}"/>
              </a:ext>
            </a:extLst>
          </p:cNvPr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9" name="عنصر نائب للتاريخ 3">
            <a:extLst>
              <a:ext uri="{FF2B5EF4-FFF2-40B4-BE49-F238E27FC236}">
                <a16:creationId xmlns="" xmlns:a16="http://schemas.microsoft.com/office/drawing/2014/main" id="{EE33D7B9-3F1E-4629-B6F6-FD55E909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A0814-FD38-4A4D-B9F8-460AE7AE7622}" type="datetimeFigureOut">
              <a:rPr lang="ar-SA"/>
              <a:pPr>
                <a:defRPr/>
              </a:pPr>
              <a:t>18/08/1441</a:t>
            </a:fld>
            <a:endParaRPr lang="ar-SA"/>
          </a:p>
        </p:txBody>
      </p:sp>
      <p:sp>
        <p:nvSpPr>
          <p:cNvPr id="10" name="عنصر نائب للتذييل 4">
            <a:extLst>
              <a:ext uri="{FF2B5EF4-FFF2-40B4-BE49-F238E27FC236}">
                <a16:creationId xmlns="" xmlns:a16="http://schemas.microsoft.com/office/drawing/2014/main" id="{90BAAF78-FD62-43B3-8E06-7E5A53B10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11" name="عنصر نائب لرقم الشريحة 5">
            <a:extLst>
              <a:ext uri="{FF2B5EF4-FFF2-40B4-BE49-F238E27FC236}">
                <a16:creationId xmlns="" xmlns:a16="http://schemas.microsoft.com/office/drawing/2014/main" id="{87623341-2516-4A61-ABB0-1DAEFBD08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fld id="{B920D2A5-CF08-411C-A9B7-0B6C15832852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1596854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13">
            <a:extLst>
              <a:ext uri="{FF2B5EF4-FFF2-40B4-BE49-F238E27FC236}">
                <a16:creationId xmlns="" xmlns:a16="http://schemas.microsoft.com/office/drawing/2014/main" id="{F4868930-1DC0-4D4F-A20E-CAB943787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EFAA2-6A9A-4CFD-BE1A-5C94028A8265}" type="datetimeFigureOut">
              <a:rPr lang="ar-SA"/>
              <a:pPr>
                <a:defRPr/>
              </a:pPr>
              <a:t>18/08/1441</a:t>
            </a:fld>
            <a:endParaRPr lang="ar-SA"/>
          </a:p>
        </p:txBody>
      </p:sp>
      <p:sp>
        <p:nvSpPr>
          <p:cNvPr id="6" name="عنصر نائب للتذييل 2">
            <a:extLst>
              <a:ext uri="{FF2B5EF4-FFF2-40B4-BE49-F238E27FC236}">
                <a16:creationId xmlns="" xmlns:a16="http://schemas.microsoft.com/office/drawing/2014/main" id="{6A0C4CC8-4765-46A5-86DF-8180E8F70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22">
            <a:extLst>
              <a:ext uri="{FF2B5EF4-FFF2-40B4-BE49-F238E27FC236}">
                <a16:creationId xmlns="" xmlns:a16="http://schemas.microsoft.com/office/drawing/2014/main" id="{9B1BC11E-3077-4412-A1B5-0EA62670E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D4FE4B-C9E2-402A-8F2A-5F971F996E53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381577879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1" name="عنصر نائب للمحتوى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13">
            <a:extLst>
              <a:ext uri="{FF2B5EF4-FFF2-40B4-BE49-F238E27FC236}">
                <a16:creationId xmlns="" xmlns:a16="http://schemas.microsoft.com/office/drawing/2014/main" id="{9E4CD886-8CAD-4477-BE6B-05EE0366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006D6-4AF0-4AA1-B82F-CF98EC18207B}" type="datetimeFigureOut">
              <a:rPr lang="ar-SA"/>
              <a:pPr>
                <a:defRPr/>
              </a:pPr>
              <a:t>18/08/1441</a:t>
            </a:fld>
            <a:endParaRPr lang="ar-SA"/>
          </a:p>
        </p:txBody>
      </p:sp>
      <p:sp>
        <p:nvSpPr>
          <p:cNvPr id="8" name="عنصر نائب للتذييل 2">
            <a:extLst>
              <a:ext uri="{FF2B5EF4-FFF2-40B4-BE49-F238E27FC236}">
                <a16:creationId xmlns="" xmlns:a16="http://schemas.microsoft.com/office/drawing/2014/main" id="{74E549B7-EAC6-4D53-A033-862CB0F0F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22">
            <a:extLst>
              <a:ext uri="{FF2B5EF4-FFF2-40B4-BE49-F238E27FC236}">
                <a16:creationId xmlns="" xmlns:a16="http://schemas.microsoft.com/office/drawing/2014/main" id="{4FD1D301-5687-4327-8F05-53B9E9AE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E316A-5CC9-4D03-B120-AF1576C0C215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76915450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13">
            <a:extLst>
              <a:ext uri="{FF2B5EF4-FFF2-40B4-BE49-F238E27FC236}">
                <a16:creationId xmlns="" xmlns:a16="http://schemas.microsoft.com/office/drawing/2014/main" id="{3CA0A650-5105-4743-8E43-539E9D020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C39E2-EE2C-4743-96D7-DE50E6BE5DBE}" type="datetimeFigureOut">
              <a:rPr lang="ar-SA"/>
              <a:pPr>
                <a:defRPr/>
              </a:pPr>
              <a:t>18/08/1441</a:t>
            </a:fld>
            <a:endParaRPr lang="ar-SA"/>
          </a:p>
        </p:txBody>
      </p:sp>
      <p:sp>
        <p:nvSpPr>
          <p:cNvPr id="4" name="عنصر نائب للتذييل 2">
            <a:extLst>
              <a:ext uri="{FF2B5EF4-FFF2-40B4-BE49-F238E27FC236}">
                <a16:creationId xmlns="" xmlns:a16="http://schemas.microsoft.com/office/drawing/2014/main" id="{BFED9C34-47BC-4F64-B918-DC51A20A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22">
            <a:extLst>
              <a:ext uri="{FF2B5EF4-FFF2-40B4-BE49-F238E27FC236}">
                <a16:creationId xmlns="" xmlns:a16="http://schemas.microsoft.com/office/drawing/2014/main" id="{D2639204-6B4A-4DD2-81DB-67A7319B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8D949-0A30-4B1D-88D0-EEEB2FB9BE18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27794828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3">
            <a:extLst>
              <a:ext uri="{FF2B5EF4-FFF2-40B4-BE49-F238E27FC236}">
                <a16:creationId xmlns="" xmlns:a16="http://schemas.microsoft.com/office/drawing/2014/main" id="{10A0F3DE-6F67-43F6-B067-414206DE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31CE2-6BF4-47B8-8AE2-BB9CE55C1F08}" type="datetimeFigureOut">
              <a:rPr lang="ar-SA"/>
              <a:pPr>
                <a:defRPr/>
              </a:pPr>
              <a:t>18/08/1441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="" xmlns:a16="http://schemas.microsoft.com/office/drawing/2014/main" id="{11AA6EF9-6EBD-4091-ADC3-1C86BE6DC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22">
            <a:extLst>
              <a:ext uri="{FF2B5EF4-FFF2-40B4-BE49-F238E27FC236}">
                <a16:creationId xmlns="" xmlns:a16="http://schemas.microsoft.com/office/drawing/2014/main" id="{55AE8A1F-D0DC-4A84-B47A-42DA3A06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AB4A02-113F-40BE-8897-0B2CD8E9B3B7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206445113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9">
            <a:extLst>
              <a:ext uri="{FF2B5EF4-FFF2-40B4-BE49-F238E27FC236}">
                <a16:creationId xmlns="" xmlns:a16="http://schemas.microsoft.com/office/drawing/2014/main" id="{85434D7A-C12E-4F91-AA99-EAE98DD063C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مستطيل مستدير الزوايا 10">
            <a:extLst>
              <a:ext uri="{FF2B5EF4-FFF2-40B4-BE49-F238E27FC236}">
                <a16:creationId xmlns="" xmlns:a16="http://schemas.microsoft.com/office/drawing/2014/main" id="{678BAEB0-B3DD-4987-8ED7-D11BD0E4F4E2}"/>
              </a:ext>
            </a:extLst>
          </p:cNvPr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4">
            <a:extLst>
              <a:ext uri="{FF2B5EF4-FFF2-40B4-BE49-F238E27FC236}">
                <a16:creationId xmlns="" xmlns:a16="http://schemas.microsoft.com/office/drawing/2014/main" id="{F1363D24-4AB9-4B87-848F-7636F4192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DBBCD-F454-488A-94C8-0F6B2A7B2CD9}" type="datetimeFigureOut">
              <a:rPr lang="ar-SA"/>
              <a:pPr>
                <a:defRPr/>
              </a:pPr>
              <a:t>18/08/1441</a:t>
            </a:fld>
            <a:endParaRPr lang="ar-SA"/>
          </a:p>
        </p:txBody>
      </p:sp>
      <p:sp>
        <p:nvSpPr>
          <p:cNvPr id="8" name="عنصر نائب للتذييل 5">
            <a:extLst>
              <a:ext uri="{FF2B5EF4-FFF2-40B4-BE49-F238E27FC236}">
                <a16:creationId xmlns="" xmlns:a16="http://schemas.microsoft.com/office/drawing/2014/main" id="{78C94A99-B0B7-4610-939A-E18149BB8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6">
            <a:extLst>
              <a:ext uri="{FF2B5EF4-FFF2-40B4-BE49-F238E27FC236}">
                <a16:creationId xmlns="" xmlns:a16="http://schemas.microsoft.com/office/drawing/2014/main" id="{33528376-91C1-4BB4-9F98-EFB60C6D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4525E6-E629-4035-8F2E-EB5983E3BE79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41887972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9">
            <a:extLst>
              <a:ext uri="{FF2B5EF4-FFF2-40B4-BE49-F238E27FC236}">
                <a16:creationId xmlns="" xmlns:a16="http://schemas.microsoft.com/office/drawing/2014/main" id="{C0976AF6-7C8A-4287-884B-807A30466B64}"/>
              </a:ext>
            </a:extLst>
          </p:cNvPr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مستطيل 10">
            <a:extLst>
              <a:ext uri="{FF2B5EF4-FFF2-40B4-BE49-F238E27FC236}">
                <a16:creationId xmlns="" xmlns:a16="http://schemas.microsoft.com/office/drawing/2014/main" id="{BC4ACA07-A259-46EA-A789-37499987FEA0}"/>
              </a:ext>
            </a:extLst>
          </p:cNvPr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مستطيل 11">
            <a:extLst>
              <a:ext uri="{FF2B5EF4-FFF2-40B4-BE49-F238E27FC236}">
                <a16:creationId xmlns="" xmlns:a16="http://schemas.microsoft.com/office/drawing/2014/main" id="{808FBBB8-F1BA-4A33-8498-99879B15355D}"/>
              </a:ext>
            </a:extLst>
          </p:cNvPr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8" name="عنصر نائب للتاريخ 4">
            <a:extLst>
              <a:ext uri="{FF2B5EF4-FFF2-40B4-BE49-F238E27FC236}">
                <a16:creationId xmlns="" xmlns:a16="http://schemas.microsoft.com/office/drawing/2014/main" id="{1D6E70EC-6D02-4F9D-BEE6-C9582DF19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16CF7-A701-4E2D-94FA-6D3A16327CC4}" type="datetimeFigureOut">
              <a:rPr lang="ar-SA"/>
              <a:pPr>
                <a:defRPr/>
              </a:pPr>
              <a:t>18/08/1441</a:t>
            </a:fld>
            <a:endParaRPr lang="ar-SA"/>
          </a:p>
        </p:txBody>
      </p:sp>
      <p:sp>
        <p:nvSpPr>
          <p:cNvPr id="9" name="عنصر نائب للتذييل 5">
            <a:extLst>
              <a:ext uri="{FF2B5EF4-FFF2-40B4-BE49-F238E27FC236}">
                <a16:creationId xmlns="" xmlns:a16="http://schemas.microsoft.com/office/drawing/2014/main" id="{26BF3B9E-7D9D-4C19-8B90-437E65CAD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10" name="عنصر نائب لرقم الشريحة 6">
            <a:extLst>
              <a:ext uri="{FF2B5EF4-FFF2-40B4-BE49-F238E27FC236}">
                <a16:creationId xmlns="" xmlns:a16="http://schemas.microsoft.com/office/drawing/2014/main" id="{8A922870-C17B-41A8-8D44-0D7E3E7A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fld id="{EF373507-F10B-4786-B159-0EF6166FB61B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83378608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="" xmlns:a16="http://schemas.microsoft.com/office/drawing/2014/main" id="{E17C58B0-C2FB-415B-9F88-FBCC8BDCE73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8" name="مستطيل مستدير الزوايا 7">
            <a:extLst>
              <a:ext uri="{FF2B5EF4-FFF2-40B4-BE49-F238E27FC236}">
                <a16:creationId xmlns="" xmlns:a16="http://schemas.microsoft.com/office/drawing/2014/main" id="{56C7332B-46EA-400F-A277-C433905F6949}"/>
              </a:ext>
            </a:extLst>
          </p:cNvPr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8" name="عنصر نائب للعنوان 21">
            <a:extLst>
              <a:ext uri="{FF2B5EF4-FFF2-40B4-BE49-F238E27FC236}">
                <a16:creationId xmlns="" xmlns:a16="http://schemas.microsoft.com/office/drawing/2014/main" id="{F556F4A6-DC1F-4336-BE12-B8060C4443C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نمط العنوان الرئيسي</a:t>
            </a:r>
            <a:endParaRPr lang="en-US" altLang="en-US"/>
          </a:p>
        </p:txBody>
      </p:sp>
      <p:sp>
        <p:nvSpPr>
          <p:cNvPr id="1029" name="عنصر نائب للنص 12">
            <a:extLst>
              <a:ext uri="{FF2B5EF4-FFF2-40B4-BE49-F238E27FC236}">
                <a16:creationId xmlns="" xmlns:a16="http://schemas.microsoft.com/office/drawing/2014/main" id="{B0DF49D7-2AE0-43FB-858D-FF23763FE6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أنماط النص الرئيسي</a:t>
            </a:r>
            <a:endParaRPr lang="en-US" altLang="en-US"/>
          </a:p>
          <a:p>
            <a:pPr lvl="1"/>
            <a:r>
              <a:rPr lang="ar-SA" altLang="en-US"/>
              <a:t>المستوى الثاني</a:t>
            </a:r>
            <a:endParaRPr lang="en-US" altLang="en-US"/>
          </a:p>
          <a:p>
            <a:pPr lvl="2"/>
            <a:r>
              <a:rPr lang="ar-SA" altLang="en-US"/>
              <a:t>المستوى الثالث</a:t>
            </a:r>
            <a:endParaRPr lang="en-US" altLang="en-US"/>
          </a:p>
          <a:p>
            <a:pPr lvl="3"/>
            <a:r>
              <a:rPr lang="ar-SA" altLang="en-US"/>
              <a:t>المستوى الرابع</a:t>
            </a:r>
            <a:endParaRPr lang="en-US" altLang="en-US"/>
          </a:p>
          <a:p>
            <a:pPr lvl="4"/>
            <a:r>
              <a:rPr lang="ar-SA" altLang="en-US"/>
              <a:t>المستوى الخامس</a:t>
            </a:r>
            <a:endParaRPr lang="en-US" altLang="en-US"/>
          </a:p>
        </p:txBody>
      </p:sp>
      <p:sp>
        <p:nvSpPr>
          <p:cNvPr id="14" name="عنصر نائب للتاريخ 13">
            <a:extLst>
              <a:ext uri="{FF2B5EF4-FFF2-40B4-BE49-F238E27FC236}">
                <a16:creationId xmlns="" xmlns:a16="http://schemas.microsoft.com/office/drawing/2014/main" id="{332F3458-7E3F-4098-9BCC-043AF3187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0B22612-7072-416F-B607-EBB44C048868}" type="datetimeFigureOut">
              <a:rPr lang="ar-SA"/>
              <a:pPr>
                <a:defRPr/>
              </a:pPr>
              <a:t>18/08/1441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="" xmlns:a16="http://schemas.microsoft.com/office/drawing/2014/main" id="{1983D553-BF2A-4A98-A094-20314A66C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23" name="عنصر نائب لرقم الشريحة 22">
            <a:extLst>
              <a:ext uri="{FF2B5EF4-FFF2-40B4-BE49-F238E27FC236}">
                <a16:creationId xmlns="" xmlns:a16="http://schemas.microsoft.com/office/drawing/2014/main" id="{70EFD5CD-3913-483F-AC4F-B175EC588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>
              <a:defRPr sz="1400">
                <a:solidFill>
                  <a:srgbClr val="FFFFFF"/>
                </a:solidFill>
                <a:latin typeface="Franklin Gothic Book" panose="020B0503020102020204" pitchFamily="34" charset="0"/>
                <a:cs typeface="Tahoma" panose="020B0604030504040204" pitchFamily="34" charset="0"/>
              </a:defRPr>
            </a:lvl1pPr>
          </a:lstStyle>
          <a:p>
            <a:fld id="{734AA5DB-54DF-4D86-B7CE-FADD4DB678E6}" type="slidenum">
              <a:rPr lang="ar-SA" altLang="en-US"/>
              <a:pPr/>
              <a:t>‹#›</a:t>
            </a:fld>
            <a:endParaRPr lang="ar-S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1" r:id="rId2"/>
    <p:sldLayoutId id="2147483939" r:id="rId3"/>
    <p:sldLayoutId id="2147483932" r:id="rId4"/>
    <p:sldLayoutId id="2147483933" r:id="rId5"/>
    <p:sldLayoutId id="2147483934" r:id="rId6"/>
    <p:sldLayoutId id="2147483935" r:id="rId7"/>
    <p:sldLayoutId id="2147483940" r:id="rId8"/>
    <p:sldLayoutId id="2147483941" r:id="rId9"/>
    <p:sldLayoutId id="2147483936" r:id="rId10"/>
    <p:sldLayoutId id="214748393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Tahoma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.png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3.png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3.png"/><Relationship Id="rId5" Type="http://schemas.microsoft.com/office/2007/relationships/hdphoto" Target="../media/hdphoto10.wdp"/><Relationship Id="rId4" Type="http://schemas.openxmlformats.org/officeDocument/2006/relationships/image" Target="../media/image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3.png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عنوان فرعي 2">
            <a:extLst>
              <a:ext uri="{FF2B5EF4-FFF2-40B4-BE49-F238E27FC236}">
                <a16:creationId xmlns="" xmlns:a16="http://schemas.microsoft.com/office/drawing/2014/main" id="{F2A7C8CE-8C72-4F8D-9039-A335DDFF0A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7092950" cy="1600200"/>
          </a:xfrm>
        </p:spPr>
        <p:txBody>
          <a:bodyPr/>
          <a:lstStyle/>
          <a:p>
            <a:pPr eaLnBrk="1" hangingPunct="1"/>
            <a:r>
              <a:rPr lang="ar-EG" altLang="en-US" b="1" dirty="0"/>
              <a:t>إعداد </a:t>
            </a:r>
            <a:endParaRPr lang="ar-EG" altLang="en-US" sz="3600" b="1" dirty="0"/>
          </a:p>
          <a:p>
            <a:pPr eaLnBrk="1" hangingPunct="1"/>
            <a:r>
              <a:rPr lang="ar-EG" altLang="en-US" sz="3600" b="1" dirty="0" smtClean="0">
                <a:solidFill>
                  <a:srgbClr val="FF0000"/>
                </a:solidFill>
              </a:rPr>
              <a:t>دنجلاء جمال الدين عبدالحافظ</a:t>
            </a:r>
            <a:endParaRPr lang="ar-EG" altLang="en-US" sz="3600" b="1" dirty="0">
              <a:solidFill>
                <a:srgbClr val="FF0000"/>
              </a:solidFill>
            </a:endParaRPr>
          </a:p>
          <a:p>
            <a:pPr eaLnBrk="1" hangingPunct="1"/>
            <a:r>
              <a:rPr lang="ar-EG" altLang="en-US" sz="3600" b="1" dirty="0" smtClean="0"/>
              <a:t>مدرس تمريض الحالات الحرجه والطوارئ</a:t>
            </a:r>
            <a:endParaRPr lang="en-US" altLang="en-US" sz="3600" b="1" dirty="0">
              <a:cs typeface="Times New Roman" panose="02020603050405020304" pitchFamily="18" charset="0"/>
            </a:endParaRPr>
          </a:p>
        </p:txBody>
      </p:sp>
      <p:sp>
        <p:nvSpPr>
          <p:cNvPr id="6147" name="عنوان 1">
            <a:extLst>
              <a:ext uri="{FF2B5EF4-FFF2-40B4-BE49-F238E27FC236}">
                <a16:creationId xmlns="" xmlns:a16="http://schemas.microsoft.com/office/drawing/2014/main" id="{90EF4490-877E-41D6-8E83-1BAB71674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506538"/>
            <a:ext cx="8229600" cy="1470025"/>
          </a:xfrm>
        </p:spPr>
        <p:txBody>
          <a:bodyPr/>
          <a:lstStyle/>
          <a:p>
            <a:pPr eaLnBrk="1" hangingPunct="1"/>
            <a:r>
              <a:rPr altLang="en-US" sz="6600" b="1" u="sng" dirty="0" smtClean="0">
                <a:solidFill>
                  <a:schemeClr val="tx1"/>
                </a:solidFill>
                <a:cs typeface="Tahoma" panose="020B0604030504040204" pitchFamily="34" charset="0"/>
              </a:rPr>
              <a:t/>
            </a:r>
            <a:br>
              <a:rPr altLang="en-US" sz="6600" b="1" u="sng" dirty="0" smtClean="0">
                <a:solidFill>
                  <a:schemeClr val="tx1"/>
                </a:solidFill>
                <a:cs typeface="Tahoma" panose="020B0604030504040204" pitchFamily="34" charset="0"/>
              </a:rPr>
            </a:br>
            <a:r>
              <a:rPr altLang="en-US" sz="6600" b="1" u="sng" dirty="0" smtClean="0">
                <a:solidFill>
                  <a:schemeClr val="tx1"/>
                </a:solidFill>
                <a:cs typeface="Tahoma" panose="020B0604030504040204" pitchFamily="34" charset="0"/>
              </a:rPr>
              <a:t>Sampling</a:t>
            </a:r>
            <a:r>
              <a:rPr altLang="en-US" sz="6600" b="1" dirty="0">
                <a:solidFill>
                  <a:schemeClr val="tx1"/>
                </a:solidFill>
                <a:cs typeface="Tahoma" panose="020B0604030504040204" pitchFamily="34" charset="0"/>
              </a:rPr>
              <a:t/>
            </a:r>
            <a:br>
              <a:rPr altLang="en-US" sz="6600" b="1" dirty="0">
                <a:solidFill>
                  <a:schemeClr val="tx1"/>
                </a:solidFill>
                <a:cs typeface="Tahoma" panose="020B0604030504040204" pitchFamily="34" charset="0"/>
              </a:rPr>
            </a:br>
            <a:endParaRPr altLang="en-US" sz="6600" b="1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عنوان 1">
            <a:extLst>
              <a:ext uri="{FF2B5EF4-FFF2-40B4-BE49-F238E27FC236}">
                <a16:creationId xmlns="" xmlns:a16="http://schemas.microsoft.com/office/drawing/2014/main" id="{ADFF97A9-E113-4F37-A18E-A6779EDEE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9275"/>
            <a:ext cx="7772400" cy="868363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altLang="en-US" sz="4800" b="1" dirty="0">
                <a:solidFill>
                  <a:schemeClr val="tx1"/>
                </a:solidFill>
                <a:cs typeface="Tahoma" panose="020B0604030504040204" pitchFamily="34" charset="0"/>
              </a:rPr>
              <a:t/>
            </a:r>
            <a:br>
              <a:rPr lang="en-US" altLang="en-US" sz="4800" b="1" dirty="0">
                <a:solidFill>
                  <a:schemeClr val="tx1"/>
                </a:solidFill>
                <a:cs typeface="Tahoma" panose="020B0604030504040204" pitchFamily="34" charset="0"/>
              </a:rPr>
            </a:br>
            <a:r>
              <a:rPr lang="en-US" altLang="en-US" sz="4800" b="1" dirty="0">
                <a:solidFill>
                  <a:schemeClr val="tx1"/>
                </a:solidFill>
                <a:cs typeface="Tahoma" panose="020B0604030504040204" pitchFamily="34" charset="0"/>
              </a:rPr>
              <a:t/>
            </a:r>
            <a:br>
              <a:rPr lang="en-US" altLang="en-US" sz="4800" b="1" dirty="0">
                <a:solidFill>
                  <a:schemeClr val="tx1"/>
                </a:solidFill>
                <a:cs typeface="Tahoma" panose="020B0604030504040204" pitchFamily="34" charset="0"/>
              </a:rPr>
            </a:br>
            <a:r>
              <a:rPr lang="en-US" altLang="en-US" sz="4800" b="1" dirty="0">
                <a:solidFill>
                  <a:schemeClr val="tx1"/>
                </a:solidFill>
                <a:cs typeface="Tahoma" panose="020B0604030504040204" pitchFamily="34" charset="0"/>
              </a:rPr>
              <a:t> Types of Samples</a:t>
            </a:r>
          </a:p>
        </p:txBody>
      </p:sp>
      <p:sp>
        <p:nvSpPr>
          <p:cNvPr id="9219" name="عنصر نائب للمحتوى 4">
            <a:extLst>
              <a:ext uri="{FF2B5EF4-FFF2-40B4-BE49-F238E27FC236}">
                <a16:creationId xmlns="" xmlns:a16="http://schemas.microsoft.com/office/drawing/2014/main" id="{DB759D7D-0304-4DDE-928A-1133D9CDFE8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14400" y="1989138"/>
            <a:ext cx="7772400" cy="20875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cs typeface="Times New Roman" panose="02020603050405020304" pitchFamily="18" charset="0"/>
              </a:rPr>
              <a:t>A- Probability (Random) Samples</a:t>
            </a:r>
          </a:p>
          <a:p>
            <a:pPr>
              <a:lnSpc>
                <a:spcPct val="150000"/>
              </a:lnSpc>
            </a:pPr>
            <a:r>
              <a:rPr lang="en-US" altLang="en-US" sz="3200" b="1" dirty="0">
                <a:cs typeface="Times New Roman" panose="02020603050405020304" pitchFamily="18" charset="0"/>
              </a:rPr>
              <a:t>B- Non-Probability Samples</a:t>
            </a:r>
            <a:endParaRPr lang="en-US" altLang="en-US" sz="3200" dirty="0">
              <a:cs typeface="Times New Roman" panose="02020603050405020304" pitchFamily="18" charset="0"/>
            </a:endParaRPr>
          </a:p>
          <a:p>
            <a:endParaRPr lang="ar-EG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" r="2095" b="13959"/>
          <a:stretch/>
        </p:blipFill>
        <p:spPr>
          <a:xfrm>
            <a:off x="395536" y="332656"/>
            <a:ext cx="8476910" cy="5904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24791"/>
      </p:ext>
    </p:extLst>
  </p:cSld>
  <p:clrMapOvr>
    <a:masterClrMapping/>
  </p:clrMapOvr>
  <p:transition advTm="821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عنوان 1048614"/>
          <p:cNvSpPr>
            <a:spLocks noGrp="1"/>
          </p:cNvSpPr>
          <p:nvPr>
            <p:ph type="title"/>
          </p:nvPr>
        </p:nvSpPr>
        <p:spPr>
          <a:xfrm>
            <a:off x="1055077" y="251191"/>
            <a:ext cx="7405355" cy="1026624"/>
          </a:xfrm>
        </p:spPr>
        <p:txBody>
          <a:bodyPr/>
          <a:lstStyle/>
          <a:p>
            <a:r>
              <a:rPr lang="en-US" sz="4800" b="1" i="1" u="sng" spc="0" dirty="0" smtClean="0">
                <a:solidFill>
                  <a:srgbClr val="9900CC"/>
                </a:solidFill>
              </a:rPr>
              <a:t>1.simple random sampling</a:t>
            </a:r>
            <a:endParaRPr lang="en-US" sz="4800" b="1" i="1" u="sng" spc="0" dirty="0">
              <a:solidFill>
                <a:srgbClr val="9900CC"/>
              </a:solidFill>
            </a:endParaRPr>
          </a:p>
        </p:txBody>
      </p:sp>
      <p:sp>
        <p:nvSpPr>
          <p:cNvPr id="1048616" name="عنصر نائب للمحتوى 1048615"/>
          <p:cNvSpPr>
            <a:spLocks noGrp="1"/>
          </p:cNvSpPr>
          <p:nvPr>
            <p:ph idx="1"/>
          </p:nvPr>
        </p:nvSpPr>
        <p:spPr>
          <a:xfrm>
            <a:off x="609600" y="1828800"/>
            <a:ext cx="7924800" cy="38862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Every member of the population has a known and equal chance of being </a:t>
            </a:r>
            <a:r>
              <a:rPr lang="ar-SA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selected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6649"/>
      </p:ext>
    </p:extLst>
  </p:cSld>
  <p:clrMapOvr>
    <a:masterClrMapping/>
  </p:clrMapOvr>
  <p:transition advTm="9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8" y="328246"/>
            <a:ext cx="8030307" cy="58029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87689"/>
      </p:ext>
    </p:extLst>
  </p:cSld>
  <p:clrMapOvr>
    <a:masterClrMapping/>
  </p:clrMapOvr>
  <p:transition advTm="307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عنوان 1048616"/>
          <p:cNvSpPr>
            <a:spLocks noGrp="1"/>
          </p:cNvSpPr>
          <p:nvPr>
            <p:ph type="title"/>
          </p:nvPr>
        </p:nvSpPr>
        <p:spPr>
          <a:xfrm>
            <a:off x="1207478" y="133962"/>
            <a:ext cx="6529753" cy="768716"/>
          </a:xfrm>
        </p:spPr>
        <p:txBody>
          <a:bodyPr/>
          <a:lstStyle/>
          <a:p>
            <a:r>
              <a:rPr lang="en-US" sz="4000" b="1" i="1" u="sng" dirty="0">
                <a:solidFill>
                  <a:srgbClr val="9900CC"/>
                </a:solidFill>
              </a:rPr>
              <a:t>2.systematic</a:t>
            </a:r>
            <a:r>
              <a:rPr lang="en-US" sz="4000" b="1" i="1" u="sng" dirty="0">
                <a:solidFill>
                  <a:srgbClr val="9900CC"/>
                </a:solidFill>
                <a:cs typeface="+mn-cs"/>
              </a:rPr>
              <a:t> </a:t>
            </a:r>
            <a:r>
              <a:rPr lang="en-US" sz="4000" b="1" i="1" u="sng" dirty="0" smtClean="0">
                <a:solidFill>
                  <a:srgbClr val="9900CC"/>
                </a:solidFill>
                <a:cs typeface="+mn-cs"/>
              </a:rPr>
              <a:t> sampling</a:t>
            </a:r>
            <a:endParaRPr lang="en-US" sz="4000" i="1" u="sng" dirty="0">
              <a:solidFill>
                <a:srgbClr val="9900CC"/>
              </a:solidFill>
              <a:cs typeface="+mn-cs"/>
            </a:endParaRPr>
          </a:p>
        </p:txBody>
      </p:sp>
      <p:sp>
        <p:nvSpPr>
          <p:cNvPr id="1048618" name="عنصر نائب للمحتوى 1048617"/>
          <p:cNvSpPr>
            <a:spLocks noGrp="1"/>
          </p:cNvSpPr>
          <p:nvPr>
            <p:ph idx="1"/>
          </p:nvPr>
        </p:nvSpPr>
        <p:spPr>
          <a:xfrm>
            <a:off x="492369" y="1113692"/>
            <a:ext cx="8229600" cy="4719394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It is conducted when an ordered list of all members of the population is 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available</a:t>
            </a:r>
          </a:p>
          <a:p>
            <a:pPr marL="0" indent="0" algn="l">
              <a:buNone/>
            </a:pP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(e.g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1000)and the sample size is 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known</a:t>
            </a:r>
          </a:p>
          <a:p>
            <a:pPr marL="0" indent="0" algn="l">
              <a:buNone/>
            </a:pP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(e.g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50) then the size of the group between members is selected from the list 1000/50=20 so every 20th member on the list would be included in the 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study.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41242"/>
      </p:ext>
    </p:extLst>
  </p:cSld>
  <p:clrMapOvr>
    <a:masterClrMapping/>
  </p:clrMapOvr>
  <p:transition advTm="63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9969"/>
            <a:ext cx="7971692" cy="5627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44841"/>
      </p:ext>
    </p:extLst>
  </p:cSld>
  <p:clrMapOvr>
    <a:masterClrMapping/>
  </p:clrMapOvr>
  <p:transition advTm="532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عنوان 1048618"/>
          <p:cNvSpPr>
            <a:spLocks noGrp="1"/>
          </p:cNvSpPr>
          <p:nvPr>
            <p:ph type="title"/>
          </p:nvPr>
        </p:nvSpPr>
        <p:spPr>
          <a:xfrm>
            <a:off x="762000" y="286361"/>
            <a:ext cx="7373815" cy="780439"/>
          </a:xfrm>
        </p:spPr>
        <p:txBody>
          <a:bodyPr/>
          <a:lstStyle/>
          <a:p>
            <a:r>
              <a:rPr lang="en-US" sz="4000" b="1" u="sng" dirty="0">
                <a:solidFill>
                  <a:srgbClr val="9900CC"/>
                </a:solidFill>
              </a:rPr>
              <a:t>3</a:t>
            </a:r>
            <a:r>
              <a:rPr lang="en-US" sz="4000" b="1" i="1" u="sng" dirty="0">
                <a:solidFill>
                  <a:srgbClr val="9900CC"/>
                </a:solidFill>
              </a:rPr>
              <a:t>. Stratified random sampling </a:t>
            </a:r>
            <a:endParaRPr lang="en-US" sz="4000" i="1" u="sng" dirty="0">
              <a:solidFill>
                <a:srgbClr val="9900CC"/>
              </a:solidFill>
            </a:endParaRPr>
          </a:p>
        </p:txBody>
      </p:sp>
      <p:sp>
        <p:nvSpPr>
          <p:cNvPr id="1048620" name="عنصر نائب للمحتوى 1048619"/>
          <p:cNvSpPr>
            <a:spLocks noGrp="1"/>
          </p:cNvSpPr>
          <p:nvPr>
            <p:ph idx="1"/>
          </p:nvPr>
        </p:nvSpPr>
        <p:spPr>
          <a:xfrm>
            <a:off x="609600" y="1359877"/>
            <a:ext cx="7924800" cy="435512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random selection of subjects from two or more strata of the population independently</a:t>
            </a:r>
          </a:p>
          <a:p>
            <a:pPr marL="0" indent="0" algn="l">
              <a:buNone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here the population is divided into strata of homogeneous groups because each strata is characterized by some common </a:t>
            </a:r>
            <a:r>
              <a:rPr lang="ar-SA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characteristics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92650"/>
      </p:ext>
    </p:extLst>
  </p:cSld>
  <p:clrMapOvr>
    <a:masterClrMapping/>
  </p:clrMapOvr>
  <p:transition advTm="267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6" y="597145"/>
            <a:ext cx="8345487" cy="5534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6031"/>
      </p:ext>
    </p:extLst>
  </p:cSld>
  <p:clrMapOvr>
    <a:masterClrMapping/>
  </p:clrMapOvr>
  <p:transition advTm="636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عنصر نائب للمحتوى 1048598"/>
          <p:cNvSpPr>
            <a:spLocks noGrp="1"/>
          </p:cNvSpPr>
          <p:nvPr>
            <p:ph idx="1"/>
          </p:nvPr>
        </p:nvSpPr>
        <p:spPr>
          <a:xfrm>
            <a:off x="609600" y="597877"/>
            <a:ext cx="7924800" cy="5117123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E.g if the population is university nursing student  A stratified random sampling will be done as follows:</a:t>
            </a:r>
          </a:p>
          <a:p>
            <a:pPr marL="0" indent="0" algn="l">
              <a:buNone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The students are classified into four strata(1st,2nd,3rd,4th years) then an equal proportion from each strata will be selected randomly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01798"/>
      </p:ext>
    </p:extLst>
  </p:cSld>
  <p:clrMapOvr>
    <a:masterClrMapping/>
  </p:clrMapOvr>
  <p:transition advTm="422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عنوان 1048596"/>
          <p:cNvSpPr>
            <a:spLocks noGrp="1"/>
          </p:cNvSpPr>
          <p:nvPr>
            <p:ph type="title"/>
          </p:nvPr>
        </p:nvSpPr>
        <p:spPr>
          <a:xfrm>
            <a:off x="1348154" y="321530"/>
            <a:ext cx="6002215" cy="885947"/>
          </a:xfrm>
        </p:spPr>
        <p:txBody>
          <a:bodyPr/>
          <a:lstStyle/>
          <a:p>
            <a:r>
              <a:rPr lang="en-US" sz="4400" b="1" i="1" u="sng" dirty="0">
                <a:solidFill>
                  <a:srgbClr val="9900CC"/>
                </a:solidFill>
              </a:rPr>
              <a:t>4. Cluster sampling</a:t>
            </a:r>
            <a:endParaRPr lang="en-US" sz="4400" i="1" u="sng" dirty="0">
              <a:solidFill>
                <a:srgbClr val="9900CC"/>
              </a:solidFill>
            </a:endParaRPr>
          </a:p>
        </p:txBody>
      </p:sp>
      <p:sp>
        <p:nvSpPr>
          <p:cNvPr id="1048598" name="عنصر نائب للمحتوى 1048597"/>
          <p:cNvSpPr>
            <a:spLocks noGrp="1"/>
          </p:cNvSpPr>
          <p:nvPr>
            <p:ph idx="1"/>
          </p:nvPr>
        </p:nvSpPr>
        <p:spPr>
          <a:xfrm>
            <a:off x="609600" y="1488831"/>
            <a:ext cx="7924800" cy="4226169"/>
          </a:xfrm>
        </p:spPr>
        <p:txBody>
          <a:bodyPr>
            <a:noAutofit/>
          </a:bodyPr>
          <a:lstStyle/>
          <a:p>
            <a:pPr marL="0" indent="0" algn="l" fontAlgn="base">
              <a:buNone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Divide the population into several 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subgroups.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0" indent="0" algn="l" fontAlgn="base">
              <a:buNone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Each subgroup is a representative of the </a:t>
            </a:r>
            <a:r>
              <a:rPr lang="ar-SA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population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0" indent="0" algn="l" fontAlgn="base">
              <a:buNone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Randomly select some clusters and include all units from these selected clusters to form the sample.</a:t>
            </a:r>
          </a:p>
          <a:p>
            <a:pPr marL="0" indent="0" fontAlgn="base">
              <a:buNone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 </a:t>
            </a:r>
          </a:p>
          <a:p>
            <a:pPr marL="0" indent="0" algn="l">
              <a:buNone/>
            </a:pPr>
            <a:endParaRPr lang="en-US" sz="35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33288"/>
      </p:ext>
    </p:extLst>
  </p:cSld>
  <p:clrMapOvr>
    <a:masterClrMapping/>
  </p:clrMapOvr>
  <p:transition advTm="37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عنوان 5">
            <a:extLst>
              <a:ext uri="{FF2B5EF4-FFF2-40B4-BE49-F238E27FC236}">
                <a16:creationId xmlns="" xmlns:a16="http://schemas.microsoft.com/office/drawing/2014/main" id="{4197D124-605B-491D-9D88-B59A77D8A0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altLang="en-US" sz="5400" b="1" dirty="0" smtClean="0">
                <a:solidFill>
                  <a:schemeClr val="tx1"/>
                </a:solidFill>
                <a:cs typeface="Tahoma" panose="020B0604030504040204" pitchFamily="34" charset="0"/>
              </a:rPr>
              <a:t>Introduction </a:t>
            </a:r>
            <a:endParaRPr lang="en-US" altLang="en-US" sz="5400" b="1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7171" name="عنصر نائب للمحتوى 6">
            <a:extLst>
              <a:ext uri="{FF2B5EF4-FFF2-40B4-BE49-F238E27FC236}">
                <a16:creationId xmlns="" xmlns:a16="http://schemas.microsoft.com/office/drawing/2014/main" id="{51A0A3D0-6E13-401D-A930-604A1E8BE48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 eaLnBrk="1" hangingPunct="1">
              <a:buFont typeface="Wingdings 2" panose="05020102010507070707" pitchFamily="18" charset="2"/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lvl="1" algn="just"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altLang="en-US" sz="3200" b="1">
                <a:solidFill>
                  <a:srgbClr val="0070C0"/>
                </a:solidFill>
                <a:cs typeface="Times New Roman" panose="02020603050405020304" pitchFamily="18" charset="0"/>
              </a:rPr>
              <a:t>Sampling is </a:t>
            </a:r>
            <a:r>
              <a:rPr lang="en-US" altLang="en-US" sz="3200">
                <a:cs typeface="Times New Roman" panose="02020603050405020304" pitchFamily="18" charset="0"/>
              </a:rPr>
              <a:t>the process of selecting units (e.g., people, organizations) from a population of interest so that by studying the sample we may fairly generalize our results back to the population from which they were chosen.</a:t>
            </a:r>
          </a:p>
          <a:p>
            <a:pPr lvl="1" algn="just"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endParaRPr lang="en-US" altLang="en-US" sz="3200" dirty="0"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8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2" y="468922"/>
            <a:ext cx="8065477" cy="56739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85070"/>
      </p:ext>
    </p:extLst>
  </p:cSld>
  <p:clrMapOvr>
    <a:masterClrMapping/>
  </p:clrMapOvr>
  <p:transition advTm="183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8" y="539750"/>
            <a:ext cx="8370277" cy="5732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34450"/>
      </p:ext>
    </p:extLst>
  </p:cSld>
  <p:clrMapOvr>
    <a:masterClrMapping/>
  </p:clrMapOvr>
  <p:transition advTm="78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عنوان 1048593"/>
          <p:cNvSpPr>
            <a:spLocks noGrp="1"/>
          </p:cNvSpPr>
          <p:nvPr>
            <p:ph type="title"/>
          </p:nvPr>
        </p:nvSpPr>
        <p:spPr>
          <a:xfrm>
            <a:off x="691661" y="128953"/>
            <a:ext cx="7924800" cy="2192216"/>
          </a:xfrm>
        </p:spPr>
        <p:txBody>
          <a:bodyPr>
            <a:noAutofit/>
          </a:bodyPr>
          <a:lstStyle/>
          <a:p>
            <a:r>
              <a:rPr lang="en-US" sz="4400" b="1" i="1" u="sng" dirty="0">
                <a:solidFill>
                  <a:srgbClr val="9900CC"/>
                </a:solidFill>
              </a:rPr>
              <a:t>Advantages and disadvantages of probability random sampling</a:t>
            </a:r>
          </a:p>
        </p:txBody>
      </p:sp>
      <p:sp>
        <p:nvSpPr>
          <p:cNvPr id="1048595" name="عنصر نائب للمحتوى 1048594"/>
          <p:cNvSpPr>
            <a:spLocks noGrp="1"/>
          </p:cNvSpPr>
          <p:nvPr>
            <p:ph sz="half" idx="2"/>
          </p:nvPr>
        </p:nvSpPr>
        <p:spPr>
          <a:xfrm>
            <a:off x="609600" y="2051538"/>
            <a:ext cx="3733800" cy="4431324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endParaRPr lang="en-US" sz="3400" b="1" dirty="0" smtClean="0">
              <a:solidFill>
                <a:srgbClr val="FF00FF"/>
              </a:solidFill>
            </a:endParaRPr>
          </a:p>
          <a:p>
            <a:pPr marL="0" indent="0" algn="l">
              <a:buNone/>
            </a:pPr>
            <a:r>
              <a:rPr lang="en-US" sz="3400" b="1" dirty="0" smtClean="0">
                <a:solidFill>
                  <a:srgbClr val="333399"/>
                </a:solidFill>
              </a:rPr>
              <a:t>Advantages</a:t>
            </a:r>
            <a:endParaRPr lang="en-US" sz="3400" dirty="0">
              <a:solidFill>
                <a:srgbClr val="333399"/>
              </a:solidFill>
            </a:endParaRPr>
          </a:p>
          <a:p>
            <a:pPr marL="0" indent="0">
              <a:buNone/>
            </a:pPr>
            <a:r>
              <a:rPr lang="ar-SA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</a:t>
            </a:r>
            <a:r>
              <a:rPr lang="en-US" sz="3200" dirty="0"/>
              <a:t>E</a:t>
            </a:r>
            <a:r>
              <a:rPr lang="en-US" sz="3200" dirty="0" smtClean="0"/>
              <a:t>liminates </a:t>
            </a:r>
            <a:r>
              <a:rPr lang="en-US" sz="3200" dirty="0"/>
              <a:t>researcher bias</a:t>
            </a:r>
            <a:endParaRPr lang="en-US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 </a:t>
            </a:r>
            <a:r>
              <a:rPr lang="en-US" sz="3200" dirty="0"/>
              <a:t>a fast, easy, and inexpensive </a:t>
            </a:r>
            <a:endParaRPr lang="en-US" sz="3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3-</a:t>
            </a:r>
            <a:r>
              <a:rPr lang="en-US" sz="3600" dirty="0"/>
              <a:t>Require limited knowledge about population</a:t>
            </a:r>
            <a:endParaRPr lang="en-US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48596" name="عنصر نائب للمحتوى 1048595"/>
          <p:cNvSpPr>
            <a:spLocks noGrp="1"/>
          </p:cNvSpPr>
          <p:nvPr>
            <p:ph sz="quarter" idx="4294967295"/>
          </p:nvPr>
        </p:nvSpPr>
        <p:spPr>
          <a:xfrm>
            <a:off x="4808246" y="2684584"/>
            <a:ext cx="3886200" cy="3810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500" b="1" dirty="0">
                <a:solidFill>
                  <a:srgbClr val="333399"/>
                </a:solidFill>
              </a:rPr>
              <a:t>disadvantages </a:t>
            </a:r>
            <a:endParaRPr lang="en-US" sz="3500" dirty="0">
              <a:solidFill>
                <a:srgbClr val="333399"/>
              </a:solidFill>
            </a:endParaRPr>
          </a:p>
          <a:p>
            <a:pPr marL="0" indent="0" algn="l">
              <a:buNone/>
            </a:pPr>
            <a:r>
              <a:rPr lang="en-US" sz="3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</a:t>
            </a:r>
            <a: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time consuming</a:t>
            </a:r>
          </a:p>
          <a:p>
            <a:pPr marL="0" indent="0">
              <a:buNone/>
            </a:pPr>
            <a:r>
              <a:rPr lang="en-US" sz="3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 </a:t>
            </a:r>
            <a: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Need a large sample </a:t>
            </a:r>
            <a:r>
              <a:rPr lang="en-US" sz="3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size</a:t>
            </a:r>
            <a:endParaRPr lang="en-US" sz="3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59419"/>
      </p:ext>
    </p:extLst>
  </p:cSld>
  <p:clrMapOvr>
    <a:masterClrMapping/>
  </p:clrMapOvr>
  <p:transition advTm="545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عنوان 1048585"/>
          <p:cNvSpPr>
            <a:spLocks noGrp="1"/>
          </p:cNvSpPr>
          <p:nvPr>
            <p:ph type="title"/>
          </p:nvPr>
        </p:nvSpPr>
        <p:spPr>
          <a:xfrm>
            <a:off x="715108" y="269632"/>
            <a:ext cx="7666892" cy="984738"/>
          </a:xfrm>
        </p:spPr>
        <p:txBody>
          <a:bodyPr/>
          <a:lstStyle/>
          <a:p>
            <a:r>
              <a:rPr lang="en-US" sz="4400" b="1" i="1" u="sng" dirty="0">
                <a:solidFill>
                  <a:srgbClr val="9900CC"/>
                </a:solidFill>
              </a:rPr>
              <a:t>Non probability sampling</a:t>
            </a:r>
            <a:endParaRPr lang="en-US" sz="4400" i="1" u="sng" dirty="0">
              <a:solidFill>
                <a:srgbClr val="9900CC"/>
              </a:solidFill>
            </a:endParaRPr>
          </a:p>
        </p:txBody>
      </p:sp>
      <p:sp>
        <p:nvSpPr>
          <p:cNvPr id="1048587" name="عنصر نائب للمحتوى 104858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is the selection of subjects from a population using non random procedures not every member in the population has an opportunity for selection in the study sample</a:t>
            </a:r>
          </a:p>
          <a:p>
            <a:pPr marL="0" indent="0" algn="l">
              <a:buNone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has three types:</a:t>
            </a:r>
          </a:p>
          <a:p>
            <a:pPr marL="0" indent="0" algn="l">
              <a:buNone/>
            </a:pPr>
            <a:r>
              <a:rPr lang="en-US" sz="2800" b="1" dirty="0">
                <a:solidFill>
                  <a:srgbClr val="333399"/>
                </a:solidFill>
              </a:rPr>
              <a:t>1.convenience sampling</a:t>
            </a:r>
          </a:p>
          <a:p>
            <a:pPr marL="0" indent="0" algn="l">
              <a:buNone/>
            </a:pPr>
            <a:r>
              <a:rPr lang="en-US" sz="2800" b="1" dirty="0">
                <a:solidFill>
                  <a:srgbClr val="333399"/>
                </a:solidFill>
              </a:rPr>
              <a:t>2.quota sampling</a:t>
            </a:r>
          </a:p>
          <a:p>
            <a:pPr marL="0" indent="0" algn="l">
              <a:buNone/>
            </a:pPr>
            <a:r>
              <a:rPr lang="en-US" sz="2800" b="1" dirty="0">
                <a:solidFill>
                  <a:srgbClr val="333399"/>
                </a:solidFill>
              </a:rPr>
              <a:t>3.Purposive </a:t>
            </a:r>
            <a:r>
              <a:rPr lang="en-US" sz="2800" b="1" dirty="0" smtClean="0">
                <a:solidFill>
                  <a:srgbClr val="333399"/>
                </a:solidFill>
              </a:rPr>
              <a:t>sampling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38320"/>
      </p:ext>
    </p:extLst>
  </p:cSld>
  <p:clrMapOvr>
    <a:masterClrMapping/>
  </p:clrMapOvr>
  <p:transition advTm="50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عنوان 1048669"/>
          <p:cNvSpPr>
            <a:spLocks noGrp="1"/>
          </p:cNvSpPr>
          <p:nvPr>
            <p:ph type="title"/>
          </p:nvPr>
        </p:nvSpPr>
        <p:spPr>
          <a:xfrm>
            <a:off x="656492" y="375137"/>
            <a:ext cx="7643446" cy="808893"/>
          </a:xfrm>
        </p:spPr>
        <p:txBody>
          <a:bodyPr/>
          <a:lstStyle/>
          <a:p>
            <a:r>
              <a:rPr lang="en-US" sz="4400" b="1" i="1" u="sng" dirty="0">
                <a:solidFill>
                  <a:srgbClr val="9900CC"/>
                </a:solidFill>
              </a:rPr>
              <a:t>1.convenience sampling</a:t>
            </a:r>
            <a:endParaRPr lang="en-US" sz="4400" i="1" u="sng" dirty="0">
              <a:solidFill>
                <a:srgbClr val="9900CC"/>
              </a:solidFill>
            </a:endParaRPr>
          </a:p>
        </p:txBody>
      </p:sp>
      <p:sp>
        <p:nvSpPr>
          <p:cNvPr id="1048671" name="عنصر نائب للمحتوى 1048670"/>
          <p:cNvSpPr>
            <a:spLocks noGrp="1"/>
          </p:cNvSpPr>
          <p:nvPr>
            <p:ph idx="1"/>
          </p:nvPr>
        </p:nvSpPr>
        <p:spPr>
          <a:xfrm>
            <a:off x="457200" y="1348156"/>
            <a:ext cx="8311662" cy="40796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Some time called </a:t>
            </a:r>
            <a:r>
              <a:rPr lang="en-US" sz="3200" b="1" u="sng" dirty="0"/>
              <a:t>accidental or nonrandom </a:t>
            </a:r>
            <a:r>
              <a:rPr lang="en-US" sz="3200" b="1" u="sng" dirty="0" smtClean="0"/>
              <a:t>sampling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800" dirty="0" err="1" smtClean="0">
                <a:latin typeface="+mn-lt"/>
                <a:cs typeface="+mj-cs"/>
              </a:rPr>
              <a:t>Defintion</a:t>
            </a:r>
            <a:r>
              <a:rPr lang="en-US" sz="2800" dirty="0" smtClean="0">
                <a:latin typeface="+mn-lt"/>
                <a:cs typeface="+mj-cs"/>
              </a:rPr>
              <a:t> :-</a:t>
            </a:r>
            <a:r>
              <a:rPr lang="en-US" sz="2800" dirty="0"/>
              <a:t>Is the uses participants who are easily accessible to the researcher and who meet the criteria of the </a:t>
            </a:r>
            <a:r>
              <a:rPr lang="en-US" sz="2800" dirty="0" smtClean="0"/>
              <a:t>study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800" b="1" dirty="0"/>
              <a:t>For ex. </a:t>
            </a:r>
            <a:r>
              <a:rPr lang="en-US" sz="2800" dirty="0"/>
              <a:t>Take all patient admitted in surgical department with a particular diagnosis during this month </a:t>
            </a:r>
            <a:endParaRPr lang="en-US" sz="2800" dirty="0">
              <a:latin typeface="+mn-lt"/>
              <a:cs typeface="+mj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31039"/>
      </p:ext>
    </p:extLst>
  </p:cSld>
  <p:clrMapOvr>
    <a:masterClrMapping/>
  </p:clrMapOvr>
  <p:transition advTm="759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>
                <a:solidFill>
                  <a:srgbClr val="9900CC"/>
                </a:solidFill>
              </a:rPr>
              <a:t> </a:t>
            </a:r>
            <a:r>
              <a:rPr lang="en-US" b="1" dirty="0"/>
              <a:t>Advantages </a:t>
            </a:r>
            <a:r>
              <a:rPr lang="en-US" b="1" dirty="0" smtClean="0"/>
              <a:t> and </a:t>
            </a:r>
            <a:r>
              <a:rPr lang="en-US" b="1" dirty="0"/>
              <a:t>Disadvantages </a:t>
            </a:r>
            <a:r>
              <a:rPr lang="en-US" b="1" dirty="0" smtClean="0"/>
              <a:t> of </a:t>
            </a:r>
            <a:r>
              <a:rPr lang="en-US" b="1" dirty="0"/>
              <a:t>convenience sampling</a:t>
            </a:r>
            <a:endParaRPr lang="ar-EG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/>
              <a:t>Advantages:- </a:t>
            </a:r>
            <a:endParaRPr lang="en-US" dirty="0"/>
          </a:p>
          <a:p>
            <a:r>
              <a:rPr lang="en-US" dirty="0"/>
              <a:t>1. It easier for researcher to obtain subjects. </a:t>
            </a:r>
          </a:p>
          <a:p>
            <a:r>
              <a:rPr lang="en-US" dirty="0"/>
              <a:t>2. Save in time and money. 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Disadvantages:- </a:t>
            </a:r>
            <a:endParaRPr lang="en-US" dirty="0"/>
          </a:p>
          <a:p>
            <a:r>
              <a:rPr lang="en-US" dirty="0"/>
              <a:t>1. The potential for sampling bias. </a:t>
            </a:r>
          </a:p>
          <a:p>
            <a:r>
              <a:rPr lang="en-US" dirty="0"/>
              <a:t>2. The use of a sample that may not represent population. </a:t>
            </a:r>
          </a:p>
          <a:p>
            <a:r>
              <a:rPr lang="en-US" dirty="0"/>
              <a:t>3. The limited generalization of the results. </a:t>
            </a:r>
          </a:p>
          <a:p>
            <a:r>
              <a:rPr lang="en-US" dirty="0"/>
              <a:t> </a:t>
            </a:r>
          </a:p>
          <a:p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50660"/>
      </p:ext>
    </p:extLst>
  </p:cSld>
  <p:clrMapOvr>
    <a:masterClrMapping/>
  </p:clrMapOvr>
  <p:transition advTm="74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85" y="644769"/>
            <a:ext cx="8088923" cy="56739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11966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عنوان 104867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36523" cy="984738"/>
          </a:xfrm>
        </p:spPr>
        <p:txBody>
          <a:bodyPr/>
          <a:lstStyle/>
          <a:p>
            <a:r>
              <a:rPr lang="en-US" sz="4400" b="1" i="1" u="sng" dirty="0">
                <a:solidFill>
                  <a:srgbClr val="9900CC"/>
                </a:solidFill>
              </a:rPr>
              <a:t>2.quota sampling</a:t>
            </a:r>
            <a:endParaRPr lang="en-US" sz="4400" i="1" u="sng" dirty="0">
              <a:solidFill>
                <a:srgbClr val="9900CC"/>
              </a:solidFill>
            </a:endParaRPr>
          </a:p>
        </p:txBody>
      </p:sp>
      <p:sp>
        <p:nvSpPr>
          <p:cNvPr id="1048673" name="عنصر نائب للمحتوى 1048672"/>
          <p:cNvSpPr>
            <a:spLocks noGrp="1"/>
          </p:cNvSpPr>
          <p:nvPr>
            <p:ph idx="1"/>
          </p:nvPr>
        </p:nvSpPr>
        <p:spPr>
          <a:xfrm>
            <a:off x="611560" y="1124744"/>
            <a:ext cx="7924800" cy="36048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Quota sampling is similar to stratified random sampling in that participants are divided into strata based on specific characteristics to provide representativeness of different groups within the population</a:t>
            </a:r>
            <a:r>
              <a:rPr lang="en-US" sz="3600" dirty="0" smtClean="0"/>
              <a:t>.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Note :</a:t>
            </a:r>
            <a:r>
              <a:rPr lang="en-US" sz="3600" dirty="0"/>
              <a:t>Quota sampling differs from stratified random sampling is </a:t>
            </a:r>
            <a:r>
              <a:rPr lang="en-US" sz="3600" b="1" dirty="0"/>
              <a:t>that the participants are not randomly selected from each strata, are selected through convenience sampling</a:t>
            </a:r>
            <a:endParaRPr lang="ar-EG" sz="3600" b="1" dirty="0"/>
          </a:p>
          <a:p>
            <a:pPr marL="0" indent="0">
              <a:buNone/>
            </a:pP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86288"/>
      </p:ext>
    </p:extLst>
  </p:cSld>
  <p:clrMapOvr>
    <a:masterClrMapping/>
  </p:clrMapOvr>
  <p:transition advTm="608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7" y="550985"/>
            <a:ext cx="7924800" cy="5556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53870"/>
      </p:ext>
    </p:extLst>
  </p:cSld>
  <p:clrMapOvr>
    <a:masterClrMapping/>
  </p:clrMapOvr>
  <p:transition advTm="23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عنوان 1048673"/>
          <p:cNvSpPr>
            <a:spLocks noGrp="1"/>
          </p:cNvSpPr>
          <p:nvPr>
            <p:ph type="title"/>
          </p:nvPr>
        </p:nvSpPr>
        <p:spPr>
          <a:xfrm>
            <a:off x="656492" y="375138"/>
            <a:ext cx="7924800" cy="1090246"/>
          </a:xfrm>
        </p:spPr>
        <p:txBody>
          <a:bodyPr/>
          <a:lstStyle/>
          <a:p>
            <a:r>
              <a:rPr lang="en-US" sz="4000" b="1" i="1" u="sng" dirty="0">
                <a:solidFill>
                  <a:srgbClr val="9900CC"/>
                </a:solidFill>
              </a:rPr>
              <a:t>3.Purposive or judgment sampling</a:t>
            </a:r>
            <a:endParaRPr lang="en-US" sz="4000" i="1" u="sng" dirty="0">
              <a:solidFill>
                <a:srgbClr val="9900CC"/>
              </a:solidFill>
            </a:endParaRPr>
          </a:p>
        </p:txBody>
      </p:sp>
      <p:sp>
        <p:nvSpPr>
          <p:cNvPr id="1048675" name="عنصر نائب للمحتوى 1048674"/>
          <p:cNvSpPr>
            <a:spLocks noGrp="1"/>
          </p:cNvSpPr>
          <p:nvPr>
            <p:ph idx="1"/>
          </p:nvPr>
        </p:nvSpPr>
        <p:spPr>
          <a:xfrm>
            <a:off x="609600" y="2074985"/>
            <a:ext cx="7924800" cy="3640014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 smtClean="0"/>
              <a:t>It </a:t>
            </a:r>
            <a:r>
              <a:rPr lang="en-US" sz="4400" dirty="0"/>
              <a:t>involves the conscious selection by the researcher of certain subjects or elements to include the study. </a:t>
            </a:r>
            <a:endParaRPr lang="en-US" sz="4400" dirty="0" smtClean="0"/>
          </a:p>
          <a:p>
            <a:r>
              <a:rPr lang="en-US" sz="4400" dirty="0"/>
              <a:t>It used to describe lived experience of a particular phenomena ( postpartum depression).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79292"/>
      </p:ext>
    </p:extLst>
  </p:cSld>
  <p:clrMapOvr>
    <a:masterClrMapping/>
  </p:clrMapOvr>
  <p:transition advTm="807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عنوان 1048604"/>
          <p:cNvSpPr>
            <a:spLocks noGrp="1"/>
          </p:cNvSpPr>
          <p:nvPr>
            <p:ph type="title"/>
          </p:nvPr>
        </p:nvSpPr>
        <p:spPr>
          <a:xfrm>
            <a:off x="2684585" y="105507"/>
            <a:ext cx="4044462" cy="844061"/>
          </a:xfrm>
        </p:spPr>
        <p:txBody>
          <a:bodyPr/>
          <a:lstStyle/>
          <a:p>
            <a:r>
              <a:rPr lang="en-GB" b="1" i="1" u="sng" dirty="0" smtClean="0">
                <a:solidFill>
                  <a:srgbClr val="9900CC"/>
                </a:solidFill>
              </a:rPr>
              <a:t>Key terms</a:t>
            </a:r>
            <a:endParaRPr lang="en-US" b="1" i="1" u="sng" dirty="0">
              <a:solidFill>
                <a:srgbClr val="9900CC"/>
              </a:solidFill>
            </a:endParaRPr>
          </a:p>
        </p:txBody>
      </p:sp>
      <p:sp>
        <p:nvSpPr>
          <p:cNvPr id="1048606" name="عنصر نائب للمحتوى 1048605"/>
          <p:cNvSpPr>
            <a:spLocks noGrp="1"/>
          </p:cNvSpPr>
          <p:nvPr>
            <p:ph idx="1"/>
          </p:nvPr>
        </p:nvSpPr>
        <p:spPr>
          <a:xfrm>
            <a:off x="633047" y="961292"/>
            <a:ext cx="7771366" cy="4947139"/>
          </a:xfrm>
        </p:spPr>
        <p:txBody>
          <a:bodyPr>
            <a:normAutofit fontScale="93750" lnSpcReduction="10000"/>
          </a:bodyPr>
          <a:lstStyle/>
          <a:p>
            <a:pPr marL="0" indent="0">
              <a:buNone/>
            </a:pPr>
            <a:r>
              <a:rPr lang="en-US" sz="4000" b="1" i="1" dirty="0" smtClean="0"/>
              <a:t>1- population</a:t>
            </a:r>
            <a:r>
              <a:rPr lang="en-US" sz="4000" b="1" i="1" dirty="0"/>
              <a:t>: </a:t>
            </a:r>
            <a:endParaRPr lang="en-US" sz="4000" dirty="0"/>
          </a:p>
          <a:p>
            <a:r>
              <a:rPr lang="en-US" sz="3600" dirty="0"/>
              <a:t>Is the entire set of individuals, animals, situations or objects </a:t>
            </a:r>
            <a:r>
              <a:rPr lang="en-GB" sz="3600" dirty="0"/>
              <a:t>In </a:t>
            </a:r>
            <a:r>
              <a:rPr lang="en-US" sz="3600" dirty="0"/>
              <a:t>which a researcher is interested</a:t>
            </a:r>
            <a:r>
              <a:rPr lang="en-US" sz="3600" dirty="0" smtClean="0"/>
              <a:t>.</a:t>
            </a:r>
            <a:endParaRPr lang="en-US" sz="3600" dirty="0"/>
          </a:p>
          <a:p>
            <a:pPr marL="0" indent="0">
              <a:buNone/>
            </a:pPr>
            <a:r>
              <a:rPr lang="en-US" sz="3600" b="1" i="1" dirty="0" smtClean="0"/>
              <a:t>2- Target </a:t>
            </a:r>
            <a:r>
              <a:rPr lang="en-US" sz="3600" b="1" i="1" dirty="0"/>
              <a:t>population: </a:t>
            </a:r>
            <a:endParaRPr lang="en-US" sz="3600" dirty="0"/>
          </a:p>
          <a:p>
            <a:r>
              <a:rPr lang="en-US" sz="3600" dirty="0"/>
              <a:t> It is total </a:t>
            </a:r>
            <a:r>
              <a:rPr lang="en-US" altLang="en-US" sz="3600" dirty="0">
                <a:cs typeface="Times New Roman" panose="02020603050405020304" pitchFamily="18" charset="0"/>
              </a:rPr>
              <a:t>group of individuals </a:t>
            </a:r>
            <a:r>
              <a:rPr lang="en-US" sz="3600" dirty="0"/>
              <a:t>who have the characteristics you are studying. </a:t>
            </a:r>
          </a:p>
          <a:p>
            <a:pPr marL="0" indent="0">
              <a:buNone/>
            </a:pPr>
            <a:r>
              <a:rPr lang="en-US" sz="3600" dirty="0"/>
              <a:t>Example, </a:t>
            </a:r>
            <a:r>
              <a:rPr lang="en-US" sz="3600" i="1" dirty="0"/>
              <a:t>all </a:t>
            </a:r>
            <a:r>
              <a:rPr lang="en-US" sz="3600" dirty="0"/>
              <a:t>diabetic people in the United States. </a:t>
            </a:r>
          </a:p>
          <a:p>
            <a:pPr marL="0" indent="0" algn="l" rtl="0">
              <a:buNone/>
            </a:pPr>
            <a:endParaRPr lang="en-US" sz="3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29068"/>
      </p:ext>
    </p:extLst>
  </p:cSld>
  <p:clrMapOvr>
    <a:masterClrMapping/>
  </p:clrMapOvr>
  <p:transition advTm="1384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47" y="445478"/>
            <a:ext cx="7714884" cy="5884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812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492370" y="1456400"/>
            <a:ext cx="81709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en-US" sz="2800" dirty="0" smtClean="0"/>
              <a:t>In </a:t>
            </a:r>
            <a:r>
              <a:rPr lang="en-US" sz="2800" dirty="0"/>
              <a:t>this sampling technique, first one or two persons in the population are contacted and ask them to identify further persons</a:t>
            </a:r>
            <a:r>
              <a:rPr lang="en-US" sz="2800" dirty="0" smtClean="0"/>
              <a:t>.</a:t>
            </a:r>
          </a:p>
          <a:p>
            <a:pPr algn="justLow"/>
            <a:endParaRPr lang="en-US" sz="2800" dirty="0"/>
          </a:p>
          <a:p>
            <a:pPr algn="justLow"/>
            <a:r>
              <a:rPr lang="en-US" sz="2800" dirty="0" smtClean="0"/>
              <a:t> </a:t>
            </a:r>
            <a:r>
              <a:rPr lang="en-US" sz="2800" dirty="0"/>
              <a:t>Accordingly, new person are identified until there are as large as manageable sample</a:t>
            </a:r>
            <a:r>
              <a:rPr lang="en-US" sz="2800" dirty="0" smtClean="0"/>
              <a:t>.</a:t>
            </a:r>
          </a:p>
          <a:p>
            <a:pPr algn="justLow"/>
            <a:r>
              <a:rPr lang="en-US" sz="2800" dirty="0" smtClean="0"/>
              <a:t> </a:t>
            </a:r>
          </a:p>
          <a:p>
            <a:pPr algn="justLow"/>
            <a:r>
              <a:rPr lang="en-US" sz="2800" dirty="0" smtClean="0"/>
              <a:t>The </a:t>
            </a:r>
            <a:r>
              <a:rPr lang="en-US" sz="2800" dirty="0"/>
              <a:t>selection process is stopped when either no new people are identified or start to repeat the same people again and </a:t>
            </a:r>
            <a:r>
              <a:rPr lang="en-US" sz="2800" dirty="0" smtClean="0"/>
              <a:t>again.</a:t>
            </a:r>
            <a:endParaRPr lang="ar-EG" sz="2800" dirty="0"/>
          </a:p>
        </p:txBody>
      </p:sp>
      <p:sp>
        <p:nvSpPr>
          <p:cNvPr id="6" name="عنوان 5"/>
          <p:cNvSpPr>
            <a:spLocks noGrp="1"/>
          </p:cNvSpPr>
          <p:nvPr>
            <p:ph type="title"/>
          </p:nvPr>
        </p:nvSpPr>
        <p:spPr>
          <a:xfrm>
            <a:off x="1019908" y="386861"/>
            <a:ext cx="6435969" cy="762000"/>
          </a:xfrm>
        </p:spPr>
        <p:txBody>
          <a:bodyPr/>
          <a:lstStyle/>
          <a:p>
            <a:r>
              <a:rPr lang="en-GB" sz="4400" b="1" i="1" u="sng" dirty="0" smtClean="0">
                <a:solidFill>
                  <a:srgbClr val="9900CC"/>
                </a:solidFill>
              </a:rPr>
              <a:t>Snowball  sampling</a:t>
            </a:r>
            <a:endParaRPr lang="ar-EG" sz="4400" b="1" i="1" u="sng" dirty="0">
              <a:solidFill>
                <a:srgbClr val="9900CC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81974"/>
      </p:ext>
    </p:extLst>
  </p:cSld>
  <p:clrMapOvr>
    <a:masterClrMapping/>
  </p:clrMapOvr>
  <p:transition advTm="27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8" y="561608"/>
            <a:ext cx="7889631" cy="5874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53256"/>
      </p:ext>
    </p:extLst>
  </p:cSld>
  <p:clrMapOvr>
    <a:masterClrMapping/>
  </p:clrMapOvr>
  <p:transition advTm="102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94" y="726219"/>
            <a:ext cx="8301037" cy="5405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21942"/>
      </p:ext>
    </p:extLst>
  </p:cSld>
  <p:clrMapOvr>
    <a:masterClrMapping/>
  </p:clrMapOvr>
  <p:transition advTm="137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3" y="527538"/>
            <a:ext cx="7831015" cy="576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62869"/>
      </p:ext>
    </p:extLst>
  </p:cSld>
  <p:clrMapOvr>
    <a:masterClrMapping/>
  </p:clrMapOvr>
  <p:transition advTm="54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04799" y="398585"/>
            <a:ext cx="8675077" cy="647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u="sng" dirty="0" smtClean="0">
                <a:solidFill>
                  <a:schemeClr val="accent1">
                    <a:lumMod val="75000"/>
                  </a:schemeClr>
                </a:solidFill>
              </a:rPr>
              <a:t>3- Accessible </a:t>
            </a:r>
            <a:r>
              <a:rPr lang="en-US" sz="4400" b="1" i="1" u="sng" dirty="0">
                <a:solidFill>
                  <a:schemeClr val="accent1">
                    <a:lumMod val="75000"/>
                  </a:schemeClr>
                </a:solidFill>
              </a:rPr>
              <a:t>population</a:t>
            </a:r>
          </a:p>
          <a:p>
            <a:r>
              <a:rPr lang="en-US" sz="4000" dirty="0"/>
              <a:t>The entire group of people or elements who meet the sampling criteria and are accessible for a study</a:t>
            </a:r>
            <a:r>
              <a:rPr lang="en-US" sz="4000" dirty="0" smtClean="0"/>
              <a:t>.</a:t>
            </a:r>
          </a:p>
          <a:p>
            <a:r>
              <a:rPr lang="en-US" sz="4400" b="1" i="1" u="sng" dirty="0" smtClean="0">
                <a:solidFill>
                  <a:schemeClr val="accent1">
                    <a:lumMod val="75000"/>
                  </a:schemeClr>
                </a:solidFill>
              </a:rPr>
              <a:t>4- element</a:t>
            </a:r>
            <a:endParaRPr lang="en-US" sz="4400" i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4000" dirty="0"/>
              <a:t>an object on which measurement is taken or the most basic about which information is collected.</a:t>
            </a:r>
          </a:p>
          <a:p>
            <a:endParaRPr lang="en-US" sz="4700" b="1" i="1" u="sng" spc="30" dirty="0" smtClean="0">
              <a:solidFill>
                <a:srgbClr val="FF00FF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73749"/>
      </p:ext>
    </p:extLst>
  </p:cSld>
  <p:clrMapOvr>
    <a:masterClrMapping/>
  </p:clrMapOvr>
  <p:transition advTm="1575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93076" y="246185"/>
            <a:ext cx="8639909" cy="4859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u="sng" dirty="0" smtClean="0">
                <a:solidFill>
                  <a:schemeClr val="accent1">
                    <a:lumMod val="75000"/>
                  </a:schemeClr>
                </a:solidFill>
              </a:rPr>
              <a:t>5- Sample</a:t>
            </a:r>
            <a:endParaRPr lang="en-US" sz="4400" b="1" i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4000" dirty="0" smtClean="0"/>
              <a:t>is </a:t>
            </a:r>
            <a:r>
              <a:rPr lang="en-US" sz="4000" dirty="0"/>
              <a:t>the group from the total population that will be </a:t>
            </a:r>
            <a:r>
              <a:rPr lang="en-US" sz="4000" dirty="0" smtClean="0"/>
              <a:t>studied</a:t>
            </a:r>
            <a:endParaRPr lang="en-US" sz="4000" b="1" i="1" u="sng" spc="30" dirty="0" smtClean="0">
              <a:solidFill>
                <a:srgbClr val="FF00FF"/>
              </a:solidFill>
            </a:endParaRPr>
          </a:p>
          <a:p>
            <a:pPr lvl="0" rtl="1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</a:pPr>
            <a:r>
              <a:rPr lang="en-US" sz="4400" b="1" i="1" u="sng" spc="30" dirty="0" smtClean="0">
                <a:solidFill>
                  <a:schemeClr val="accent1">
                    <a:lumMod val="75000"/>
                  </a:schemeClr>
                </a:solidFill>
              </a:rPr>
              <a:t>6- Sampling</a:t>
            </a:r>
            <a:endParaRPr lang="en-US" sz="4400" b="1" i="1" u="sng" spc="30" dirty="0">
              <a:solidFill>
                <a:schemeClr val="accent1">
                  <a:lumMod val="75000"/>
                </a:schemeClr>
              </a:solidFill>
            </a:endParaRPr>
          </a:p>
          <a:p>
            <a:pPr lvl="0" rtl="1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</a:pPr>
            <a:r>
              <a:rPr lang="en-US" sz="4000" spc="3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</a:t>
            </a:r>
            <a:r>
              <a:rPr lang="en-US" sz="4000" spc="3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process or technique </a:t>
            </a:r>
            <a:r>
              <a:rPr lang="en-US" sz="4000" spc="3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selecting </a:t>
            </a:r>
            <a:r>
              <a:rPr lang="en-US" sz="4000" spc="3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portion of the population to </a:t>
            </a:r>
            <a:r>
              <a:rPr lang="en-US" sz="4000" dirty="0" smtClean="0"/>
              <a:t>obtain </a:t>
            </a:r>
            <a:r>
              <a:rPr lang="en-US" sz="4000" dirty="0"/>
              <a:t>data regarding a </a:t>
            </a:r>
            <a:r>
              <a:rPr lang="en-US" sz="4000" dirty="0" smtClean="0"/>
              <a:t>problem</a:t>
            </a:r>
            <a:endParaRPr lang="en-US" sz="4000" spc="3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82329"/>
      </p:ext>
    </p:extLst>
  </p:cSld>
  <p:clrMapOvr>
    <a:masterClrMapping/>
  </p:clrMapOvr>
  <p:transition advTm="50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عنصر نائب للمحتوى 1048606"/>
          <p:cNvSpPr>
            <a:spLocks noGrp="1"/>
          </p:cNvSpPr>
          <p:nvPr>
            <p:ph idx="1"/>
          </p:nvPr>
        </p:nvSpPr>
        <p:spPr>
          <a:xfrm>
            <a:off x="609600" y="339969"/>
            <a:ext cx="7924800" cy="5521569"/>
          </a:xfrm>
        </p:spPr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en-US" sz="5200" b="1" i="1" u="sng" dirty="0" smtClean="0">
                <a:solidFill>
                  <a:schemeClr val="accent1">
                    <a:lumMod val="75000"/>
                  </a:schemeClr>
                </a:solidFill>
                <a:cs typeface="+mj-cs"/>
              </a:rPr>
              <a:t>Representative</a:t>
            </a:r>
            <a:r>
              <a:rPr lang="en-US" sz="5200" b="1" u="sng" dirty="0" smtClean="0">
                <a:solidFill>
                  <a:schemeClr val="accent1">
                    <a:lumMod val="75000"/>
                  </a:schemeClr>
                </a:solidFill>
                <a:cs typeface="+mj-cs"/>
              </a:rPr>
              <a:t> </a:t>
            </a:r>
            <a:r>
              <a:rPr lang="en-US" sz="5200" b="1" i="1" u="sng" dirty="0" smtClean="0">
                <a:solidFill>
                  <a:schemeClr val="accent1">
                    <a:lumMod val="75000"/>
                  </a:schemeClr>
                </a:solidFill>
                <a:cs typeface="+mj-cs"/>
              </a:rPr>
              <a:t>Sample</a:t>
            </a:r>
          </a:p>
          <a:p>
            <a:pPr marL="0" indent="0" algn="l">
              <a:buNone/>
            </a:pPr>
            <a:r>
              <a:rPr lang="en-US" sz="37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one whose main characteristics closely approximate </a:t>
            </a:r>
            <a:r>
              <a:rPr lang="en-US" sz="3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those </a:t>
            </a:r>
            <a:endParaRPr lang="ar-SA" sz="37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l">
              <a:buNone/>
            </a:pPr>
            <a:r>
              <a:rPr lang="en-US" sz="3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population</a:t>
            </a:r>
            <a:r>
              <a:rPr lang="en-US" sz="37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 algn="l">
              <a:buNone/>
            </a:pPr>
            <a:endParaRPr lang="en-US" sz="3700" i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l">
              <a:buNone/>
            </a:pPr>
            <a:r>
              <a:rPr lang="en-US" sz="5200" b="1" i="1" u="sng" dirty="0" smtClean="0">
                <a:solidFill>
                  <a:schemeClr val="accent1">
                    <a:lumMod val="75000"/>
                  </a:schemeClr>
                </a:solidFill>
              </a:rPr>
              <a:t>Sampling bias</a:t>
            </a:r>
          </a:p>
          <a:p>
            <a:pPr marL="0" indent="0" algn="l">
              <a:buNone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Sampling bias is caused by the researcher and it occurs when samples are not carefully selected.</a:t>
            </a:r>
          </a:p>
          <a:p>
            <a:pPr marL="0" indent="0" algn="l">
              <a:buNone/>
            </a:pPr>
            <a:r>
              <a:rPr lang="en-US" sz="4000" dirty="0" smtClean="0"/>
              <a:t> </a:t>
            </a:r>
            <a:r>
              <a:rPr lang="ar-SA" sz="4000" dirty="0" smtClean="0"/>
              <a:t> </a:t>
            </a:r>
            <a:endParaRPr lang="en-US" sz="40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">
        <p14:prism/>
      </p:transition>
    </mc:Choice>
    <mc:Fallback xmlns="">
      <p:transition spd="slow" advTm="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57200" y="304800"/>
            <a:ext cx="8452338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u="sng" dirty="0" smtClean="0">
                <a:solidFill>
                  <a:schemeClr val="accent1">
                    <a:lumMod val="75000"/>
                  </a:schemeClr>
                </a:solidFill>
              </a:rPr>
              <a:t>7- eligibility criteria</a:t>
            </a:r>
            <a:endParaRPr lang="en-US" sz="4400" i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4000" dirty="0"/>
              <a:t>the exact criteria by which it could be decided whether an individual would or would not be </a:t>
            </a:r>
            <a:r>
              <a:rPr lang="en-US" sz="4000" dirty="0" smtClean="0"/>
              <a:t>classified </a:t>
            </a:r>
            <a:r>
              <a:rPr lang="en-US" sz="4000" dirty="0"/>
              <a:t>as a member of population.</a:t>
            </a:r>
          </a:p>
          <a:p>
            <a:pPr lvl="0"/>
            <a:r>
              <a:rPr lang="en-US" sz="4000" dirty="0"/>
              <a:t>it may be inclusion or exclusion criteria.</a:t>
            </a:r>
          </a:p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8-Sampling 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frame :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4000" dirty="0"/>
              <a:t>list of all sampling units</a:t>
            </a:r>
          </a:p>
          <a:p>
            <a:r>
              <a:rPr lang="en-US" dirty="0"/>
              <a:t> 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22396"/>
      </p:ext>
    </p:extLst>
  </p:cSld>
  <p:clrMapOvr>
    <a:masterClrMapping/>
  </p:clrMapOvr>
  <p:transition advTm="794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3" descr="http://web.mnstate.edu/malonech/images/Sampli2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6492" y="691661"/>
            <a:ext cx="7936523" cy="5193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07233"/>
      </p:ext>
    </p:extLst>
  </p:cSld>
  <p:clrMapOvr>
    <a:masterClrMapping/>
  </p:clrMapOvr>
  <p:transition advTm="69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عنوان 1048607"/>
          <p:cNvSpPr>
            <a:spLocks noGrp="1"/>
          </p:cNvSpPr>
          <p:nvPr>
            <p:ph type="title"/>
          </p:nvPr>
        </p:nvSpPr>
        <p:spPr>
          <a:xfrm>
            <a:off x="984738" y="286361"/>
            <a:ext cx="6670431" cy="944562"/>
          </a:xfrm>
        </p:spPr>
        <p:txBody>
          <a:bodyPr/>
          <a:lstStyle/>
          <a:p>
            <a:r>
              <a:rPr lang="en-US" sz="4800" b="1" i="1" u="sng" dirty="0">
                <a:solidFill>
                  <a:srgbClr val="9900CC"/>
                </a:solidFill>
              </a:rPr>
              <a:t>Purposes of sampling</a:t>
            </a:r>
          </a:p>
        </p:txBody>
      </p:sp>
      <p:sp>
        <p:nvSpPr>
          <p:cNvPr id="1048609" name="عنصر نائب للمحتوى 1048608"/>
          <p:cNvSpPr>
            <a:spLocks noGrp="1"/>
          </p:cNvSpPr>
          <p:nvPr>
            <p:ph idx="1"/>
          </p:nvPr>
        </p:nvSpPr>
        <p:spPr>
          <a:xfrm>
            <a:off x="574431" y="1524000"/>
            <a:ext cx="7959969" cy="4284785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4000" dirty="0" smtClean="0">
                <a:solidFill>
                  <a:srgbClr val="CC99FF"/>
                </a:solidFill>
                <a:latin typeface="+mn-lt"/>
              </a:rPr>
              <a:t>1-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sampling saves</a:t>
            </a:r>
          </a:p>
          <a:p>
            <a:pPr marL="0" indent="0" algn="l">
              <a:buNone/>
            </a:pPr>
            <a:r>
              <a:rPr lang="ar-SA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Time ,money, energy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0" indent="0" algn="l">
              <a:buNone/>
            </a:pPr>
            <a:r>
              <a:rPr lang="en-US" sz="4000" dirty="0" smtClean="0">
                <a:solidFill>
                  <a:srgbClr val="CC99FF"/>
                </a:solidFill>
                <a:latin typeface="+mn-lt"/>
              </a:rPr>
              <a:t>2-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sampling 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increases the efficiency of 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research. 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0" indent="0" algn="l">
              <a:buNone/>
            </a:pPr>
            <a:r>
              <a:rPr lang="en-US" sz="4000" dirty="0" smtClean="0">
                <a:solidFill>
                  <a:srgbClr val="CC99FF"/>
                </a:solidFill>
                <a:latin typeface="+mn-lt"/>
              </a:rPr>
              <a:t>3-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sampling 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makes some impossible researches more </a:t>
            </a:r>
            <a:r>
              <a:rPr lang="ar-SA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possible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14497"/>
      </p:ext>
    </p:extLst>
  </p:cSld>
  <p:clrMapOvr>
    <a:masterClrMapping/>
  </p:clrMapOvr>
  <p:transition advTm="237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موازنة">
  <a:themeElements>
    <a:clrScheme name="موازنة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موازنة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وازنة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479</TotalTime>
  <Words>792</Words>
  <Application>Microsoft Office PowerPoint</Application>
  <PresentationFormat>On-screen Show (4:3)</PresentationFormat>
  <Paragraphs>99</Paragraphs>
  <Slides>34</Slides>
  <Notes>0</Notes>
  <HiddenSlides>0</HiddenSlides>
  <MMClips>32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موازنة</vt:lpstr>
      <vt:lpstr> Sampling </vt:lpstr>
      <vt:lpstr>Introduction </vt:lpstr>
      <vt:lpstr>Key terms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Purposes of sampling</vt:lpstr>
      <vt:lpstr>   Types of Samples</vt:lpstr>
      <vt:lpstr>PowerPoint Presentation</vt:lpstr>
      <vt:lpstr>1.simple random sampling</vt:lpstr>
      <vt:lpstr>PowerPoint Presentation</vt:lpstr>
      <vt:lpstr>2.systematic  sampling</vt:lpstr>
      <vt:lpstr>PowerPoint Presentation</vt:lpstr>
      <vt:lpstr>3. Stratified random sampling </vt:lpstr>
      <vt:lpstr>PowerPoint Presentation</vt:lpstr>
      <vt:lpstr>PowerPoint Presentation</vt:lpstr>
      <vt:lpstr>4. Cluster sampling</vt:lpstr>
      <vt:lpstr>PowerPoint Presentation</vt:lpstr>
      <vt:lpstr>PowerPoint Presentation</vt:lpstr>
      <vt:lpstr>Advantages and disadvantages of probability random sampling</vt:lpstr>
      <vt:lpstr>Non probability sampling</vt:lpstr>
      <vt:lpstr>1.convenience sampling</vt:lpstr>
      <vt:lpstr> Advantages  and Disadvantages  of convenience sampling</vt:lpstr>
      <vt:lpstr>PowerPoint Presentation</vt:lpstr>
      <vt:lpstr>2.quota sampling</vt:lpstr>
      <vt:lpstr>PowerPoint Presentation</vt:lpstr>
      <vt:lpstr>3.Purposive or judgment sampling</vt:lpstr>
      <vt:lpstr>PowerPoint Presentation</vt:lpstr>
      <vt:lpstr>Snowball  sampling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alredea</dc:creator>
  <cp:lastModifiedBy>الله</cp:lastModifiedBy>
  <cp:revision>135</cp:revision>
  <dcterms:created xsi:type="dcterms:W3CDTF">2012-09-23T10:31:26Z</dcterms:created>
  <dcterms:modified xsi:type="dcterms:W3CDTF">2020-04-11T13:15:54Z</dcterms:modified>
</cp:coreProperties>
</file>