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20/08/1441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20/08/1441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20/08/1441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20/08/1441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solidFill>
                  <a:srgbClr val="FF0000"/>
                </a:solidFill>
              </a:rPr>
              <a:t>Nursing </a:t>
            </a:r>
            <a:r>
              <a:rPr lang="en-US" b="1" dirty="0">
                <a:solidFill>
                  <a:srgbClr val="FF0000"/>
                </a:solidFill>
              </a:rPr>
              <a:t>Management of children with Respiratory Disorders</a:t>
            </a:r>
            <a:r>
              <a:rPr lang="en-US" dirty="0">
                <a:solidFill>
                  <a:srgbClr val="FF0000"/>
                </a:solidFill>
              </a:rPr>
              <a:t/>
            </a:r>
            <a:br>
              <a:rPr lang="en-US" dirty="0">
                <a:solidFill>
                  <a:srgbClr val="FF0000"/>
                </a:solidFill>
              </a:rPr>
            </a:br>
            <a:r>
              <a:rPr lang="en-US" dirty="0">
                <a:solidFill>
                  <a:srgbClr val="FF0000"/>
                </a:solidFill>
              </a:rPr>
              <a:t/>
            </a:r>
            <a:br>
              <a:rPr lang="en-US" dirty="0">
                <a:solidFill>
                  <a:srgbClr val="FF0000"/>
                </a:solidFill>
              </a:rPr>
            </a:br>
            <a:endParaRPr lang="ar-EG" dirty="0">
              <a:solidFill>
                <a:srgbClr val="FF0000"/>
              </a:solidFill>
            </a:endParaRPr>
          </a:p>
        </p:txBody>
      </p:sp>
      <p:sp>
        <p:nvSpPr>
          <p:cNvPr id="5" name="عنصر نائب للمحتوى 4"/>
          <p:cNvSpPr>
            <a:spLocks noGrp="1"/>
          </p:cNvSpPr>
          <p:nvPr>
            <p:ph idx="1"/>
          </p:nvPr>
        </p:nvSpPr>
        <p:spPr/>
        <p:txBody>
          <a:bodyPr/>
          <a:lstStyle/>
          <a:p>
            <a:pPr algn="ctr"/>
            <a:r>
              <a:rPr lang="en-US" b="1" dirty="0">
                <a:solidFill>
                  <a:srgbClr val="FF0000"/>
                </a:solidFill>
              </a:rPr>
              <a:t>Prepared by </a:t>
            </a:r>
          </a:p>
          <a:p>
            <a:pPr marL="1371600" lvl="3" indent="0" algn="ctr">
              <a:buNone/>
            </a:pPr>
            <a:r>
              <a:rPr lang="en-US" sz="3600" b="1" dirty="0" err="1"/>
              <a:t>Dr</a:t>
            </a:r>
            <a:r>
              <a:rPr lang="en-US" sz="3600" b="1" dirty="0"/>
              <a:t>\ Sabra Mohamed Ahmed</a:t>
            </a:r>
          </a:p>
          <a:p>
            <a:pPr marL="2286000" lvl="5" indent="0" algn="ctr">
              <a:buNone/>
            </a:pPr>
            <a:r>
              <a:rPr lang="en-US" sz="3600" b="1" dirty="0"/>
              <a:t>Lecturer in pediatric nursing department</a:t>
            </a:r>
          </a:p>
          <a:p>
            <a:pPr algn="ctr"/>
            <a:endParaRPr lang="ar-EG" b="1" dirty="0"/>
          </a:p>
          <a:p>
            <a:endParaRPr lang="ar-EG" dirty="0"/>
          </a:p>
        </p:txBody>
      </p:sp>
    </p:spTree>
    <p:extLst>
      <p:ext uri="{BB962C8B-B14F-4D97-AF65-F5344CB8AC3E}">
        <p14:creationId xmlns:p14="http://schemas.microsoft.com/office/powerpoint/2010/main" val="26786571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1600200"/>
            <a:ext cx="8229600" cy="4853136"/>
          </a:xfrm>
        </p:spPr>
        <p:txBody>
          <a:bodyPr>
            <a:normAutofit fontScale="40000" lnSpcReduction="20000"/>
          </a:bodyPr>
          <a:lstStyle/>
          <a:p>
            <a:pPr lvl="0" algn="just" rtl="0"/>
            <a:r>
              <a:rPr lang="en-US" sz="5100" b="1" i="1" dirty="0">
                <a:solidFill>
                  <a:srgbClr val="0070C0"/>
                </a:solidFill>
              </a:rPr>
              <a:t>Abdominal pain</a:t>
            </a:r>
            <a:r>
              <a:rPr lang="en-US" sz="5100" dirty="0">
                <a:solidFill>
                  <a:srgbClr val="0070C0"/>
                </a:solidFill>
              </a:rPr>
              <a:t>: </a:t>
            </a:r>
            <a:r>
              <a:rPr lang="en-US" sz="5100" dirty="0"/>
              <a:t>common complain mesenteric lymphadenitis may be cause, muscle spasms from vomiting may be a factor, especially in nervous tense child      </a:t>
            </a:r>
          </a:p>
          <a:p>
            <a:pPr lvl="0" algn="just" rtl="0"/>
            <a:r>
              <a:rPr lang="en-US" sz="5000" b="1" i="1" dirty="0">
                <a:solidFill>
                  <a:srgbClr val="0070C0"/>
                </a:solidFill>
              </a:rPr>
              <a:t>Nasal blockage</a:t>
            </a:r>
            <a:r>
              <a:rPr lang="en-US" sz="5100" dirty="0"/>
              <a:t>: Small nasal passages of infants easily blocked by mucosal swelling and exudation, can interfere with respiratory ion and feeding in infants, may contribute to the devilment of otitis media of sinusitis. </a:t>
            </a:r>
          </a:p>
          <a:p>
            <a:pPr lvl="0" algn="just" rtl="0"/>
            <a:r>
              <a:rPr lang="en-US" sz="5000" b="1" i="1" dirty="0">
                <a:solidFill>
                  <a:srgbClr val="0070C0"/>
                </a:solidFill>
              </a:rPr>
              <a:t>Cough:</a:t>
            </a:r>
            <a:r>
              <a:rPr lang="en-US" sz="5100" dirty="0"/>
              <a:t> Common feature, may be evident only during acute phase, may persist several months after disease.</a:t>
            </a:r>
          </a:p>
          <a:p>
            <a:pPr lvl="3" algn="just" rtl="0"/>
            <a:r>
              <a:rPr lang="en-US" sz="5000" b="1" i="1" dirty="0">
                <a:solidFill>
                  <a:srgbClr val="0070C0"/>
                </a:solidFill>
              </a:rPr>
              <a:t>Respiratory sounds</a:t>
            </a:r>
            <a:r>
              <a:rPr lang="en-US" sz="5000" dirty="0"/>
              <a:t>: -Cough. Hoarseness</a:t>
            </a:r>
            <a:r>
              <a:rPr lang="en-US" sz="5000" dirty="0" smtClean="0"/>
              <a:t>.</a:t>
            </a:r>
            <a:r>
              <a:rPr lang="en-US" sz="5000" dirty="0"/>
              <a:t>	 Grunting. - Strider. wheezing. 	 - Crackles </a:t>
            </a:r>
            <a:r>
              <a:rPr lang="en-US" sz="10000" dirty="0"/>
              <a:t>- </a:t>
            </a:r>
            <a:r>
              <a:rPr lang="en-US" sz="5000" dirty="0"/>
              <a:t>absence of </a:t>
            </a:r>
            <a:r>
              <a:rPr lang="en-US" sz="2900" dirty="0"/>
              <a:t>sound</a:t>
            </a:r>
            <a:r>
              <a:rPr lang="en-US" sz="6700" dirty="0" smtClean="0"/>
              <a:t>.</a:t>
            </a:r>
            <a:r>
              <a:rPr lang="en-US" sz="3800" b="1" i="1" dirty="0"/>
              <a:t> Sore throat</a:t>
            </a:r>
            <a:r>
              <a:rPr lang="en-US" sz="3800" dirty="0"/>
              <a:t>: </a:t>
            </a:r>
            <a:r>
              <a:rPr lang="en-US" sz="5100" dirty="0" smtClean="0"/>
              <a:t>Child </a:t>
            </a:r>
            <a:r>
              <a:rPr lang="en-US" sz="5100" dirty="0"/>
              <a:t>will often refuse </a:t>
            </a:r>
            <a:r>
              <a:rPr lang="en-US" sz="3800" dirty="0"/>
              <a:t>to take oral in fluids.</a:t>
            </a:r>
            <a:endParaRPr lang="en-US" sz="2900" dirty="0"/>
          </a:p>
          <a:p>
            <a:pPr marL="0" indent="0" algn="just" rtl="0">
              <a:buNone/>
            </a:pPr>
            <a:r>
              <a:rPr lang="en-US" sz="6700" dirty="0" smtClean="0"/>
              <a:t> </a:t>
            </a:r>
            <a:r>
              <a:rPr lang="en-US" sz="5100" dirty="0"/>
              <a:t>									</a:t>
            </a:r>
            <a:r>
              <a:rPr lang="en-US" dirty="0"/>
              <a:t>	</a:t>
            </a:r>
            <a:r>
              <a:rPr lang="en-US" sz="4500" dirty="0"/>
              <a:t>		</a:t>
            </a:r>
            <a:endParaRPr lang="en-US" sz="2900" dirty="0"/>
          </a:p>
        </p:txBody>
      </p:sp>
    </p:spTree>
    <p:extLst>
      <p:ext uri="{BB962C8B-B14F-4D97-AF65-F5344CB8AC3E}">
        <p14:creationId xmlns:p14="http://schemas.microsoft.com/office/powerpoint/2010/main" val="3376272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Nursing care plan:</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lvl="0" algn="just" rtl="0"/>
            <a:r>
              <a:rPr lang="en-US" b="1" i="1" dirty="0" smtClean="0"/>
              <a:t>Assessment</a:t>
            </a:r>
            <a:r>
              <a:rPr lang="en-US" dirty="0"/>
              <a:t>:  See text book</a:t>
            </a:r>
          </a:p>
          <a:p>
            <a:pPr lvl="0" algn="just" rtl="0"/>
            <a:r>
              <a:rPr lang="en-US" b="1" i="1" dirty="0"/>
              <a:t>Nursing diagnosis:</a:t>
            </a:r>
            <a:r>
              <a:rPr lang="en-US" dirty="0"/>
              <a:t> See text book</a:t>
            </a:r>
          </a:p>
          <a:p>
            <a:pPr lvl="0" algn="just" rtl="0"/>
            <a:r>
              <a:rPr lang="en-US" b="1" i="1" dirty="0"/>
              <a:t>Planning</a:t>
            </a:r>
            <a:r>
              <a:rPr lang="en-US" dirty="0"/>
              <a:t>: See text book</a:t>
            </a:r>
          </a:p>
          <a:p>
            <a:pPr lvl="0" algn="just" rtl="0"/>
            <a:r>
              <a:rPr lang="en-US" b="1" i="1" dirty="0"/>
              <a:t>Implementation:</a:t>
            </a:r>
            <a:endParaRPr lang="en-US" dirty="0"/>
          </a:p>
          <a:p>
            <a:pPr lvl="0" algn="just" rtl="0"/>
            <a:r>
              <a:rPr lang="en-US" b="1" i="1" dirty="0"/>
              <a:t>Ease respiratory efforts. [How?]</a:t>
            </a:r>
            <a:endParaRPr lang="en-US" dirty="0"/>
          </a:p>
          <a:p>
            <a:pPr lvl="0" algn="just" rtl="0"/>
            <a:r>
              <a:rPr lang="en-US" b="1" i="1" dirty="0"/>
              <a:t>Promote rest.</a:t>
            </a:r>
            <a:endParaRPr lang="en-US" dirty="0"/>
          </a:p>
          <a:p>
            <a:pPr lvl="0" algn="just" rtl="0"/>
            <a:r>
              <a:rPr lang="en-US" b="1" i="1" dirty="0"/>
              <a:t>Promote comfort</a:t>
            </a:r>
            <a:r>
              <a:rPr lang="en-US" b="1" i="1" dirty="0" smtClean="0"/>
              <a:t>:</a:t>
            </a:r>
          </a:p>
          <a:p>
            <a:pPr algn="just" rtl="0"/>
            <a:r>
              <a:rPr lang="en-US" b="1" i="1" dirty="0"/>
              <a:t>Prevent spread of infection:</a:t>
            </a:r>
            <a:endParaRPr lang="en-US" dirty="0"/>
          </a:p>
          <a:p>
            <a:pPr lvl="0" algn="just" rtl="0"/>
            <a:endParaRPr lang="en-US" dirty="0"/>
          </a:p>
          <a:p>
            <a:pPr algn="just"/>
            <a:endParaRPr lang="ar-EG" dirty="0"/>
          </a:p>
        </p:txBody>
      </p:sp>
    </p:spTree>
    <p:extLst>
      <p:ext uri="{BB962C8B-B14F-4D97-AF65-F5344CB8AC3E}">
        <p14:creationId xmlns:p14="http://schemas.microsoft.com/office/powerpoint/2010/main" val="2505938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rtl="0"/>
            <a:r>
              <a:rPr lang="en-US" sz="3200" b="1" i="1" dirty="0" smtClean="0"/>
              <a:t/>
            </a:r>
            <a:br>
              <a:rPr lang="en-US" sz="3200" b="1" i="1" dirty="0" smtClean="0"/>
            </a:br>
            <a:r>
              <a:rPr lang="en-US" sz="3200" b="1" i="1" dirty="0" smtClean="0">
                <a:solidFill>
                  <a:srgbClr val="FF0000"/>
                </a:solidFill>
              </a:rPr>
              <a:t>Acute </a:t>
            </a:r>
            <a:r>
              <a:rPr lang="en-US" sz="3200" b="1" i="1" dirty="0">
                <a:solidFill>
                  <a:srgbClr val="FF0000"/>
                </a:solidFill>
              </a:rPr>
              <a:t>infection of the upper respiratory tract.</a:t>
            </a:r>
            <a:r>
              <a:rPr lang="en-US" sz="3200" dirty="0">
                <a:solidFill>
                  <a:srgbClr val="FF0000"/>
                </a:solidFill>
              </a:rPr>
              <a:t/>
            </a:r>
            <a:br>
              <a:rPr lang="en-US" sz="3200" dirty="0">
                <a:solidFill>
                  <a:srgbClr val="FF0000"/>
                </a:solidFill>
              </a:rPr>
            </a:br>
            <a:r>
              <a:rPr lang="en-US" sz="3200" b="1" dirty="0">
                <a:solidFill>
                  <a:srgbClr val="FF0000"/>
                </a:solidFill>
              </a:rPr>
              <a:t>Acute </a:t>
            </a:r>
            <a:r>
              <a:rPr lang="en-US" sz="3200" b="1" dirty="0" err="1">
                <a:solidFill>
                  <a:srgbClr val="FF0000"/>
                </a:solidFill>
              </a:rPr>
              <a:t>nasophryngitis</a:t>
            </a:r>
            <a:r>
              <a:rPr lang="en-US" sz="3200" b="1" dirty="0">
                <a:solidFill>
                  <a:srgbClr val="FF0000"/>
                </a:solidFill>
              </a:rPr>
              <a:t> (common cold )</a:t>
            </a:r>
            <a:r>
              <a:rPr lang="en-US" sz="3200" dirty="0">
                <a:solidFill>
                  <a:srgbClr val="FF0000"/>
                </a:solidFill>
              </a:rPr>
              <a:t/>
            </a:r>
            <a:br>
              <a:rPr lang="en-US" sz="3200" dirty="0">
                <a:solidFill>
                  <a:srgbClr val="FF0000"/>
                </a:solidFill>
              </a:rPr>
            </a:br>
            <a:endParaRPr lang="ar-EG" sz="3200" dirty="0">
              <a:solidFill>
                <a:srgbClr val="FF0000"/>
              </a:solidFill>
            </a:endParaRPr>
          </a:p>
        </p:txBody>
      </p:sp>
      <p:sp>
        <p:nvSpPr>
          <p:cNvPr id="3" name="عنصر نائب للمحتوى 2"/>
          <p:cNvSpPr>
            <a:spLocks noGrp="1"/>
          </p:cNvSpPr>
          <p:nvPr>
            <p:ph idx="1"/>
          </p:nvPr>
        </p:nvSpPr>
        <p:spPr/>
        <p:txBody>
          <a:bodyPr/>
          <a:lstStyle/>
          <a:p>
            <a:pPr algn="l" rtl="0"/>
            <a:r>
              <a:rPr lang="en-US" b="1" i="1" dirty="0"/>
              <a:t>Definition </a:t>
            </a:r>
            <a:endParaRPr lang="en-US" sz="2400" dirty="0"/>
          </a:p>
          <a:p>
            <a:pPr algn="l" rtl="0"/>
            <a:r>
              <a:rPr lang="en-US" dirty="0"/>
              <a:t>     It is a viral infection in which the symptoms of rhinorrhea and nasal   obstruction    are prominent and systematic manifestations such as fever and myalgia are absent or mild </a:t>
            </a:r>
            <a:endParaRPr lang="en-US" sz="2400" dirty="0"/>
          </a:p>
          <a:p>
            <a:pPr algn="l" rtl="0"/>
            <a:r>
              <a:rPr lang="en-US" b="1" i="1" dirty="0"/>
              <a:t>Incidence  </a:t>
            </a:r>
            <a:endParaRPr lang="en-US" sz="2400" dirty="0"/>
          </a:p>
          <a:p>
            <a:pPr lvl="2" algn="l" rtl="0"/>
            <a:r>
              <a:rPr lang="en-US" sz="2800" dirty="0"/>
              <a:t>It is estimated that children have between   six and ten colds per year, on average. </a:t>
            </a:r>
            <a:endParaRPr lang="en-US" dirty="0"/>
          </a:p>
          <a:p>
            <a:pPr algn="l" rtl="0"/>
            <a:endParaRPr lang="ar-EG" sz="3600" dirty="0"/>
          </a:p>
        </p:txBody>
      </p:sp>
    </p:spTree>
    <p:extLst>
      <p:ext uri="{BB962C8B-B14F-4D97-AF65-F5344CB8AC3E}">
        <p14:creationId xmlns:p14="http://schemas.microsoft.com/office/powerpoint/2010/main" val="220633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solidFill>
                  <a:srgbClr val="FF0000"/>
                </a:solidFill>
              </a:rPr>
              <a:t>Etiology</a:t>
            </a:r>
            <a:endParaRPr lang="ar-EG" dirty="0">
              <a:solidFill>
                <a:srgbClr val="FF0000"/>
              </a:solidFill>
            </a:endParaRPr>
          </a:p>
        </p:txBody>
      </p:sp>
      <p:sp>
        <p:nvSpPr>
          <p:cNvPr id="3" name="عنصر نائب للمحتوى 2"/>
          <p:cNvSpPr>
            <a:spLocks noGrp="1"/>
          </p:cNvSpPr>
          <p:nvPr>
            <p:ph idx="1"/>
          </p:nvPr>
        </p:nvSpPr>
        <p:spPr/>
        <p:txBody>
          <a:bodyPr/>
          <a:lstStyle/>
          <a:p>
            <a:pPr algn="l" rtl="0"/>
            <a:r>
              <a:rPr lang="en-US" dirty="0" smtClean="0"/>
              <a:t>Caused </a:t>
            </a:r>
            <a:r>
              <a:rPr lang="en-US" dirty="0"/>
              <a:t>by the rhinovirus, </a:t>
            </a:r>
            <a:r>
              <a:rPr lang="en-US" dirty="0" smtClean="0"/>
              <a:t>adenovirus</a:t>
            </a:r>
            <a:r>
              <a:rPr lang="en-US" dirty="0"/>
              <a:t>, influenza virus and the </a:t>
            </a:r>
            <a:r>
              <a:rPr lang="en-US" dirty="0" err="1" smtClean="0"/>
              <a:t>parainfluenza</a:t>
            </a:r>
            <a:r>
              <a:rPr lang="en-US" dirty="0" smtClean="0"/>
              <a:t> </a:t>
            </a:r>
            <a:r>
              <a:rPr lang="en-US" dirty="0"/>
              <a:t>virus.</a:t>
            </a:r>
          </a:p>
          <a:p>
            <a:pPr algn="l"/>
            <a:endParaRPr lang="ar-EG" dirty="0"/>
          </a:p>
        </p:txBody>
      </p:sp>
    </p:spTree>
    <p:extLst>
      <p:ext uri="{BB962C8B-B14F-4D97-AF65-F5344CB8AC3E}">
        <p14:creationId xmlns:p14="http://schemas.microsoft.com/office/powerpoint/2010/main" val="3510411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Clinical manifestation</a:t>
            </a:r>
            <a:r>
              <a:rPr lang="en-US" b="1" dirty="0"/>
              <a:t>:</a:t>
            </a:r>
            <a:r>
              <a:rPr lang="en-US" dirty="0"/>
              <a:t/>
            </a:r>
            <a:br>
              <a:rPr lang="en-US" dirty="0"/>
            </a:br>
            <a:endParaRPr lang="ar-EG" dirty="0"/>
          </a:p>
        </p:txBody>
      </p:sp>
      <p:sp>
        <p:nvSpPr>
          <p:cNvPr id="3" name="عنصر نائب للمحتوى 2"/>
          <p:cNvSpPr>
            <a:spLocks noGrp="1"/>
          </p:cNvSpPr>
          <p:nvPr>
            <p:ph idx="1"/>
          </p:nvPr>
        </p:nvSpPr>
        <p:spPr/>
        <p:txBody>
          <a:bodyPr/>
          <a:lstStyle/>
          <a:p>
            <a:pPr marL="0" indent="0" algn="l" rtl="0">
              <a:buNone/>
            </a:pPr>
            <a:r>
              <a:rPr lang="en-US" b="1" i="1" dirty="0" smtClean="0"/>
              <a:t>1</a:t>
            </a:r>
            <a:r>
              <a:rPr lang="en-US" b="1" i="1" dirty="0"/>
              <a:t>. Younger child</a:t>
            </a:r>
            <a:r>
              <a:rPr lang="en-US" dirty="0"/>
              <a:t>: Fever, irritability, restlessness, sneezing vomiting or diarrhea.</a:t>
            </a:r>
          </a:p>
          <a:p>
            <a:pPr marL="0" indent="0" algn="l" rtl="0">
              <a:buNone/>
            </a:pPr>
            <a:r>
              <a:rPr lang="en-US" b="1" i="1" dirty="0"/>
              <a:t>   2. Old child:</a:t>
            </a:r>
            <a:endParaRPr lang="en-US" dirty="0"/>
          </a:p>
          <a:p>
            <a:pPr marL="0" indent="0" algn="l" rtl="0">
              <a:buNone/>
            </a:pPr>
            <a:r>
              <a:rPr lang="en-US" dirty="0" err="1" smtClean="0"/>
              <a:t>Dyspnia</a:t>
            </a:r>
            <a:r>
              <a:rPr lang="en-US" dirty="0" smtClean="0"/>
              <a:t> </a:t>
            </a:r>
            <a:r>
              <a:rPr lang="en-US" dirty="0"/>
              <a:t>and irritation of nose and throat, sneezing, chilly sensation muscular aches, cough sometimes</a:t>
            </a:r>
            <a:r>
              <a:rPr lang="en-US" dirty="0" smtClean="0"/>
              <a:t>.</a:t>
            </a:r>
          </a:p>
          <a:p>
            <a:pPr algn="l" rtl="0"/>
            <a:r>
              <a:rPr lang="en-US" b="1" i="1" dirty="0"/>
              <a:t>Physical signs:</a:t>
            </a:r>
            <a:endParaRPr lang="en-US" dirty="0"/>
          </a:p>
          <a:p>
            <a:pPr marL="0" indent="0" algn="l" rtl="0">
              <a:buNone/>
            </a:pPr>
            <a:r>
              <a:rPr lang="en-US" dirty="0"/>
              <a:t>Demas and vasodilatation of mucosa.</a:t>
            </a:r>
          </a:p>
          <a:p>
            <a:pPr marL="0" indent="0" algn="l" rtl="0">
              <a:buNone/>
            </a:pPr>
            <a:endParaRPr lang="en-US" dirty="0"/>
          </a:p>
          <a:p>
            <a:pPr marL="0" indent="0" algn="l">
              <a:buNone/>
            </a:pPr>
            <a:endParaRPr lang="ar-EG" dirty="0"/>
          </a:p>
        </p:txBody>
      </p:sp>
    </p:spTree>
    <p:extLst>
      <p:ext uri="{BB962C8B-B14F-4D97-AF65-F5344CB8AC3E}">
        <p14:creationId xmlns:p14="http://schemas.microsoft.com/office/powerpoint/2010/main" val="2245681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Complication</a:t>
            </a:r>
            <a:endParaRPr lang="ar-EG" dirty="0">
              <a:solidFill>
                <a:srgbClr val="FF0000"/>
              </a:solidFill>
            </a:endParaRPr>
          </a:p>
        </p:txBody>
      </p:sp>
      <p:sp>
        <p:nvSpPr>
          <p:cNvPr id="3" name="عنصر نائب للمحتوى 2"/>
          <p:cNvSpPr>
            <a:spLocks noGrp="1"/>
          </p:cNvSpPr>
          <p:nvPr>
            <p:ph idx="1"/>
          </p:nvPr>
        </p:nvSpPr>
        <p:spPr/>
        <p:txBody>
          <a:bodyPr/>
          <a:lstStyle/>
          <a:p>
            <a:pPr algn="l" rtl="0"/>
            <a:r>
              <a:rPr lang="en-US" b="1" dirty="0" smtClean="0"/>
              <a:t>Upper </a:t>
            </a:r>
            <a:r>
              <a:rPr lang="en-US" b="1" dirty="0"/>
              <a:t>respiratory tract infections:  </a:t>
            </a:r>
            <a:r>
              <a:rPr lang="en-US" dirty="0"/>
              <a:t>otitis media, sinusitis, </a:t>
            </a:r>
            <a:r>
              <a:rPr lang="en-US" dirty="0" err="1"/>
              <a:t>mastoiditis</a:t>
            </a:r>
            <a:endParaRPr lang="en-US" dirty="0"/>
          </a:p>
          <a:p>
            <a:pPr algn="l" rtl="0"/>
            <a:r>
              <a:rPr lang="en-US" b="1" dirty="0"/>
              <a:t>Lower respiratory tract infection:</a:t>
            </a:r>
            <a:r>
              <a:rPr lang="en-US" dirty="0"/>
              <a:t> </a:t>
            </a:r>
            <a:r>
              <a:rPr lang="en-US" dirty="0" err="1"/>
              <a:t>laryngobonchitis</a:t>
            </a:r>
            <a:r>
              <a:rPr lang="en-US" dirty="0"/>
              <a:t>, bronchitis or pneumonia </a:t>
            </a:r>
          </a:p>
          <a:p>
            <a:pPr algn="l"/>
            <a:endParaRPr lang="ar-EG" dirty="0"/>
          </a:p>
        </p:txBody>
      </p:sp>
    </p:spTree>
    <p:extLst>
      <p:ext uri="{BB962C8B-B14F-4D97-AF65-F5344CB8AC3E}">
        <p14:creationId xmlns:p14="http://schemas.microsoft.com/office/powerpoint/2010/main" val="40178083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Nursing intervention:</a:t>
            </a:r>
            <a:r>
              <a:rPr lang="en-US" sz="3600" dirty="0"/>
              <a:t/>
            </a:r>
            <a:br>
              <a:rPr lang="en-US" sz="3600" dirty="0"/>
            </a:br>
            <a:endParaRPr lang="ar-EG" dirty="0"/>
          </a:p>
        </p:txBody>
      </p:sp>
      <p:sp>
        <p:nvSpPr>
          <p:cNvPr id="3" name="عنصر نائب للمحتوى 2"/>
          <p:cNvSpPr>
            <a:spLocks noGrp="1"/>
          </p:cNvSpPr>
          <p:nvPr>
            <p:ph idx="1"/>
          </p:nvPr>
        </p:nvSpPr>
        <p:spPr/>
        <p:txBody>
          <a:bodyPr>
            <a:normAutofit fontScale="92500" lnSpcReduction="10000"/>
          </a:bodyPr>
          <a:lstStyle/>
          <a:p>
            <a:pPr lvl="0" algn="l" rtl="0"/>
            <a:r>
              <a:rPr lang="en-US" dirty="0" smtClean="0"/>
              <a:t>Rest </a:t>
            </a:r>
            <a:r>
              <a:rPr lang="en-US" dirty="0"/>
              <a:t>is required, especially with fever and cough.</a:t>
            </a:r>
            <a:endParaRPr lang="en-US" sz="2000" dirty="0"/>
          </a:p>
          <a:p>
            <a:pPr lvl="0" algn="l" rtl="0"/>
            <a:r>
              <a:rPr lang="en-US" dirty="0"/>
              <a:t>If the child is old enough to understand, let him open his mouth and below to keep nose clear for breathing.</a:t>
            </a:r>
            <a:endParaRPr lang="en-US" sz="2000" dirty="0"/>
          </a:p>
          <a:p>
            <a:pPr lvl="0" algn="l" rtl="0"/>
            <a:r>
              <a:rPr lang="en-US" dirty="0" smtClean="0"/>
              <a:t>Encourage </a:t>
            </a:r>
            <a:r>
              <a:rPr lang="en-US" dirty="0"/>
              <a:t>fluid intake for fever and if there is diarrhea if vomiting is one of the problems, give small cold amounts of fluid frequently (10 – 15 minutes interval) </a:t>
            </a:r>
            <a:endParaRPr lang="en-US" dirty="0"/>
          </a:p>
          <a:p>
            <a:pPr lvl="0" algn="l" rtl="0"/>
            <a:r>
              <a:rPr lang="en-US" dirty="0" smtClean="0"/>
              <a:t>If </a:t>
            </a:r>
            <a:r>
              <a:rPr lang="en-US" dirty="0"/>
              <a:t>nasal drop is ordered , use it 15 minutes before feeding </a:t>
            </a:r>
            <a:endParaRPr lang="en-US" sz="1600" dirty="0"/>
          </a:p>
          <a:p>
            <a:pPr algn="l"/>
            <a:endParaRPr lang="ar-EG" dirty="0"/>
          </a:p>
        </p:txBody>
      </p:sp>
    </p:spTree>
    <p:extLst>
      <p:ext uri="{BB962C8B-B14F-4D97-AF65-F5344CB8AC3E}">
        <p14:creationId xmlns:p14="http://schemas.microsoft.com/office/powerpoint/2010/main" val="11723492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Preventive measures:</a:t>
            </a:r>
            <a:r>
              <a:rPr lang="en-US" dirty="0"/>
              <a:t/>
            </a:r>
            <a:br>
              <a:rPr lang="en-US" dirty="0"/>
            </a:br>
            <a:endParaRPr lang="ar-EG" dirty="0"/>
          </a:p>
        </p:txBody>
      </p:sp>
      <p:sp>
        <p:nvSpPr>
          <p:cNvPr id="3" name="عنصر نائب للمحتوى 2"/>
          <p:cNvSpPr>
            <a:spLocks noGrp="1"/>
          </p:cNvSpPr>
          <p:nvPr>
            <p:ph idx="1"/>
          </p:nvPr>
        </p:nvSpPr>
        <p:spPr/>
        <p:txBody>
          <a:bodyPr/>
          <a:lstStyle/>
          <a:p>
            <a:endParaRPr lang="en-US" sz="2000" dirty="0" smtClean="0"/>
          </a:p>
          <a:p>
            <a:pPr lvl="1" algn="l" rtl="0">
              <a:buFont typeface="Wingdings" pitchFamily="2" charset="2"/>
              <a:buChar char="v"/>
            </a:pPr>
            <a:r>
              <a:rPr lang="en-US" dirty="0" smtClean="0"/>
              <a:t>Use medical aseptic technique to prevent extension and infection to other members of the family.</a:t>
            </a:r>
            <a:endParaRPr lang="en-US" sz="1800" dirty="0" smtClean="0"/>
          </a:p>
          <a:p>
            <a:pPr lvl="1" algn="l" rtl="0">
              <a:buFont typeface="Wingdings" pitchFamily="2" charset="2"/>
              <a:buChar char="v"/>
            </a:pPr>
            <a:r>
              <a:rPr lang="en-US" dirty="0" smtClean="0"/>
              <a:t>Prevent air draft to avoid pneumonia.</a:t>
            </a:r>
            <a:endParaRPr lang="en-US" sz="1800" dirty="0" smtClean="0"/>
          </a:p>
          <a:p>
            <a:pPr lvl="1" algn="l" rtl="0">
              <a:buFont typeface="Wingdings" pitchFamily="2" charset="2"/>
              <a:buChar char="v"/>
            </a:pPr>
            <a:r>
              <a:rPr lang="en-US" dirty="0" smtClean="0"/>
              <a:t>Mothers of young infant mustn't feed her child when she has common cold unless she puts mask on her mouth and nose .</a:t>
            </a:r>
            <a:endParaRPr lang="en-US" sz="1800" dirty="0" smtClean="0"/>
          </a:p>
          <a:p>
            <a:pPr algn="l"/>
            <a:endParaRPr lang="ar-EG" dirty="0"/>
          </a:p>
        </p:txBody>
      </p:sp>
    </p:spTree>
    <p:extLst>
      <p:ext uri="{BB962C8B-B14F-4D97-AF65-F5344CB8AC3E}">
        <p14:creationId xmlns:p14="http://schemas.microsoft.com/office/powerpoint/2010/main" val="2187978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Treatment</a:t>
            </a:r>
            <a:endParaRPr lang="ar-EG" dirty="0">
              <a:solidFill>
                <a:srgbClr val="FF0000"/>
              </a:solidFill>
            </a:endParaRPr>
          </a:p>
        </p:txBody>
      </p:sp>
      <p:sp>
        <p:nvSpPr>
          <p:cNvPr id="3" name="عنصر نائب للمحتوى 2"/>
          <p:cNvSpPr>
            <a:spLocks noGrp="1"/>
          </p:cNvSpPr>
          <p:nvPr>
            <p:ph idx="1"/>
          </p:nvPr>
        </p:nvSpPr>
        <p:spPr/>
        <p:txBody>
          <a:bodyPr/>
          <a:lstStyle/>
          <a:p>
            <a:pPr algn="l" rtl="0"/>
            <a:r>
              <a:rPr lang="en-US" dirty="0" smtClean="0"/>
              <a:t>Prophylaxis </a:t>
            </a:r>
            <a:r>
              <a:rPr lang="en-US" dirty="0"/>
              <a:t>by open air, adequate </a:t>
            </a:r>
            <a:r>
              <a:rPr lang="en-US" dirty="0" smtClean="0"/>
              <a:t>nutrition</a:t>
            </a:r>
            <a:endParaRPr lang="en-US" dirty="0"/>
          </a:p>
          <a:p>
            <a:pPr algn="l" rtl="0"/>
            <a:r>
              <a:rPr lang="en-US" dirty="0"/>
              <a:t>Symptomatic treatment: nose drops, aspirin, sedatives.</a:t>
            </a:r>
          </a:p>
          <a:p>
            <a:pPr marL="0" indent="0" algn="l" rtl="0">
              <a:buNone/>
            </a:pPr>
            <a:r>
              <a:rPr lang="en-US" dirty="0"/>
              <a:t> </a:t>
            </a:r>
          </a:p>
          <a:p>
            <a:endParaRPr lang="ar-EG" dirty="0"/>
          </a:p>
        </p:txBody>
      </p:sp>
    </p:spTree>
    <p:extLst>
      <p:ext uri="{BB962C8B-B14F-4D97-AF65-F5344CB8AC3E}">
        <p14:creationId xmlns:p14="http://schemas.microsoft.com/office/powerpoint/2010/main" val="2191109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lvl="3" algn="ctr" rtl="1">
              <a:spcBef>
                <a:spcPct val="0"/>
              </a:spcBef>
            </a:pPr>
            <a:r>
              <a:rPr lang="en-US" sz="3200" b="1" dirty="0">
                <a:solidFill>
                  <a:srgbClr val="C00000"/>
                </a:solidFill>
              </a:rPr>
              <a:t>Otitis media</a:t>
            </a:r>
            <a:r>
              <a:rPr lang="en-US" sz="1400" dirty="0"/>
              <a:t/>
            </a:r>
            <a:br>
              <a:rPr lang="en-US" sz="1400" dirty="0"/>
            </a:br>
            <a:endParaRPr lang="ar-EG" dirty="0"/>
          </a:p>
        </p:txBody>
      </p:sp>
      <p:sp>
        <p:nvSpPr>
          <p:cNvPr id="3" name="عنصر نائب للمحتوى 2"/>
          <p:cNvSpPr>
            <a:spLocks noGrp="1"/>
          </p:cNvSpPr>
          <p:nvPr>
            <p:ph idx="1"/>
          </p:nvPr>
        </p:nvSpPr>
        <p:spPr/>
        <p:txBody>
          <a:bodyPr>
            <a:normAutofit/>
          </a:bodyPr>
          <a:lstStyle/>
          <a:p>
            <a:pPr lvl="0" algn="l" rtl="0"/>
            <a:r>
              <a:rPr lang="en-US" dirty="0"/>
              <a:t>It is an inflammation of the middle ear without reference to etiology or pathogenesis (O M).</a:t>
            </a:r>
          </a:p>
          <a:p>
            <a:pPr lvl="0" algn="l" rtl="0"/>
            <a:r>
              <a:rPr lang="en-US" dirty="0">
                <a:solidFill>
                  <a:srgbClr val="00B050"/>
                </a:solidFill>
              </a:rPr>
              <a:t>Acute otitis media: </a:t>
            </a:r>
            <a:r>
              <a:rPr lang="en-US" dirty="0"/>
              <a:t>- An inflammation of the middle ear space with a rapid onset of the signs and symptoms of acute infection.</a:t>
            </a:r>
          </a:p>
          <a:p>
            <a:pPr lvl="0" algn="l" rtl="0"/>
            <a:r>
              <a:rPr lang="en-US" dirty="0"/>
              <a:t>It is common in infancy and childhood.</a:t>
            </a:r>
          </a:p>
          <a:p>
            <a:pPr algn="l"/>
            <a:endParaRPr lang="ar-EG" dirty="0"/>
          </a:p>
        </p:txBody>
      </p:sp>
    </p:spTree>
    <p:extLst>
      <p:ext uri="{BB962C8B-B14F-4D97-AF65-F5344CB8AC3E}">
        <p14:creationId xmlns:p14="http://schemas.microsoft.com/office/powerpoint/2010/main" val="1166178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Objectives:</a:t>
            </a:r>
            <a:endParaRPr lang="ar-EG" dirty="0">
              <a:solidFill>
                <a:srgbClr val="C00000"/>
              </a:solidFill>
            </a:endParaRPr>
          </a:p>
        </p:txBody>
      </p:sp>
      <p:sp>
        <p:nvSpPr>
          <p:cNvPr id="3" name="عنصر نائب للمحتوى 2"/>
          <p:cNvSpPr>
            <a:spLocks noGrp="1"/>
          </p:cNvSpPr>
          <p:nvPr>
            <p:ph idx="1"/>
          </p:nvPr>
        </p:nvSpPr>
        <p:spPr/>
        <p:txBody>
          <a:bodyPr>
            <a:normAutofit fontScale="85000" lnSpcReduction="10000"/>
          </a:bodyPr>
          <a:lstStyle/>
          <a:p>
            <a:pPr rtl="0"/>
            <a:endParaRPr lang="en-US" dirty="0"/>
          </a:p>
          <a:p>
            <a:pPr marL="0" indent="0" algn="just" rtl="0">
              <a:buNone/>
            </a:pPr>
            <a:r>
              <a:rPr lang="en-US" b="1" dirty="0" smtClean="0">
                <a:solidFill>
                  <a:srgbClr val="00B0F0"/>
                </a:solidFill>
              </a:rPr>
              <a:t>At </a:t>
            </a:r>
            <a:r>
              <a:rPr lang="en-US" b="1" dirty="0">
                <a:solidFill>
                  <a:srgbClr val="00B0F0"/>
                </a:solidFill>
              </a:rPr>
              <a:t>the end of this lecture the student will able to:</a:t>
            </a:r>
            <a:endParaRPr lang="en-US" dirty="0">
              <a:solidFill>
                <a:srgbClr val="00B0F0"/>
              </a:solidFill>
            </a:endParaRPr>
          </a:p>
          <a:p>
            <a:pPr lvl="0" algn="just" rtl="0"/>
            <a:r>
              <a:rPr lang="en-US" dirty="0"/>
              <a:t>Relate variation of anatomy and physiology between children and adult to different respiratory disorder.</a:t>
            </a:r>
          </a:p>
          <a:p>
            <a:pPr lvl="0" algn="just" rtl="0"/>
            <a:r>
              <a:rPr lang="en-US" dirty="0"/>
              <a:t>Recognize the factor affecting respiratory disorder.</a:t>
            </a:r>
          </a:p>
          <a:p>
            <a:pPr lvl="0" algn="just" rtl="0"/>
            <a:r>
              <a:rPr lang="en-US" dirty="0"/>
              <a:t>Design plan of care in children with respiratory disorder in acute and upper respiratory tract infection.</a:t>
            </a:r>
          </a:p>
          <a:p>
            <a:pPr lvl="0" algn="just" rtl="0"/>
            <a:r>
              <a:rPr lang="en-US" dirty="0"/>
              <a:t>Classify pneumonia and develop health education for parent of infant having pneumonia</a:t>
            </a:r>
          </a:p>
          <a:p>
            <a:pPr algn="just"/>
            <a:endParaRPr lang="ar-EG" dirty="0"/>
          </a:p>
        </p:txBody>
      </p:sp>
    </p:spTree>
    <p:extLst>
      <p:ext uri="{BB962C8B-B14F-4D97-AF65-F5344CB8AC3E}">
        <p14:creationId xmlns:p14="http://schemas.microsoft.com/office/powerpoint/2010/main" val="10365360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Etiology</a:t>
            </a:r>
            <a:endParaRPr lang="ar-EG" dirty="0">
              <a:solidFill>
                <a:srgbClr val="C00000"/>
              </a:solidFill>
            </a:endParaRPr>
          </a:p>
        </p:txBody>
      </p:sp>
      <p:sp>
        <p:nvSpPr>
          <p:cNvPr id="3" name="عنصر نائب للمحتوى 2"/>
          <p:cNvSpPr>
            <a:spLocks noGrp="1"/>
          </p:cNvSpPr>
          <p:nvPr>
            <p:ph idx="1"/>
          </p:nvPr>
        </p:nvSpPr>
        <p:spPr/>
        <p:txBody>
          <a:bodyPr/>
          <a:lstStyle/>
          <a:p>
            <a:pPr algn="l" rtl="0"/>
            <a:r>
              <a:rPr lang="en-US" dirty="0"/>
              <a:t>	Streptococcus pneumonia, </a:t>
            </a:r>
            <a:r>
              <a:rPr lang="en-US" dirty="0" err="1"/>
              <a:t>homophilus</a:t>
            </a:r>
            <a:r>
              <a:rPr lang="en-US" dirty="0"/>
              <a:t> influenza, and maxilla </a:t>
            </a:r>
            <a:r>
              <a:rPr lang="en-US" dirty="0" err="1"/>
              <a:t>catarrbalis</a:t>
            </a:r>
            <a:r>
              <a:rPr lang="en-US" dirty="0"/>
              <a:t> are the three most common bacteria causing acute otitis media (AOM).</a:t>
            </a:r>
          </a:p>
          <a:p>
            <a:pPr algn="l"/>
            <a:endParaRPr lang="ar-EG" dirty="0"/>
          </a:p>
        </p:txBody>
      </p:sp>
    </p:spTree>
    <p:extLst>
      <p:ext uri="{BB962C8B-B14F-4D97-AF65-F5344CB8AC3E}">
        <p14:creationId xmlns:p14="http://schemas.microsoft.com/office/powerpoint/2010/main" val="28045790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Clinical manifestation: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92500" lnSpcReduction="20000"/>
          </a:bodyPr>
          <a:lstStyle/>
          <a:p>
            <a:pPr lvl="0" algn="l" rtl="0"/>
            <a:r>
              <a:rPr lang="en-US" dirty="0" err="1"/>
              <a:t>Otalgia</a:t>
            </a:r>
            <a:r>
              <a:rPr lang="en-US" dirty="0"/>
              <a:t> ( earache ) </a:t>
            </a:r>
          </a:p>
          <a:p>
            <a:pPr lvl="0" algn="l" rtl="0"/>
            <a:r>
              <a:rPr lang="en-US" dirty="0"/>
              <a:t>Fever </a:t>
            </a:r>
            <a:r>
              <a:rPr lang="en-US" dirty="0" smtClean="0"/>
              <a:t>,</a:t>
            </a:r>
          </a:p>
          <a:p>
            <a:pPr lvl="0" algn="l" rtl="0"/>
            <a:r>
              <a:rPr lang="en-US" dirty="0" smtClean="0"/>
              <a:t>Purulent </a:t>
            </a:r>
            <a:r>
              <a:rPr lang="en-US" dirty="0"/>
              <a:t>discharge.</a:t>
            </a:r>
          </a:p>
          <a:p>
            <a:pPr lvl="0" algn="l" rtl="0"/>
            <a:r>
              <a:rPr lang="en-US" dirty="0"/>
              <a:t>Infant or very young child : cringe , fussy , restless , irritable , tendency to rub , hold or pull effected ear </a:t>
            </a:r>
          </a:p>
          <a:p>
            <a:pPr lvl="0" algn="l" rtl="0"/>
            <a:r>
              <a:rPr lang="en-US" dirty="0"/>
              <a:t>Rolls head from side to side </a:t>
            </a:r>
          </a:p>
          <a:p>
            <a:pPr lvl="0" algn="l" rtl="0"/>
            <a:r>
              <a:rPr lang="en-US" dirty="0"/>
              <a:t>Difficulty comforting child </a:t>
            </a:r>
          </a:p>
          <a:p>
            <a:pPr lvl="0" algn="l" rtl="0"/>
            <a:r>
              <a:rPr lang="en-US" dirty="0"/>
              <a:t>loss of appetite </a:t>
            </a:r>
          </a:p>
          <a:p>
            <a:pPr lvl="0" algn="l" rtl="0"/>
            <a:r>
              <a:rPr lang="en-US" dirty="0"/>
              <a:t> Rubbing in the ear.</a:t>
            </a:r>
          </a:p>
          <a:p>
            <a:pPr algn="l" rtl="0"/>
            <a:endParaRPr lang="ar-EG" dirty="0"/>
          </a:p>
        </p:txBody>
      </p:sp>
    </p:spTree>
    <p:extLst>
      <p:ext uri="{BB962C8B-B14F-4D97-AF65-F5344CB8AC3E}">
        <p14:creationId xmlns:p14="http://schemas.microsoft.com/office/powerpoint/2010/main" val="9959198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smtClean="0"/>
              <a:t/>
            </a:r>
            <a:br>
              <a:rPr lang="en-US" b="1" i="1" dirty="0" smtClean="0"/>
            </a:br>
            <a:r>
              <a:rPr lang="en-US" b="1" i="1" dirty="0" smtClean="0">
                <a:solidFill>
                  <a:srgbClr val="C00000"/>
                </a:solidFill>
              </a:rPr>
              <a:t>Complications </a:t>
            </a:r>
            <a:r>
              <a:rPr lang="en-US" b="1" i="1" dirty="0">
                <a:solidFill>
                  <a:srgbClr val="C00000"/>
                </a:solidFill>
              </a:rPr>
              <a:t>of acute otitis media (AOM</a:t>
            </a:r>
            <a:r>
              <a:rPr lang="ar-EG" b="1" i="1" dirty="0">
                <a:solidFill>
                  <a:srgbClr val="C00000"/>
                </a:solidFill>
              </a:rPr>
              <a:t>(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92500" lnSpcReduction="20000"/>
          </a:bodyPr>
          <a:lstStyle/>
          <a:p>
            <a:pPr marL="0" indent="0" algn="just" rtl="0">
              <a:buNone/>
            </a:pPr>
            <a:r>
              <a:rPr lang="ar-EG" dirty="0" smtClean="0"/>
              <a:t>•</a:t>
            </a:r>
            <a:r>
              <a:rPr lang="ar-EG" dirty="0"/>
              <a:t>	</a:t>
            </a:r>
            <a:r>
              <a:rPr lang="en-US" dirty="0"/>
              <a:t>Hearing loss</a:t>
            </a:r>
          </a:p>
          <a:p>
            <a:pPr marL="0" indent="0" algn="just" rtl="0">
              <a:buNone/>
            </a:pPr>
            <a:r>
              <a:rPr lang="ar-EG" dirty="0"/>
              <a:t>•	</a:t>
            </a:r>
            <a:r>
              <a:rPr lang="en-US" dirty="0"/>
              <a:t>Expressive speech delay</a:t>
            </a:r>
          </a:p>
          <a:p>
            <a:pPr marL="0" lvl="0" indent="0" algn="just" rtl="0">
              <a:buNone/>
            </a:pPr>
            <a:r>
              <a:rPr lang="en-US" dirty="0" err="1" smtClean="0"/>
              <a:t>Tympano</a:t>
            </a:r>
            <a:r>
              <a:rPr lang="en-US" dirty="0" smtClean="0"/>
              <a:t> sclerosis </a:t>
            </a:r>
            <a:r>
              <a:rPr lang="en-US" dirty="0"/>
              <a:t>(scarring of the tympanic membrane; usually has no effect on hearing </a:t>
            </a:r>
          </a:p>
          <a:p>
            <a:pPr marL="0" indent="0" algn="just" rtl="0">
              <a:buNone/>
            </a:pPr>
            <a:r>
              <a:rPr lang="ar-EG" dirty="0"/>
              <a:t>•	</a:t>
            </a:r>
            <a:r>
              <a:rPr lang="en-US" dirty="0"/>
              <a:t>Tympanic membrane perforation </a:t>
            </a:r>
          </a:p>
          <a:p>
            <a:pPr marL="0" indent="0" algn="just" rtl="0">
              <a:buNone/>
            </a:pPr>
            <a:r>
              <a:rPr lang="ar-EG" dirty="0"/>
              <a:t>•	</a:t>
            </a:r>
            <a:r>
              <a:rPr lang="en-US" dirty="0"/>
              <a:t>Chronic </a:t>
            </a:r>
            <a:r>
              <a:rPr lang="en-US" dirty="0" err="1"/>
              <a:t>suppurative</a:t>
            </a:r>
            <a:r>
              <a:rPr lang="en-US" dirty="0"/>
              <a:t> otitis media (chronic drainage via perforation or </a:t>
            </a:r>
            <a:r>
              <a:rPr lang="en-US" dirty="0" err="1"/>
              <a:t>tympanostomy</a:t>
            </a:r>
            <a:r>
              <a:rPr lang="en-US" dirty="0"/>
              <a:t> tubes)</a:t>
            </a:r>
          </a:p>
          <a:p>
            <a:pPr marL="0" lvl="0" indent="0" algn="just" rtl="0">
              <a:buNone/>
            </a:pPr>
            <a:r>
              <a:rPr lang="en-US" dirty="0"/>
              <a:t>Acute </a:t>
            </a:r>
            <a:r>
              <a:rPr lang="en-US" dirty="0" err="1"/>
              <a:t>mastoiditis</a:t>
            </a:r>
            <a:r>
              <a:rPr lang="en-US" dirty="0"/>
              <a:t> (infection of the mastoid process</a:t>
            </a:r>
          </a:p>
          <a:p>
            <a:pPr marL="0" indent="0" algn="just" rtl="0">
              <a:buNone/>
            </a:pPr>
            <a:r>
              <a:rPr lang="ar-EG" dirty="0"/>
              <a:t>•	</a:t>
            </a:r>
            <a:r>
              <a:rPr lang="en-US" dirty="0"/>
              <a:t>Intracranial infections, including bacterial meningitis</a:t>
            </a:r>
            <a:r>
              <a:rPr lang="ar-EG" dirty="0"/>
              <a:t>...</a:t>
            </a:r>
            <a:endParaRPr lang="en-US" dirty="0"/>
          </a:p>
          <a:p>
            <a:pPr algn="just"/>
            <a:endParaRPr lang="ar-EG" dirty="0"/>
          </a:p>
        </p:txBody>
      </p:sp>
    </p:spTree>
    <p:extLst>
      <p:ext uri="{BB962C8B-B14F-4D97-AF65-F5344CB8AC3E}">
        <p14:creationId xmlns:p14="http://schemas.microsoft.com/office/powerpoint/2010/main" val="12889045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Nursing care</a:t>
            </a:r>
            <a:endParaRPr lang="ar-EG" dirty="0">
              <a:solidFill>
                <a:srgbClr val="C00000"/>
              </a:solidFill>
            </a:endParaRPr>
          </a:p>
        </p:txBody>
      </p:sp>
      <p:sp>
        <p:nvSpPr>
          <p:cNvPr id="3" name="عنصر نائب للمحتوى 2"/>
          <p:cNvSpPr>
            <a:spLocks noGrp="1"/>
          </p:cNvSpPr>
          <p:nvPr>
            <p:ph idx="1"/>
          </p:nvPr>
        </p:nvSpPr>
        <p:spPr/>
        <p:txBody>
          <a:bodyPr>
            <a:normAutofit fontScale="70000" lnSpcReduction="20000"/>
          </a:bodyPr>
          <a:lstStyle/>
          <a:p>
            <a:pPr rtl="0"/>
            <a:r>
              <a:rPr lang="en-US" b="1" dirty="0" smtClean="0"/>
              <a:t>:-</a:t>
            </a:r>
            <a:endParaRPr lang="en-US" sz="2400" dirty="0"/>
          </a:p>
          <a:p>
            <a:pPr lvl="1" algn="just" rtl="0"/>
            <a:r>
              <a:rPr lang="en-US" dirty="0"/>
              <a:t>For fever, give fluid to reduce temperature.</a:t>
            </a:r>
            <a:endParaRPr lang="en-US" sz="1800" dirty="0"/>
          </a:p>
          <a:p>
            <a:pPr lvl="1" algn="just" rtl="0"/>
            <a:r>
              <a:rPr lang="en-US" dirty="0"/>
              <a:t>For pulling or rubbing the ear , use local heat , and place it under the affected ear , ( or use cold packs to decrease pain according to doctor's order) </a:t>
            </a:r>
            <a:endParaRPr lang="en-US" sz="1800" dirty="0"/>
          </a:p>
          <a:p>
            <a:pPr lvl="1" algn="just" rtl="0"/>
            <a:r>
              <a:rPr lang="en-US" dirty="0"/>
              <a:t>Apply drops to relieve ear pain. </a:t>
            </a:r>
            <a:endParaRPr lang="en-US" sz="1800" dirty="0"/>
          </a:p>
          <a:p>
            <a:pPr lvl="1" algn="just" rtl="0"/>
            <a:r>
              <a:rPr lang="en-US" dirty="0"/>
              <a:t>Clean the ear canal by removing the ear wax carefully using a wire loop.</a:t>
            </a:r>
            <a:endParaRPr lang="en-US" sz="1800" dirty="0"/>
          </a:p>
          <a:p>
            <a:pPr lvl="1" algn="just" rtl="0"/>
            <a:r>
              <a:rPr lang="en-US" dirty="0"/>
              <a:t>Don't drop oil or water in the ear to avoid rupture of the membrane   and entrance of fluid into the inner ear.</a:t>
            </a:r>
            <a:endParaRPr lang="en-US" sz="1800" dirty="0"/>
          </a:p>
          <a:p>
            <a:pPr lvl="1" algn="just" rtl="0"/>
            <a:r>
              <a:rPr lang="en-US" dirty="0"/>
              <a:t>Wash hands before touching the ear to prevent mixed infection.</a:t>
            </a:r>
            <a:endParaRPr lang="en-US" sz="1800" dirty="0"/>
          </a:p>
          <a:p>
            <a:pPr lvl="1" algn="just" rtl="0"/>
            <a:r>
              <a:rPr lang="en-US" dirty="0"/>
              <a:t>Restrain the child's herds if the ear is itching.</a:t>
            </a:r>
            <a:endParaRPr lang="en-US" sz="1800" dirty="0"/>
          </a:p>
          <a:p>
            <a:pPr lvl="1" algn="just" rtl="0"/>
            <a:r>
              <a:rPr lang="en-US" dirty="0"/>
              <a:t>Skin care if discharge from the ear is profuse. Apply cold cream to skin around the ear.</a:t>
            </a:r>
            <a:endParaRPr lang="en-US" sz="1800" dirty="0"/>
          </a:p>
          <a:p>
            <a:pPr lvl="1" algn="just" rtl="0"/>
            <a:r>
              <a:rPr lang="en-US" dirty="0"/>
              <a:t>Observe for complications. Observe for meningitis, </a:t>
            </a:r>
            <a:r>
              <a:rPr lang="en-US" dirty="0" err="1"/>
              <a:t>mastoiditis</a:t>
            </a:r>
            <a:r>
              <a:rPr lang="en-US" dirty="0"/>
              <a:t>.</a:t>
            </a:r>
            <a:endParaRPr lang="en-US" sz="1800" dirty="0"/>
          </a:p>
          <a:p>
            <a:endParaRPr lang="ar-EG" dirty="0"/>
          </a:p>
        </p:txBody>
      </p:sp>
    </p:spTree>
    <p:extLst>
      <p:ext uri="{BB962C8B-B14F-4D97-AF65-F5344CB8AC3E}">
        <p14:creationId xmlns:p14="http://schemas.microsoft.com/office/powerpoint/2010/main" val="22399923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Treatment</a:t>
            </a:r>
            <a:r>
              <a:rPr lang="en-US" b="1" dirty="0"/>
              <a:t>:-</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l" rtl="0"/>
            <a:r>
              <a:rPr lang="en-US" dirty="0" smtClean="0"/>
              <a:t>Specific </a:t>
            </a:r>
            <a:r>
              <a:rPr lang="en-US" dirty="0"/>
              <a:t>anti bacterial therapy: - Ampicillin or sulfa and erythromycin drugs combined together.</a:t>
            </a:r>
          </a:p>
          <a:p>
            <a:pPr lvl="0" algn="l" rtl="0"/>
            <a:r>
              <a:rPr lang="en-US" dirty="0"/>
              <a:t>Nasal drops.</a:t>
            </a:r>
          </a:p>
          <a:p>
            <a:pPr lvl="0" algn="l" rtl="0"/>
            <a:r>
              <a:rPr lang="en-US" dirty="0"/>
              <a:t>Symptomatic treatment: - ear drops to give local relief of pain plus aspirin</a:t>
            </a:r>
          </a:p>
          <a:p>
            <a:pPr lvl="0" algn="l" rtl="0"/>
            <a:r>
              <a:rPr lang="en-US" dirty="0"/>
              <a:t>Surgery, if no response to medical treatment.</a:t>
            </a:r>
          </a:p>
          <a:p>
            <a:pPr algn="l"/>
            <a:endParaRPr lang="ar-EG" dirty="0"/>
          </a:p>
        </p:txBody>
      </p:sp>
    </p:spTree>
    <p:extLst>
      <p:ext uri="{BB962C8B-B14F-4D97-AF65-F5344CB8AC3E}">
        <p14:creationId xmlns:p14="http://schemas.microsoft.com/office/powerpoint/2010/main" val="13957716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lvl="3" algn="ctr" rtl="1">
              <a:spcBef>
                <a:spcPct val="0"/>
              </a:spcBef>
            </a:pPr>
            <a:r>
              <a:rPr lang="en-US" sz="2800" b="1" dirty="0">
                <a:solidFill>
                  <a:srgbClr val="C00000"/>
                </a:solidFill>
              </a:rPr>
              <a:t>Croup  ( Acute </a:t>
            </a:r>
            <a:r>
              <a:rPr lang="en-US" sz="2800" b="1" dirty="0" err="1">
                <a:solidFill>
                  <a:srgbClr val="C00000"/>
                </a:solidFill>
              </a:rPr>
              <a:t>spasmatic</a:t>
            </a:r>
            <a:r>
              <a:rPr lang="en-US" sz="2800" b="1" dirty="0">
                <a:solidFill>
                  <a:srgbClr val="C00000"/>
                </a:solidFill>
              </a:rPr>
              <a:t> laryngitis )</a:t>
            </a:r>
            <a:r>
              <a:rPr lang="en-US" dirty="0">
                <a:solidFill>
                  <a:srgbClr val="C00000"/>
                </a:solidFill>
              </a:rPr>
              <a:t/>
            </a:r>
            <a:br>
              <a:rPr lang="en-US" dirty="0">
                <a:solidFill>
                  <a:srgbClr val="C00000"/>
                </a:solidFill>
              </a:rPr>
            </a:br>
            <a:endParaRPr lang="ar-EG" sz="2800" dirty="0">
              <a:solidFill>
                <a:srgbClr val="C00000"/>
              </a:solidFill>
            </a:endParaRPr>
          </a:p>
        </p:txBody>
      </p:sp>
      <p:sp>
        <p:nvSpPr>
          <p:cNvPr id="3" name="عنصر نائب للمحتوى 2"/>
          <p:cNvSpPr>
            <a:spLocks noGrp="1"/>
          </p:cNvSpPr>
          <p:nvPr>
            <p:ph idx="1"/>
          </p:nvPr>
        </p:nvSpPr>
        <p:spPr/>
        <p:txBody>
          <a:bodyPr/>
          <a:lstStyle/>
          <a:p>
            <a:pPr algn="l" rtl="0"/>
            <a:r>
              <a:rPr lang="en-US" b="1" dirty="0">
                <a:solidFill>
                  <a:srgbClr val="C00000"/>
                </a:solidFill>
              </a:rPr>
              <a:t>Definition:</a:t>
            </a:r>
            <a:endParaRPr lang="en-US" dirty="0">
              <a:solidFill>
                <a:srgbClr val="C00000"/>
              </a:solidFill>
            </a:endParaRPr>
          </a:p>
          <a:p>
            <a:pPr algn="l" rtl="0"/>
            <a:r>
              <a:rPr lang="en-US" dirty="0"/>
              <a:t>Croup is referred to as </a:t>
            </a:r>
            <a:r>
              <a:rPr lang="en-US" dirty="0" err="1"/>
              <a:t>laryngo-tracheobronchitis</a:t>
            </a:r>
            <a:r>
              <a:rPr lang="en-US" dirty="0"/>
              <a:t> because inflammation and edema   of viral infection of the larynx, trachea, and bronchi occur as a result   of viral infection.</a:t>
            </a:r>
          </a:p>
          <a:p>
            <a:pPr algn="l"/>
            <a:endParaRPr lang="ar-EG" dirty="0"/>
          </a:p>
        </p:txBody>
      </p:sp>
    </p:spTree>
    <p:extLst>
      <p:ext uri="{BB962C8B-B14F-4D97-AF65-F5344CB8AC3E}">
        <p14:creationId xmlns:p14="http://schemas.microsoft.com/office/powerpoint/2010/main" val="26739111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 Incidence:</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lnSpcReduction="10000"/>
          </a:bodyPr>
          <a:lstStyle/>
          <a:p>
            <a:pPr lvl="0" algn="l" rtl="0"/>
            <a:r>
              <a:rPr lang="en-US" dirty="0" smtClean="0"/>
              <a:t>More </a:t>
            </a:r>
            <a:r>
              <a:rPr lang="en-US" dirty="0"/>
              <a:t>common between 2 – 4 years of age, </a:t>
            </a:r>
            <a:r>
              <a:rPr lang="en-US" dirty="0" smtClean="0"/>
              <a:t>Cold </a:t>
            </a:r>
            <a:r>
              <a:rPr lang="en-US" dirty="0"/>
              <a:t>air night cause an attack for susceptible children.</a:t>
            </a:r>
          </a:p>
          <a:p>
            <a:pPr lvl="0" algn="l" rtl="0"/>
            <a:r>
              <a:rPr lang="en-US" dirty="0"/>
              <a:t>The hyperactive and nervous child seems to be affected more often than the quiet child </a:t>
            </a:r>
          </a:p>
          <a:p>
            <a:pPr lvl="0" algn="l" rtl="0"/>
            <a:r>
              <a:rPr lang="en-US" dirty="0"/>
              <a:t>The episode subsides after a few hours; little evidence remains the next day when an anxious caregiver takes the child to the physician. </a:t>
            </a:r>
          </a:p>
          <a:p>
            <a:pPr algn="l"/>
            <a:endParaRPr lang="ar-EG" dirty="0"/>
          </a:p>
        </p:txBody>
      </p:sp>
    </p:spTree>
    <p:extLst>
      <p:ext uri="{BB962C8B-B14F-4D97-AF65-F5344CB8AC3E}">
        <p14:creationId xmlns:p14="http://schemas.microsoft.com/office/powerpoint/2010/main" val="32206660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i="1" dirty="0">
                <a:solidFill>
                  <a:srgbClr val="C00000"/>
                </a:solidFill>
              </a:rPr>
              <a:t>Causes</a:t>
            </a:r>
            <a:endParaRPr lang="ar-EG" dirty="0">
              <a:solidFill>
                <a:srgbClr val="C00000"/>
              </a:solidFill>
            </a:endParaRPr>
          </a:p>
        </p:txBody>
      </p:sp>
      <p:sp>
        <p:nvSpPr>
          <p:cNvPr id="3" name="عنصر نائب للمحتوى 2"/>
          <p:cNvSpPr>
            <a:spLocks noGrp="1"/>
          </p:cNvSpPr>
          <p:nvPr>
            <p:ph idx="1"/>
          </p:nvPr>
        </p:nvSpPr>
        <p:spPr/>
        <p:txBody>
          <a:bodyPr/>
          <a:lstStyle/>
          <a:p>
            <a:pPr rtl="0"/>
            <a:endParaRPr lang="en-US" dirty="0"/>
          </a:p>
          <a:p>
            <a:pPr algn="l" rtl="0"/>
            <a:r>
              <a:rPr lang="en-US" dirty="0"/>
              <a:t>    Para influenza is responsible for the majority of cases of croup. </a:t>
            </a:r>
          </a:p>
          <a:p>
            <a:pPr algn="l" rtl="0"/>
            <a:r>
              <a:rPr lang="en-US" dirty="0"/>
              <a:t>  Other causes include </a:t>
            </a:r>
            <a:r>
              <a:rPr lang="en-US" dirty="0" err="1"/>
              <a:t>aden-ovirus</a:t>
            </a:r>
            <a:r>
              <a:rPr lang="en-US" dirty="0"/>
              <a:t>, influenza virus A and B, RSV, and rarely   measles virus or Mycoplasma pneumonia.</a:t>
            </a:r>
          </a:p>
          <a:p>
            <a:pPr algn="l"/>
            <a:endParaRPr lang="ar-EG" dirty="0"/>
          </a:p>
        </p:txBody>
      </p:sp>
    </p:spTree>
    <p:extLst>
      <p:ext uri="{BB962C8B-B14F-4D97-AF65-F5344CB8AC3E}">
        <p14:creationId xmlns:p14="http://schemas.microsoft.com/office/powerpoint/2010/main" val="4215375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a:solidFill>
                  <a:srgbClr val="C00000"/>
                </a:solidFill>
              </a:rPr>
              <a:t>Clinical manifestation:</a:t>
            </a:r>
            <a:r>
              <a:rPr lang="en-US" sz="3600" dirty="0">
                <a:solidFill>
                  <a:srgbClr val="C00000"/>
                </a:solidFill>
              </a:rPr>
              <a:t/>
            </a:r>
            <a:br>
              <a:rPr lang="en-US" sz="3600"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77500" lnSpcReduction="20000"/>
          </a:bodyPr>
          <a:lstStyle/>
          <a:p>
            <a:pPr lvl="1" algn="l" rtl="0"/>
            <a:r>
              <a:rPr lang="en-US" dirty="0" smtClean="0"/>
              <a:t>The </a:t>
            </a:r>
            <a:r>
              <a:rPr lang="en-US" dirty="0"/>
              <a:t>attack may be preceded by  </a:t>
            </a:r>
            <a:r>
              <a:rPr lang="en-US" dirty="0" err="1"/>
              <a:t>coryza</a:t>
            </a:r>
            <a:r>
              <a:rPr lang="en-US" dirty="0"/>
              <a:t> (runny nose) and</a:t>
            </a:r>
            <a:endParaRPr lang="en-US" sz="1800" dirty="0"/>
          </a:p>
          <a:p>
            <a:pPr lvl="1" algn="l" rtl="0"/>
            <a:r>
              <a:rPr lang="en-US" dirty="0"/>
              <a:t>The child may grasp his threat as he is suffocated.</a:t>
            </a:r>
            <a:endParaRPr lang="en-US" sz="1800" dirty="0"/>
          </a:p>
          <a:p>
            <a:pPr lvl="1" algn="l" rtl="0"/>
            <a:r>
              <a:rPr lang="en-US" dirty="0"/>
              <a:t>The child awakens after a few hours of sleep with a bark-like cough, increasing respiratory difficulty, and stridor.</a:t>
            </a:r>
            <a:endParaRPr lang="en-US" sz="1800" dirty="0"/>
          </a:p>
          <a:p>
            <a:pPr lvl="1" algn="l" rtl="0"/>
            <a:r>
              <a:rPr lang="en-US" dirty="0"/>
              <a:t>The child's face is red.</a:t>
            </a:r>
            <a:endParaRPr lang="en-US" sz="1800" dirty="0"/>
          </a:p>
          <a:p>
            <a:pPr lvl="1" algn="l" rtl="0"/>
            <a:r>
              <a:rPr lang="en-US" dirty="0"/>
              <a:t>The child's lips and nails are cyanotic.</a:t>
            </a:r>
            <a:endParaRPr lang="en-US" sz="1800" dirty="0"/>
          </a:p>
          <a:p>
            <a:pPr lvl="1" algn="l" rtl="0"/>
            <a:r>
              <a:rPr lang="en-US" dirty="0"/>
              <a:t>The child's </a:t>
            </a:r>
            <a:r>
              <a:rPr lang="en-US" dirty="0" err="1"/>
              <a:t>alaenasiflare</a:t>
            </a:r>
            <a:r>
              <a:rPr lang="en-US" dirty="0"/>
              <a:t> with each inspiration.</a:t>
            </a:r>
            <a:endParaRPr lang="en-US" sz="1800" dirty="0"/>
          </a:p>
          <a:p>
            <a:pPr lvl="1" algn="l" rtl="0"/>
            <a:r>
              <a:rPr lang="en-US" dirty="0"/>
              <a:t>Voice is hoarse.</a:t>
            </a:r>
            <a:endParaRPr lang="en-US" sz="1800" dirty="0"/>
          </a:p>
          <a:p>
            <a:pPr lvl="1" algn="l" rtl="0"/>
            <a:r>
              <a:rPr lang="en-US" dirty="0"/>
              <a:t>Temperature is rarely over 38.3°c.</a:t>
            </a:r>
            <a:endParaRPr lang="en-US" sz="1800" dirty="0"/>
          </a:p>
          <a:p>
            <a:pPr lvl="1" algn="l" rtl="0"/>
            <a:r>
              <a:rPr lang="en-US" dirty="0"/>
              <a:t>Pulse is rapid.</a:t>
            </a:r>
            <a:endParaRPr lang="en-US" sz="1800" dirty="0"/>
          </a:p>
          <a:p>
            <a:pPr lvl="1" algn="l" rtl="0"/>
            <a:r>
              <a:rPr lang="en-US" dirty="0"/>
              <a:t>Free perspiration.</a:t>
            </a:r>
            <a:endParaRPr lang="en-US" sz="1800" dirty="0"/>
          </a:p>
          <a:p>
            <a:pPr algn="l" rtl="0"/>
            <a:r>
              <a:rPr lang="en-US" dirty="0"/>
              <a:t> In the morning, after the attack, the child's cough may be loose cough.</a:t>
            </a:r>
            <a:endParaRPr lang="en-US" sz="2400" dirty="0"/>
          </a:p>
          <a:p>
            <a:pPr algn="l"/>
            <a:endParaRPr lang="ar-EG" dirty="0"/>
          </a:p>
        </p:txBody>
      </p:sp>
    </p:spTree>
    <p:extLst>
      <p:ext uri="{BB962C8B-B14F-4D97-AF65-F5344CB8AC3E}">
        <p14:creationId xmlns:p14="http://schemas.microsoft.com/office/powerpoint/2010/main" val="12499753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Treatment:</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lvl="0" algn="l" rtl="0"/>
            <a:r>
              <a:rPr lang="en-US" dirty="0" smtClean="0"/>
              <a:t>Besides </a:t>
            </a:r>
            <a:r>
              <a:rPr lang="en-US" dirty="0"/>
              <a:t>oxygen, bed rest, humidified air and sedative administration.</a:t>
            </a:r>
          </a:p>
          <a:p>
            <a:pPr lvl="0" algn="l" rtl="0"/>
            <a:r>
              <a:rPr lang="en-US" dirty="0"/>
              <a:t>Give corticosteroid if child has allergic history.</a:t>
            </a:r>
          </a:p>
          <a:p>
            <a:pPr lvl="0" algn="l" rtl="0"/>
            <a:r>
              <a:rPr lang="en-US" dirty="0"/>
              <a:t>Dioxin if heart failure occurred.</a:t>
            </a:r>
          </a:p>
          <a:p>
            <a:pPr lvl="0" algn="l" rtl="0"/>
            <a:r>
              <a:rPr lang="en-US" dirty="0"/>
              <a:t>Antibiotics.</a:t>
            </a:r>
          </a:p>
          <a:p>
            <a:pPr algn="l"/>
            <a:endParaRPr lang="ar-EG" dirty="0"/>
          </a:p>
        </p:txBody>
      </p:sp>
    </p:spTree>
    <p:extLst>
      <p:ext uri="{BB962C8B-B14F-4D97-AF65-F5344CB8AC3E}">
        <p14:creationId xmlns:p14="http://schemas.microsoft.com/office/powerpoint/2010/main" val="687262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Introduction:-</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lstStyle/>
          <a:p>
            <a:pPr marL="0" indent="0" algn="just" rtl="0">
              <a:buNone/>
            </a:pPr>
            <a:r>
              <a:rPr lang="en-US" dirty="0"/>
              <a:t>	Acute respiratory infection is high in infancy and declines slightly after the second year of life. The incidence of acute respiratory infection appears to be similar in developing and developed countries , it is higher in urban than rural areas 15 to 3 episodes of acute respiratory infection per year</a:t>
            </a:r>
            <a:endParaRPr lang="ar-EG" dirty="0"/>
          </a:p>
        </p:txBody>
      </p:sp>
    </p:spTree>
    <p:extLst>
      <p:ext uri="{BB962C8B-B14F-4D97-AF65-F5344CB8AC3E}">
        <p14:creationId xmlns:p14="http://schemas.microsoft.com/office/powerpoint/2010/main" val="42569189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Acute </a:t>
            </a:r>
            <a:r>
              <a:rPr lang="en-US" b="1" dirty="0">
                <a:solidFill>
                  <a:srgbClr val="C00000"/>
                </a:solidFill>
              </a:rPr>
              <a:t>infections of the lower respiratory tract</a:t>
            </a:r>
            <a:r>
              <a:rPr lang="en-US" dirty="0"/>
              <a:t/>
            </a:r>
            <a:br>
              <a:rPr lang="en-US" dirty="0"/>
            </a:br>
            <a:endParaRPr lang="ar-EG" dirty="0"/>
          </a:p>
        </p:txBody>
      </p:sp>
      <p:sp>
        <p:nvSpPr>
          <p:cNvPr id="3" name="عنصر نائب للمحتوى 2"/>
          <p:cNvSpPr>
            <a:spLocks noGrp="1"/>
          </p:cNvSpPr>
          <p:nvPr>
            <p:ph idx="1"/>
          </p:nvPr>
        </p:nvSpPr>
        <p:spPr/>
        <p:txBody>
          <a:bodyPr>
            <a:normAutofit lnSpcReduction="10000"/>
          </a:bodyPr>
          <a:lstStyle/>
          <a:p>
            <a:pPr algn="l"/>
            <a:r>
              <a:rPr lang="en-US" b="1" i="1" dirty="0">
                <a:solidFill>
                  <a:srgbClr val="C00000"/>
                </a:solidFill>
              </a:rPr>
              <a:t>1) Bronchitis</a:t>
            </a:r>
            <a:endParaRPr lang="en-US" dirty="0">
              <a:solidFill>
                <a:srgbClr val="C00000"/>
              </a:solidFill>
            </a:endParaRPr>
          </a:p>
          <a:p>
            <a:pPr algn="just" rtl="0"/>
            <a:r>
              <a:rPr lang="en-US" dirty="0"/>
              <a:t>Is inflammation of large air ways (trachea, bronchi) which is almost invariably associated with an upper respiratory infection.</a:t>
            </a:r>
          </a:p>
          <a:p>
            <a:pPr lvl="0" algn="just" rtl="0">
              <a:buFont typeface="Wingdings" pitchFamily="2" charset="2"/>
              <a:buChar char="v"/>
            </a:pPr>
            <a:r>
              <a:rPr lang="en-US" b="1" dirty="0"/>
              <a:t>Primary</a:t>
            </a:r>
            <a:r>
              <a:rPr lang="en-US" dirty="0"/>
              <a:t>:  like common cold. When the child is infected with bacteria.</a:t>
            </a:r>
          </a:p>
          <a:p>
            <a:pPr lvl="0" algn="just" rtl="0">
              <a:buFont typeface="Wingdings" pitchFamily="2" charset="2"/>
              <a:buChar char="v"/>
            </a:pPr>
            <a:r>
              <a:rPr lang="en-US" b="1" dirty="0"/>
              <a:t>Secondary</a:t>
            </a:r>
            <a:r>
              <a:rPr lang="en-US" dirty="0"/>
              <a:t>: When the child develops bronchitis as a complication of other disease e.g. diphtheria, measles.</a:t>
            </a:r>
          </a:p>
          <a:p>
            <a:pPr algn="just" rtl="0">
              <a:buFont typeface="Wingdings" pitchFamily="2" charset="2"/>
              <a:buChar char="v"/>
            </a:pPr>
            <a:endParaRPr lang="ar-EG" dirty="0"/>
          </a:p>
        </p:txBody>
      </p:sp>
    </p:spTree>
    <p:extLst>
      <p:ext uri="{BB962C8B-B14F-4D97-AF65-F5344CB8AC3E}">
        <p14:creationId xmlns:p14="http://schemas.microsoft.com/office/powerpoint/2010/main" val="15935160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Etiology</a:t>
            </a:r>
            <a:endParaRPr lang="ar-EG" dirty="0">
              <a:solidFill>
                <a:srgbClr val="C00000"/>
              </a:solidFill>
            </a:endParaRPr>
          </a:p>
        </p:txBody>
      </p:sp>
      <p:sp>
        <p:nvSpPr>
          <p:cNvPr id="3" name="عنصر نائب للمحتوى 2"/>
          <p:cNvSpPr>
            <a:spLocks noGrp="1"/>
          </p:cNvSpPr>
          <p:nvPr>
            <p:ph idx="1"/>
          </p:nvPr>
        </p:nvSpPr>
        <p:spPr/>
        <p:txBody>
          <a:bodyPr/>
          <a:lstStyle/>
          <a:p>
            <a:pPr algn="l" rtl="0"/>
            <a:r>
              <a:rPr lang="en-US" dirty="0"/>
              <a:t>	It is caused by staphylococci, or </a:t>
            </a:r>
            <a:r>
              <a:rPr lang="en-US" dirty="0" err="1"/>
              <a:t>pneumoicocci</a:t>
            </a:r>
            <a:r>
              <a:rPr lang="en-US" dirty="0" smtClean="0"/>
              <a:t>.</a:t>
            </a:r>
          </a:p>
          <a:p>
            <a:pPr algn="l" rtl="0"/>
            <a:r>
              <a:rPr lang="en-US" b="1" dirty="0">
                <a:solidFill>
                  <a:srgbClr val="C00000"/>
                </a:solidFill>
              </a:rPr>
              <a:t>Treatment:</a:t>
            </a:r>
            <a:endParaRPr lang="en-US" dirty="0">
              <a:solidFill>
                <a:srgbClr val="C00000"/>
              </a:solidFill>
            </a:endParaRPr>
          </a:p>
          <a:p>
            <a:pPr algn="l" rtl="0"/>
            <a:r>
              <a:rPr lang="en-US" dirty="0"/>
              <a:t>	1- Symptomatic.      	2- Antibiotics.               3- Expectorants.</a:t>
            </a:r>
          </a:p>
          <a:p>
            <a:pPr algn="l" rtl="0"/>
            <a:endParaRPr lang="en-US" dirty="0"/>
          </a:p>
        </p:txBody>
      </p:sp>
    </p:spTree>
    <p:extLst>
      <p:ext uri="{BB962C8B-B14F-4D97-AF65-F5344CB8AC3E}">
        <p14:creationId xmlns:p14="http://schemas.microsoft.com/office/powerpoint/2010/main" val="8966443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Clinical manifestation: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85000" lnSpcReduction="20000"/>
          </a:bodyPr>
          <a:lstStyle/>
          <a:p>
            <a:pPr algn="just" rtl="0"/>
            <a:r>
              <a:rPr lang="en-US" dirty="0" smtClean="0"/>
              <a:t>It </a:t>
            </a:r>
            <a:r>
              <a:rPr lang="en-US" dirty="0"/>
              <a:t>is preceded by a viral upper respiratory infection </a:t>
            </a:r>
          </a:p>
          <a:p>
            <a:pPr algn="just" rtl="0"/>
            <a:r>
              <a:rPr lang="en-US" dirty="0"/>
              <a:t>Abrupt onset with upper respiratory tract infection.</a:t>
            </a:r>
          </a:p>
          <a:p>
            <a:pPr lvl="0" algn="just" rtl="0"/>
            <a:r>
              <a:rPr lang="en-US" dirty="0"/>
              <a:t>Persistent dry, hacking cough (worse at night) becoming productive in 2 – 3 days.</a:t>
            </a:r>
          </a:p>
          <a:p>
            <a:pPr lvl="0" algn="just" rtl="0"/>
            <a:r>
              <a:rPr lang="en-US" dirty="0"/>
              <a:t>The child may swallow sputum and vomit as a result. </a:t>
            </a:r>
          </a:p>
          <a:p>
            <a:pPr lvl="0" algn="just" rtl="0"/>
            <a:r>
              <a:rPr lang="en-US" dirty="0"/>
              <a:t>The chest and ribs may be sore because of the deep and frequent coughing.</a:t>
            </a:r>
          </a:p>
          <a:p>
            <a:pPr lvl="0" algn="just" rtl="0"/>
            <a:r>
              <a:rPr lang="en-US" dirty="0"/>
              <a:t>fine  crackles,  and   some    high pitch wheezing may  be heard over several days </a:t>
            </a:r>
          </a:p>
          <a:p>
            <a:pPr lvl="0" algn="just" rtl="0"/>
            <a:r>
              <a:rPr lang="en-US" dirty="0"/>
              <a:t>Dyspnea, cyanosis, emphysema.</a:t>
            </a:r>
          </a:p>
          <a:p>
            <a:pPr lvl="0" algn="just" rtl="0"/>
            <a:r>
              <a:rPr lang="en-US" dirty="0"/>
              <a:t>Fever</a:t>
            </a:r>
          </a:p>
          <a:p>
            <a:pPr algn="just"/>
            <a:endParaRPr lang="ar-EG" dirty="0"/>
          </a:p>
        </p:txBody>
      </p:sp>
    </p:spTree>
    <p:extLst>
      <p:ext uri="{BB962C8B-B14F-4D97-AF65-F5344CB8AC3E}">
        <p14:creationId xmlns:p14="http://schemas.microsoft.com/office/powerpoint/2010/main" val="22781225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a:solidFill>
                  <a:srgbClr val="C00000"/>
                </a:solidFill>
              </a:rPr>
              <a:t>2) Acute Bronchiolitis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algn="l" rtl="0"/>
            <a:r>
              <a:rPr lang="en-US" dirty="0"/>
              <a:t>Is an acute viral infection with maximum effect at the bronchiolar level. There is blockage in the air sacs which results in over distention of the lung, dyspnea and cyanosis as air is not expelled out of the lung. </a:t>
            </a:r>
            <a:endParaRPr lang="ar-EG" dirty="0"/>
          </a:p>
        </p:txBody>
      </p:sp>
    </p:spTree>
    <p:extLst>
      <p:ext uri="{BB962C8B-B14F-4D97-AF65-F5344CB8AC3E}">
        <p14:creationId xmlns:p14="http://schemas.microsoft.com/office/powerpoint/2010/main" val="32987980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Clinical manifestation: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70000" lnSpcReduction="20000"/>
          </a:bodyPr>
          <a:lstStyle/>
          <a:p>
            <a:pPr lvl="0" algn="just" rtl="0"/>
            <a:r>
              <a:rPr lang="en-US" dirty="0" smtClean="0"/>
              <a:t>Rhinitis </a:t>
            </a:r>
            <a:r>
              <a:rPr lang="en-US" dirty="0"/>
              <a:t>3-4days, followed Dry, persistent cough which later on becomes productive from the inflammatory cells.</a:t>
            </a:r>
          </a:p>
          <a:p>
            <a:pPr lvl="0" algn="just" rtl="0"/>
            <a:r>
              <a:rPr lang="en-US" dirty="0"/>
              <a:t>Respiratory distress: - cyanosis, dyspnea, sweat, respiration 60 – 80 c / min which are shallow and accompanied by grant and expiratory effort.</a:t>
            </a:r>
          </a:p>
          <a:p>
            <a:pPr lvl="0" algn="just" rtl="0"/>
            <a:r>
              <a:rPr lang="en-US" dirty="0"/>
              <a:t>Fever: Temp. Varies from 37.7°c – 38.3°c and not related to severity of the disease.</a:t>
            </a:r>
          </a:p>
          <a:p>
            <a:pPr lvl="0" algn="just" rtl="0"/>
            <a:r>
              <a:rPr lang="en-US" dirty="0"/>
              <a:t>Dehydration: which occur if fluids are not properly taken and loss of water through hyperventilation.</a:t>
            </a:r>
          </a:p>
          <a:p>
            <a:pPr lvl="0" algn="just" rtl="0"/>
            <a:r>
              <a:rPr lang="en-US" dirty="0"/>
              <a:t>Vomiting </a:t>
            </a:r>
          </a:p>
          <a:p>
            <a:pPr lvl="0" algn="just" rtl="0"/>
            <a:r>
              <a:rPr lang="en-US" dirty="0"/>
              <a:t>Diarrhea and abdominal distention.</a:t>
            </a:r>
          </a:p>
          <a:p>
            <a:pPr lvl="0" algn="just" rtl="0"/>
            <a:r>
              <a:rPr lang="en-US" dirty="0"/>
              <a:t>Feeding problem because of dyspnea.</a:t>
            </a:r>
          </a:p>
          <a:p>
            <a:pPr lvl="0" algn="just" rtl="0"/>
            <a:r>
              <a:rPr lang="en-US" dirty="0"/>
              <a:t>Irritability and restlessness.</a:t>
            </a:r>
          </a:p>
          <a:p>
            <a:pPr lvl="0" algn="just" rtl="0"/>
            <a:r>
              <a:rPr lang="en-US" dirty="0"/>
              <a:t>Over extended chest.</a:t>
            </a:r>
          </a:p>
          <a:p>
            <a:pPr algn="just"/>
            <a:endParaRPr lang="ar-EG" dirty="0"/>
          </a:p>
        </p:txBody>
      </p:sp>
    </p:spTree>
    <p:extLst>
      <p:ext uri="{BB962C8B-B14F-4D97-AF65-F5344CB8AC3E}">
        <p14:creationId xmlns:p14="http://schemas.microsoft.com/office/powerpoint/2010/main" val="18702166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Treatment:</a:t>
            </a:r>
            <a:r>
              <a:rPr lang="en-US" dirty="0"/>
              <a:t/>
            </a:r>
            <a:br>
              <a:rPr lang="en-US" dirty="0"/>
            </a:br>
            <a:endParaRPr lang="ar-EG" dirty="0"/>
          </a:p>
        </p:txBody>
      </p:sp>
      <p:sp>
        <p:nvSpPr>
          <p:cNvPr id="3" name="عنصر نائب للمحتوى 2"/>
          <p:cNvSpPr>
            <a:spLocks noGrp="1"/>
          </p:cNvSpPr>
          <p:nvPr>
            <p:ph idx="1"/>
          </p:nvPr>
        </p:nvSpPr>
        <p:spPr/>
        <p:txBody>
          <a:bodyPr/>
          <a:lstStyle/>
          <a:p>
            <a:pPr algn="just" rtl="0"/>
            <a:r>
              <a:rPr lang="en-US" dirty="0" smtClean="0"/>
              <a:t>Oxygen</a:t>
            </a:r>
            <a:r>
              <a:rPr lang="en-US" dirty="0"/>
              <a:t>.</a:t>
            </a:r>
          </a:p>
          <a:p>
            <a:pPr lvl="0" algn="just" rtl="0"/>
            <a:r>
              <a:rPr lang="en-US" dirty="0"/>
              <a:t> Give I: V if the child cannot take enough fluids by mouth.</a:t>
            </a:r>
          </a:p>
          <a:p>
            <a:pPr lvl="0" algn="just" rtl="0"/>
            <a:r>
              <a:rPr lang="en-US" dirty="0"/>
              <a:t> Chemotherapy and antibiotics.</a:t>
            </a:r>
          </a:p>
          <a:p>
            <a:pPr lvl="0" algn="just" rtl="0"/>
            <a:r>
              <a:rPr lang="en-US" dirty="0"/>
              <a:t> Bronchodilators.</a:t>
            </a:r>
          </a:p>
          <a:p>
            <a:pPr lvl="0" algn="just" rtl="0"/>
            <a:r>
              <a:rPr lang="en-US" dirty="0"/>
              <a:t> Sedatives.</a:t>
            </a:r>
          </a:p>
          <a:p>
            <a:pPr algn="just"/>
            <a:endParaRPr lang="ar-EG" dirty="0"/>
          </a:p>
        </p:txBody>
      </p:sp>
    </p:spTree>
    <p:extLst>
      <p:ext uri="{BB962C8B-B14F-4D97-AF65-F5344CB8AC3E}">
        <p14:creationId xmlns:p14="http://schemas.microsoft.com/office/powerpoint/2010/main" val="40057500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3) Pneumonia</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algn="just" rtl="0"/>
            <a:r>
              <a:rPr lang="en-US" b="1" dirty="0">
                <a:solidFill>
                  <a:srgbClr val="C00000"/>
                </a:solidFill>
              </a:rPr>
              <a:t>Definition </a:t>
            </a:r>
            <a:endParaRPr lang="en-US" dirty="0">
              <a:solidFill>
                <a:srgbClr val="C00000"/>
              </a:solidFill>
            </a:endParaRPr>
          </a:p>
          <a:p>
            <a:pPr algn="just" rtl="0"/>
            <a:r>
              <a:rPr lang="en-US" dirty="0"/>
              <a:t>It is inflammation of the pulmonary parenchyma is common in childhood but occurs more frequently in infancy and early childhood.</a:t>
            </a:r>
          </a:p>
          <a:p>
            <a:pPr algn="just"/>
            <a:endParaRPr lang="ar-EG" dirty="0"/>
          </a:p>
        </p:txBody>
      </p:sp>
    </p:spTree>
    <p:extLst>
      <p:ext uri="{BB962C8B-B14F-4D97-AF65-F5344CB8AC3E}">
        <p14:creationId xmlns:p14="http://schemas.microsoft.com/office/powerpoint/2010/main" val="10478070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Classification of Pneumonia:</a:t>
            </a:r>
            <a:r>
              <a:rPr lang="en-US" sz="3600" dirty="0">
                <a:solidFill>
                  <a:srgbClr val="C00000"/>
                </a:solidFill>
              </a:rPr>
              <a:t/>
            </a:r>
            <a:br>
              <a:rPr lang="en-US" sz="3600"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70000" lnSpcReduction="20000"/>
          </a:bodyPr>
          <a:lstStyle/>
          <a:p>
            <a:pPr algn="just" rtl="0">
              <a:buFont typeface="Wingdings" pitchFamily="2" charset="2"/>
              <a:buChar char="v"/>
            </a:pPr>
            <a:r>
              <a:rPr lang="en-US" dirty="0" smtClean="0"/>
              <a:t>Clinical </a:t>
            </a:r>
            <a:r>
              <a:rPr lang="en-US" dirty="0"/>
              <a:t>forms, clinically may occur either a primary disease or as a complication of some other illness.</a:t>
            </a:r>
            <a:endParaRPr lang="en-US" sz="2400" dirty="0"/>
          </a:p>
          <a:p>
            <a:pPr lvl="0" algn="just" rtl="0">
              <a:buFont typeface="Wingdings" pitchFamily="2" charset="2"/>
              <a:buChar char="v"/>
            </a:pPr>
            <a:r>
              <a:rPr lang="en-US" dirty="0"/>
              <a:t> According to morphology as :-</a:t>
            </a:r>
            <a:endParaRPr lang="en-US" sz="2400" dirty="0"/>
          </a:p>
          <a:p>
            <a:pPr lvl="1" algn="just" rtl="0">
              <a:buFont typeface="Wingdings" pitchFamily="2" charset="2"/>
              <a:buChar char="§"/>
            </a:pPr>
            <a:r>
              <a:rPr lang="en-US" dirty="0"/>
              <a:t> </a:t>
            </a:r>
            <a:r>
              <a:rPr lang="en-US" dirty="0">
                <a:solidFill>
                  <a:srgbClr val="0070C0"/>
                </a:solidFill>
              </a:rPr>
              <a:t>Lobar</a:t>
            </a:r>
            <a:r>
              <a:rPr lang="en-US" dirty="0"/>
              <a:t> </a:t>
            </a:r>
            <a:r>
              <a:rPr lang="en-US" dirty="0" smtClean="0">
                <a:solidFill>
                  <a:srgbClr val="0070C0"/>
                </a:solidFill>
              </a:rPr>
              <a:t>Pneumonia</a:t>
            </a:r>
          </a:p>
          <a:p>
            <a:pPr lvl="1" algn="just" rtl="0">
              <a:buFont typeface="Wingdings" pitchFamily="2" charset="2"/>
              <a:buChar char="§"/>
            </a:pPr>
            <a:r>
              <a:rPr lang="en-US" dirty="0" smtClean="0">
                <a:solidFill>
                  <a:srgbClr val="0070C0"/>
                </a:solidFill>
              </a:rPr>
              <a:t>Bronchopneumonia</a:t>
            </a:r>
            <a:endParaRPr lang="en-US" sz="2000" dirty="0">
              <a:solidFill>
                <a:srgbClr val="0070C0"/>
              </a:solidFill>
            </a:endParaRPr>
          </a:p>
          <a:p>
            <a:pPr lvl="1" algn="just" rtl="0">
              <a:buFont typeface="Wingdings" pitchFamily="2" charset="2"/>
              <a:buChar char="§"/>
            </a:pPr>
            <a:r>
              <a:rPr lang="en-US" sz="2900" dirty="0">
                <a:solidFill>
                  <a:srgbClr val="0070C0"/>
                </a:solidFill>
              </a:rPr>
              <a:t>Interstitial Pneumonia </a:t>
            </a:r>
            <a:endParaRPr lang="en-US" sz="2900" dirty="0">
              <a:solidFill>
                <a:srgbClr val="0070C0"/>
              </a:solidFill>
            </a:endParaRPr>
          </a:p>
          <a:p>
            <a:pPr lvl="1" algn="just" rtl="0">
              <a:buFont typeface="Wingdings" pitchFamily="2" charset="2"/>
              <a:buChar char="§"/>
            </a:pPr>
            <a:r>
              <a:rPr lang="en-US" dirty="0" smtClean="0"/>
              <a:t>The </a:t>
            </a:r>
            <a:r>
              <a:rPr lang="en-US" dirty="0"/>
              <a:t>most useful classification of pneumonia is based on the etiology agent , in general it is caused by </a:t>
            </a:r>
            <a:endParaRPr lang="en-US" sz="2400" dirty="0"/>
          </a:p>
          <a:p>
            <a:pPr marL="514350" indent="-514350" algn="just" rtl="0">
              <a:buFont typeface="+mj-lt"/>
              <a:buAutoNum type="arabicPeriod"/>
            </a:pPr>
            <a:r>
              <a:rPr lang="en-US" b="1" dirty="0" smtClean="0">
                <a:solidFill>
                  <a:srgbClr val="0070C0"/>
                </a:solidFill>
              </a:rPr>
              <a:t>viruses</a:t>
            </a:r>
            <a:r>
              <a:rPr lang="en-US" b="1" dirty="0">
                <a:solidFill>
                  <a:srgbClr val="0070C0"/>
                </a:solidFill>
              </a:rPr>
              <a:t>,</a:t>
            </a:r>
            <a:r>
              <a:rPr lang="en-US" b="1" dirty="0"/>
              <a:t> </a:t>
            </a:r>
            <a:r>
              <a:rPr lang="en-US" dirty="0"/>
              <a:t>such as respiratory syncytial virus, Para influenza virus, influenza virus and adenoviruses   </a:t>
            </a:r>
            <a:endParaRPr lang="en-US" sz="2400" dirty="0"/>
          </a:p>
          <a:p>
            <a:pPr marL="514350" lvl="0" indent="-514350" algn="just" rtl="0">
              <a:buFont typeface="+mj-lt"/>
              <a:buAutoNum type="arabicPeriod"/>
            </a:pPr>
            <a:r>
              <a:rPr lang="en-US" sz="3100" b="1" dirty="0">
                <a:solidFill>
                  <a:srgbClr val="0070C0"/>
                </a:solidFill>
              </a:rPr>
              <a:t> Bacteria</a:t>
            </a:r>
            <a:r>
              <a:rPr lang="en-US" dirty="0"/>
              <a:t>: streptococcus pneumonia , streptococci, staphylococci , and </a:t>
            </a:r>
            <a:r>
              <a:rPr lang="en-US" dirty="0" err="1"/>
              <a:t>haemophilus</a:t>
            </a:r>
            <a:r>
              <a:rPr lang="en-US" dirty="0"/>
              <a:t> influenza  </a:t>
            </a:r>
            <a:endParaRPr lang="en-US" sz="2000" dirty="0"/>
          </a:p>
          <a:p>
            <a:pPr marL="514350" lvl="0" indent="-514350" algn="just" rtl="0">
              <a:buFont typeface="+mj-lt"/>
              <a:buAutoNum type="arabicPeriod"/>
            </a:pPr>
            <a:r>
              <a:rPr lang="en-US" sz="3100" b="1" dirty="0">
                <a:solidFill>
                  <a:srgbClr val="0070C0"/>
                </a:solidFill>
              </a:rPr>
              <a:t>Fungal pneumonia </a:t>
            </a:r>
          </a:p>
          <a:p>
            <a:pPr marL="514350" lvl="0" indent="-514350" algn="just" rtl="0">
              <a:buFont typeface="+mj-lt"/>
              <a:buAutoNum type="arabicPeriod"/>
            </a:pPr>
            <a:r>
              <a:rPr lang="en-US" sz="3100" b="1" dirty="0">
                <a:solidFill>
                  <a:srgbClr val="0070C0"/>
                </a:solidFill>
              </a:rPr>
              <a:t>Aspiration pneumonia </a:t>
            </a:r>
          </a:p>
          <a:p>
            <a:pPr algn="just"/>
            <a:endParaRPr lang="ar-EG" dirty="0"/>
          </a:p>
        </p:txBody>
      </p:sp>
    </p:spTree>
    <p:extLst>
      <p:ext uri="{BB962C8B-B14F-4D97-AF65-F5344CB8AC3E}">
        <p14:creationId xmlns:p14="http://schemas.microsoft.com/office/powerpoint/2010/main" val="17891835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Clinical manifestation:-</a:t>
            </a:r>
            <a:r>
              <a:rPr lang="en-US" sz="3600" dirty="0">
                <a:solidFill>
                  <a:srgbClr val="C00000"/>
                </a:solidFill>
              </a:rPr>
              <a:t/>
            </a:r>
            <a:br>
              <a:rPr lang="en-US" sz="3600"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980728"/>
            <a:ext cx="8229600" cy="5616624"/>
          </a:xfrm>
        </p:spPr>
        <p:txBody>
          <a:bodyPr>
            <a:normAutofit/>
          </a:bodyPr>
          <a:lstStyle/>
          <a:p>
            <a:pPr lvl="2" algn="just" rtl="0"/>
            <a:r>
              <a:rPr lang="en-US" dirty="0" smtClean="0">
                <a:solidFill>
                  <a:srgbClr val="0070C0"/>
                </a:solidFill>
              </a:rPr>
              <a:t>Respiratory </a:t>
            </a:r>
            <a:r>
              <a:rPr lang="en-US" dirty="0">
                <a:solidFill>
                  <a:srgbClr val="0070C0"/>
                </a:solidFill>
              </a:rPr>
              <a:t>:</a:t>
            </a:r>
            <a:endParaRPr lang="en-US" sz="1600" dirty="0">
              <a:solidFill>
                <a:srgbClr val="0070C0"/>
              </a:solidFill>
            </a:endParaRPr>
          </a:p>
          <a:p>
            <a:pPr lvl="2" algn="just" rtl="0"/>
            <a:r>
              <a:rPr lang="en-US" dirty="0"/>
              <a:t>Cough … unproductive to productive with whitish sputum, tachypnea.</a:t>
            </a:r>
            <a:endParaRPr lang="en-US" sz="1600" dirty="0"/>
          </a:p>
          <a:p>
            <a:pPr lvl="2" algn="just" rtl="0"/>
            <a:r>
              <a:rPr lang="en-US" dirty="0"/>
              <a:t>Respiratory distress is marked with obvious air hunger, flaring of the nostrils, cyanosis, and chest retractions.</a:t>
            </a:r>
            <a:endParaRPr lang="en-US" sz="1600" dirty="0"/>
          </a:p>
          <a:p>
            <a:pPr lvl="2" algn="just" rtl="0"/>
            <a:r>
              <a:rPr lang="en-US" dirty="0"/>
              <a:t>Tachycardia and tachypnea are present, with a pulse rate frequently as high as140 to 180 beats per minute and respirations as high as80 breaths per minute.</a:t>
            </a:r>
            <a:endParaRPr lang="en-US" sz="1600" dirty="0"/>
          </a:p>
          <a:p>
            <a:pPr lvl="3" algn="just" rtl="0"/>
            <a:r>
              <a:rPr lang="en-US" sz="1800" dirty="0"/>
              <a:t>Fever … usually quit high. Temperature increases rapidly </a:t>
            </a:r>
            <a:r>
              <a:rPr lang="en-US" sz="1800" dirty="0" smtClean="0"/>
              <a:t>(</a:t>
            </a:r>
            <a:r>
              <a:rPr lang="en-US" sz="1800" dirty="0"/>
              <a:t>39.4_ C–40.6</a:t>
            </a:r>
            <a:r>
              <a:rPr lang="en-US" sz="1700" dirty="0"/>
              <a:t>_ </a:t>
            </a:r>
            <a:r>
              <a:rPr lang="en-US" sz="2200" dirty="0" smtClean="0"/>
              <a:t>Breath </a:t>
            </a:r>
            <a:r>
              <a:rPr lang="en-US" sz="2200" dirty="0"/>
              <a:t>sounds … Rhonchi or fine crackles, dullness with percussion, chest pain, Retractions, nasal flaring pallor to cyanosis (depends on severity).</a:t>
            </a:r>
            <a:endParaRPr lang="en-US" sz="1500" dirty="0"/>
          </a:p>
          <a:p>
            <a:pPr lvl="2" algn="just" rtl="0"/>
            <a:r>
              <a:rPr lang="en-US" sz="2200" dirty="0"/>
              <a:t>Behavior … irritable, restless, lethargic.</a:t>
            </a:r>
            <a:endParaRPr lang="en-US" sz="1500" dirty="0"/>
          </a:p>
          <a:p>
            <a:pPr algn="just" rtl="0"/>
            <a:r>
              <a:rPr lang="pt-BR" sz="1900" dirty="0"/>
              <a:t>Gastrointestinal … anorexia , vomiting , diarrhea , abdominal pain . </a:t>
            </a:r>
            <a:r>
              <a:rPr lang="en-US" sz="1900" dirty="0"/>
              <a:t>Abdominal distention caused by swallowed air or paralytic ileus commonly occurs.</a:t>
            </a:r>
            <a:endParaRPr lang="en-US" sz="1500" dirty="0"/>
          </a:p>
          <a:p>
            <a:pPr algn="just"/>
            <a:endParaRPr lang="ar-EG" sz="1900" dirty="0"/>
          </a:p>
        </p:txBody>
      </p:sp>
    </p:spTree>
    <p:extLst>
      <p:ext uri="{BB962C8B-B14F-4D97-AF65-F5344CB8AC3E}">
        <p14:creationId xmlns:p14="http://schemas.microsoft.com/office/powerpoint/2010/main" val="3413555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lvl="8" algn="ctr" rtl="1">
              <a:spcBef>
                <a:spcPct val="0"/>
              </a:spcBef>
            </a:pPr>
            <a:r>
              <a:rPr lang="en-US" sz="4400" b="1" dirty="0" smtClean="0">
                <a:solidFill>
                  <a:srgbClr val="C00000"/>
                </a:solidFill>
              </a:rPr>
              <a:t>Treatment:</a:t>
            </a:r>
            <a:r>
              <a:rPr lang="en-US" dirty="0" smtClean="0">
                <a:solidFill>
                  <a:srgbClr val="C00000"/>
                </a:solidFill>
              </a:rPr>
              <a:t/>
            </a:r>
            <a:br>
              <a:rPr lang="en-US" dirty="0" smtClean="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algn="l" rtl="0"/>
            <a:r>
              <a:rPr lang="en-US" dirty="0" smtClean="0"/>
              <a:t>Antibiotics</a:t>
            </a:r>
            <a:r>
              <a:rPr lang="en-US" dirty="0"/>
              <a:t>, sulfonamide.</a:t>
            </a:r>
          </a:p>
          <a:p>
            <a:pPr rtl="0"/>
            <a:r>
              <a:rPr lang="en-US" b="1" dirty="0"/>
              <a:t> </a:t>
            </a:r>
            <a:endParaRPr lang="en-US" dirty="0"/>
          </a:p>
          <a:p>
            <a:endParaRPr lang="ar-EG" dirty="0"/>
          </a:p>
        </p:txBody>
      </p:sp>
    </p:spTree>
    <p:extLst>
      <p:ext uri="{BB962C8B-B14F-4D97-AF65-F5344CB8AC3E}">
        <p14:creationId xmlns:p14="http://schemas.microsoft.com/office/powerpoint/2010/main" val="3637082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sz="3600" b="1" dirty="0" smtClean="0">
                <a:solidFill>
                  <a:srgbClr val="C00000"/>
                </a:solidFill>
              </a:rPr>
              <a:t>Factors </a:t>
            </a:r>
            <a:r>
              <a:rPr lang="en-US" sz="3600" b="1" dirty="0">
                <a:solidFill>
                  <a:srgbClr val="C00000"/>
                </a:solidFill>
              </a:rPr>
              <a:t>that increase the infant and young child susceptibility to respiratory  infection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77500" lnSpcReduction="20000"/>
          </a:bodyPr>
          <a:lstStyle/>
          <a:p>
            <a:pPr lvl="0" algn="l" rtl="0"/>
            <a:r>
              <a:rPr lang="en-US" dirty="0" smtClean="0"/>
              <a:t>The </a:t>
            </a:r>
            <a:r>
              <a:rPr lang="en-US" dirty="0"/>
              <a:t>infant and young child’ s nose, </a:t>
            </a:r>
            <a:r>
              <a:rPr lang="en-US" dirty="0" err="1"/>
              <a:t>nasopharynx</a:t>
            </a:r>
            <a:r>
              <a:rPr lang="en-US" dirty="0"/>
              <a:t>, and pharynx are smaller and more vulnerable to obstruction</a:t>
            </a:r>
          </a:p>
          <a:p>
            <a:pPr lvl="0" algn="l" rtl="0"/>
            <a:r>
              <a:rPr lang="en-US" dirty="0"/>
              <a:t>Infants are typically nose breathers. </a:t>
            </a:r>
            <a:endParaRPr lang="en-US" dirty="0" smtClean="0"/>
          </a:p>
          <a:p>
            <a:pPr lvl="0" algn="l" rtl="0"/>
            <a:r>
              <a:rPr lang="en-US" dirty="0" smtClean="0"/>
              <a:t>Upper </a:t>
            </a:r>
            <a:r>
              <a:rPr lang="en-US" dirty="0"/>
              <a:t>respiratory infections</a:t>
            </a:r>
          </a:p>
          <a:p>
            <a:pPr lvl="0" algn="l" rtl="0"/>
            <a:r>
              <a:rPr lang="en-US" dirty="0"/>
              <a:t>At birth the chest wall is soft and pliable and the infant ’s respiratory muscles are not fully developed</a:t>
            </a:r>
          </a:p>
          <a:p>
            <a:pPr lvl="0" algn="l" rtl="0"/>
            <a:r>
              <a:rPr lang="en-US" dirty="0"/>
              <a:t>Infants and young children have immature immune systems </a:t>
            </a:r>
            <a:endParaRPr lang="en-US" dirty="0" smtClean="0"/>
          </a:p>
          <a:p>
            <a:pPr lvl="0" algn="l" rtl="0"/>
            <a:r>
              <a:rPr lang="en-US" dirty="0" smtClean="0"/>
              <a:t>Hand-to-mouth </a:t>
            </a:r>
            <a:r>
              <a:rPr lang="en-US" dirty="0"/>
              <a:t>activity characteristic of infants and young children may increase this </a:t>
            </a:r>
          </a:p>
          <a:p>
            <a:pPr lvl="0" algn="l" rtl="0"/>
            <a:r>
              <a:rPr lang="en-US" dirty="0"/>
              <a:t>Population’ s opportunity for acquiring a respiratory system infection or injury</a:t>
            </a:r>
          </a:p>
          <a:p>
            <a:pPr lvl="0" algn="l" rtl="0"/>
            <a:r>
              <a:rPr lang="en-US" dirty="0"/>
              <a:t>Preterm </a:t>
            </a:r>
            <a:r>
              <a:rPr lang="en-US" dirty="0" smtClean="0"/>
              <a:t>infants</a:t>
            </a:r>
            <a:endParaRPr lang="ar-EG" dirty="0"/>
          </a:p>
        </p:txBody>
      </p:sp>
    </p:spTree>
    <p:extLst>
      <p:ext uri="{BB962C8B-B14F-4D97-AF65-F5344CB8AC3E}">
        <p14:creationId xmlns:p14="http://schemas.microsoft.com/office/powerpoint/2010/main" val="173842716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4) Bronchial asthma</a:t>
            </a:r>
            <a:r>
              <a:rPr lang="en-US" dirty="0"/>
              <a:t/>
            </a:r>
            <a:br>
              <a:rPr lang="en-US" dirty="0"/>
            </a:br>
            <a:endParaRPr lang="ar-EG" dirty="0"/>
          </a:p>
        </p:txBody>
      </p:sp>
      <p:sp>
        <p:nvSpPr>
          <p:cNvPr id="3" name="عنصر نائب للمحتوى 2"/>
          <p:cNvSpPr>
            <a:spLocks noGrp="1"/>
          </p:cNvSpPr>
          <p:nvPr>
            <p:ph idx="1"/>
          </p:nvPr>
        </p:nvSpPr>
        <p:spPr/>
        <p:txBody>
          <a:bodyPr/>
          <a:lstStyle/>
          <a:p>
            <a:pPr algn="just" rtl="0"/>
            <a:r>
              <a:rPr lang="en-US" dirty="0"/>
              <a:t> </a:t>
            </a:r>
            <a:r>
              <a:rPr lang="en-US" b="1" dirty="0">
                <a:solidFill>
                  <a:srgbClr val="C00000"/>
                </a:solidFill>
              </a:rPr>
              <a:t>Definition</a:t>
            </a:r>
            <a:r>
              <a:rPr lang="en-US" dirty="0">
                <a:solidFill>
                  <a:srgbClr val="C00000"/>
                </a:solidFill>
              </a:rPr>
              <a:t>:   </a:t>
            </a:r>
          </a:p>
          <a:p>
            <a:pPr algn="just" rtl="0"/>
            <a:r>
              <a:rPr lang="en-US" dirty="0"/>
              <a:t>It is reversible obstructive process characterized by an increased responsiveness and inflammation of the airway, especially the lower air ways.</a:t>
            </a:r>
          </a:p>
          <a:p>
            <a:endParaRPr lang="ar-EG" dirty="0"/>
          </a:p>
        </p:txBody>
      </p:sp>
    </p:spTree>
    <p:extLst>
      <p:ext uri="{BB962C8B-B14F-4D97-AF65-F5344CB8AC3E}">
        <p14:creationId xmlns:p14="http://schemas.microsoft.com/office/powerpoint/2010/main" val="33194066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r>
              <a:rPr lang="en-US" b="1" dirty="0">
                <a:solidFill>
                  <a:srgbClr val="C00000"/>
                </a:solidFill>
              </a:rPr>
              <a:t>Risk factors for asthma morbidity and mortality </a:t>
            </a:r>
            <a:endParaRPr lang="en-US" dirty="0">
              <a:solidFill>
                <a:srgbClr val="C00000"/>
              </a:solidFill>
            </a:endParaRPr>
          </a:p>
        </p:txBody>
      </p:sp>
      <p:sp>
        <p:nvSpPr>
          <p:cNvPr id="3" name="عنصر نائب للمحتوى 2"/>
          <p:cNvSpPr>
            <a:spLocks noGrp="1"/>
          </p:cNvSpPr>
          <p:nvPr>
            <p:ph idx="1"/>
          </p:nvPr>
        </p:nvSpPr>
        <p:spPr/>
        <p:txBody>
          <a:bodyPr>
            <a:normAutofit/>
          </a:bodyPr>
          <a:lstStyle/>
          <a:p>
            <a:pPr marL="0" indent="0" algn="l">
              <a:buNone/>
            </a:pPr>
            <a:r>
              <a:rPr lang="en-US" dirty="0" smtClean="0"/>
              <a:t>1-biologic </a:t>
            </a:r>
            <a:r>
              <a:rPr lang="en-US" dirty="0"/>
              <a:t>factors: male sex, low birth weight, and non white ethnicity </a:t>
            </a:r>
          </a:p>
          <a:p>
            <a:pPr marL="0" indent="0" algn="l">
              <a:buNone/>
            </a:pPr>
            <a:r>
              <a:rPr lang="en-US" dirty="0"/>
              <a:t>2- Environmental factors: Allergen exposure m environmental tobacco smoke exposure, air pollution exposure  </a:t>
            </a:r>
          </a:p>
          <a:p>
            <a:pPr marL="0" indent="0" algn="l">
              <a:buNone/>
            </a:pPr>
            <a:r>
              <a:rPr lang="en-US" dirty="0"/>
              <a:t>3-economic \psychosocial factors: poverty, over crowding, low educated mothers younger than 20yrs old, inadequate medical care.</a:t>
            </a:r>
          </a:p>
          <a:p>
            <a:pPr marL="0" indent="0" algn="just">
              <a:buNone/>
            </a:pPr>
            <a:endParaRPr lang="ar-EG" dirty="0"/>
          </a:p>
        </p:txBody>
      </p:sp>
    </p:spTree>
    <p:extLst>
      <p:ext uri="{BB962C8B-B14F-4D97-AF65-F5344CB8AC3E}">
        <p14:creationId xmlns:p14="http://schemas.microsoft.com/office/powerpoint/2010/main" val="13116961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Clinical manifestation:</a:t>
            </a:r>
            <a:r>
              <a:rPr lang="en-US" sz="3600" dirty="0"/>
              <a:t/>
            </a:r>
            <a:br>
              <a:rPr lang="en-US" sz="3600" dirty="0"/>
            </a:br>
            <a:endParaRPr lang="ar-EG" dirty="0"/>
          </a:p>
        </p:txBody>
      </p:sp>
      <p:sp>
        <p:nvSpPr>
          <p:cNvPr id="3" name="عنصر نائب للمحتوى 2"/>
          <p:cNvSpPr>
            <a:spLocks noGrp="1"/>
          </p:cNvSpPr>
          <p:nvPr>
            <p:ph idx="1"/>
          </p:nvPr>
        </p:nvSpPr>
        <p:spPr>
          <a:xfrm>
            <a:off x="611560" y="908720"/>
            <a:ext cx="8229600" cy="5246043"/>
          </a:xfrm>
        </p:spPr>
        <p:txBody>
          <a:bodyPr>
            <a:normAutofit fontScale="92500" lnSpcReduction="20000"/>
          </a:bodyPr>
          <a:lstStyle/>
          <a:p>
            <a:pPr algn="l" rtl="0"/>
            <a:r>
              <a:rPr lang="en-US" sz="2600" dirty="0">
                <a:solidFill>
                  <a:srgbClr val="0070C0"/>
                </a:solidFill>
              </a:rPr>
              <a:t>Cough </a:t>
            </a:r>
            <a:r>
              <a:rPr lang="en-US" dirty="0"/>
              <a:t>… Hacking , paroxysmal , </a:t>
            </a:r>
            <a:r>
              <a:rPr lang="en-US" dirty="0" err="1"/>
              <a:t>irritative</a:t>
            </a:r>
            <a:r>
              <a:rPr lang="en-US" dirty="0"/>
              <a:t> and non productive </a:t>
            </a:r>
            <a:endParaRPr lang="en-US" sz="2400" dirty="0"/>
          </a:p>
          <a:p>
            <a:pPr lvl="0" algn="l" rtl="0"/>
            <a:r>
              <a:rPr lang="en-US" sz="2600" dirty="0">
                <a:solidFill>
                  <a:srgbClr val="0070C0"/>
                </a:solidFill>
              </a:rPr>
              <a:t>Respiratory :</a:t>
            </a:r>
          </a:p>
          <a:p>
            <a:pPr lvl="1" algn="l" rtl="0"/>
            <a:r>
              <a:rPr lang="en-US" dirty="0"/>
              <a:t>Shortness of breath and chest tightness </a:t>
            </a:r>
            <a:endParaRPr lang="en-US" sz="2000" dirty="0"/>
          </a:p>
          <a:p>
            <a:pPr lvl="1" algn="l" rtl="0"/>
            <a:r>
              <a:rPr lang="en-US" dirty="0"/>
              <a:t>Prolonged expiratory phase.</a:t>
            </a:r>
            <a:endParaRPr lang="en-US" sz="2000" dirty="0"/>
          </a:p>
          <a:p>
            <a:pPr lvl="1" algn="l" rtl="0"/>
            <a:r>
              <a:rPr lang="en-US" dirty="0"/>
              <a:t>Audible wheeze.</a:t>
            </a:r>
            <a:endParaRPr lang="en-US" sz="2000" dirty="0"/>
          </a:p>
          <a:p>
            <a:pPr lvl="1" algn="l" rtl="0"/>
            <a:r>
              <a:rPr lang="en-US" dirty="0"/>
              <a:t>Often appears pale.</a:t>
            </a:r>
            <a:endParaRPr lang="en-US" sz="2000" dirty="0"/>
          </a:p>
          <a:p>
            <a:pPr lvl="1" algn="l" rtl="0"/>
            <a:r>
              <a:rPr lang="en-US" dirty="0"/>
              <a:t>Lips deep, dark red color.</a:t>
            </a:r>
            <a:endParaRPr lang="en-US" sz="2000" dirty="0"/>
          </a:p>
          <a:p>
            <a:pPr lvl="1" algn="l" rtl="0"/>
            <a:r>
              <a:rPr lang="en-US" dirty="0"/>
              <a:t>Restlessness.</a:t>
            </a:r>
            <a:endParaRPr lang="en-US" sz="2000" dirty="0"/>
          </a:p>
          <a:p>
            <a:pPr lvl="1" algn="l" rtl="0"/>
            <a:r>
              <a:rPr lang="en-US" dirty="0"/>
              <a:t>Apprehension.</a:t>
            </a:r>
            <a:endParaRPr lang="en-US" sz="2000" dirty="0"/>
          </a:p>
          <a:p>
            <a:pPr lvl="1" algn="l" rtl="0"/>
            <a:r>
              <a:rPr lang="en-US" dirty="0"/>
              <a:t>Anxious facial expression.</a:t>
            </a:r>
            <a:endParaRPr lang="en-US" sz="2000" dirty="0"/>
          </a:p>
          <a:p>
            <a:pPr lvl="1" algn="l" rtl="0"/>
            <a:r>
              <a:rPr lang="en-US" dirty="0"/>
              <a:t>Sweating.</a:t>
            </a:r>
            <a:endParaRPr lang="en-US" sz="2000" dirty="0"/>
          </a:p>
          <a:p>
            <a:pPr lvl="1" algn="l" rtl="0"/>
            <a:r>
              <a:rPr lang="en-US" dirty="0"/>
              <a:t>Speak with short, panting, broken phrases</a:t>
            </a:r>
            <a:r>
              <a:rPr lang="en-US" dirty="0" smtClean="0"/>
              <a:t>.</a:t>
            </a:r>
            <a:endParaRPr lang="en-US" sz="2000" dirty="0"/>
          </a:p>
        </p:txBody>
      </p:sp>
    </p:spTree>
    <p:extLst>
      <p:ext uri="{BB962C8B-B14F-4D97-AF65-F5344CB8AC3E}">
        <p14:creationId xmlns:p14="http://schemas.microsoft.com/office/powerpoint/2010/main" val="21993208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476672"/>
            <a:ext cx="8229600" cy="5649491"/>
          </a:xfrm>
        </p:spPr>
        <p:txBody>
          <a:bodyPr>
            <a:normAutofit fontScale="85000" lnSpcReduction="20000"/>
          </a:bodyPr>
          <a:lstStyle/>
          <a:p>
            <a:pPr algn="l" rtl="0"/>
            <a:r>
              <a:rPr lang="en-US" b="1" dirty="0"/>
              <a:t> 3)  </a:t>
            </a:r>
            <a:r>
              <a:rPr lang="en-US" dirty="0">
                <a:solidFill>
                  <a:srgbClr val="0070C0"/>
                </a:solidFill>
              </a:rPr>
              <a:t>Chest:</a:t>
            </a:r>
            <a:endParaRPr lang="en-US" sz="2400" dirty="0">
              <a:solidFill>
                <a:srgbClr val="0070C0"/>
              </a:solidFill>
            </a:endParaRPr>
          </a:p>
          <a:p>
            <a:pPr algn="l" rtl="0"/>
            <a:r>
              <a:rPr lang="en-US" dirty="0"/>
              <a:t>Coarse, loud breath sounds.</a:t>
            </a:r>
            <a:endParaRPr lang="en-US" sz="2400" dirty="0"/>
          </a:p>
          <a:p>
            <a:pPr algn="l" rtl="0"/>
            <a:r>
              <a:rPr lang="en-US" dirty="0"/>
              <a:t>Wheezes through out the lung fields.</a:t>
            </a:r>
            <a:endParaRPr lang="en-US" sz="2400" dirty="0"/>
          </a:p>
          <a:p>
            <a:pPr algn="l" rtl="0"/>
            <a:r>
              <a:rPr lang="en-US" dirty="0"/>
              <a:t>Prolonged expiration.</a:t>
            </a:r>
            <a:endParaRPr lang="en-US" sz="2400" dirty="0"/>
          </a:p>
          <a:p>
            <a:pPr algn="l" rtl="0"/>
            <a:r>
              <a:rPr lang="en-US" dirty="0"/>
              <a:t>Crackles.</a:t>
            </a:r>
            <a:endParaRPr lang="en-US" sz="2400" dirty="0"/>
          </a:p>
          <a:p>
            <a:pPr algn="l" rtl="0"/>
            <a:r>
              <a:rPr lang="en-US" dirty="0"/>
              <a:t>Generalized aspiratory and expiratory wheezing increasingly high pitched.</a:t>
            </a:r>
            <a:endParaRPr lang="en-US" sz="2400" dirty="0"/>
          </a:p>
          <a:p>
            <a:pPr algn="l" rtl="0"/>
            <a:r>
              <a:rPr lang="en-US" dirty="0"/>
              <a:t>             </a:t>
            </a:r>
            <a:r>
              <a:rPr lang="en-US" b="1" dirty="0"/>
              <a:t>4</a:t>
            </a:r>
            <a:r>
              <a:rPr lang="en-US" sz="3100" dirty="0">
                <a:solidFill>
                  <a:srgbClr val="0070C0"/>
                </a:solidFill>
              </a:rPr>
              <a:t>)  With repeated episodes:</a:t>
            </a:r>
          </a:p>
          <a:p>
            <a:pPr algn="l" rtl="0"/>
            <a:r>
              <a:rPr lang="en-US" dirty="0"/>
              <a:t>Barrel chest.</a:t>
            </a:r>
            <a:endParaRPr lang="en-US" sz="2400" dirty="0"/>
          </a:p>
          <a:p>
            <a:pPr algn="l" rtl="0"/>
            <a:r>
              <a:rPr lang="en-US" dirty="0"/>
              <a:t>Elevated shoulders.</a:t>
            </a:r>
            <a:endParaRPr lang="en-US" sz="2400" dirty="0"/>
          </a:p>
          <a:p>
            <a:pPr algn="l" rtl="0"/>
            <a:r>
              <a:rPr lang="en-US" dirty="0"/>
              <a:t>Use of accessory muscles of respiration.</a:t>
            </a:r>
            <a:endParaRPr lang="en-US" sz="2400" dirty="0"/>
          </a:p>
          <a:p>
            <a:pPr algn="l" rtl="0"/>
            <a:r>
              <a:rPr lang="en-US" dirty="0"/>
              <a:t>Facial appearance (flattened – </a:t>
            </a:r>
            <a:r>
              <a:rPr lang="en-US" dirty="0" err="1"/>
              <a:t>malarbones</a:t>
            </a:r>
            <a:r>
              <a:rPr lang="en-US" dirty="0"/>
              <a:t>, circles beneath the eyes, narrow nose , preeminent upper teeth ) . </a:t>
            </a:r>
            <a:endParaRPr lang="en-US" sz="2400" dirty="0"/>
          </a:p>
          <a:p>
            <a:endParaRPr lang="ar-EG" dirty="0"/>
          </a:p>
        </p:txBody>
      </p:sp>
    </p:spTree>
    <p:extLst>
      <p:ext uri="{BB962C8B-B14F-4D97-AF65-F5344CB8AC3E}">
        <p14:creationId xmlns:p14="http://schemas.microsoft.com/office/powerpoint/2010/main" val="27986525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Therapeutic management:</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lvl="0" algn="l" rtl="0"/>
            <a:r>
              <a:rPr lang="en-US" dirty="0" smtClean="0"/>
              <a:t>Allergen </a:t>
            </a:r>
            <a:r>
              <a:rPr lang="en-US" dirty="0"/>
              <a:t>control.</a:t>
            </a:r>
          </a:p>
          <a:p>
            <a:pPr lvl="0" algn="l" rtl="0"/>
            <a:r>
              <a:rPr lang="en-US" dirty="0"/>
              <a:t>Drug therapy:  most children don't require medication continuously </a:t>
            </a:r>
          </a:p>
          <a:p>
            <a:pPr lvl="0" algn="l" rtl="0"/>
            <a:r>
              <a:rPr lang="en-US" dirty="0"/>
              <a:t>Exercise.</a:t>
            </a:r>
          </a:p>
          <a:p>
            <a:pPr algn="l"/>
            <a:endParaRPr lang="ar-EG" dirty="0"/>
          </a:p>
        </p:txBody>
      </p:sp>
    </p:spTree>
    <p:extLst>
      <p:ext uri="{BB962C8B-B14F-4D97-AF65-F5344CB8AC3E}">
        <p14:creationId xmlns:p14="http://schemas.microsoft.com/office/powerpoint/2010/main" val="30699862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algn="ctr"/>
            <a:r>
              <a:rPr lang="en-US" sz="4800" dirty="0" smtClean="0">
                <a:solidFill>
                  <a:srgbClr val="C00000"/>
                </a:solidFill>
              </a:rPr>
              <a:t>THANK YOU</a:t>
            </a:r>
            <a:endParaRPr lang="ar-EG" sz="4800" dirty="0">
              <a:solidFill>
                <a:srgbClr val="C00000"/>
              </a:solidFill>
            </a:endParaRPr>
          </a:p>
        </p:txBody>
      </p:sp>
    </p:spTree>
    <p:extLst>
      <p:ext uri="{BB962C8B-B14F-4D97-AF65-F5344CB8AC3E}">
        <p14:creationId xmlns:p14="http://schemas.microsoft.com/office/powerpoint/2010/main" val="2892561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Acute Respiratory Infections</a:t>
            </a:r>
            <a:r>
              <a:rPr lang="en-US" dirty="0"/>
              <a:t/>
            </a:r>
            <a:br>
              <a:rPr lang="en-US" dirty="0"/>
            </a:br>
            <a:endParaRPr lang="ar-EG" dirty="0"/>
          </a:p>
        </p:txBody>
      </p:sp>
      <p:sp>
        <p:nvSpPr>
          <p:cNvPr id="3" name="عنصر نائب للمحتوى 2"/>
          <p:cNvSpPr>
            <a:spLocks noGrp="1"/>
          </p:cNvSpPr>
          <p:nvPr>
            <p:ph idx="1"/>
          </p:nvPr>
        </p:nvSpPr>
        <p:spPr/>
        <p:txBody>
          <a:bodyPr/>
          <a:lstStyle/>
          <a:p>
            <a:pPr algn="l" rtl="0"/>
            <a:r>
              <a:rPr lang="en-US" dirty="0"/>
              <a:t>	It is a comprise infections in any part of the respiratory system </a:t>
            </a:r>
          </a:p>
          <a:p>
            <a:pPr algn="l"/>
            <a:endParaRPr lang="ar-EG" dirty="0"/>
          </a:p>
        </p:txBody>
      </p:sp>
    </p:spTree>
    <p:extLst>
      <p:ext uri="{BB962C8B-B14F-4D97-AF65-F5344CB8AC3E}">
        <p14:creationId xmlns:p14="http://schemas.microsoft.com/office/powerpoint/2010/main" val="4256387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Types of acute respiratory infections:</a:t>
            </a:r>
            <a:r>
              <a:rPr lang="en-US" sz="3600" dirty="0">
                <a:solidFill>
                  <a:srgbClr val="FF0000"/>
                </a:solidFill>
              </a:rPr>
              <a:t/>
            </a:r>
            <a:br>
              <a:rPr lang="en-US" sz="3600"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pPr algn="just" rtl="0"/>
            <a:r>
              <a:rPr lang="en-US" sz="4000" dirty="0" smtClean="0">
                <a:solidFill>
                  <a:srgbClr val="0070C0"/>
                </a:solidFill>
              </a:rPr>
              <a:t>Upper </a:t>
            </a:r>
            <a:r>
              <a:rPr lang="en-US" sz="4000" dirty="0">
                <a:solidFill>
                  <a:srgbClr val="0070C0"/>
                </a:solidFill>
              </a:rPr>
              <a:t>acute respiratory infections </a:t>
            </a:r>
            <a:r>
              <a:rPr lang="en-US" sz="4000" dirty="0"/>
              <a:t>includes infection in any of the following parts of the upper respiratory tract as Nose , ears ,the pharynx , the larynx , and the upper part of the trachea . </a:t>
            </a:r>
            <a:endParaRPr lang="en-US" dirty="0"/>
          </a:p>
          <a:p>
            <a:pPr algn="just" rtl="0"/>
            <a:r>
              <a:rPr lang="en-US" sz="4000" dirty="0">
                <a:solidFill>
                  <a:srgbClr val="0070C0"/>
                </a:solidFill>
              </a:rPr>
              <a:t>Lower acute respiratory infections </a:t>
            </a:r>
            <a:r>
              <a:rPr lang="en-US" sz="4000" dirty="0"/>
              <a:t>include infection in any of the following parts of the lower respiratory tract as lower trachea, main stein bronchi, segmental bronchioles, sub segmental bronchioles, terminal bronchioles and the alveoli.</a:t>
            </a:r>
            <a:endParaRPr lang="en-US" dirty="0"/>
          </a:p>
          <a:p>
            <a:pPr algn="l"/>
            <a:endParaRPr lang="ar-EG" dirty="0"/>
          </a:p>
        </p:txBody>
      </p:sp>
    </p:spTree>
    <p:extLst>
      <p:ext uri="{BB962C8B-B14F-4D97-AF65-F5344CB8AC3E}">
        <p14:creationId xmlns:p14="http://schemas.microsoft.com/office/powerpoint/2010/main" val="3547306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Etiology:</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1052736"/>
            <a:ext cx="8229600" cy="6480720"/>
          </a:xfrm>
        </p:spPr>
        <p:txBody>
          <a:bodyPr>
            <a:noAutofit/>
          </a:bodyPr>
          <a:lstStyle/>
          <a:p>
            <a:pPr algn="just" rtl="0"/>
            <a:r>
              <a:rPr lang="en-US" sz="2400" b="1" i="1" dirty="0" smtClean="0">
                <a:solidFill>
                  <a:srgbClr val="00B050"/>
                </a:solidFill>
              </a:rPr>
              <a:t>Nature </a:t>
            </a:r>
            <a:r>
              <a:rPr lang="en-US" sz="2400" b="1" i="1" dirty="0">
                <a:solidFill>
                  <a:srgbClr val="00B050"/>
                </a:solidFill>
              </a:rPr>
              <a:t>of infectious agent</a:t>
            </a:r>
            <a:r>
              <a:rPr lang="en-US" sz="2400" dirty="0"/>
              <a:t>: the respiratory tract is subject to wide variety of infectious agents.</a:t>
            </a:r>
          </a:p>
          <a:p>
            <a:pPr algn="just" rtl="0"/>
            <a:r>
              <a:rPr lang="en-US" sz="2400" b="1" i="1" dirty="0">
                <a:solidFill>
                  <a:srgbClr val="00B050"/>
                </a:solidFill>
              </a:rPr>
              <a:t>Size:</a:t>
            </a:r>
            <a:r>
              <a:rPr lang="en-US" sz="2400" b="1" i="1" dirty="0"/>
              <a:t> </a:t>
            </a:r>
            <a:r>
              <a:rPr lang="en-US" sz="2400" dirty="0"/>
              <a:t>the large the dose and the more frequent the exposure, </a:t>
            </a:r>
          </a:p>
          <a:p>
            <a:pPr algn="just" rtl="0"/>
            <a:r>
              <a:rPr lang="en-US" sz="2400" b="1" i="1" dirty="0">
                <a:solidFill>
                  <a:srgbClr val="00B050"/>
                </a:solidFill>
              </a:rPr>
              <a:t>Age </a:t>
            </a:r>
            <a:r>
              <a:rPr lang="en-US" sz="2400" b="1" i="1" dirty="0"/>
              <a:t>:</a:t>
            </a:r>
            <a:r>
              <a:rPr lang="en-US" sz="2400" dirty="0"/>
              <a:t> infants ,younger than age 3 months have a lower infection rate </a:t>
            </a:r>
            <a:endParaRPr lang="en-US" sz="2400" dirty="0" smtClean="0"/>
          </a:p>
          <a:p>
            <a:pPr algn="just" rtl="0"/>
            <a:r>
              <a:rPr lang="en-US" sz="2400" b="1" i="1" dirty="0" smtClean="0">
                <a:solidFill>
                  <a:srgbClr val="00B050"/>
                </a:solidFill>
              </a:rPr>
              <a:t>Resistance</a:t>
            </a:r>
            <a:r>
              <a:rPr lang="en-US" sz="2400" b="1" i="1" dirty="0">
                <a:solidFill>
                  <a:srgbClr val="00B050"/>
                </a:solidFill>
              </a:rPr>
              <a:t>:  </a:t>
            </a:r>
            <a:r>
              <a:rPr lang="en-US" sz="2400" dirty="0"/>
              <a:t>school – Age children have greater resistance to infection than infants and young children.</a:t>
            </a:r>
          </a:p>
          <a:p>
            <a:pPr algn="just" rtl="0"/>
            <a:r>
              <a:rPr lang="en-US" sz="2400" b="1" i="1" dirty="0">
                <a:solidFill>
                  <a:srgbClr val="00B050"/>
                </a:solidFill>
              </a:rPr>
              <a:t>Presence of general condition: </a:t>
            </a:r>
            <a:r>
              <a:rPr lang="en-US" sz="2400" dirty="0"/>
              <a:t>malnutrition anemia, fatigue, chilling of the body and immune deficiencies decrease normal resistance to infection </a:t>
            </a:r>
          </a:p>
          <a:p>
            <a:pPr algn="just" rtl="0"/>
            <a:r>
              <a:rPr lang="en-US" sz="2400" b="1" i="1" dirty="0">
                <a:solidFill>
                  <a:srgbClr val="00B050"/>
                </a:solidFill>
              </a:rPr>
              <a:t>Presence of disorders affecting respiratory tract: </a:t>
            </a:r>
            <a:r>
              <a:rPr lang="en-US" sz="2400" dirty="0"/>
              <a:t>Allergies cardiac abnormalities and cystic fibrosis weaken respiratory defense mechanism </a:t>
            </a:r>
          </a:p>
          <a:p>
            <a:pPr algn="just" rtl="0"/>
            <a:r>
              <a:rPr lang="en-US" sz="2400" b="1" i="1" dirty="0">
                <a:solidFill>
                  <a:srgbClr val="00B050"/>
                </a:solidFill>
              </a:rPr>
              <a:t>Seasonal Variations </a:t>
            </a:r>
            <a:r>
              <a:rPr lang="en-US" sz="2400" b="1" i="1" dirty="0"/>
              <a:t>: </a:t>
            </a:r>
            <a:r>
              <a:rPr lang="en-US" sz="2400" dirty="0"/>
              <a:t>the most common respiratory tract pathogens appear in epidemics during the winter and spring months </a:t>
            </a:r>
            <a:r>
              <a:rPr lang="en-US" sz="1600" dirty="0"/>
              <a:t>, </a:t>
            </a:r>
            <a:endParaRPr lang="ar-EG" sz="1600" dirty="0"/>
          </a:p>
        </p:txBody>
      </p:sp>
    </p:spTree>
    <p:extLst>
      <p:ext uri="{BB962C8B-B14F-4D97-AF65-F5344CB8AC3E}">
        <p14:creationId xmlns:p14="http://schemas.microsoft.com/office/powerpoint/2010/main" val="672152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60648"/>
            <a:ext cx="8229600" cy="1143000"/>
          </a:xfrm>
        </p:spPr>
        <p:txBody>
          <a:bodyPr>
            <a:normAutofit fontScale="90000"/>
          </a:bodyPr>
          <a:lstStyle/>
          <a:p>
            <a:r>
              <a:rPr lang="en-US" b="1" dirty="0" smtClean="0"/>
              <a:t/>
            </a:r>
            <a:br>
              <a:rPr lang="en-US" b="1" dirty="0" smtClean="0"/>
            </a:br>
            <a:r>
              <a:rPr lang="en-US" sz="3600" b="1" dirty="0" smtClean="0">
                <a:solidFill>
                  <a:srgbClr val="FF0000"/>
                </a:solidFill>
              </a:rPr>
              <a:t>Factors </a:t>
            </a:r>
            <a:r>
              <a:rPr lang="en-US" sz="3600" b="1" dirty="0">
                <a:solidFill>
                  <a:srgbClr val="FF0000"/>
                </a:solidFill>
              </a:rPr>
              <a:t>contributing increased incidence and severity of acute respiratory infections:</a:t>
            </a:r>
            <a:r>
              <a:rPr lang="en-US" sz="3600" dirty="0">
                <a:solidFill>
                  <a:srgbClr val="FF0000"/>
                </a:solidFill>
              </a:rPr>
              <a:t/>
            </a:r>
            <a:br>
              <a:rPr lang="en-US" sz="3600" dirty="0">
                <a:solidFill>
                  <a:srgbClr val="FF0000"/>
                </a:solidFill>
              </a:rPr>
            </a:br>
            <a:endParaRPr lang="ar-EG" sz="3600" dirty="0">
              <a:solidFill>
                <a:srgbClr val="FF0000"/>
              </a:solidFill>
            </a:endParaRPr>
          </a:p>
        </p:txBody>
      </p:sp>
      <p:sp>
        <p:nvSpPr>
          <p:cNvPr id="3" name="عنصر نائب للمحتوى 2"/>
          <p:cNvSpPr>
            <a:spLocks noGrp="1"/>
          </p:cNvSpPr>
          <p:nvPr>
            <p:ph idx="1"/>
          </p:nvPr>
        </p:nvSpPr>
        <p:spPr/>
        <p:txBody>
          <a:bodyPr>
            <a:normAutofit fontScale="85000" lnSpcReduction="20000"/>
          </a:bodyPr>
          <a:lstStyle/>
          <a:p>
            <a:pPr algn="just" rtl="0"/>
            <a:r>
              <a:rPr lang="en-US" b="1" i="1" dirty="0">
                <a:solidFill>
                  <a:srgbClr val="00B050"/>
                </a:solidFill>
              </a:rPr>
              <a:t>Nutritional states:</a:t>
            </a:r>
            <a:r>
              <a:rPr lang="en-US" dirty="0">
                <a:solidFill>
                  <a:srgbClr val="00B050"/>
                </a:solidFill>
              </a:rPr>
              <a:t> </a:t>
            </a:r>
            <a:r>
              <a:rPr lang="en-US" dirty="0"/>
              <a:t>	- Lack of breast – feeding </a:t>
            </a:r>
          </a:p>
          <a:p>
            <a:pPr marL="0" indent="0" algn="just" rtl="0">
              <a:buNone/>
            </a:pPr>
            <a:r>
              <a:rPr lang="en-US" dirty="0" smtClean="0"/>
              <a:t>   </a:t>
            </a:r>
            <a:r>
              <a:rPr lang="en-US" dirty="0"/>
              <a:t>- Poor Nutritional.	 - Deficiency of </a:t>
            </a:r>
            <a:r>
              <a:rPr lang="en-US" dirty="0" smtClean="0"/>
              <a:t>vitamin </a:t>
            </a:r>
          </a:p>
          <a:p>
            <a:pPr marL="0" indent="0" algn="just" rtl="0">
              <a:buNone/>
            </a:pPr>
            <a:r>
              <a:rPr lang="en-US" dirty="0" smtClean="0"/>
              <a:t>- Low birth weight.</a:t>
            </a:r>
          </a:p>
          <a:p>
            <a:pPr algn="just" rtl="0"/>
            <a:r>
              <a:rPr lang="en-US" dirty="0" smtClean="0"/>
              <a:t> </a:t>
            </a:r>
            <a:r>
              <a:rPr lang="en-US" b="1" i="1" dirty="0">
                <a:solidFill>
                  <a:srgbClr val="00B050"/>
                </a:solidFill>
              </a:rPr>
              <a:t>Age: </a:t>
            </a:r>
            <a:r>
              <a:rPr lang="en-US" dirty="0"/>
              <a:t>young age particularly the first two months of life.</a:t>
            </a:r>
          </a:p>
          <a:p>
            <a:pPr algn="just" rtl="0"/>
            <a:r>
              <a:rPr lang="en-US" b="1" i="1" dirty="0"/>
              <a:t> </a:t>
            </a:r>
            <a:r>
              <a:rPr lang="en-US" b="1" i="1" dirty="0">
                <a:solidFill>
                  <a:srgbClr val="00B050"/>
                </a:solidFill>
              </a:rPr>
              <a:t>Over crowding of houses and bad ventilation.</a:t>
            </a:r>
          </a:p>
          <a:p>
            <a:pPr algn="just" rtl="0"/>
            <a:r>
              <a:rPr lang="en-US" dirty="0"/>
              <a:t> </a:t>
            </a:r>
            <a:r>
              <a:rPr lang="en-US" b="1" i="1" dirty="0">
                <a:solidFill>
                  <a:srgbClr val="00B050"/>
                </a:solidFill>
              </a:rPr>
              <a:t>Air pollution </a:t>
            </a:r>
            <a:r>
              <a:rPr lang="en-US" dirty="0"/>
              <a:t>and passive inhalation of smoke, of cooking fire or parental smoking.</a:t>
            </a:r>
          </a:p>
          <a:p>
            <a:pPr algn="just" rtl="0"/>
            <a:r>
              <a:rPr lang="en-US" b="1" i="1" dirty="0">
                <a:solidFill>
                  <a:srgbClr val="00B050"/>
                </a:solidFill>
              </a:rPr>
              <a:t> Emotional disturbance.</a:t>
            </a:r>
          </a:p>
          <a:p>
            <a:pPr algn="just" rtl="0"/>
            <a:r>
              <a:rPr lang="en-US" b="1" i="1" dirty="0">
                <a:solidFill>
                  <a:srgbClr val="00B050"/>
                </a:solidFill>
              </a:rPr>
              <a:t> Delay and improper treatment</a:t>
            </a:r>
            <a:r>
              <a:rPr lang="en-US" b="1" i="1" dirty="0">
                <a:solidFill>
                  <a:srgbClr val="00B050"/>
                </a:solidFill>
              </a:rPr>
              <a:t>.</a:t>
            </a:r>
            <a:endParaRPr lang="en-US" b="1" i="1" dirty="0">
              <a:solidFill>
                <a:srgbClr val="00B050"/>
              </a:solidFill>
            </a:endParaRPr>
          </a:p>
          <a:p>
            <a:pPr algn="just" rtl="0"/>
            <a:r>
              <a:rPr lang="en-US" b="1" i="1" dirty="0">
                <a:solidFill>
                  <a:srgbClr val="00B050"/>
                </a:solidFill>
              </a:rPr>
              <a:t> </a:t>
            </a:r>
            <a:r>
              <a:rPr lang="en-US" b="1" i="1" dirty="0">
                <a:solidFill>
                  <a:srgbClr val="00B050"/>
                </a:solidFill>
              </a:rPr>
              <a:t>Poor vaccination compliance</a:t>
            </a:r>
            <a:endParaRPr lang="ar-EG" b="1" i="1" dirty="0">
              <a:solidFill>
                <a:srgbClr val="00B050"/>
              </a:solidFill>
            </a:endParaRPr>
          </a:p>
        </p:txBody>
      </p:sp>
    </p:spTree>
    <p:extLst>
      <p:ext uri="{BB962C8B-B14F-4D97-AF65-F5344CB8AC3E}">
        <p14:creationId xmlns:p14="http://schemas.microsoft.com/office/powerpoint/2010/main" val="2227195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Clinical manifestation:</a:t>
            </a:r>
            <a:r>
              <a:rPr lang="en-US" dirty="0"/>
              <a:t/>
            </a:r>
            <a:br>
              <a:rPr lang="en-US" dirty="0"/>
            </a:br>
            <a:endParaRPr lang="ar-EG" dirty="0"/>
          </a:p>
        </p:txBody>
      </p:sp>
      <p:sp>
        <p:nvSpPr>
          <p:cNvPr id="3" name="عنصر نائب للمحتوى 2"/>
          <p:cNvSpPr>
            <a:spLocks noGrp="1"/>
          </p:cNvSpPr>
          <p:nvPr>
            <p:ph idx="1"/>
          </p:nvPr>
        </p:nvSpPr>
        <p:spPr/>
        <p:txBody>
          <a:bodyPr>
            <a:normAutofit fontScale="62500" lnSpcReduction="20000"/>
          </a:bodyPr>
          <a:lstStyle/>
          <a:p>
            <a:pPr algn="l" rtl="0"/>
            <a:r>
              <a:rPr lang="en-US" dirty="0"/>
              <a:t>	Infants and young children especially those between 6 month and 3 years of age, react more severely to acute respiratory tract infection than older </a:t>
            </a:r>
            <a:r>
              <a:rPr lang="en-US" dirty="0" smtClean="0"/>
              <a:t>children.</a:t>
            </a:r>
            <a:endParaRPr lang="en-US" dirty="0"/>
          </a:p>
          <a:p>
            <a:pPr lvl="0" algn="l" rtl="0"/>
            <a:r>
              <a:rPr lang="en-US" b="1" i="1" dirty="0">
                <a:solidFill>
                  <a:srgbClr val="0070C0"/>
                </a:solidFill>
              </a:rPr>
              <a:t>Fever</a:t>
            </a:r>
            <a:r>
              <a:rPr lang="en-US" dirty="0">
                <a:solidFill>
                  <a:srgbClr val="0070C0"/>
                </a:solidFill>
              </a:rPr>
              <a:t>:</a:t>
            </a:r>
            <a:r>
              <a:rPr lang="en-US" dirty="0"/>
              <a:t> may be absent in new born infants and in young greatest at age 6 months to 3 years temp. Reach 39.5</a:t>
            </a:r>
            <a:r>
              <a:rPr lang="ar-EG" dirty="0"/>
              <a:t>°</a:t>
            </a:r>
            <a:r>
              <a:rPr lang="en-US" dirty="0"/>
              <a:t>c – 40.5</a:t>
            </a:r>
            <a:r>
              <a:rPr lang="ar-EG" dirty="0" smtClean="0"/>
              <a:t>°</a:t>
            </a:r>
          </a:p>
          <a:p>
            <a:pPr lvl="0" algn="l" rtl="0"/>
            <a:r>
              <a:rPr lang="en-US" b="1" i="1" dirty="0" err="1">
                <a:solidFill>
                  <a:srgbClr val="0070C0"/>
                </a:solidFill>
              </a:rPr>
              <a:t>Meningismus</a:t>
            </a:r>
            <a:r>
              <a:rPr lang="en-US" b="1" i="1" dirty="0">
                <a:solidFill>
                  <a:srgbClr val="0070C0"/>
                </a:solidFill>
              </a:rPr>
              <a:t>: </a:t>
            </a:r>
            <a:r>
              <a:rPr lang="en-US" dirty="0"/>
              <a:t>meningeal signs without infection of the meninges occur with abrupt onset of fever accompanied by headache, pain, and stiffness in the back and neck, presence of kerning. Subsides as the temp decrease </a:t>
            </a:r>
          </a:p>
          <a:p>
            <a:pPr lvl="0" algn="l" rtl="0"/>
            <a:r>
              <a:rPr lang="en-US" b="1" i="1" dirty="0">
                <a:solidFill>
                  <a:srgbClr val="0070C0"/>
                </a:solidFill>
              </a:rPr>
              <a:t>Anorexia: </a:t>
            </a:r>
            <a:r>
              <a:rPr lang="en-US" dirty="0"/>
              <a:t>Common with most childhood illnesses, persists to a greater or lesser degree throughout febrile stage of illness, often extends into convalescence.</a:t>
            </a:r>
          </a:p>
          <a:p>
            <a:pPr lvl="0" algn="l" rtl="0"/>
            <a:r>
              <a:rPr lang="en-US" b="1" i="1" dirty="0">
                <a:solidFill>
                  <a:srgbClr val="0070C0"/>
                </a:solidFill>
              </a:rPr>
              <a:t>Vomiting: </a:t>
            </a:r>
            <a:r>
              <a:rPr lang="en-US" dirty="0"/>
              <a:t>small children vomit readily with illness, due to onset of infection, usually short – lived but may persist during the illness.</a:t>
            </a:r>
          </a:p>
          <a:p>
            <a:pPr lvl="0" algn="l" rtl="0"/>
            <a:r>
              <a:rPr lang="en-US" b="1" i="1" dirty="0">
                <a:solidFill>
                  <a:srgbClr val="0070C0"/>
                </a:solidFill>
              </a:rPr>
              <a:t>Diarrhea: </a:t>
            </a:r>
            <a:r>
              <a:rPr lang="en-US" b="1" i="1" dirty="0"/>
              <a:t>usually </a:t>
            </a:r>
            <a:r>
              <a:rPr lang="en-US" dirty="0"/>
              <a:t>mild, transient diarrhea but may become severe after accompanies viral respiratory infection, frequent cause of dehydration</a:t>
            </a:r>
            <a:r>
              <a:rPr lang="en-US" dirty="0" smtClean="0"/>
              <a:t>.</a:t>
            </a:r>
            <a:endParaRPr lang="en-US" dirty="0"/>
          </a:p>
        </p:txBody>
      </p:sp>
    </p:spTree>
    <p:extLst>
      <p:ext uri="{BB962C8B-B14F-4D97-AF65-F5344CB8AC3E}">
        <p14:creationId xmlns:p14="http://schemas.microsoft.com/office/powerpoint/2010/main" val="607765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2156</Words>
  <Application>Microsoft Office PowerPoint</Application>
  <PresentationFormat>عرض على الشاشة (3:4)‏</PresentationFormat>
  <Paragraphs>260</Paragraphs>
  <Slides>45</Slides>
  <Notes>0</Notes>
  <HiddenSlides>0</HiddenSlides>
  <MMClips>0</MMClips>
  <ScaleCrop>false</ScaleCrop>
  <HeadingPairs>
    <vt:vector size="4" baseType="variant">
      <vt:variant>
        <vt:lpstr>نسق</vt:lpstr>
      </vt:variant>
      <vt:variant>
        <vt:i4>1</vt:i4>
      </vt:variant>
      <vt:variant>
        <vt:lpstr>عناوين الشرائح</vt:lpstr>
      </vt:variant>
      <vt:variant>
        <vt:i4>45</vt:i4>
      </vt:variant>
    </vt:vector>
  </HeadingPairs>
  <TitlesOfParts>
    <vt:vector size="46" baseType="lpstr">
      <vt:lpstr>سمة Office</vt:lpstr>
      <vt:lpstr>  Nursing Management of children with Respiratory Disorders  </vt:lpstr>
      <vt:lpstr>Objectives:</vt:lpstr>
      <vt:lpstr>Introduction:- </vt:lpstr>
      <vt:lpstr>  Factors that increase the infant and young child susceptibility to respiratory  infection </vt:lpstr>
      <vt:lpstr>Acute Respiratory Infections </vt:lpstr>
      <vt:lpstr>Types of acute respiratory infections: </vt:lpstr>
      <vt:lpstr>Etiology: </vt:lpstr>
      <vt:lpstr> Factors contributing increased incidence and severity of acute respiratory infections: </vt:lpstr>
      <vt:lpstr>Clinical manifestation: </vt:lpstr>
      <vt:lpstr>عرض تقديمي في PowerPoint</vt:lpstr>
      <vt:lpstr>Nursing care plan: </vt:lpstr>
      <vt:lpstr> Acute infection of the upper respiratory tract. Acute nasophryngitis (common cold ) </vt:lpstr>
      <vt:lpstr>Etiology</vt:lpstr>
      <vt:lpstr>Clinical manifestation: </vt:lpstr>
      <vt:lpstr>Complication</vt:lpstr>
      <vt:lpstr>Nursing intervention: </vt:lpstr>
      <vt:lpstr>Preventive measures: </vt:lpstr>
      <vt:lpstr>Treatment</vt:lpstr>
      <vt:lpstr>Otitis media </vt:lpstr>
      <vt:lpstr>Etiology</vt:lpstr>
      <vt:lpstr>Clinical manifestation: </vt:lpstr>
      <vt:lpstr> Complications of acute otitis media (AOM(  </vt:lpstr>
      <vt:lpstr>Nursing care</vt:lpstr>
      <vt:lpstr>Treatment:- </vt:lpstr>
      <vt:lpstr>Croup  ( Acute spasmatic laryngitis ) </vt:lpstr>
      <vt:lpstr> Incidence: </vt:lpstr>
      <vt:lpstr>Causes</vt:lpstr>
      <vt:lpstr>Clinical manifestation: </vt:lpstr>
      <vt:lpstr>Treatment: </vt:lpstr>
      <vt:lpstr> Acute infections of the lower respiratory tract </vt:lpstr>
      <vt:lpstr>Etiology</vt:lpstr>
      <vt:lpstr>Clinical manifestation: </vt:lpstr>
      <vt:lpstr>2) Acute Bronchiolitis </vt:lpstr>
      <vt:lpstr>Clinical manifestation: </vt:lpstr>
      <vt:lpstr>Treatment: </vt:lpstr>
      <vt:lpstr>3) Pneumonia </vt:lpstr>
      <vt:lpstr>Classification of Pneumonia: </vt:lpstr>
      <vt:lpstr>Clinical manifestation:- </vt:lpstr>
      <vt:lpstr>Treatment: </vt:lpstr>
      <vt:lpstr>4) Bronchial asthma </vt:lpstr>
      <vt:lpstr>Risk factors for asthma morbidity and mortality </vt:lpstr>
      <vt:lpstr>Clinical manifestation: </vt:lpstr>
      <vt:lpstr>عرض تقديمي في PowerPoint</vt:lpstr>
      <vt:lpstr>Therapeutic management: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Nursing Management of children with Respiratory Disorders  </dc:title>
  <dc:creator>best</dc:creator>
  <cp:lastModifiedBy>best</cp:lastModifiedBy>
  <cp:revision>13</cp:revision>
  <dcterms:created xsi:type="dcterms:W3CDTF">2020-04-12T16:33:39Z</dcterms:created>
  <dcterms:modified xsi:type="dcterms:W3CDTF">2020-04-13T19:19:07Z</dcterms:modified>
</cp:coreProperties>
</file>