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4" r:id="rId7"/>
    <p:sldId id="265" r:id="rId8"/>
    <p:sldId id="266" r:id="rId9"/>
    <p:sldId id="267" r:id="rId10"/>
    <p:sldId id="272" r:id="rId11"/>
    <p:sldId id="268" r:id="rId12"/>
    <p:sldId id="269" r:id="rId13"/>
    <p:sldId id="270" r:id="rId14"/>
    <p:sldId id="273" r:id="rId15"/>
    <p:sldId id="275" r:id="rId16"/>
    <p:sldId id="274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B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83F98-362F-48F6-BE22-EB855522E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DE83F3-698B-4659-B3E0-5D0B6BB0CF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335F0-2E1E-413C-AA6E-B05A31C2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7741-AE32-4B32-81C2-0E4BF4BD3BA1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641F0-0762-431D-94F2-8969F297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432FA-A136-4A59-9BCE-A3CA355ED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3677-7811-4A3D-82F2-21F4957C5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0D3A8-C603-486B-833F-D72F3AED8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4DE73-7042-4901-B181-1164A4C08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8FF60-3AEB-4258-906F-18AF5C248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7741-AE32-4B32-81C2-0E4BF4BD3BA1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8DD8A-3E5C-4934-8B59-45F39360E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6386D-A202-4A91-A5D3-A6EAA6AC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3677-7811-4A3D-82F2-21F4957C5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8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EE1758-BD82-4B07-A723-03CCC7B4B2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E0CBFA-520D-42AD-B090-06BCF359E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1DD1F-A06D-4A94-8E28-3107102AE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7741-AE32-4B32-81C2-0E4BF4BD3BA1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63B21-4972-4F86-A625-E069EEE08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EF14-82ED-404A-998C-BCB26B296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3677-7811-4A3D-82F2-21F4957C5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7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51D7-E4E5-49A5-8D13-B585397A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10598-C7ED-470D-9BBC-40C38FE98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487C8-2442-4A74-9436-FB46A8108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7741-AE32-4B32-81C2-0E4BF4BD3BA1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A0B57-7BFD-49B9-9459-1D14FB5AF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5C15-125A-4048-895F-964312E64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3677-7811-4A3D-82F2-21F4957C5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24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6F50E-D9F2-4672-BC38-FCC547F64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182EF-1FF1-4155-A605-0873CA818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D874F-3F0E-4890-9985-113DF4772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7741-AE32-4B32-81C2-0E4BF4BD3BA1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890F8-CB72-461C-9CE9-B73253B8A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3CAC7-A3A2-4AD3-B9C1-430F2483B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3677-7811-4A3D-82F2-21F4957C5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2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F2C0-E6ED-4B40-8823-CB7AFEC89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4648B-C26B-435E-8038-45C1724E0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B4D78-4B16-488B-A1F4-2D5E41025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B05F7F-6430-4FF4-B324-5CF3FFAAE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7741-AE32-4B32-81C2-0E4BF4BD3BA1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E5DC6-1F84-417F-815E-D1E1AAD80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0D5AB-EB13-4772-AB78-683D4DDDE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3677-7811-4A3D-82F2-21F4957C5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5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151BE-176C-4EA7-998F-2BDD6D9B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EE177-0F31-4F06-8353-FB0A707B4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6B58C-69CA-44F9-9A7A-03557369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B53FF2-60DA-4198-8F72-82B901D32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AEBCC-9E8D-40BC-85CE-F185BA9753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370749-7D91-4D96-B56A-886567B2A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7741-AE32-4B32-81C2-0E4BF4BD3BA1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66D01D-8097-4BE6-A99A-19093D3AD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9297E-BCA7-43D0-AFDC-B6FAC1C8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3677-7811-4A3D-82F2-21F4957C5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0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24142-B2E1-4695-B8DE-DD43AE30A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9457BB-D132-425A-B3B2-9CAC35EDF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7741-AE32-4B32-81C2-0E4BF4BD3BA1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C0233B-B790-4CF6-A0D4-DD38C81A1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B61BA-DE17-4C86-A97B-573CD02CA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3677-7811-4A3D-82F2-21F4957C5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62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AF0AB-D308-46F0-80C6-34F5C9409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7741-AE32-4B32-81C2-0E4BF4BD3BA1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151AC-6992-4612-954B-B4EB9F888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43E7B-6272-4672-A49F-00774DF06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3677-7811-4A3D-82F2-21F4957C5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70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B8ADD-7D59-4799-A12D-394D271F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09FA8-D085-47FA-BCA6-778F9440E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687F3-3FE8-47AE-AE76-C0D4F2846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57A2B-4A97-43C7-9F69-552A32B4F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7741-AE32-4B32-81C2-0E4BF4BD3BA1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2E017-80C4-44C3-B9D1-805704A7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CCF48-9015-4C7E-8F86-466B5181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3677-7811-4A3D-82F2-21F4957C5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0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77C1E-D064-4D89-98E0-0BA1914E9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74DED3-0B2C-46E5-B425-F2736FA919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3B0CB5-CE31-47CB-9B79-7FF7F8D54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65B79-6B7F-491D-8333-8D9CD21EF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7741-AE32-4B32-81C2-0E4BF4BD3BA1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27E18-AB78-4BDD-BBFB-E9F54639D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2B61F-9CE8-45F0-862B-6EB101F9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3677-7811-4A3D-82F2-21F4957C5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68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E83B9E-5817-4153-9A44-A109A1CEC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A6766-0C3D-4501-82EB-8DD9D1AC3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9B51D-6237-45EB-8D34-9918BC189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37741-AE32-4B32-81C2-0E4BF4BD3BA1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B56FC-17F0-4B3E-961E-1D752327F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34B93-4877-4994-A376-63AF49FB3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3677-7811-4A3D-82F2-21F4957C5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7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53D2F5-97E4-4275-B0E9-7A398397C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2" y="1122218"/>
            <a:ext cx="5502928" cy="3920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3D2BBE-D524-44CE-9DE7-E0D7FB736C63}"/>
              </a:ext>
            </a:extLst>
          </p:cNvPr>
          <p:cNvSpPr txBox="1"/>
          <p:nvPr/>
        </p:nvSpPr>
        <p:spPr>
          <a:xfrm>
            <a:off x="6373091" y="1122218"/>
            <a:ext cx="52258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Reactions Of Proteins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D49DCE-7C92-4AEB-AE86-D42224C67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4128" y="6116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0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421EC8-FFF7-44BD-8961-EEAD0CF4A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83" y="2968486"/>
            <a:ext cx="5918057" cy="3410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694081-A363-44E0-9895-4E29D7E3CF70}"/>
              </a:ext>
            </a:extLst>
          </p:cNvPr>
          <p:cNvSpPr txBox="1"/>
          <p:nvPr/>
        </p:nvSpPr>
        <p:spPr>
          <a:xfrm>
            <a:off x="2911683" y="1126435"/>
            <a:ext cx="8176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Heat Coagulation Test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B7DE1F-49D1-4752-B8B7-227E278A3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4472" y="5807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5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B7B25-E723-420E-A1D4-7CE120B2B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4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Heat Coagulation test: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C7D4B-4827-4CAC-A2DD-F3B5D906B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434" y="1349410"/>
            <a:ext cx="10515600" cy="4351338"/>
          </a:xfrm>
        </p:spPr>
        <p:txBody>
          <a:bodyPr/>
          <a:lstStyle/>
          <a:p>
            <a:r>
              <a:rPr lang="en-US" dirty="0"/>
              <a:t>Test used to differentiate between </a:t>
            </a:r>
            <a:r>
              <a:rPr lang="en-US" dirty="0">
                <a:solidFill>
                  <a:srgbClr val="0070C0"/>
                </a:solidFill>
              </a:rPr>
              <a:t>Albumin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Gelatin</a:t>
            </a:r>
            <a:r>
              <a:rPr lang="en-US" dirty="0"/>
              <a:t>.</a:t>
            </a:r>
          </a:p>
          <a:p>
            <a:r>
              <a:rPr lang="en-US" dirty="0"/>
              <a:t>When protein is heated in acidic medium, it becomes denaturated because of breaking of certain bonds</a:t>
            </a:r>
          </a:p>
          <a:p>
            <a:r>
              <a:rPr lang="en-US" dirty="0"/>
              <a:t>Polypeptide chains become uncoiled and become melted together to form insoluble masses which is called </a:t>
            </a:r>
            <a:r>
              <a:rPr lang="en-US" dirty="0">
                <a:solidFill>
                  <a:srgbClr val="0070C0"/>
                </a:solidFill>
              </a:rPr>
              <a:t>coagulum.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5C85AD-1E66-4EBE-8D20-6F839080B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4114178"/>
            <a:ext cx="8627165" cy="218122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A246CD-5BC7-415E-BC38-A716F5EB6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5990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13016-F802-4225-954B-5639E4B91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Principle: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995D5-265F-4FC8-9E34-4A4B933AD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Albumin is coagulated when heated, which is precipitated at the isoelectric point when acetic acid is added.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4B547-B784-4C4B-B9BD-9DF883879E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8388" r="1130" b="1822"/>
          <a:stretch/>
        </p:blipFill>
        <p:spPr>
          <a:xfrm>
            <a:off x="1868556" y="3578086"/>
            <a:ext cx="7991061" cy="239864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B3B62A-A310-44B0-87CC-025377379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3073" y="6052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0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C6E66-6CAC-4446-96F8-D7D3018C1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Procedure: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AED7E-84C5-42B1-BA29-BF20E79CF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243" y="1932505"/>
            <a:ext cx="7494104" cy="4351338"/>
          </a:xfrm>
        </p:spPr>
        <p:txBody>
          <a:bodyPr/>
          <a:lstStyle/>
          <a:p>
            <a:r>
              <a:rPr lang="en-US" dirty="0"/>
              <a:t>Fill 2\3 of test tube with the unknown solution.</a:t>
            </a:r>
          </a:p>
          <a:p>
            <a:r>
              <a:rPr lang="en-US" dirty="0"/>
              <a:t>Heat the upper portion of the test tube up to boiling.</a:t>
            </a:r>
          </a:p>
          <a:p>
            <a:pPr lvl="1"/>
            <a:r>
              <a:rPr lang="en-US" sz="2800" dirty="0"/>
              <a:t>Turbidity indicates </a:t>
            </a:r>
            <a:r>
              <a:rPr lang="en-US" sz="2800" dirty="0">
                <a:solidFill>
                  <a:srgbClr val="0070C0"/>
                </a:solidFill>
              </a:rPr>
              <a:t>Albumin</a:t>
            </a:r>
            <a:r>
              <a:rPr lang="en-US" sz="2800" dirty="0"/>
              <a:t>.</a:t>
            </a:r>
          </a:p>
          <a:p>
            <a:pPr lvl="1"/>
            <a:r>
              <a:rPr lang="en-US" sz="2800" dirty="0"/>
              <a:t>No turbidity indicates </a:t>
            </a:r>
            <a:r>
              <a:rPr lang="en-US" sz="2800" dirty="0">
                <a:solidFill>
                  <a:srgbClr val="0070C0"/>
                </a:solidFill>
              </a:rPr>
              <a:t>Gelatin</a:t>
            </a:r>
            <a:r>
              <a:rPr lang="en-US" dirty="0"/>
              <a:t>.</a:t>
            </a:r>
          </a:p>
          <a:p>
            <a:r>
              <a:rPr lang="en-US" dirty="0"/>
              <a:t>Add few drops of </a:t>
            </a:r>
            <a:r>
              <a:rPr lang="en-US" dirty="0">
                <a:solidFill>
                  <a:srgbClr val="C00000"/>
                </a:solidFill>
              </a:rPr>
              <a:t>Acetic Acid </a:t>
            </a:r>
            <a:r>
              <a:rPr lang="en-US" dirty="0"/>
              <a:t>in it                      as in alkaline medium heating may precipitate phosphate, So acidification is important.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D5C3D21-80C3-4D87-97D7-2FC26B8B385D}"/>
              </a:ext>
            </a:extLst>
          </p:cNvPr>
          <p:cNvSpPr/>
          <p:nvPr/>
        </p:nvSpPr>
        <p:spPr>
          <a:xfrm>
            <a:off x="5618923" y="4333462"/>
            <a:ext cx="1272208" cy="25179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98FF8C-4992-4FB0-9F3D-A868061BC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347" y="1932505"/>
            <a:ext cx="3823557" cy="425042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3CF793-3221-43DC-873B-7E6B5AAA9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6764" y="6119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9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if">
            <a:extLst>
              <a:ext uri="{FF2B5EF4-FFF2-40B4-BE49-F238E27FC236}">
                <a16:creationId xmlns:a16="http://schemas.microsoft.com/office/drawing/2014/main" id="{58082DC8-2DF5-42B3-BDB9-EBD0F439D537}"/>
              </a:ext>
            </a:extLst>
          </p:cNvPr>
          <p:cNvSpPr/>
          <p:nvPr/>
        </p:nvSpPr>
        <p:spPr>
          <a:xfrm>
            <a:off x="728317" y="4269776"/>
            <a:ext cx="3786809" cy="20686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If Turbidity persists 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Albumin</a:t>
            </a: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4A353DAF-8BEF-4CE3-87BC-1BABE96700C4}"/>
              </a:ext>
            </a:extLst>
          </p:cNvPr>
          <p:cNvSpPr/>
          <p:nvPr/>
        </p:nvSpPr>
        <p:spPr>
          <a:xfrm>
            <a:off x="6745356" y="4269775"/>
            <a:ext cx="4187687" cy="2068627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I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if Turbidity disappears 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Phosphate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EB2016A5-E75D-4660-9C5F-281C6B8744AC}"/>
              </a:ext>
            </a:extLst>
          </p:cNvPr>
          <p:cNvSpPr/>
          <p:nvPr/>
        </p:nvSpPr>
        <p:spPr>
          <a:xfrm>
            <a:off x="8494642" y="4959532"/>
            <a:ext cx="344557" cy="68911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EA955F48-BF9B-49CC-8E3C-20BA9B2DF425}"/>
              </a:ext>
            </a:extLst>
          </p:cNvPr>
          <p:cNvSpPr/>
          <p:nvPr/>
        </p:nvSpPr>
        <p:spPr>
          <a:xfrm>
            <a:off x="2449442" y="4959532"/>
            <a:ext cx="344557" cy="68911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191395-A32A-455C-A7C3-AB59070565CB}"/>
              </a:ext>
            </a:extLst>
          </p:cNvPr>
          <p:cNvSpPr/>
          <p:nvPr/>
        </p:nvSpPr>
        <p:spPr>
          <a:xfrm>
            <a:off x="3023419" y="1253613"/>
            <a:ext cx="5471223" cy="14895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Few drops of Acetic acid</a:t>
            </a:r>
          </a:p>
        </p:txBody>
      </p:sp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93A811D2-1419-4786-BDAD-A1797952FB80}"/>
              </a:ext>
            </a:extLst>
          </p:cNvPr>
          <p:cNvSpPr/>
          <p:nvPr/>
        </p:nvSpPr>
        <p:spPr>
          <a:xfrm>
            <a:off x="3023419" y="2949677"/>
            <a:ext cx="1165123" cy="116512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2B56D9EF-5F38-46B4-AD95-E5722E20BC80}"/>
              </a:ext>
            </a:extLst>
          </p:cNvPr>
          <p:cNvSpPr/>
          <p:nvPr/>
        </p:nvSpPr>
        <p:spPr>
          <a:xfrm>
            <a:off x="7506929" y="2949677"/>
            <a:ext cx="1165123" cy="116512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F52343-0077-463E-AE58-5C54539BC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3018" y="6130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7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6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t coagulation test(720P_HD)">
            <a:hlinkClick r:id="" action="ppaction://media"/>
            <a:extLst>
              <a:ext uri="{FF2B5EF4-FFF2-40B4-BE49-F238E27FC236}">
                <a16:creationId xmlns:a16="http://schemas.microsoft.com/office/drawing/2014/main" id="{5E64B3D5-A864-4482-943A-15228DCADC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073" y="309131"/>
            <a:ext cx="9712036" cy="53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3D698-6747-4530-AC0F-A7B1612D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Reactions of Proteins: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8C39A-7470-45C0-A2CF-96BD6B7DF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rgbClr val="C00000"/>
                </a:solidFill>
              </a:rPr>
              <a:t>Biuret’s test </a:t>
            </a:r>
          </a:p>
          <a:p>
            <a:pPr marL="0" indent="0">
              <a:buNone/>
            </a:pPr>
            <a:r>
              <a:rPr lang="en-US" dirty="0"/>
              <a:t> General test for detection of proteins.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>
                <a:solidFill>
                  <a:srgbClr val="C00000"/>
                </a:solidFill>
              </a:rPr>
              <a:t>Heat coagulation test  </a:t>
            </a:r>
          </a:p>
          <a:p>
            <a:pPr marL="0" indent="0">
              <a:buNone/>
            </a:pPr>
            <a:r>
              <a:rPr lang="en-US" dirty="0"/>
              <a:t> Differentiate between albumin and gelatin.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B38C4E-FE7B-4850-9547-F7EE605FC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1509" y="61423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8EB23B-AA74-4EB3-B1CB-7BC2478F8864}"/>
              </a:ext>
            </a:extLst>
          </p:cNvPr>
          <p:cNvSpPr txBox="1"/>
          <p:nvPr/>
        </p:nvSpPr>
        <p:spPr>
          <a:xfrm>
            <a:off x="2701636" y="2644170"/>
            <a:ext cx="10002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C00000"/>
                </a:solidFill>
                <a:latin typeface="Bradley Hand ITC" panose="03070402050302030203" pitchFamily="66" charset="0"/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3117790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DBB58B-6E1E-486A-8E76-9A5F82BC5F02}"/>
              </a:ext>
            </a:extLst>
          </p:cNvPr>
          <p:cNvSpPr txBox="1"/>
          <p:nvPr/>
        </p:nvSpPr>
        <p:spPr>
          <a:xfrm>
            <a:off x="678873" y="775855"/>
            <a:ext cx="109589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Proteins are found in variety of foods :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717EF4-1A8F-46C8-A16F-F063DDE3A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1633105"/>
            <a:ext cx="3439431" cy="1941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B8F8BB-D8C1-423F-84F8-3D80DFA9D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39" y="3920958"/>
            <a:ext cx="4218372" cy="2937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C336B9-1F47-4371-8E4C-D8FF33A9C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050" y="2028825"/>
            <a:ext cx="3026117" cy="41079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F33CEE-8214-45C2-ACE4-C9705786B2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411" y="1633105"/>
            <a:ext cx="3257550" cy="14001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1FF65-028A-4850-AAE2-FA9C4305EF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101" y="3574473"/>
            <a:ext cx="3121152" cy="312115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43F2C1-CB8E-4FEB-A896-EF61CD490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7567" y="6171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A3235121-9ACE-4611-AA28-53DE3B3A51C3}"/>
              </a:ext>
            </a:extLst>
          </p:cNvPr>
          <p:cNvSpPr/>
          <p:nvPr/>
        </p:nvSpPr>
        <p:spPr>
          <a:xfrm>
            <a:off x="2590800" y="3829878"/>
            <a:ext cx="815009" cy="964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096464-B13C-414B-AFB8-D3ECD242A737}"/>
              </a:ext>
            </a:extLst>
          </p:cNvPr>
          <p:cNvSpPr/>
          <p:nvPr/>
        </p:nvSpPr>
        <p:spPr>
          <a:xfrm>
            <a:off x="8004313" y="3395077"/>
            <a:ext cx="2199861" cy="11716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040081-E555-4187-BAF8-9CCE4781A62B}"/>
              </a:ext>
            </a:extLst>
          </p:cNvPr>
          <p:cNvSpPr/>
          <p:nvPr/>
        </p:nvSpPr>
        <p:spPr>
          <a:xfrm>
            <a:off x="2590801" y="3829878"/>
            <a:ext cx="815008" cy="9647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CB355-E6F2-47CA-A4CB-6CBE4142F1FF}"/>
              </a:ext>
            </a:extLst>
          </p:cNvPr>
          <p:cNvSpPr txBox="1"/>
          <p:nvPr/>
        </p:nvSpPr>
        <p:spPr>
          <a:xfrm>
            <a:off x="595746" y="1066799"/>
            <a:ext cx="107926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4000" b="1" dirty="0">
                <a:solidFill>
                  <a:srgbClr val="C00000"/>
                </a:solidFill>
              </a:rPr>
              <a:t>Proteins</a:t>
            </a:r>
            <a:r>
              <a:rPr lang="en-US" dirty="0"/>
              <a:t> </a:t>
            </a:r>
            <a:r>
              <a:rPr lang="en-US" sz="3600" b="1" dirty="0"/>
              <a:t>are Polypeptides formed from sequences of Amino Acids connected together by </a:t>
            </a:r>
            <a:r>
              <a:rPr lang="en-US" sz="3600" b="1" dirty="0">
                <a:solidFill>
                  <a:srgbClr val="C00000"/>
                </a:solidFill>
              </a:rPr>
              <a:t>peptide bonds</a:t>
            </a:r>
            <a:r>
              <a:rPr lang="en-US" sz="3600" b="1" dirty="0"/>
              <a:t>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FF56F8-848A-415C-9F65-4EF15EF8E4FD}"/>
              </a:ext>
            </a:extLst>
          </p:cNvPr>
          <p:cNvSpPr/>
          <p:nvPr/>
        </p:nvSpPr>
        <p:spPr>
          <a:xfrm>
            <a:off x="6997148" y="4890052"/>
            <a:ext cx="1550504" cy="463826"/>
          </a:xfrm>
          <a:prstGeom prst="ellipse">
            <a:avLst/>
          </a:prstGeom>
          <a:solidFill>
            <a:srgbClr val="F8B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B4D6F4-490F-4CB7-B0FB-8C41891FD9E9}"/>
              </a:ext>
            </a:extLst>
          </p:cNvPr>
          <p:cNvSpPr/>
          <p:nvPr/>
        </p:nvSpPr>
        <p:spPr>
          <a:xfrm>
            <a:off x="3843130" y="4890053"/>
            <a:ext cx="1099931" cy="463826"/>
          </a:xfrm>
          <a:prstGeom prst="ellipse">
            <a:avLst/>
          </a:prstGeom>
          <a:solidFill>
            <a:srgbClr val="F8B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A29C5-F4D3-493F-9D51-FB6D450A4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54" y="3468424"/>
            <a:ext cx="7259782" cy="295275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B0D3CBA-48A6-4B93-8054-6C6AC2ACD472}"/>
              </a:ext>
            </a:extLst>
          </p:cNvPr>
          <p:cNvSpPr/>
          <p:nvPr/>
        </p:nvSpPr>
        <p:spPr>
          <a:xfrm>
            <a:off x="10204173" y="3167270"/>
            <a:ext cx="1745069" cy="106017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Carboxyl group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9FC408B-35F8-4442-9685-DBA377FA74A7}"/>
              </a:ext>
            </a:extLst>
          </p:cNvPr>
          <p:cNvSpPr/>
          <p:nvPr/>
        </p:nvSpPr>
        <p:spPr>
          <a:xfrm flipH="1">
            <a:off x="595746" y="3429000"/>
            <a:ext cx="1707118" cy="90446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Amino group</a:t>
            </a:r>
          </a:p>
        </p:txBody>
      </p:sp>
      <p:sp>
        <p:nvSpPr>
          <p:cNvPr id="18" name="Flowchart: Sequential Access Storage 17">
            <a:extLst>
              <a:ext uri="{FF2B5EF4-FFF2-40B4-BE49-F238E27FC236}">
                <a16:creationId xmlns:a16="http://schemas.microsoft.com/office/drawing/2014/main" id="{73DC5A90-A2FC-453E-AE54-79FCCAFB7E63}"/>
              </a:ext>
            </a:extLst>
          </p:cNvPr>
          <p:cNvSpPr/>
          <p:nvPr/>
        </p:nvSpPr>
        <p:spPr>
          <a:xfrm>
            <a:off x="2252574" y="5280657"/>
            <a:ext cx="1707118" cy="862398"/>
          </a:xfrm>
          <a:prstGeom prst="flowChartMagnetic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Side chain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AE82EB-80FA-4559-AC93-54F101407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3637" y="6116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8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6" grpId="0" animBg="1"/>
      <p:bldP spid="11" grpId="0" animBg="1"/>
      <p:bldP spid="14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AB740-CCAA-433D-AFC7-88D01DB61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37" y="6560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</a:rPr>
              <a:t>Biuret’s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0622B-AAC6-47FD-BA76-E287CE67B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6989618" cy="4351338"/>
          </a:xfrm>
        </p:spPr>
        <p:txBody>
          <a:bodyPr/>
          <a:lstStyle/>
          <a:p>
            <a:r>
              <a:rPr lang="en-US" sz="4000" dirty="0"/>
              <a:t>General test for detection of proteins.</a:t>
            </a:r>
          </a:p>
          <a:p>
            <a:r>
              <a:rPr lang="en-US" sz="4000" dirty="0"/>
              <a:t>The reaction depends on the presence of at least 2 peptide bonds.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A87540-D744-4391-9E11-2D04F5728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964" y="2511118"/>
            <a:ext cx="2777836" cy="417434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1E7977-34BA-4025-B2CE-22F70F6EF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6075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8EC1-15F7-4066-ACE8-F97F3E390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Reagents: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7F7BD-69F9-49B2-A560-29A1F2E9A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7513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Sodium hydroxide ( NaOH )                      alkalinizing reagent.</a:t>
            </a:r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    Colorless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Cupper Sulfate Solution (CuSo4 ) </a:t>
            </a:r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      Blue in color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94F8E6E-4A1F-4562-81E5-6CFA8B67CC55}"/>
              </a:ext>
            </a:extLst>
          </p:cNvPr>
          <p:cNvSpPr/>
          <p:nvPr/>
        </p:nvSpPr>
        <p:spPr>
          <a:xfrm>
            <a:off x="4932218" y="1687513"/>
            <a:ext cx="983673" cy="44652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11FF1240-7C0B-4A12-B6CF-7876F288C88C}"/>
              </a:ext>
            </a:extLst>
          </p:cNvPr>
          <p:cNvSpPr/>
          <p:nvPr/>
        </p:nvSpPr>
        <p:spPr>
          <a:xfrm>
            <a:off x="1551709" y="2140888"/>
            <a:ext cx="429491" cy="68543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F3C8D1C-9C89-46C3-AAF1-D27BB3468B21}"/>
              </a:ext>
            </a:extLst>
          </p:cNvPr>
          <p:cNvSpPr/>
          <p:nvPr/>
        </p:nvSpPr>
        <p:spPr>
          <a:xfrm>
            <a:off x="1981200" y="4670353"/>
            <a:ext cx="484910" cy="77859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79BDD6-0C2E-4B75-8BD3-408CA7D4A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3" y="2452255"/>
            <a:ext cx="5452033" cy="396998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AF63A0-9723-46EA-A649-058971B46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4906" y="6038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1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678B-565D-496B-A38A-632EE14A0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Principle: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5E26D-1B35-49EB-8652-B380101FA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/>
              <a:t>In Alkaline medium </a:t>
            </a:r>
            <a:r>
              <a:rPr lang="en-US" sz="4000" b="1" dirty="0">
                <a:solidFill>
                  <a:srgbClr val="0070C0"/>
                </a:solidFill>
              </a:rPr>
              <a:t>Cupric ions </a:t>
            </a:r>
            <a:r>
              <a:rPr lang="en-US" sz="4000" b="1" dirty="0"/>
              <a:t>reacts with peptide bonds to produce cupric peptide complex which gives </a:t>
            </a:r>
            <a:r>
              <a:rPr lang="en-US" sz="4000" b="1" dirty="0">
                <a:solidFill>
                  <a:srgbClr val="7030A0"/>
                </a:solidFill>
              </a:rPr>
              <a:t>Violet color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C77BB-5FDC-4B1F-9A1A-E273DF4A3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2" y="3796803"/>
            <a:ext cx="7716982" cy="282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7CDE90-3524-4EBE-9AF5-947E5CB4C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001" y="3346514"/>
            <a:ext cx="2981816" cy="28588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D1AC8E-7CD8-4EB3-96F8-96F9F9A596D7}"/>
              </a:ext>
            </a:extLst>
          </p:cNvPr>
          <p:cNvSpPr txBox="1"/>
          <p:nvPr/>
        </p:nvSpPr>
        <p:spPr>
          <a:xfrm>
            <a:off x="9378092" y="5296237"/>
            <a:ext cx="773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</a:rPr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72C4AA-C1F9-4CA5-B7C8-C60BB696E771}"/>
              </a:ext>
            </a:extLst>
          </p:cNvPr>
          <p:cNvSpPr txBox="1"/>
          <p:nvPr/>
        </p:nvSpPr>
        <p:spPr>
          <a:xfrm>
            <a:off x="10866783" y="5393635"/>
            <a:ext cx="590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C000"/>
                </a:solidFill>
              </a:rPr>
              <a:t>+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F389F8-7433-46AE-90F0-F0996D2B3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224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1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BC818-1C9D-4078-BFC1-4C858096C0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9" b="14996"/>
          <a:stretch/>
        </p:blipFill>
        <p:spPr>
          <a:xfrm>
            <a:off x="1122219" y="1039112"/>
            <a:ext cx="9448800" cy="472435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E79795-C12D-4D40-8B19-89830791C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9055" y="5936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C7294-FE06-4458-AD86-389B26D6C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7" y="530803"/>
            <a:ext cx="4620491" cy="3219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F384A8-C8C3-4D59-8779-56685F4BF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420" y="530803"/>
            <a:ext cx="4780682" cy="3219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CFAD0-DDD1-49D0-804D-2B52FA73F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55" y="4075921"/>
            <a:ext cx="7716981" cy="2782079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683EE84-76BF-4FD8-AE05-763C4B58FCD6}"/>
              </a:ext>
            </a:extLst>
          </p:cNvPr>
          <p:cNvSpPr/>
          <p:nvPr/>
        </p:nvSpPr>
        <p:spPr>
          <a:xfrm>
            <a:off x="5167745" y="1759527"/>
            <a:ext cx="1524000" cy="72043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20F7AD-F92E-4810-A148-D3AE50A95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9302" y="60223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4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uret Test for Protein(360P)">
            <a:hlinkClick r:id="" action="ppaction://media"/>
            <a:extLst>
              <a:ext uri="{FF2B5EF4-FFF2-40B4-BE49-F238E27FC236}">
                <a16:creationId xmlns:a16="http://schemas.microsoft.com/office/drawing/2014/main" id="{E2569D84-4209-46F5-BA4E-30E72DD7BA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6121" y="302198"/>
            <a:ext cx="6026727" cy="3713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7AFABD-5D85-4991-8F6E-BBAD9B011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21" y="4774627"/>
            <a:ext cx="6026727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0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265</Words>
  <Application>Microsoft Office PowerPoint</Application>
  <PresentationFormat>Widescreen</PresentationFormat>
  <Paragraphs>60</Paragraphs>
  <Slides>17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Bradley Hand ITC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Biuret’s Test</vt:lpstr>
      <vt:lpstr>Reagents:</vt:lpstr>
      <vt:lpstr>Principle:</vt:lpstr>
      <vt:lpstr>PowerPoint Presentation</vt:lpstr>
      <vt:lpstr>PowerPoint Presentation</vt:lpstr>
      <vt:lpstr>PowerPoint Presentation</vt:lpstr>
      <vt:lpstr>PowerPoint Presentation</vt:lpstr>
      <vt:lpstr>Heat Coagulation test:</vt:lpstr>
      <vt:lpstr>Principle:</vt:lpstr>
      <vt:lpstr>Procedure:</vt:lpstr>
      <vt:lpstr>PowerPoint Presentation</vt:lpstr>
      <vt:lpstr>PowerPoint Presentation</vt:lpstr>
      <vt:lpstr>Reactions of Proteins: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Aya.Khalaf</dc:creator>
  <cp:lastModifiedBy>Aya.Khalaf</cp:lastModifiedBy>
  <cp:revision>35</cp:revision>
  <dcterms:created xsi:type="dcterms:W3CDTF">2020-04-06T13:13:16Z</dcterms:created>
  <dcterms:modified xsi:type="dcterms:W3CDTF">2020-04-07T13:22:58Z</dcterms:modified>
</cp:coreProperties>
</file>