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69"/>
  </p:notesMasterIdLst>
  <p:sldIdLst>
    <p:sldId id="289" r:id="rId2"/>
    <p:sldId id="258" r:id="rId3"/>
    <p:sldId id="259" r:id="rId4"/>
    <p:sldId id="260" r:id="rId5"/>
    <p:sldId id="478" r:id="rId6"/>
    <p:sldId id="436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443" r:id="rId16"/>
    <p:sldId id="309" r:id="rId17"/>
    <p:sldId id="310" r:id="rId18"/>
    <p:sldId id="479" r:id="rId19"/>
    <p:sldId id="444" r:id="rId20"/>
    <p:sldId id="312" r:id="rId21"/>
    <p:sldId id="313" r:id="rId22"/>
    <p:sldId id="314" r:id="rId23"/>
    <p:sldId id="315" r:id="rId24"/>
    <p:sldId id="317" r:id="rId25"/>
    <p:sldId id="316" r:id="rId26"/>
    <p:sldId id="318" r:id="rId27"/>
    <p:sldId id="319" r:id="rId28"/>
    <p:sldId id="320" r:id="rId29"/>
    <p:sldId id="321" r:id="rId30"/>
    <p:sldId id="480" r:id="rId31"/>
    <p:sldId id="322" r:id="rId32"/>
    <p:sldId id="323" r:id="rId33"/>
    <p:sldId id="324" r:id="rId34"/>
    <p:sldId id="325" r:id="rId35"/>
    <p:sldId id="326" r:id="rId36"/>
    <p:sldId id="328" r:id="rId37"/>
    <p:sldId id="330" r:id="rId38"/>
    <p:sldId id="331" r:id="rId39"/>
    <p:sldId id="481" r:id="rId40"/>
    <p:sldId id="332" r:id="rId41"/>
    <p:sldId id="333" r:id="rId42"/>
    <p:sldId id="445" r:id="rId43"/>
    <p:sldId id="335" r:id="rId44"/>
    <p:sldId id="336" r:id="rId45"/>
    <p:sldId id="447" r:id="rId46"/>
    <p:sldId id="337" r:id="rId47"/>
    <p:sldId id="334" r:id="rId48"/>
    <p:sldId id="338" r:id="rId49"/>
    <p:sldId id="339" r:id="rId50"/>
    <p:sldId id="340" r:id="rId51"/>
    <p:sldId id="341" r:id="rId52"/>
    <p:sldId id="448" r:id="rId53"/>
    <p:sldId id="343" r:id="rId54"/>
    <p:sldId id="344" r:id="rId55"/>
    <p:sldId id="449" r:id="rId56"/>
    <p:sldId id="450" r:id="rId57"/>
    <p:sldId id="483" r:id="rId58"/>
    <p:sldId id="345" r:id="rId59"/>
    <p:sldId id="348" r:id="rId60"/>
    <p:sldId id="482" r:id="rId61"/>
    <p:sldId id="347" r:id="rId62"/>
    <p:sldId id="351" r:id="rId63"/>
    <p:sldId id="451" r:id="rId64"/>
    <p:sldId id="452" r:id="rId65"/>
    <p:sldId id="352" r:id="rId66"/>
    <p:sldId id="455" r:id="rId67"/>
    <p:sldId id="454" r:id="rId68"/>
    <p:sldId id="453" r:id="rId69"/>
    <p:sldId id="456" r:id="rId70"/>
    <p:sldId id="457" r:id="rId71"/>
    <p:sldId id="354" r:id="rId72"/>
    <p:sldId id="355" r:id="rId73"/>
    <p:sldId id="461" r:id="rId74"/>
    <p:sldId id="356" r:id="rId75"/>
    <p:sldId id="460" r:id="rId76"/>
    <p:sldId id="462" r:id="rId77"/>
    <p:sldId id="459" r:id="rId78"/>
    <p:sldId id="357" r:id="rId79"/>
    <p:sldId id="358" r:id="rId80"/>
    <p:sldId id="484" r:id="rId81"/>
    <p:sldId id="359" r:id="rId82"/>
    <p:sldId id="485" r:id="rId83"/>
    <p:sldId id="486" r:id="rId84"/>
    <p:sldId id="464" r:id="rId85"/>
    <p:sldId id="465" r:id="rId86"/>
    <p:sldId id="467" r:id="rId87"/>
    <p:sldId id="466" r:id="rId88"/>
    <p:sldId id="469" r:id="rId89"/>
    <p:sldId id="477" r:id="rId90"/>
    <p:sldId id="360" r:id="rId91"/>
    <p:sldId id="362" r:id="rId92"/>
    <p:sldId id="361" r:id="rId93"/>
    <p:sldId id="432" r:id="rId94"/>
    <p:sldId id="487" r:id="rId95"/>
    <p:sldId id="363" r:id="rId96"/>
    <p:sldId id="488" r:id="rId97"/>
    <p:sldId id="364" r:id="rId98"/>
    <p:sldId id="434" r:id="rId99"/>
    <p:sldId id="433" r:id="rId100"/>
    <p:sldId id="489" r:id="rId101"/>
    <p:sldId id="365" r:id="rId102"/>
    <p:sldId id="366" r:id="rId103"/>
    <p:sldId id="471" r:id="rId104"/>
    <p:sldId id="490" r:id="rId105"/>
    <p:sldId id="491" r:id="rId106"/>
    <p:sldId id="437" r:id="rId107"/>
    <p:sldId id="438" r:id="rId108"/>
    <p:sldId id="367" r:id="rId109"/>
    <p:sldId id="440" r:id="rId110"/>
    <p:sldId id="441" r:id="rId111"/>
    <p:sldId id="439" r:id="rId112"/>
    <p:sldId id="369" r:id="rId113"/>
    <p:sldId id="370" r:id="rId114"/>
    <p:sldId id="371" r:id="rId115"/>
    <p:sldId id="435" r:id="rId116"/>
    <p:sldId id="372" r:id="rId117"/>
    <p:sldId id="428" r:id="rId118"/>
    <p:sldId id="373" r:id="rId119"/>
    <p:sldId id="492" r:id="rId120"/>
    <p:sldId id="429" r:id="rId121"/>
    <p:sldId id="475" r:id="rId122"/>
    <p:sldId id="474" r:id="rId123"/>
    <p:sldId id="374" r:id="rId124"/>
    <p:sldId id="430" r:id="rId125"/>
    <p:sldId id="473" r:id="rId126"/>
    <p:sldId id="476" r:id="rId127"/>
    <p:sldId id="375" r:id="rId128"/>
    <p:sldId id="376" r:id="rId129"/>
    <p:sldId id="377" r:id="rId130"/>
    <p:sldId id="420" r:id="rId131"/>
    <p:sldId id="421" r:id="rId132"/>
    <p:sldId id="422" r:id="rId133"/>
    <p:sldId id="431" r:id="rId134"/>
    <p:sldId id="378" r:id="rId135"/>
    <p:sldId id="423" r:id="rId136"/>
    <p:sldId id="379" r:id="rId137"/>
    <p:sldId id="380" r:id="rId138"/>
    <p:sldId id="424" r:id="rId139"/>
    <p:sldId id="427" r:id="rId140"/>
    <p:sldId id="381" r:id="rId141"/>
    <p:sldId id="425" r:id="rId142"/>
    <p:sldId id="426" r:id="rId143"/>
    <p:sldId id="419" r:id="rId144"/>
    <p:sldId id="382" r:id="rId145"/>
    <p:sldId id="383" r:id="rId146"/>
    <p:sldId id="384" r:id="rId147"/>
    <p:sldId id="409" r:id="rId148"/>
    <p:sldId id="410" r:id="rId149"/>
    <p:sldId id="411" r:id="rId150"/>
    <p:sldId id="385" r:id="rId151"/>
    <p:sldId id="412" r:id="rId152"/>
    <p:sldId id="386" r:id="rId153"/>
    <p:sldId id="413" r:id="rId154"/>
    <p:sldId id="387" r:id="rId155"/>
    <p:sldId id="416" r:id="rId156"/>
    <p:sldId id="414" r:id="rId157"/>
    <p:sldId id="418" r:id="rId158"/>
    <p:sldId id="415" r:id="rId159"/>
    <p:sldId id="417" r:id="rId160"/>
    <p:sldId id="388" r:id="rId161"/>
    <p:sldId id="406" r:id="rId162"/>
    <p:sldId id="407" r:id="rId163"/>
    <p:sldId id="389" r:id="rId164"/>
    <p:sldId id="408" r:id="rId165"/>
    <p:sldId id="390" r:id="rId166"/>
    <p:sldId id="391" r:id="rId167"/>
    <p:sldId id="287" r:id="rId1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B5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2D30E9-8CCE-4BAB-8C61-B2797C135D9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118DC9-38FF-446D-8A1A-B71E45936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8DC9-38FF-446D-8A1A-B71E459365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0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8DC9-38FF-446D-8A1A-B71E4593652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9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8DC9-38FF-446D-8A1A-B71E4593652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8DC9-38FF-446D-8A1A-B71E4593652D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4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8DC9-38FF-446D-8A1A-B71E4593652D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cuments\$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680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90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4- Sequence of the assessment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head-to-toe </a:t>
            </a:r>
            <a:r>
              <a:rPr lang="en-US" sz="2800" dirty="0" smtClean="0"/>
              <a:t>sequence? </a:t>
            </a:r>
            <a:endParaRPr lang="en-US" sz="2800" dirty="0"/>
          </a:p>
        </p:txBody>
      </p:sp>
      <p:pic>
        <p:nvPicPr>
          <p:cNvPr id="1026" name="Picture 2" descr="C:\Users\PC\Documents\New folder\dilem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581400" cy="26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67000"/>
            <a:ext cx="6553200" cy="169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 According  to the </a:t>
            </a:r>
            <a:r>
              <a:rPr lang="en-US" sz="2800" dirty="0"/>
              <a:t>child’s developmental </a:t>
            </a:r>
            <a:r>
              <a:rPr lang="en-US" sz="2800" dirty="0" smtClean="0"/>
              <a:t>needs.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19600"/>
            <a:ext cx="8610600" cy="146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/>
              <a:t>For example </a:t>
            </a:r>
            <a:r>
              <a:rPr lang="en-US" sz="2400" dirty="0"/>
              <a:t>: </a:t>
            </a:r>
            <a:r>
              <a:rPr lang="en-US" sz="2400" dirty="0" smtClean="0"/>
              <a:t>In </a:t>
            </a:r>
            <a:r>
              <a:rPr lang="en-US" sz="2400" dirty="0"/>
              <a:t>quite infant start with auscultation of lung, heart and abdomen</a:t>
            </a:r>
            <a:r>
              <a:rPr lang="en-US" sz="2400" dirty="0" smtClean="0"/>
              <a:t>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89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Videos\65715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5438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98925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3- Tactile </a:t>
            </a:r>
            <a:r>
              <a:rPr lang="en-US" sz="2800" b="1" dirty="0">
                <a:solidFill>
                  <a:schemeClr val="accent2"/>
                </a:solidFill>
              </a:rPr>
              <a:t>fremitus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---- Instructs </a:t>
            </a:r>
            <a:r>
              <a:rPr lang="en-US" sz="2400" dirty="0"/>
              <a:t>the child to repeat the word (ninety-nine) with each movement of the examiner's hands.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------ The </a:t>
            </a:r>
            <a:r>
              <a:rPr lang="en-US" sz="2400" dirty="0"/>
              <a:t>vibrations are perceived by placing the palmer surfaces of the fingers and hands on the thorax</a:t>
            </a:r>
          </a:p>
        </p:txBody>
      </p:sp>
    </p:spTree>
    <p:extLst>
      <p:ext uri="{BB962C8B-B14F-4D97-AF65-F5344CB8AC3E}">
        <p14:creationId xmlns:p14="http://schemas.microsoft.com/office/powerpoint/2010/main" val="12457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763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Percussion: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ercussion of posterior chest: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Ideally </a:t>
            </a:r>
            <a:r>
              <a:rPr lang="en-US" sz="2400" dirty="0"/>
              <a:t>the patient is in a sitting position with the head flexed forward and the arms crossed on the lap.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Percussion </a:t>
            </a:r>
            <a:r>
              <a:rPr lang="en-US" sz="2400" b="1" dirty="0">
                <a:solidFill>
                  <a:srgbClr val="FF0000"/>
                </a:solidFill>
              </a:rPr>
              <a:t>over the anterior </a:t>
            </a:r>
            <a:r>
              <a:rPr lang="en-US" sz="2400" b="1" dirty="0" smtClean="0">
                <a:solidFill>
                  <a:srgbClr val="FF0000"/>
                </a:solidFill>
              </a:rPr>
              <a:t>chest: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/>
              <a:t>P</a:t>
            </a:r>
            <a:r>
              <a:rPr lang="en-US" sz="2400" dirty="0" smtClean="0"/>
              <a:t>erformed </a:t>
            </a:r>
            <a:r>
              <a:rPr lang="en-US" sz="2400" dirty="0"/>
              <a:t>with patient in an upright position with shoulders arched backward and arms at the side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4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Videos\Respiratory-Examin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184"/>
            <a:ext cx="9144000" cy="54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Videos\cardimage_5438164_01360527718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64"/>
            <a:ext cx="9144000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Videos\capture-14276BA39294CE83F37-thumb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96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5012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Dullness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noted to the left of the sternum </a:t>
            </a:r>
            <a:r>
              <a:rPr lang="en-US" sz="2400" b="1" i="1" dirty="0"/>
              <a:t>between the </a:t>
            </a:r>
            <a:r>
              <a:rPr lang="en-US" sz="2400" b="1" i="1" dirty="0" smtClean="0"/>
              <a:t>3</a:t>
            </a:r>
            <a:r>
              <a:rPr lang="en-US" sz="2400" b="1" i="1" baseline="30000" dirty="0" smtClean="0"/>
              <a:t>rd</a:t>
            </a:r>
            <a:r>
              <a:rPr lang="en-US" sz="2400" b="1" i="1" dirty="0" smtClean="0"/>
              <a:t>  </a:t>
            </a:r>
            <a:r>
              <a:rPr lang="en-US" sz="2400" b="1" i="1" dirty="0"/>
              <a:t>and the </a:t>
            </a:r>
            <a:r>
              <a:rPr lang="en-US" sz="2400" b="1" i="1" dirty="0" smtClean="0"/>
              <a:t>5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 </a:t>
            </a:r>
            <a:r>
              <a:rPr lang="en-US" sz="2400" b="1" i="1" dirty="0"/>
              <a:t>intercostal</a:t>
            </a:r>
            <a:r>
              <a:rPr lang="en-US" sz="2400" dirty="0"/>
              <a:t> spaces is normal finding of the </a:t>
            </a:r>
            <a:r>
              <a:rPr lang="en-US" sz="2400" b="1" dirty="0">
                <a:solidFill>
                  <a:srgbClr val="FF0000"/>
                </a:solidFill>
              </a:rPr>
              <a:t>heart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Similarly</a:t>
            </a:r>
            <a:r>
              <a:rPr lang="en-US" sz="2400" dirty="0"/>
              <a:t>, there is a normal span of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b="1" i="1" dirty="0" smtClean="0">
                <a:solidFill>
                  <a:srgbClr val="A50BB5"/>
                </a:solidFill>
              </a:rPr>
              <a:t>liver </a:t>
            </a:r>
            <a:r>
              <a:rPr lang="en-US" sz="2400" b="1" i="1" dirty="0">
                <a:solidFill>
                  <a:srgbClr val="A50BB5"/>
                </a:solidFill>
              </a:rPr>
              <a:t>dullness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5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10590"/>
            <a:ext cx="8763000" cy="232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i="1" dirty="0">
                <a:solidFill>
                  <a:srgbClr val="A50BB5"/>
                </a:solidFill>
              </a:rPr>
              <a:t>The lateral walls </a:t>
            </a:r>
            <a:r>
              <a:rPr lang="en-US" sz="2400" dirty="0">
                <a:solidFill>
                  <a:prstClr val="black"/>
                </a:solidFill>
              </a:rPr>
              <a:t>are examined by having the patient alternately raise an arm and rest of the hand on his head while the examiner percusses from the axilla down to the costal margin. </a:t>
            </a:r>
          </a:p>
        </p:txBody>
      </p:sp>
    </p:spTree>
    <p:extLst>
      <p:ext uri="{BB962C8B-B14F-4D97-AF65-F5344CB8AC3E}">
        <p14:creationId xmlns:p14="http://schemas.microsoft.com/office/powerpoint/2010/main" val="30346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5174"/>
            <a:ext cx="8610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Auscultation</a:t>
            </a:r>
          </a:p>
          <a:p>
            <a:pPr lvl="0">
              <a:lnSpc>
                <a:spcPct val="200000"/>
              </a:lnSpc>
            </a:pPr>
            <a:r>
              <a:rPr lang="en-US" sz="2400" b="1" i="1" dirty="0" smtClean="0">
                <a:solidFill>
                  <a:srgbClr val="A50BB5"/>
                </a:solidFill>
              </a:rPr>
              <a:t>1- </a:t>
            </a:r>
            <a:r>
              <a:rPr lang="en-US" sz="2400" b="1" i="1" dirty="0">
                <a:solidFill>
                  <a:srgbClr val="A50BB5"/>
                </a:solidFill>
              </a:rPr>
              <a:t>Bronchial breath sounds: </a:t>
            </a:r>
            <a:r>
              <a:rPr lang="en-US" sz="2400" dirty="0">
                <a:solidFill>
                  <a:prstClr val="black"/>
                </a:solidFill>
              </a:rPr>
              <a:t>Heard only over the trachea near the suprasternal notch.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Expiration </a:t>
            </a:r>
            <a:r>
              <a:rPr lang="en-US" sz="2400" dirty="0">
                <a:solidFill>
                  <a:prstClr val="black"/>
                </a:solidFill>
              </a:rPr>
              <a:t>is louder, longer, and higher pitched than inspiration.</a:t>
            </a:r>
          </a:p>
          <a:p>
            <a:pPr lvl="0">
              <a:lnSpc>
                <a:spcPct val="200000"/>
              </a:lnSpc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81301"/>
            <a:ext cx="8686800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rgbClr val="A50BB5"/>
                </a:solidFill>
              </a:rPr>
              <a:t>2-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A50BB5"/>
                </a:solidFill>
              </a:rPr>
              <a:t>Broncho</a:t>
            </a:r>
            <a:r>
              <a:rPr lang="en-US" sz="2400" b="1" dirty="0">
                <a:solidFill>
                  <a:srgbClr val="C00000"/>
                </a:solidFill>
              </a:rPr>
              <a:t>-Vesicular breath sounds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Heard over manubrium and in upper </a:t>
            </a:r>
            <a:r>
              <a:rPr lang="en-US" sz="2400" dirty="0" err="1">
                <a:solidFill>
                  <a:prstClr val="black"/>
                </a:solidFill>
              </a:rPr>
              <a:t>intrascapular</a:t>
            </a:r>
            <a:r>
              <a:rPr lang="en-US" sz="2400" dirty="0">
                <a:solidFill>
                  <a:prstClr val="black"/>
                </a:solidFill>
              </a:rPr>
              <a:t> regions where trachea and bronchi bifurcate. </a:t>
            </a:r>
            <a:r>
              <a:rPr lang="en-US" sz="2400" b="1" dirty="0">
                <a:solidFill>
                  <a:prstClr val="black"/>
                </a:solidFill>
              </a:rPr>
              <a:t>Inspiration = expiration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3600" b="1" dirty="0">
              <a:solidFill>
                <a:srgbClr val="10CF9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16668"/>
            <a:ext cx="2841483" cy="3418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1 </a:t>
            </a:r>
            <a:r>
              <a:rPr lang="en-US" sz="2800" b="1" dirty="0" smtClean="0"/>
              <a:t>– Inspection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2 - </a:t>
            </a:r>
            <a:r>
              <a:rPr lang="en-US" sz="2800" b="1" dirty="0" smtClean="0"/>
              <a:t>Palpation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/>
              <a:t>3 - </a:t>
            </a:r>
            <a:r>
              <a:rPr lang="en-US" sz="2800" b="1" dirty="0" smtClean="0"/>
              <a:t>Percussion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/>
              <a:t>4 - </a:t>
            </a:r>
            <a:r>
              <a:rPr lang="en-US" sz="2800" b="1" dirty="0" smtClean="0"/>
              <a:t>Auscultation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65434" y="877669"/>
            <a:ext cx="4365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</a:rPr>
              <a:t>5-Assessment </a:t>
            </a:r>
            <a:r>
              <a:rPr lang="en-US" sz="3600" b="1" u="sng" dirty="0">
                <a:solidFill>
                  <a:srgbClr val="0070C0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64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01901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3- Vesicular breath sounds </a:t>
            </a:r>
            <a:r>
              <a:rPr lang="en-US" sz="2400" dirty="0">
                <a:solidFill>
                  <a:prstClr val="black"/>
                </a:solidFill>
              </a:rPr>
              <a:t>Heard over entire surface of the lungs, with the exception of upper </a:t>
            </a:r>
            <a:r>
              <a:rPr lang="en-US" sz="2400" dirty="0" err="1">
                <a:solidFill>
                  <a:prstClr val="black"/>
                </a:solidFill>
              </a:rPr>
              <a:t>intrascapular</a:t>
            </a:r>
            <a:r>
              <a:rPr lang="en-US" sz="2400" dirty="0">
                <a:solidFill>
                  <a:prstClr val="black"/>
                </a:solidFill>
              </a:rPr>
              <a:t> area and area beneath manubrium. </a:t>
            </a:r>
            <a:r>
              <a:rPr lang="en-US" sz="2800" dirty="0">
                <a:solidFill>
                  <a:srgbClr val="FF0000"/>
                </a:solidFill>
              </a:rPr>
              <a:t>Inspiration</a:t>
            </a:r>
            <a:r>
              <a:rPr lang="en-US" sz="2400" dirty="0">
                <a:solidFill>
                  <a:prstClr val="black"/>
                </a:solidFill>
              </a:rPr>
              <a:t> is louder, longer, and higher pitched than expiration,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33600"/>
            <a:ext cx="8610600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Intensity of breath sound usually diminished in many conditions e.g., bronchial asthma, collapse, fibrosis, emphysema, pleural effusion.</a:t>
            </a:r>
          </a:p>
        </p:txBody>
      </p:sp>
    </p:spTree>
    <p:extLst>
      <p:ext uri="{BB962C8B-B14F-4D97-AF65-F5344CB8AC3E}">
        <p14:creationId xmlns:p14="http://schemas.microsoft.com/office/powerpoint/2010/main" val="22585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763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rgbClr val="0070C0"/>
                </a:solidFill>
              </a:rPr>
              <a:t>Abnormal sounds 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rackles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which result from the passage of air through fluid or </a:t>
            </a:r>
            <a:r>
              <a:rPr lang="en-US" sz="2400" dirty="0" smtClean="0"/>
              <a:t>moisture. 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b="1" dirty="0" smtClean="0">
                <a:solidFill>
                  <a:srgbClr val="FF0000"/>
                </a:solidFill>
              </a:rPr>
              <a:t>heezes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which are produced as air passes through narrowed passageways, regardless of the cause, such as exudate, inflammation, spasm, or tumor e.g., bronchial asthma, bronchitis </a:t>
            </a:r>
          </a:p>
        </p:txBody>
      </p:sp>
    </p:spTree>
    <p:extLst>
      <p:ext uri="{BB962C8B-B14F-4D97-AF65-F5344CB8AC3E}">
        <p14:creationId xmlns:p14="http://schemas.microsoft.com/office/powerpoint/2010/main" val="23268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14- Heart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B050"/>
                </a:solidFill>
              </a:rPr>
              <a:t>Inspection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---In </a:t>
            </a:r>
            <a:r>
              <a:rPr lang="en-US" sz="2400" dirty="0"/>
              <a:t>semi-Fowler's position.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--- Observe </a:t>
            </a:r>
            <a:r>
              <a:rPr lang="en-US" sz="2400" dirty="0"/>
              <a:t>chest wall from front </a:t>
            </a:r>
            <a:r>
              <a:rPr lang="en-US" sz="2400" dirty="0" smtClean="0"/>
              <a:t>and note </a:t>
            </a:r>
            <a:r>
              <a:rPr lang="en-US" sz="2400" dirty="0"/>
              <a:t>obvious bulging.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--- Apical </a:t>
            </a:r>
            <a:r>
              <a:rPr lang="en-US" sz="2400" dirty="0"/>
              <a:t>impulse some time appears in the thin child.</a:t>
            </a:r>
          </a:p>
        </p:txBody>
      </p:sp>
    </p:spTree>
    <p:extLst>
      <p:ext uri="{BB962C8B-B14F-4D97-AF65-F5344CB8AC3E}">
        <p14:creationId xmlns:p14="http://schemas.microsoft.com/office/powerpoint/2010/main" val="2117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Note: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----The </a:t>
            </a:r>
            <a:r>
              <a:rPr lang="en-US" sz="2400" dirty="0" smtClean="0"/>
              <a:t>presence of all pulses (especially the femoral pulses), </a:t>
            </a:r>
            <a:r>
              <a:rPr lang="en-US" sz="2400" dirty="0" smtClean="0"/>
              <a:t>-------Distended </a:t>
            </a:r>
            <a:r>
              <a:rPr lang="en-US" sz="2400" dirty="0"/>
              <a:t>neck </a:t>
            </a:r>
            <a:r>
              <a:rPr lang="en-US" sz="2400" dirty="0" smtClean="0"/>
              <a:t>veins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</a:t>
            </a:r>
            <a:r>
              <a:rPr lang="en-US" sz="2400" dirty="0"/>
              <a:t>C</a:t>
            </a:r>
            <a:r>
              <a:rPr lang="en-US" sz="2400" dirty="0" smtClean="0"/>
              <a:t>lubbing </a:t>
            </a:r>
            <a:r>
              <a:rPr lang="en-US" sz="2400" dirty="0"/>
              <a:t>of the </a:t>
            </a:r>
            <a:r>
              <a:rPr lang="en-US" sz="2400" dirty="0" smtClean="0"/>
              <a:t>fingers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</a:t>
            </a:r>
            <a:r>
              <a:rPr lang="en-US" sz="2400" dirty="0"/>
              <a:t>P</a:t>
            </a:r>
            <a:r>
              <a:rPr lang="en-US" sz="2400" dirty="0" smtClean="0"/>
              <a:t>eripheral cyanosis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----Edema</a:t>
            </a:r>
            <a:r>
              <a:rPr lang="en-US" sz="2400" dirty="0"/>
              <a:t>, blood pressure, and respiratory status.</a:t>
            </a:r>
          </a:p>
        </p:txBody>
      </p:sp>
    </p:spTree>
    <p:extLst>
      <p:ext uri="{BB962C8B-B14F-4D97-AF65-F5344CB8AC3E}">
        <p14:creationId xmlns:p14="http://schemas.microsoft.com/office/powerpoint/2010/main" val="24459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Vide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324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B050"/>
                </a:solidFill>
              </a:rPr>
              <a:t>Palpation: </a:t>
            </a:r>
            <a:endParaRPr lang="en-US" sz="2800" b="1" u="heavy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u="sng" dirty="0" smtClean="0">
                <a:solidFill>
                  <a:srgbClr val="FF0000"/>
                </a:solidFill>
              </a:rPr>
              <a:t>1-Apical </a:t>
            </a:r>
            <a:r>
              <a:rPr lang="en-US" sz="2400" b="1" u="sng" dirty="0">
                <a:solidFill>
                  <a:srgbClr val="FF0000"/>
                </a:solidFill>
              </a:rPr>
              <a:t>impulse (AI</a:t>
            </a:r>
            <a:r>
              <a:rPr lang="en-US" sz="2400" b="1" u="sng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----LMCL </a:t>
            </a:r>
            <a:r>
              <a:rPr lang="en-US" sz="2400" dirty="0"/>
              <a:t>and </a:t>
            </a:r>
            <a:r>
              <a:rPr lang="en-US" sz="2400" b="1" i="1" dirty="0">
                <a:solidFill>
                  <a:srgbClr val="FF0000"/>
                </a:solidFill>
              </a:rPr>
              <a:t>fifth ICS </a:t>
            </a:r>
            <a:r>
              <a:rPr lang="en-US" sz="2400" dirty="0"/>
              <a:t>in children over 7 years of age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----LMCL </a:t>
            </a:r>
            <a:r>
              <a:rPr lang="en-US" sz="2400" dirty="0"/>
              <a:t>and </a:t>
            </a:r>
            <a:r>
              <a:rPr lang="en-US" sz="2400" b="1" i="1" dirty="0">
                <a:solidFill>
                  <a:srgbClr val="FF0000"/>
                </a:solidFill>
              </a:rPr>
              <a:t>fourth ICS </a:t>
            </a:r>
            <a:r>
              <a:rPr lang="en-US" sz="2400" dirty="0"/>
              <a:t>in children less than 7 years of age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16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3841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u="sng" dirty="0">
                <a:solidFill>
                  <a:srgbClr val="FF0000"/>
                </a:solidFill>
              </a:rPr>
              <a:t>2- Capillary filling </a:t>
            </a:r>
            <a:r>
              <a:rPr lang="en-US" sz="2400" b="1" u="sng" dirty="0" smtClean="0">
                <a:solidFill>
                  <a:srgbClr val="FF0000"/>
                </a:solidFill>
              </a:rPr>
              <a:t>time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Press </a:t>
            </a:r>
            <a:r>
              <a:rPr lang="en-US" sz="2400" dirty="0">
                <a:solidFill>
                  <a:prstClr val="black"/>
                </a:solidFill>
              </a:rPr>
              <a:t>the skin lightly on a central site, e.g., forehead or peripheral site, e.g. top of the hand to produce a slight blanching.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It is normally 1 - 2 seconds).</a:t>
            </a:r>
          </a:p>
        </p:txBody>
      </p:sp>
    </p:spTree>
    <p:extLst>
      <p:ext uri="{BB962C8B-B14F-4D97-AF65-F5344CB8AC3E}">
        <p14:creationId xmlns:p14="http://schemas.microsoft.com/office/powerpoint/2010/main" val="40354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66843"/>
            <a:ext cx="8610600" cy="3066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B050"/>
                </a:solidFill>
              </a:rPr>
              <a:t>Percussion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In normal patient, only the left border of the heart is located by percussion. It extends from the sternum to the midclavicular line in the third to </a:t>
            </a:r>
            <a:r>
              <a:rPr lang="en-US" sz="2400" dirty="0" smtClean="0"/>
              <a:t>fifth </a:t>
            </a:r>
            <a:r>
              <a:rPr lang="en-US" sz="2400" dirty="0"/>
              <a:t>intercostal space.  </a:t>
            </a:r>
          </a:p>
        </p:txBody>
      </p:sp>
    </p:spTree>
    <p:extLst>
      <p:ext uri="{BB962C8B-B14F-4D97-AF65-F5344CB8AC3E}">
        <p14:creationId xmlns:p14="http://schemas.microsoft.com/office/powerpoint/2010/main" val="1997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Videos\7ba011372966b1e778576bb7a9b1c80fc80fa9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6868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52600"/>
            <a:ext cx="8534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1 - Inspection: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U</a:t>
            </a:r>
            <a:r>
              <a:rPr lang="en-US" sz="2400" dirty="0" smtClean="0"/>
              <a:t>sed for </a:t>
            </a:r>
            <a:r>
              <a:rPr lang="en-US" sz="2400" dirty="0"/>
              <a:t>color, hygiene, mass, </a:t>
            </a:r>
            <a:r>
              <a:rPr lang="en-US" sz="2400" dirty="0" smtClean="0"/>
              <a:t>movement</a:t>
            </a:r>
            <a:r>
              <a:rPr lang="en-US" sz="2400" dirty="0"/>
              <a:t>, behavior</a:t>
            </a:r>
            <a:r>
              <a:rPr lang="en-US" sz="2400" dirty="0" smtClean="0"/>
              <a:t>, flaccidity</a:t>
            </a:r>
            <a:r>
              <a:rPr lang="en-US" sz="2400" dirty="0"/>
              <a:t>, symmetry, location, position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Careful </a:t>
            </a:r>
            <a:r>
              <a:rPr lang="en-US" sz="2400" dirty="0"/>
              <a:t>inspection requires </a:t>
            </a:r>
            <a:r>
              <a:rPr lang="en-US" sz="2400" b="1" i="1" u="sng" dirty="0"/>
              <a:t>good lighting. </a:t>
            </a:r>
          </a:p>
        </p:txBody>
      </p:sp>
      <p:pic>
        <p:nvPicPr>
          <p:cNvPr id="3" name="Picture 3" descr="C:\Users\PC\Videos\eyes-on-speaker-clipar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3810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763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B050"/>
                </a:solidFill>
              </a:rPr>
              <a:t>Auscultation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The heart sounds are produced by the opening and closing of the valves  and  the  vibration  of  blood  against  the  wall  of  the heart and vessels. "Normally, two sounds </a:t>
            </a:r>
            <a:r>
              <a:rPr lang="en-US" sz="2400" b="1" i="1" dirty="0">
                <a:solidFill>
                  <a:srgbClr val="FF0000"/>
                </a:solidFill>
              </a:rPr>
              <a:t>SI and </a:t>
            </a:r>
            <a:r>
              <a:rPr lang="en-US" sz="2400" b="1" i="1" dirty="0">
                <a:solidFill>
                  <a:schemeClr val="accent1"/>
                </a:solidFill>
              </a:rPr>
              <a:t>S2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are heard, which correspond respectively to the familiar "</a:t>
            </a:r>
            <a:r>
              <a:rPr lang="en-US" sz="2400" b="1" i="1" dirty="0" err="1">
                <a:solidFill>
                  <a:srgbClr val="FF0000"/>
                </a:solidFill>
              </a:rPr>
              <a:t>lub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dub</a:t>
            </a:r>
            <a:r>
              <a:rPr lang="en-US" sz="2400" b="1" i="1" dirty="0">
                <a:solidFill>
                  <a:srgbClr val="FF0000"/>
                </a:solidFill>
              </a:rPr>
              <a:t>" </a:t>
            </a:r>
            <a:r>
              <a:rPr lang="en-US" sz="2400" dirty="0"/>
              <a:t>often used to describe the sounds.</a:t>
            </a:r>
          </a:p>
        </p:txBody>
      </p:sp>
    </p:spTree>
    <p:extLst>
      <p:ext uri="{BB962C8B-B14F-4D97-AF65-F5344CB8AC3E}">
        <p14:creationId xmlns:p14="http://schemas.microsoft.com/office/powerpoint/2010/main" val="2270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nile\Documents\normal-heart-new-illustration-canonical-16x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0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C\Videos\Special+rules+auscultation+of+the+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91148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A50BB5"/>
                </a:solidFill>
              </a:rPr>
              <a:t>The heart sounds are evaluated for:</a:t>
            </a:r>
            <a:endParaRPr lang="en-US" sz="2400" dirty="0">
              <a:solidFill>
                <a:srgbClr val="A50BB5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1- Quality</a:t>
            </a:r>
            <a:r>
              <a:rPr lang="en-US" sz="2400" dirty="0"/>
              <a:t>: should be clear and distant and not muffled or diffuse.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2- Intensity</a:t>
            </a:r>
            <a:r>
              <a:rPr lang="en-US" sz="2400" dirty="0"/>
              <a:t>: especially in relation to location or </a:t>
            </a:r>
            <a:r>
              <a:rPr lang="en-US" sz="2400" dirty="0" err="1"/>
              <a:t>auscultatory</a:t>
            </a:r>
            <a:r>
              <a:rPr lang="en-US" sz="2400" dirty="0"/>
              <a:t> site.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3- Rate</a:t>
            </a:r>
            <a:r>
              <a:rPr lang="en-US" sz="2400" dirty="0"/>
              <a:t>: should be the same as the radial pulse.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4- Rhythm</a:t>
            </a:r>
            <a:r>
              <a:rPr lang="en-US" sz="2400" dirty="0"/>
              <a:t>: should be regular 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8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A50BB5"/>
                </a:solidFill>
              </a:rPr>
              <a:t>In general, recognize murmurs </a:t>
            </a:r>
            <a:endParaRPr lang="en-US" sz="2400" b="1" dirty="0" smtClean="0">
              <a:solidFill>
                <a:srgbClr val="A50BB5"/>
              </a:solidFill>
            </a:endParaRPr>
          </a:p>
          <a:p>
            <a:pPr marL="342900" indent="-342900">
              <a:lnSpc>
                <a:spcPct val="200000"/>
              </a:lnSpc>
              <a:buAutoNum type="arabicParenBoth"/>
            </a:pPr>
            <a:r>
              <a:rPr lang="en-US" sz="2400" dirty="0"/>
              <a:t>L</a:t>
            </a:r>
            <a:r>
              <a:rPr lang="en-US" sz="2400" dirty="0" smtClean="0"/>
              <a:t>ocation</a:t>
            </a:r>
            <a:r>
              <a:rPr lang="en-US" sz="2400" dirty="0"/>
              <a:t>, or the area of the heart in which the murmur is heard </a:t>
            </a:r>
            <a:r>
              <a:rPr lang="en-US" sz="2400" dirty="0" smtClean="0"/>
              <a:t>best</a:t>
            </a:r>
          </a:p>
          <a:p>
            <a:pPr marL="342900" indent="-342900">
              <a:lnSpc>
                <a:spcPct val="200000"/>
              </a:lnSpc>
              <a:buAutoNum type="arabicParenBoth"/>
            </a:pPr>
            <a:r>
              <a:rPr lang="en-US" sz="2400" dirty="0" smtClean="0"/>
              <a:t> Time </a:t>
            </a:r>
            <a:r>
              <a:rPr lang="en-US" sz="2400" dirty="0"/>
              <a:t>of the occurrence of the murmur within the S1-S2 cycle; </a:t>
            </a:r>
            <a:endParaRPr lang="en-US" sz="2400" dirty="0" smtClean="0"/>
          </a:p>
          <a:p>
            <a:pPr marL="342900" indent="-342900">
              <a:lnSpc>
                <a:spcPct val="200000"/>
              </a:lnSpc>
              <a:buAutoNum type="arabicParenBoth"/>
            </a:pPr>
            <a:r>
              <a:rPr lang="en-US" sz="2400" dirty="0" smtClean="0"/>
              <a:t>loudness.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6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\Videos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1336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</a:rPr>
              <a:t>S1</a:t>
            </a:r>
            <a:r>
              <a:rPr lang="en-US" sz="2400" b="1" dirty="0" smtClean="0">
                <a:solidFill>
                  <a:schemeClr val="accent4"/>
                </a:solidFill>
              </a:rPr>
              <a:t>   </a:t>
            </a:r>
            <a:r>
              <a:rPr lang="en-US" sz="2400" b="1" dirty="0" smtClean="0"/>
              <a:t>           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ystole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/>
              <a:t>                  </a:t>
            </a:r>
            <a:r>
              <a:rPr lang="en-US" sz="3600" b="1" dirty="0" smtClean="0"/>
              <a:t>S2</a:t>
            </a:r>
            <a:r>
              <a:rPr lang="en-US" sz="2400" b="1" dirty="0" smtClean="0"/>
              <a:t>       </a:t>
            </a:r>
            <a:r>
              <a:rPr lang="en-US" sz="2800" b="1" dirty="0" smtClean="0">
                <a:solidFill>
                  <a:srgbClr val="0070C0"/>
                </a:solidFill>
              </a:rPr>
              <a:t>Diastole</a:t>
            </a:r>
            <a:r>
              <a:rPr lang="en-US" sz="4000" b="1" dirty="0" smtClean="0">
                <a:solidFill>
                  <a:srgbClr val="0070C0"/>
                </a:solidFill>
              </a:rPr>
              <a:t>  </a:t>
            </a:r>
            <a:r>
              <a:rPr lang="en-US" sz="3600" b="1" dirty="0" smtClean="0">
                <a:solidFill>
                  <a:schemeClr val="accent4"/>
                </a:solidFill>
              </a:rPr>
              <a:t>         </a:t>
            </a:r>
            <a:r>
              <a:rPr lang="en-US" sz="3600" b="1" dirty="0">
                <a:solidFill>
                  <a:schemeClr val="accent4"/>
                </a:solidFill>
              </a:rPr>
              <a:t>S1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307140"/>
            <a:ext cx="3886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Aortic  stenosis </a:t>
            </a:r>
          </a:p>
          <a:p>
            <a:r>
              <a:rPr lang="en-US" sz="2400" dirty="0"/>
              <a:t>Pulmonic stenosis </a:t>
            </a:r>
          </a:p>
          <a:p>
            <a:r>
              <a:rPr lang="en-US" sz="2400" dirty="0"/>
              <a:t>Tricuspid regurgitation </a:t>
            </a:r>
          </a:p>
          <a:p>
            <a:r>
              <a:rPr lang="en-US" sz="2400" dirty="0"/>
              <a:t>Mitral  regurgitation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3276600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Tricuspid </a:t>
            </a:r>
            <a:r>
              <a:rPr lang="en-US" sz="2400" dirty="0"/>
              <a:t>stenosis </a:t>
            </a:r>
          </a:p>
          <a:p>
            <a:r>
              <a:rPr lang="en-US" sz="2400" dirty="0" smtClean="0"/>
              <a:t>Mitral  </a:t>
            </a:r>
            <a:r>
              <a:rPr lang="en-US" sz="2400" dirty="0"/>
              <a:t>stenosis </a:t>
            </a:r>
            <a:endParaRPr lang="en-US" sz="2400" dirty="0" smtClean="0"/>
          </a:p>
          <a:p>
            <a:r>
              <a:rPr lang="en-US" sz="2400" dirty="0" smtClean="0"/>
              <a:t>Aortic </a:t>
            </a:r>
            <a:r>
              <a:rPr lang="en-US" sz="2400" dirty="0"/>
              <a:t>regurgitation </a:t>
            </a:r>
            <a:endParaRPr lang="en-US" sz="2400" dirty="0" smtClean="0"/>
          </a:p>
          <a:p>
            <a:r>
              <a:rPr lang="en-US" sz="2400" dirty="0" smtClean="0"/>
              <a:t>Pulmonic </a:t>
            </a:r>
            <a:r>
              <a:rPr lang="en-US" sz="2400" dirty="0"/>
              <a:t>regurgitation </a:t>
            </a:r>
          </a:p>
        </p:txBody>
      </p:sp>
    </p:spTree>
    <p:extLst>
      <p:ext uri="{BB962C8B-B14F-4D97-AF65-F5344CB8AC3E}">
        <p14:creationId xmlns:p14="http://schemas.microsoft.com/office/powerpoint/2010/main" val="8545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47437"/>
            <a:ext cx="8458200" cy="294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rgbClr val="FF0000"/>
                </a:solidFill>
              </a:rPr>
              <a:t>Note: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N</a:t>
            </a:r>
            <a:r>
              <a:rPr lang="en-US" sz="2400" dirty="0" smtClean="0"/>
              <a:t>ormally </a:t>
            </a:r>
            <a:r>
              <a:rPr lang="en-US" sz="2400" dirty="0"/>
              <a:t>in many children is </a:t>
            </a:r>
            <a:r>
              <a:rPr lang="en-US" sz="2400" u="sng" dirty="0"/>
              <a:t>sinus arrhythmia</a:t>
            </a:r>
            <a:r>
              <a:rPr lang="en-US" sz="2400" dirty="0"/>
              <a:t>, in which the heart rate increases with inspiration and decreases with expiration.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441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15- Abdomen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1- Supine </a:t>
            </a:r>
            <a:r>
              <a:rPr lang="en-US" sz="2400" dirty="0"/>
              <a:t>position during examination with pillow under the Head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2- The </a:t>
            </a:r>
            <a:r>
              <a:rPr lang="en-US" sz="2400" dirty="0"/>
              <a:t>knee flexed to enhance abdominal relaxation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3- The </a:t>
            </a:r>
            <a:r>
              <a:rPr lang="en-US" sz="2400" dirty="0"/>
              <a:t>abdomen is divided into four quadrants that correlate with underlying palpation because it may distort the normal abdominal sounds.</a:t>
            </a:r>
          </a:p>
        </p:txBody>
      </p:sp>
    </p:spTree>
    <p:extLst>
      <p:ext uri="{BB962C8B-B14F-4D97-AF65-F5344CB8AC3E}">
        <p14:creationId xmlns:p14="http://schemas.microsoft.com/office/powerpoint/2010/main" val="40916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6300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u="sng" dirty="0">
                <a:solidFill>
                  <a:schemeClr val="accent1"/>
                </a:solidFill>
              </a:rPr>
              <a:t>Inspection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1- The contour</a:t>
            </a:r>
            <a:r>
              <a:rPr lang="en-US" sz="2400" dirty="0"/>
              <a:t>, symmetry, characteristics of the umbilicus, skin, </a:t>
            </a:r>
            <a:r>
              <a:rPr lang="en-US" sz="2400" dirty="0" smtClean="0"/>
              <a:t>pulsation and movement.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---------Normally, the abdomen of </a:t>
            </a:r>
            <a:r>
              <a:rPr lang="en-US" sz="2400" b="1" dirty="0" smtClean="0"/>
              <a:t>infant </a:t>
            </a:r>
            <a:r>
              <a:rPr lang="en-US" sz="2400" dirty="0" smtClean="0"/>
              <a:t>and child is quite </a:t>
            </a:r>
            <a:r>
              <a:rPr lang="en-US" sz="2400" b="1" dirty="0" smtClean="0"/>
              <a:t>cylindrical</a:t>
            </a:r>
            <a:r>
              <a:rPr lang="en-US" sz="2400" dirty="0" smtClean="0"/>
              <a:t> and in the erect position, fairly prominent because of the physiologic lordosis of the spine.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----------In supine position the abdomen appears flat. </a:t>
            </a:r>
          </a:p>
        </p:txBody>
      </p:sp>
    </p:spTree>
    <p:extLst>
      <p:ext uri="{BB962C8B-B14F-4D97-AF65-F5344CB8AC3E}">
        <p14:creationId xmlns:p14="http://schemas.microsoft.com/office/powerpoint/2010/main" val="424146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0127"/>
            <a:ext cx="8839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2 - Palpation: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 </a:t>
            </a:r>
            <a:r>
              <a:rPr lang="en-US" sz="2400" dirty="0"/>
              <a:t>use  of  touch  to  detect  both  superficial  and deeper  characteristics of  the  </a:t>
            </a:r>
            <a:r>
              <a:rPr lang="en-US" sz="2400" dirty="0" smtClean="0"/>
              <a:t>body.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It is used  to assess temperature, position, size, tenderness . </a:t>
            </a:r>
            <a:endParaRPr lang="en-US" sz="2400" dirty="0"/>
          </a:p>
        </p:txBody>
      </p:sp>
      <p:pic>
        <p:nvPicPr>
          <p:cNvPr id="1026" name="Picture 2" descr="C:\Users\PC\Videos\abdomen-semiology-child-df9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533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Videos\acute-abdomen-1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6101"/>
            <a:ext cx="8763000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2- Examine </a:t>
            </a:r>
            <a:r>
              <a:rPr lang="en-US" sz="2400" dirty="0"/>
              <a:t>the umbilicus for size, hygiene, and evidence of any abnormalities, such as hernias. Inguinal hernia occurs mostly in males while femoral hernia occurs more frequently in girls.</a:t>
            </a:r>
          </a:p>
        </p:txBody>
      </p:sp>
    </p:spTree>
    <p:extLst>
      <p:ext uri="{BB962C8B-B14F-4D97-AF65-F5344CB8AC3E}">
        <p14:creationId xmlns:p14="http://schemas.microsoft.com/office/powerpoint/2010/main" val="34018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Videos\maxresdefault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57250"/>
            <a:ext cx="4648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PC\Videos\1257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" y="3352800"/>
            <a:ext cx="5048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C:\Users\welcome\Desktop\محاضرات أطفال\٢٠١٧١٢١٤_١٦٣١٣٩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0187"/>
            <a:ext cx="60198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7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73527"/>
            <a:ext cx="8839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u="sng" dirty="0">
                <a:solidFill>
                  <a:schemeClr val="accent1"/>
                </a:solidFill>
              </a:rPr>
              <a:t>Auscultation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Listen for is </a:t>
            </a:r>
            <a:r>
              <a:rPr lang="en-US" sz="2400" dirty="0" smtClean="0"/>
              <a:t>peristalsis-------- </a:t>
            </a:r>
            <a:r>
              <a:rPr lang="en-US" sz="2400" b="1" dirty="0" smtClean="0"/>
              <a:t>clicks </a:t>
            </a:r>
            <a:r>
              <a:rPr lang="en-US" sz="2400" b="1" dirty="0"/>
              <a:t>and gurgles.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Their </a:t>
            </a:r>
            <a:r>
              <a:rPr lang="en-US" sz="2400" dirty="0"/>
              <a:t>frequency per minute should be recorded e.g.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five </a:t>
            </a:r>
            <a:r>
              <a:rPr lang="en-US" sz="2400" dirty="0">
                <a:solidFill>
                  <a:srgbClr val="FF0000"/>
                </a:solidFill>
              </a:rPr>
              <a:t>bowel sound / minute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148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2084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The absence </a:t>
            </a:r>
            <a:r>
              <a:rPr lang="en-US" sz="2400" dirty="0"/>
              <a:t>of bowel signs, except in patients who have just had surgery,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----------may </a:t>
            </a:r>
            <a:r>
              <a:rPr lang="en-US" sz="2400" dirty="0"/>
              <a:t>indicate </a:t>
            </a:r>
            <a:r>
              <a:rPr lang="en-US" sz="2400" b="1" dirty="0"/>
              <a:t>peritonitis or a paralytic ileus.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Hyperactive </a:t>
            </a:r>
            <a:r>
              <a:rPr lang="en-US" sz="2800" b="1" dirty="0">
                <a:solidFill>
                  <a:srgbClr val="FF0000"/>
                </a:solidFill>
              </a:rPr>
              <a:t>bowel sounds, </a:t>
            </a:r>
            <a:r>
              <a:rPr lang="en-US" sz="2400" dirty="0"/>
              <a:t>on the other hand, may indicate gastroenteritis or a bowel obstruction.</a:t>
            </a:r>
          </a:p>
        </p:txBody>
      </p:sp>
    </p:spTree>
    <p:extLst>
      <p:ext uri="{BB962C8B-B14F-4D97-AF65-F5344CB8AC3E}">
        <p14:creationId xmlns:p14="http://schemas.microsoft.com/office/powerpoint/2010/main" val="38935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06480"/>
            <a:ext cx="8915400" cy="245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u="sng" dirty="0">
                <a:solidFill>
                  <a:schemeClr val="accent1"/>
                </a:solidFill>
              </a:rPr>
              <a:t>Percussion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H</a:t>
            </a:r>
            <a:r>
              <a:rPr lang="en-US" sz="2400" dirty="0" smtClean="0"/>
              <a:t>ollow organs  </a:t>
            </a:r>
            <a:r>
              <a:rPr lang="en-US" sz="2400" dirty="0"/>
              <a:t>will  produce tympanic sounds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olid </a:t>
            </a:r>
            <a:r>
              <a:rPr lang="en-US" sz="2400" dirty="0"/>
              <a:t>or fluid filled tissue will produce a dull sounds.</a:t>
            </a:r>
          </a:p>
        </p:txBody>
      </p:sp>
    </p:spTree>
    <p:extLst>
      <p:ext uri="{BB962C8B-B14F-4D97-AF65-F5344CB8AC3E}">
        <p14:creationId xmlns:p14="http://schemas.microsoft.com/office/powerpoint/2010/main" val="28843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915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u="sng" dirty="0">
                <a:solidFill>
                  <a:schemeClr val="accent1"/>
                </a:solidFill>
              </a:rPr>
              <a:t>Palpation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Guide lines for promoting relaxation during palpation: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 -   C</a:t>
            </a:r>
            <a:r>
              <a:rPr lang="en-US" sz="2400" dirty="0" smtClean="0"/>
              <a:t>omfortable position with </a:t>
            </a:r>
            <a:r>
              <a:rPr lang="en-US" sz="2400" dirty="0"/>
              <a:t>knee flexed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i="1" dirty="0" smtClean="0"/>
              <a:t>Warm hands</a:t>
            </a:r>
            <a:r>
              <a:rPr lang="en-US" sz="2400" dirty="0" smtClean="0"/>
              <a:t> 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 smtClean="0"/>
              <a:t>Use </a:t>
            </a:r>
            <a:r>
              <a:rPr lang="en-US" sz="2400" dirty="0"/>
              <a:t>distraction such as telling stories or talking to the child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-   Give infant a bottle, pacifier or toy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-   Palpate </a:t>
            </a:r>
            <a:r>
              <a:rPr lang="en-US" sz="2400" dirty="0"/>
              <a:t>painful areas </a:t>
            </a:r>
            <a:r>
              <a:rPr lang="en-US" sz="2400" dirty="0" smtClean="0"/>
              <a:t>last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9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00200"/>
            <a:ext cx="8839200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 smtClean="0"/>
              <a:t>----  The </a:t>
            </a:r>
            <a:r>
              <a:rPr lang="en-US" sz="2400" dirty="0"/>
              <a:t>nurse can assist the ticklish child </a:t>
            </a:r>
            <a:endParaRPr lang="en-US" sz="2400" dirty="0" smtClean="0"/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by </a:t>
            </a:r>
            <a:r>
              <a:rPr lang="en-US" sz="2400" dirty="0"/>
              <a:t>first placing the child's hands on the skin and gradually sliding hands over those of the </a:t>
            </a:r>
            <a:r>
              <a:rPr lang="en-US" sz="2400" dirty="0" smtClean="0"/>
              <a:t>child.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0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48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3 - Percussion: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Is tapping of the body surface to </a:t>
            </a:r>
            <a:r>
              <a:rPr lang="en-US" sz="2400" dirty="0" smtClean="0"/>
              <a:t>produce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b="1" i="1" dirty="0" smtClean="0"/>
              <a:t>    Air </a:t>
            </a:r>
            <a:r>
              <a:rPr lang="en-US" sz="2400" b="1" i="1" dirty="0"/>
              <a:t>filled spaces </a:t>
            </a:r>
            <a:r>
              <a:rPr lang="en-US" sz="2400" b="1" i="1" dirty="0" smtClean="0"/>
              <a:t> ------ resonance</a:t>
            </a:r>
            <a:r>
              <a:rPr lang="en-US" sz="2400" dirty="0"/>
              <a:t> </a:t>
            </a:r>
            <a:r>
              <a:rPr lang="en-US" sz="2400" dirty="0" smtClean="0"/>
              <a:t>( lung )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    Solid </a:t>
            </a:r>
            <a:r>
              <a:rPr lang="en-US" sz="2400" b="1" dirty="0"/>
              <a:t>objects </a:t>
            </a:r>
            <a:r>
              <a:rPr lang="en-US" sz="2400" b="1" dirty="0" smtClean="0"/>
              <a:t> --------dullness  ( liver spleen heart kidney)</a:t>
            </a:r>
          </a:p>
        </p:txBody>
      </p:sp>
    </p:spTree>
    <p:extLst>
      <p:ext uri="{BB962C8B-B14F-4D97-AF65-F5344CB8AC3E}">
        <p14:creationId xmlns:p14="http://schemas.microsoft.com/office/powerpoint/2010/main" val="3371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67348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There are two types of palpation: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For </a:t>
            </a:r>
            <a:r>
              <a:rPr lang="en-US" sz="2400" b="1" dirty="0">
                <a:solidFill>
                  <a:srgbClr val="00B0F0"/>
                </a:solidFill>
              </a:rPr>
              <a:t>superficial palpation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endParaRPr lang="en-US" sz="2400" dirty="0" smtClean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B0F0"/>
                </a:solidFill>
              </a:rPr>
              <a:t>------</a:t>
            </a:r>
            <a:r>
              <a:rPr lang="en-US" sz="2400" dirty="0" smtClean="0"/>
              <a:t>noting </a:t>
            </a:r>
            <a:r>
              <a:rPr lang="en-US" sz="2400" dirty="0"/>
              <a:t>any areas of tenderness, muscle tone, and superficial lesions</a:t>
            </a:r>
            <a:r>
              <a:rPr lang="en-US" sz="2400" b="1" dirty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b="1" dirty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0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26366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Deep palpation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------begins </a:t>
            </a:r>
            <a:r>
              <a:rPr lang="en-US" sz="2400" dirty="0">
                <a:solidFill>
                  <a:prstClr val="black"/>
                </a:solidFill>
              </a:rPr>
              <a:t>in the lower quadrants and proceeds upward to avoid missing the edge of an enlarged liver or spleen.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-----The </a:t>
            </a:r>
            <a:r>
              <a:rPr lang="en-US" sz="2400" dirty="0">
                <a:solidFill>
                  <a:prstClr val="black"/>
                </a:solidFill>
              </a:rPr>
              <a:t>lower edge of the liver is sometimes </a:t>
            </a:r>
            <a:r>
              <a:rPr lang="en-US" sz="2400" b="1" dirty="0">
                <a:solidFill>
                  <a:prstClr val="black"/>
                </a:solidFill>
              </a:rPr>
              <a:t>felt in infants </a:t>
            </a:r>
            <a:r>
              <a:rPr lang="en-US" sz="2400" dirty="0">
                <a:solidFill>
                  <a:prstClr val="black"/>
                </a:solidFill>
              </a:rPr>
              <a:t>and young children as a superficial mass 1 to 2 cm below the right costal margin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5012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prstClr val="black"/>
                </a:solidFill>
              </a:rPr>
              <a:t>Abnormalities: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-----If </a:t>
            </a:r>
            <a:r>
              <a:rPr lang="en-US" sz="2400" dirty="0">
                <a:solidFill>
                  <a:prstClr val="black"/>
                </a:solidFill>
              </a:rPr>
              <a:t>the liver is palpable 3 cm below the right costal margin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-----the </a:t>
            </a:r>
            <a:r>
              <a:rPr lang="en-US" sz="2400" dirty="0">
                <a:solidFill>
                  <a:prstClr val="black"/>
                </a:solidFill>
              </a:rPr>
              <a:t>spleen is palpable more than 2 cm below the left costal margin, these organs are </a:t>
            </a:r>
            <a:r>
              <a:rPr lang="en-US" sz="2400" dirty="0" smtClean="0">
                <a:solidFill>
                  <a:prstClr val="black"/>
                </a:solidFill>
              </a:rPr>
              <a:t>enlarged.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8763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16- Genitalia and </a:t>
            </a:r>
            <a:r>
              <a:rPr lang="en-US" sz="3200" b="1" dirty="0" smtClean="0">
                <a:solidFill>
                  <a:srgbClr val="FF0000"/>
                </a:solidFill>
              </a:rPr>
              <a:t>anus</a:t>
            </a:r>
          </a:p>
          <a:p>
            <a:pPr lvl="0">
              <a:lnSpc>
                <a:spcPct val="200000"/>
              </a:lnSpc>
            </a:pPr>
            <a:r>
              <a:rPr lang="en-US" sz="2400" b="1" i="1" dirty="0" smtClean="0">
                <a:solidFill>
                  <a:schemeClr val="accent1"/>
                </a:solidFill>
              </a:rPr>
              <a:t>--In </a:t>
            </a:r>
            <a:r>
              <a:rPr lang="en-US" sz="2400" b="1" i="1" dirty="0">
                <a:solidFill>
                  <a:schemeClr val="accent1"/>
                </a:solidFill>
              </a:rPr>
              <a:t>males </a:t>
            </a:r>
            <a:r>
              <a:rPr lang="en-US" sz="2400" dirty="0"/>
              <a:t>assess for location of the scrotum, size of the penis, glands, and urethral meatus. While palpating scrotum for </a:t>
            </a:r>
            <a:r>
              <a:rPr lang="en-US" sz="2400" b="1" dirty="0"/>
              <a:t>descended testes </a:t>
            </a:r>
            <a:r>
              <a:rPr lang="en-US" sz="2400" dirty="0"/>
              <a:t>block inguinal canal with opposite hands.</a:t>
            </a:r>
          </a:p>
        </p:txBody>
      </p:sp>
    </p:spTree>
    <p:extLst>
      <p:ext uri="{BB962C8B-B14F-4D97-AF65-F5344CB8AC3E}">
        <p14:creationId xmlns:p14="http://schemas.microsoft.com/office/powerpoint/2010/main" val="26385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5240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rgbClr val="CC0066"/>
                </a:solidFill>
              </a:rPr>
              <a:t>-- The </a:t>
            </a:r>
            <a:r>
              <a:rPr lang="en-US" sz="2400" b="1" dirty="0">
                <a:solidFill>
                  <a:srgbClr val="CC0066"/>
                </a:solidFill>
              </a:rPr>
              <a:t>female genitalia </a:t>
            </a:r>
            <a:r>
              <a:rPr lang="en-US" sz="2400" dirty="0"/>
              <a:t>are examined for size and location of the structures of the vulva, clitoris, labia majora, labia minora, urethral meatus and vaginal orifice.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-- Assess </a:t>
            </a:r>
            <a:r>
              <a:rPr lang="en-US" sz="2400" dirty="0"/>
              <a:t>the tone of the </a:t>
            </a:r>
            <a:r>
              <a:rPr lang="en-US" sz="2400" b="1" dirty="0"/>
              <a:t>anal sphincter </a:t>
            </a:r>
            <a:r>
              <a:rPr lang="en-US" sz="2400" dirty="0"/>
              <a:t>and surrounding skin for </a:t>
            </a:r>
            <a:r>
              <a:rPr lang="en-US" sz="2400" b="1" dirty="0"/>
              <a:t>rash or lesion. </a:t>
            </a:r>
          </a:p>
        </p:txBody>
      </p:sp>
    </p:spTree>
    <p:extLst>
      <p:ext uri="{BB962C8B-B14F-4D97-AF65-F5344CB8AC3E}">
        <p14:creationId xmlns:p14="http://schemas.microsoft.com/office/powerpoint/2010/main" val="39971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17- Musculoskeletal </a:t>
            </a:r>
            <a:r>
              <a:rPr lang="en-US" sz="3200" b="1" dirty="0" smtClean="0">
                <a:solidFill>
                  <a:srgbClr val="FF0000"/>
                </a:solidFill>
              </a:rPr>
              <a:t>system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   </a:t>
            </a:r>
            <a:r>
              <a:rPr lang="en-US" sz="2400" b="1" dirty="0" smtClean="0">
                <a:solidFill>
                  <a:schemeClr val="accent4"/>
                </a:solidFill>
              </a:rPr>
              <a:t>General </a:t>
            </a:r>
            <a:r>
              <a:rPr lang="en-US" sz="2400" b="1" dirty="0">
                <a:solidFill>
                  <a:schemeClr val="accent4"/>
                </a:solidFill>
              </a:rPr>
              <a:t>inspection 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--comparing </a:t>
            </a:r>
            <a:r>
              <a:rPr lang="en-US" sz="2400" dirty="0"/>
              <a:t>the two sides of the body for </a:t>
            </a:r>
            <a:r>
              <a:rPr lang="en-US" sz="2400" b="1" dirty="0"/>
              <a:t>symmetry</a:t>
            </a:r>
            <a:r>
              <a:rPr lang="en-US" sz="2400" dirty="0"/>
              <a:t> contour, size and involuntary movement.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swelling </a:t>
            </a:r>
            <a:r>
              <a:rPr lang="en-US" sz="2400" b="1" dirty="0"/>
              <a:t>or edema </a:t>
            </a:r>
            <a:r>
              <a:rPr lang="en-US" sz="2400" dirty="0"/>
              <a:t>and </a:t>
            </a:r>
            <a:r>
              <a:rPr lang="en-US" sz="2400" b="1" dirty="0" smtClean="0"/>
              <a:t>ecchymosis </a:t>
            </a:r>
            <a:r>
              <a:rPr lang="en-US" sz="2400" b="1" dirty="0"/>
              <a:t>or other discoloration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2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7848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a- </a:t>
            </a: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Spine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 </a:t>
            </a:r>
            <a:r>
              <a:rPr lang="en-US" sz="2400" dirty="0"/>
              <a:t>back  of  </a:t>
            </a:r>
            <a:r>
              <a:rPr lang="en-US" sz="2400" b="1" dirty="0"/>
              <a:t>a  newborn  </a:t>
            </a:r>
            <a:r>
              <a:rPr lang="en-US" sz="2400" dirty="0"/>
              <a:t>is  rounded  or  C-  shaped  from  the thoracic and the pelvic curves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------older </a:t>
            </a:r>
            <a:r>
              <a:rPr lang="en-US" sz="2400" dirty="0"/>
              <a:t>child the typical double S- curve.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pic>
        <p:nvPicPr>
          <p:cNvPr id="2050" name="Picture 2" descr="C:\Users\PC\Videos\baby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4724400" cy="24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Videos\What-factors-contribute-to-lordosis-curves-of-sp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1125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Videos\large_spinal_deformity_s_k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29"/>
            <a:ext cx="9144000" cy="61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Videos\kyphosis-lordosis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7762"/>
            <a:ext cx="7696200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Videos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495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Videos\lis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03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b- Extremities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Each extremity is inspected for symmetry of length and size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u="sng" dirty="0" smtClean="0">
                <a:solidFill>
                  <a:schemeClr val="accent4"/>
                </a:solidFill>
              </a:rPr>
              <a:t>1- Bow </a:t>
            </a:r>
            <a:r>
              <a:rPr lang="en-US" sz="2400" b="1" u="sng" dirty="0">
                <a:solidFill>
                  <a:schemeClr val="accent4"/>
                </a:solidFill>
              </a:rPr>
              <a:t>leg: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------The </a:t>
            </a:r>
            <a:r>
              <a:rPr lang="en-US" sz="2400" dirty="0"/>
              <a:t>space between the knees is greater than 5 cm (2 inches</a:t>
            </a:r>
            <a:r>
              <a:rPr lang="en-US" sz="2400" dirty="0" smtClean="0"/>
              <a:t>). ------Unilateral </a:t>
            </a:r>
            <a:r>
              <a:rPr lang="en-US" sz="2400" dirty="0"/>
              <a:t>or symmetric bowlegs that are present beyond the age of 2 to 3 years may represent pathological condition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75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75574"/>
            <a:ext cx="8686800" cy="368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>
                <a:solidFill>
                  <a:schemeClr val="accent4"/>
                </a:solidFill>
              </a:rPr>
              <a:t>Knock-knee: </a:t>
            </a:r>
            <a:endParaRPr lang="en-US" sz="2400" b="1" u="sng" dirty="0" smtClean="0">
              <a:solidFill>
                <a:schemeClr val="accent4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-----The </a:t>
            </a:r>
            <a:r>
              <a:rPr lang="en-US" sz="2400" dirty="0"/>
              <a:t>knees are close together but the feet are spread </a:t>
            </a:r>
            <a:r>
              <a:rPr lang="en-US" sz="2400" dirty="0" smtClean="0"/>
              <a:t>apart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distance between the malleoli, which normally should be </a:t>
            </a:r>
            <a:r>
              <a:rPr lang="en-US" sz="2400" b="1" i="1" dirty="0">
                <a:solidFill>
                  <a:schemeClr val="accent4"/>
                </a:solidFill>
              </a:rPr>
              <a:t>less than 7.5 cm </a:t>
            </a:r>
            <a:r>
              <a:rPr lang="en-US" sz="2400" dirty="0"/>
              <a:t>(3 inches</a:t>
            </a:r>
            <a:r>
              <a:rPr lang="en-US" sz="2400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------- </a:t>
            </a:r>
            <a:r>
              <a:rPr lang="en-US" sz="2400" dirty="0"/>
              <a:t>It is normally present in children from 2-7 years of age.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26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Videos\bow-legs-knock-kn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Videos\child-growth-and-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85344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324600"/>
            <a:ext cx="228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Bowlegged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001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C- Feet</a:t>
            </a:r>
            <a:endParaRPr lang="en-US" sz="2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Feet are inspected. </a:t>
            </a:r>
            <a:r>
              <a:rPr lang="en-US" sz="2400" b="1" dirty="0"/>
              <a:t>Infants' and. toddlers</a:t>
            </a:r>
            <a:r>
              <a:rPr lang="en-US" sz="2400" dirty="0"/>
              <a:t>' feet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appear </a:t>
            </a:r>
            <a:r>
              <a:rPr lang="en-US" sz="2400" b="1" dirty="0"/>
              <a:t>flat </a:t>
            </a:r>
            <a:r>
              <a:rPr lang="en-US" sz="2400" dirty="0"/>
              <a:t>because the foot is normally wide and arch is covered by a flat pad. Development of the arch occurs naturally during the action of walking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194" name="Picture 2" descr="C:\Users\PC\Video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624923"/>
            <a:ext cx="3976687" cy="21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Videos\image-20160715-2144-40j19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8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34390"/>
            <a:ext cx="8610600" cy="232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D- Joints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Joints are evaluated for range of motion, tenderness and swelling, redness and heat.</a:t>
            </a:r>
          </a:p>
        </p:txBody>
      </p:sp>
    </p:spTree>
    <p:extLst>
      <p:ext uri="{BB962C8B-B14F-4D97-AF65-F5344CB8AC3E}">
        <p14:creationId xmlns:p14="http://schemas.microsoft.com/office/powerpoint/2010/main" val="32142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Videos\X2604-E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E- Muscles</a:t>
            </a:r>
            <a:endParaRPr lang="en-US" sz="36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To assess the </a:t>
            </a:r>
            <a:r>
              <a:rPr lang="en-US" sz="2400" b="1" i="1" dirty="0">
                <a:solidFill>
                  <a:schemeClr val="accent4"/>
                </a:solidFill>
              </a:rPr>
              <a:t>strength of each </a:t>
            </a:r>
            <a:r>
              <a:rPr lang="en-US" sz="2400" b="1" i="1" dirty="0" smtClean="0">
                <a:solidFill>
                  <a:schemeClr val="accent4"/>
                </a:solidFill>
              </a:rPr>
              <a:t>muscle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 ask </a:t>
            </a:r>
            <a:r>
              <a:rPr lang="en-US" sz="2400" dirty="0"/>
              <a:t>the child to flex the muscle and then resist, as opposing force is applied against flexion.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Muscle </a:t>
            </a:r>
            <a:r>
              <a:rPr lang="en-US" sz="2400" dirty="0"/>
              <a:t>tone should </a:t>
            </a:r>
            <a:r>
              <a:rPr lang="en-US" sz="2400" b="1" i="1" dirty="0">
                <a:solidFill>
                  <a:schemeClr val="accent4"/>
                </a:solidFill>
              </a:rPr>
              <a:t>be firm </a:t>
            </a:r>
            <a:r>
              <a:rPr lang="en-US" sz="2400" dirty="0"/>
              <a:t>on palpation.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62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2084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-- A </a:t>
            </a:r>
            <a:r>
              <a:rPr lang="en-US" sz="2400" dirty="0"/>
              <a:t>common site for testing tone is the "</a:t>
            </a:r>
            <a:r>
              <a:rPr lang="en-US" sz="2400" b="1" i="1" dirty="0"/>
              <a:t>biceps muscle</a:t>
            </a:r>
            <a:r>
              <a:rPr lang="en-US" sz="2400" dirty="0"/>
              <a:t>" by clenching their fist, strength is estimated by having the child use an extremity to push or pull against resistance (arm strength, hand strength and leg strength).</a:t>
            </a:r>
          </a:p>
        </p:txBody>
      </p:sp>
    </p:spTree>
    <p:extLst>
      <p:ext uri="{BB962C8B-B14F-4D97-AF65-F5344CB8AC3E}">
        <p14:creationId xmlns:p14="http://schemas.microsoft.com/office/powerpoint/2010/main" val="32953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4876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4 - Auscultation: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It used for assessment of the heart, lungs and abdomen using stethoscope</a:t>
            </a:r>
            <a:r>
              <a:rPr lang="en-US" dirty="0"/>
              <a:t>.</a:t>
            </a:r>
          </a:p>
        </p:txBody>
      </p:sp>
      <p:pic>
        <p:nvPicPr>
          <p:cNvPr id="1026" name="Picture 2" descr="C:\Users\PC\Videos\stethoscope-co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23900"/>
            <a:ext cx="4052341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C\Videos\lis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733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686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18- Nervous system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CC0066"/>
                </a:solidFill>
              </a:rPr>
              <a:t>A- Assess </a:t>
            </a:r>
            <a:r>
              <a:rPr lang="en-US" sz="2800" b="1" dirty="0">
                <a:solidFill>
                  <a:srgbClr val="CC0066"/>
                </a:solidFill>
              </a:rPr>
              <a:t>mental </a:t>
            </a:r>
            <a:r>
              <a:rPr lang="en-US" sz="2800" b="1" dirty="0" smtClean="0">
                <a:solidFill>
                  <a:srgbClr val="CC0066"/>
                </a:solidFill>
              </a:rPr>
              <a:t>status 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( </a:t>
            </a:r>
            <a:r>
              <a:rPr lang="en-US" sz="2400" dirty="0" smtClean="0"/>
              <a:t>child's </a:t>
            </a:r>
            <a:r>
              <a:rPr lang="en-US" sz="2400" dirty="0"/>
              <a:t>behavior, mood, affect, general orientation to    surrounding   and    level    of    </a:t>
            </a:r>
            <a:r>
              <a:rPr lang="en-US" sz="2400" dirty="0" smtClean="0"/>
              <a:t>consciousness).  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b="1" dirty="0"/>
              <a:t>Test the vision and hearing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4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610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CC0066"/>
                </a:solidFill>
              </a:rPr>
              <a:t>B- Assess </a:t>
            </a:r>
            <a:r>
              <a:rPr lang="en-US" sz="2800" b="1" dirty="0">
                <a:solidFill>
                  <a:srgbClr val="CC0066"/>
                </a:solidFill>
              </a:rPr>
              <a:t>sensory intactness and discrimination</a:t>
            </a:r>
          </a:p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A- For sensory </a:t>
            </a:r>
            <a:r>
              <a:rPr lang="en-US" sz="2400" b="1" i="1" dirty="0" smtClean="0">
                <a:solidFill>
                  <a:srgbClr val="7030A0"/>
                </a:solidFill>
              </a:rPr>
              <a:t>intactness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the examiner touch the child's skin lightly with a pin, then ask the child while he is closing his eyes </a:t>
            </a:r>
            <a:r>
              <a:rPr lang="en-US" sz="2400" b="1" i="1" dirty="0">
                <a:solidFill>
                  <a:srgbClr val="7030A0"/>
                </a:solidFill>
              </a:rPr>
              <a:t>to point </a:t>
            </a:r>
            <a:r>
              <a:rPr lang="en-US" sz="2400" dirty="0"/>
              <a:t>to the stimulated area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53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43841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/>
              <a:t>b- For </a:t>
            </a:r>
            <a:r>
              <a:rPr lang="en-US" sz="2400" b="1" i="1" dirty="0">
                <a:solidFill>
                  <a:srgbClr val="00B050"/>
                </a:solidFill>
              </a:rPr>
              <a:t>sensory discrimination</a:t>
            </a:r>
            <a:r>
              <a:rPr lang="en-US" sz="2400" b="1" i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the examiner touch the child's skin with </a:t>
            </a:r>
            <a:r>
              <a:rPr lang="en-US" sz="2400" b="1" dirty="0">
                <a:solidFill>
                  <a:srgbClr val="C00000"/>
                </a:solidFill>
              </a:rPr>
              <a:t>pin</a:t>
            </a:r>
            <a:r>
              <a:rPr lang="en-US" sz="2400" dirty="0"/>
              <a:t> and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cotton</a:t>
            </a:r>
            <a:r>
              <a:rPr lang="en-US" sz="2400" b="1" dirty="0"/>
              <a:t> </a:t>
            </a:r>
            <a:r>
              <a:rPr lang="en-US" sz="2400" dirty="0"/>
              <a:t>and ask him/her to describe it was sharp or dull.</a:t>
            </a:r>
          </a:p>
          <a:p>
            <a:pPr>
              <a:lnSpc>
                <a:spcPct val="200000"/>
              </a:lnSpc>
            </a:pPr>
            <a:r>
              <a:rPr lang="en-US" sz="2400" b="1" i="1" dirty="0"/>
              <a:t>C</a:t>
            </a:r>
            <a:r>
              <a:rPr lang="en-US" sz="2400" dirty="0"/>
              <a:t>- Touch the child's skin with </a:t>
            </a:r>
            <a:r>
              <a:rPr lang="en-US" sz="2400" b="1" i="1" u="sng" dirty="0">
                <a:solidFill>
                  <a:srgbClr val="FF0000"/>
                </a:solidFill>
              </a:rPr>
              <a:t>warm</a:t>
            </a:r>
            <a:r>
              <a:rPr lang="en-US" sz="2400" b="1" i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u="sng" dirty="0"/>
              <a:t>and</a:t>
            </a:r>
            <a:r>
              <a:rPr lang="en-US" sz="2400" b="1" i="1" u="sng" dirty="0">
                <a:solidFill>
                  <a:schemeClr val="accent5">
                    <a:lumMod val="75000"/>
                  </a:schemeClr>
                </a:solidFill>
              </a:rPr>
              <a:t> cold object </a:t>
            </a:r>
            <a:r>
              <a:rPr lang="en-US" sz="2400" dirty="0"/>
              <a:t>and ask him/her to </a:t>
            </a:r>
            <a:r>
              <a:rPr lang="en-US" sz="2400" b="1" i="1" dirty="0"/>
              <a:t>differentiate between temperatures.</a:t>
            </a:r>
          </a:p>
        </p:txBody>
      </p:sp>
    </p:spTree>
    <p:extLst>
      <p:ext uri="{BB962C8B-B14F-4D97-AF65-F5344CB8AC3E}">
        <p14:creationId xmlns:p14="http://schemas.microsoft.com/office/powerpoint/2010/main" val="27700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</a:rPr>
              <a:t>C- Assess </a:t>
            </a:r>
            <a:r>
              <a:rPr lang="en-US" sz="2800" b="1" dirty="0">
                <a:solidFill>
                  <a:srgbClr val="CC0066"/>
                </a:solidFill>
              </a:rPr>
              <a:t>reflexes for the newborn and infants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</a:rPr>
              <a:t>A- Permanent 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1- Blinking reflex  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2- Sneezing </a:t>
            </a:r>
            <a:r>
              <a:rPr lang="en-US" sz="2400" b="1" dirty="0"/>
              <a:t>and coughing </a:t>
            </a:r>
            <a:r>
              <a:rPr lang="en-US" sz="2400" b="1" dirty="0" smtClean="0"/>
              <a:t>reflexes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3- Gagging reflex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4- Swallowing reflex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5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609600"/>
            <a:ext cx="8864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B- Temporary 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1- Rooting reflex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disappears when awake age of 4 months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and </a:t>
            </a:r>
            <a:r>
              <a:rPr lang="en-US" sz="2400" dirty="0"/>
              <a:t>7 months when a sleep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2- Sucking reflex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begins to diminish at 6 months of age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3- Grasping reflex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It disappears between 6weeks </a:t>
            </a:r>
            <a:r>
              <a:rPr lang="en-US" sz="2400" dirty="0" smtClean="0"/>
              <a:t>and 3 </a:t>
            </a:r>
            <a:r>
              <a:rPr lang="en-US" sz="2400" dirty="0"/>
              <a:t>months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0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6048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4- Moro reflex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disappears by 4 months.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5- Tonic </a:t>
            </a:r>
            <a:r>
              <a:rPr lang="en-US" sz="2400" b="1" dirty="0"/>
              <a:t>neck reflex: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disappears by 18-20 weeks after birth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6- Dancing </a:t>
            </a:r>
            <a:r>
              <a:rPr lang="en-US" sz="2400" b="1" dirty="0"/>
              <a:t>reflex: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disappears by 3- 4 weeks after birth.</a:t>
            </a:r>
          </a:p>
        </p:txBody>
      </p:sp>
    </p:spTree>
    <p:extLst>
      <p:ext uri="{BB962C8B-B14F-4D97-AF65-F5344CB8AC3E}">
        <p14:creationId xmlns:p14="http://schemas.microsoft.com/office/powerpoint/2010/main" val="15071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747712"/>
            <a:ext cx="5895975" cy="536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2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nile\Pictures\2015_1391217713_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compunile\Pictures\than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405686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68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5088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u="sng" dirty="0" smtClean="0">
                <a:solidFill>
                  <a:srgbClr val="0070C0"/>
                </a:solidFill>
              </a:rPr>
              <a:t>6- Preparation </a:t>
            </a:r>
            <a:r>
              <a:rPr lang="en-US" sz="3600" b="1" u="sng" dirty="0">
                <a:solidFill>
                  <a:srgbClr val="0070C0"/>
                </a:solidFill>
              </a:rPr>
              <a:t>for examination: 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1- Hand washing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2- Prepare necessary equipment (gloves, gown, stethoscope, Thermometer, tongue depressor, tape measurement, swabs,</a:t>
            </a:r>
            <a:r>
              <a:rPr lang="en-US" sz="2400" dirty="0"/>
              <a:t> . </a:t>
            </a:r>
            <a:r>
              <a:rPr lang="en-US" sz="2400" dirty="0" smtClean="0"/>
              <a:t>Mercury or digital sphygmomanometer , funduscope, otoscope , note paper, pen, hand wrist watch and paper bag )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3- Explain procedure to child or mother.     </a:t>
            </a:r>
          </a:p>
        </p:txBody>
      </p:sp>
    </p:spTree>
    <p:extLst>
      <p:ext uri="{BB962C8B-B14F-4D97-AF65-F5344CB8AC3E}">
        <p14:creationId xmlns:p14="http://schemas.microsoft.com/office/powerpoint/2010/main" val="36852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 smtClean="0"/>
              <a:t>4- </a:t>
            </a:r>
            <a:r>
              <a:rPr lang="en-US" sz="2400" u="sng" dirty="0"/>
              <a:t>Place </a:t>
            </a:r>
            <a:r>
              <a:rPr lang="en-US" sz="2400" dirty="0"/>
              <a:t>all strange and frightening equipment </a:t>
            </a:r>
            <a:r>
              <a:rPr lang="en-US" sz="2400" u="sng" dirty="0"/>
              <a:t>out of sight</a:t>
            </a:r>
            <a:r>
              <a:rPr lang="en-US" sz="2400" dirty="0"/>
              <a:t>.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5- </a:t>
            </a:r>
            <a:r>
              <a:rPr lang="en-US" sz="2400" u="sng" dirty="0"/>
              <a:t>Place</a:t>
            </a:r>
            <a:r>
              <a:rPr lang="en-US" sz="2400" dirty="0"/>
              <a:t> toys, </a:t>
            </a:r>
            <a:r>
              <a:rPr lang="en-US" sz="2400" b="1" dirty="0">
                <a:solidFill>
                  <a:srgbClr val="FF0000"/>
                </a:solidFill>
              </a:rPr>
              <a:t>bright </a:t>
            </a:r>
            <a:r>
              <a:rPr lang="en-US" sz="2400" b="1" dirty="0" smtClean="0">
                <a:solidFill>
                  <a:srgbClr val="FF0000"/>
                </a:solidFill>
              </a:rPr>
              <a:t>posters 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6- </a:t>
            </a:r>
            <a:r>
              <a:rPr lang="en-US" sz="2400" dirty="0"/>
              <a:t>Limit number of people in room</a:t>
            </a:r>
            <a:r>
              <a:rPr lang="en-US" sz="2400" dirty="0" smtClean="0"/>
              <a:t>.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7- </a:t>
            </a:r>
            <a:r>
              <a:rPr lang="en-US" sz="2400" u="sng" dirty="0"/>
              <a:t>Provide </a:t>
            </a:r>
            <a:r>
              <a:rPr lang="en-US" sz="2400" dirty="0"/>
              <a:t>privacy for school-age children and adolescents. </a:t>
            </a:r>
          </a:p>
          <a:p>
            <a:pPr lvl="0">
              <a:lnSpc>
                <a:spcPct val="200000"/>
              </a:lnSpc>
            </a:pPr>
            <a:r>
              <a:rPr lang="en-US" sz="2400" dirty="0"/>
              <a:t>8</a:t>
            </a:r>
            <a:r>
              <a:rPr lang="en-US" sz="2400" dirty="0" smtClean="0"/>
              <a:t>- </a:t>
            </a:r>
            <a:r>
              <a:rPr lang="en-US" sz="2400" u="sng" dirty="0"/>
              <a:t>Provide </a:t>
            </a:r>
            <a:r>
              <a:rPr lang="en-US" sz="2400" dirty="0"/>
              <a:t>time for play and becoming </a:t>
            </a:r>
            <a:r>
              <a:rPr lang="en-US" sz="2400" dirty="0" smtClean="0"/>
              <a:t>cooperative.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9- </a:t>
            </a:r>
            <a:r>
              <a:rPr lang="en-US" sz="2400" dirty="0"/>
              <a:t>Have room temperature comfortably warm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4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Videos\6dcc950b565a909dd40d212db831c4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3057104"/>
            <a:ext cx="45339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spcBef>
                <a:spcPts val="100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Times New Roman"/>
              </a:rPr>
              <a:t>Prepared by: </a:t>
            </a:r>
          </a:p>
          <a:p>
            <a:pPr algn="ctr" rtl="1">
              <a:spcBef>
                <a:spcPts val="1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Elham Atef Abdelazeem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 rtl="1"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Times New Roman"/>
              </a:rPr>
              <a:t>Clinical </a:t>
            </a:r>
            <a:r>
              <a:rPr lang="en-US" sz="2400" b="1" dirty="0" smtClean="0">
                <a:latin typeface="Times New Roman"/>
                <a:ea typeface="Times New Roman"/>
              </a:rPr>
              <a:t>Instructor of Pediatric      Nursing Department </a:t>
            </a:r>
            <a:endParaRPr lang="en-US" sz="2400" b="1" dirty="0"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91440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u="sng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/>
                <a:cs typeface="Aharoni"/>
              </a:rPr>
              <a:t>P</a:t>
            </a:r>
            <a:r>
              <a:rPr lang="en-US" sz="5400" b="1" i="1" u="sng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/>
                <a:cs typeface="Aharoni"/>
              </a:rPr>
              <a:t>hysical examination </a:t>
            </a:r>
            <a:endParaRPr lang="en-US" dirty="0"/>
          </a:p>
        </p:txBody>
      </p:sp>
      <p:pic>
        <p:nvPicPr>
          <p:cNvPr id="1026" name="Picture 2" descr="C:\Users\PC\Downloads\1913526_1757354767829879_50375802862091360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4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121" y="990600"/>
            <a:ext cx="82150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7- Components of physical </a:t>
            </a:r>
            <a:r>
              <a:rPr lang="en-US" sz="32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assessment: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1- Growth measurement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2- Physiological measurements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3- General appearance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4- Skin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5-Accessory </a:t>
            </a:r>
            <a:r>
              <a:rPr lang="en-US" sz="2400" spc="5" dirty="0" smtClean="0">
                <a:latin typeface="Times New Roman"/>
                <a:ea typeface="Times New Roman"/>
              </a:rPr>
              <a:t>structures</a:t>
            </a:r>
            <a:endParaRPr lang="en-US" sz="2400" spc="5" dirty="0">
              <a:latin typeface="Times New Roman"/>
              <a:ea typeface="Times New Roman"/>
            </a:endParaRP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6 -</a:t>
            </a:r>
            <a:r>
              <a:rPr lang="en-US" sz="2400" spc="5" dirty="0" smtClean="0">
                <a:latin typeface="Times New Roman"/>
                <a:ea typeface="Times New Roman"/>
              </a:rPr>
              <a:t>lymphnodes</a:t>
            </a:r>
            <a:endParaRPr lang="en-US" sz="2400" spc="5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9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8736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7- </a:t>
            </a:r>
            <a:r>
              <a:rPr lang="en-US" sz="2400" spc="5" dirty="0" smtClean="0">
                <a:latin typeface="Times New Roman"/>
                <a:ea typeface="Times New Roman"/>
              </a:rPr>
              <a:t>Head</a:t>
            </a:r>
            <a:endParaRPr lang="en-US" sz="2400" spc="5" dirty="0">
              <a:latin typeface="Times New Roman"/>
              <a:ea typeface="Times New Roman"/>
            </a:endParaRPr>
          </a:p>
          <a:p>
            <a:pPr>
              <a:lnSpc>
                <a:spcPct val="200000"/>
              </a:lnSpc>
            </a:pPr>
            <a:r>
              <a:rPr lang="en-US" sz="2400" spc="5" dirty="0" smtClean="0">
                <a:latin typeface="Times New Roman"/>
                <a:ea typeface="Times New Roman"/>
              </a:rPr>
              <a:t>8- Neck</a:t>
            </a:r>
          </a:p>
          <a:p>
            <a:pPr>
              <a:lnSpc>
                <a:spcPct val="200000"/>
              </a:lnSpc>
            </a:pPr>
            <a:r>
              <a:rPr lang="en-US" sz="2400" spc="5" dirty="0" smtClean="0">
                <a:latin typeface="Times New Roman"/>
                <a:ea typeface="Times New Roman"/>
              </a:rPr>
              <a:t>9- Eyes </a:t>
            </a:r>
            <a:endParaRPr lang="en-US" sz="2400" spc="5" dirty="0">
              <a:latin typeface="Times New Roman"/>
              <a:ea typeface="Times New Roman"/>
            </a:endParaRPr>
          </a:p>
          <a:p>
            <a:pPr>
              <a:lnSpc>
                <a:spcPct val="200000"/>
              </a:lnSpc>
            </a:pPr>
            <a:r>
              <a:rPr lang="en-US" sz="2400" spc="5" dirty="0" smtClean="0">
                <a:latin typeface="Times New Roman"/>
                <a:ea typeface="Times New Roman"/>
              </a:rPr>
              <a:t>10- </a:t>
            </a:r>
            <a:r>
              <a:rPr lang="en-US" sz="2400" spc="5" dirty="0">
                <a:latin typeface="Times New Roman"/>
                <a:ea typeface="Times New Roman"/>
              </a:rPr>
              <a:t>Ears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11-Nose 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12- Mouth and throat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13- Chest and Lung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14- </a:t>
            </a:r>
            <a:r>
              <a:rPr lang="en-US" sz="2400" spc="5" dirty="0" smtClean="0">
                <a:latin typeface="Times New Roman"/>
                <a:ea typeface="Times New Roman"/>
              </a:rPr>
              <a:t>Heart</a:t>
            </a:r>
            <a:endParaRPr lang="en-US" sz="2400" spc="5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19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231" y="1524000"/>
            <a:ext cx="3634969" cy="2934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15- Abdomen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16- Genitalia and anus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17- Musculoskeletal system</a:t>
            </a:r>
          </a:p>
          <a:p>
            <a:pPr>
              <a:lnSpc>
                <a:spcPct val="200000"/>
              </a:lnSpc>
            </a:pPr>
            <a:r>
              <a:rPr lang="en-US" sz="2400" spc="5" dirty="0">
                <a:latin typeface="Times New Roman"/>
                <a:ea typeface="Times New Roman"/>
              </a:rPr>
              <a:t>18-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3575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305800" cy="194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600" b="1" i="1" u="sng" dirty="0" smtClean="0">
                <a:solidFill>
                  <a:srgbClr val="FF0000"/>
                </a:solidFill>
              </a:rPr>
              <a:t>1- Growth </a:t>
            </a:r>
            <a:r>
              <a:rPr lang="en-US" sz="3600" b="1" i="1" u="sng" dirty="0">
                <a:solidFill>
                  <a:srgbClr val="FF0000"/>
                </a:solidFill>
              </a:rPr>
              <a:t>measurement: </a:t>
            </a:r>
            <a:endParaRPr lang="en-US" sz="3600" b="1" i="1" u="sng" dirty="0" smtClean="0">
              <a:solidFill>
                <a:srgbClr val="FF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800" dirty="0" smtClean="0"/>
              <a:t>1- length</a:t>
            </a:r>
          </a:p>
        </p:txBody>
      </p:sp>
      <p:pic>
        <p:nvPicPr>
          <p:cNvPr id="3" name="Content Placeholder 9" descr="height-baby-scale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0"/>
            <a:ext cx="650685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032" y="1219200"/>
            <a:ext cx="1660968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dirty="0"/>
              <a:t>1- Height </a:t>
            </a:r>
          </a:p>
        </p:txBody>
      </p:sp>
      <p:pic>
        <p:nvPicPr>
          <p:cNvPr id="3" name="Content Placeholder 3" descr="5208_seca_stadiometer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914400"/>
            <a:ext cx="578644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4572000" cy="8334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dirty="0"/>
              <a:t>2- </a:t>
            </a:r>
            <a:r>
              <a:rPr lang="en-US" sz="2800" dirty="0" smtClean="0"/>
              <a:t>Weight </a:t>
            </a:r>
            <a:endParaRPr lang="en-US" sz="2800" dirty="0"/>
          </a:p>
        </p:txBody>
      </p:sp>
      <p:pic>
        <p:nvPicPr>
          <p:cNvPr id="3" name="Content Placeholder 6" descr="Infant-Weight-Scales-450x261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7580" y="1524000"/>
            <a:ext cx="606642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4400"/>
            <a:ext cx="4572000" cy="8334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dirty="0"/>
              <a:t>3- </a:t>
            </a:r>
            <a:r>
              <a:rPr lang="en-US" sz="2800" dirty="0" smtClean="0"/>
              <a:t>Head </a:t>
            </a:r>
            <a:r>
              <a:rPr lang="en-US" sz="2800" dirty="0"/>
              <a:t>circumference</a:t>
            </a:r>
          </a:p>
        </p:txBody>
      </p:sp>
      <p:pic>
        <p:nvPicPr>
          <p:cNvPr id="3" name="Content Placeholder 3" descr="imagesCAA8Q6G2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2880" y="381000"/>
            <a:ext cx="4346320" cy="2855912"/>
          </a:xfrm>
          <a:prstGeom prst="rect">
            <a:avLst/>
          </a:prstGeom>
        </p:spPr>
      </p:pic>
      <p:pic>
        <p:nvPicPr>
          <p:cNvPr id="4" name="Picture 3" descr="C:\Users\PC\Documents\Picture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80" y="3352800"/>
            <a:ext cx="442252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Documents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3276600"/>
            <a:ext cx="42889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4- </a:t>
            </a:r>
            <a:r>
              <a:rPr lang="en-US" sz="2800" dirty="0" smtClean="0"/>
              <a:t>Chest </a:t>
            </a:r>
            <a:r>
              <a:rPr lang="en-US" sz="2800" dirty="0"/>
              <a:t>circumference</a:t>
            </a:r>
            <a:r>
              <a:rPr lang="en-US" sz="2800" dirty="0" smtClean="0"/>
              <a:t>.</a:t>
            </a:r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endParaRPr lang="en-US" sz="2800" dirty="0" smtClean="0"/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5- </a:t>
            </a:r>
            <a:r>
              <a:rPr lang="en-US" sz="2800" dirty="0" smtClean="0"/>
              <a:t>Mid </a:t>
            </a:r>
            <a:r>
              <a:rPr lang="en-US" sz="2800" dirty="0"/>
              <a:t>arm circumference.</a:t>
            </a:r>
          </a:p>
        </p:txBody>
      </p:sp>
      <p:pic>
        <p:nvPicPr>
          <p:cNvPr id="3" name="Picture 2" descr="C:\Users\PC\Documents\B9780323096102000239_t023-004-9780323096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62200"/>
            <a:ext cx="54102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How to use Percentile growth charts to assess growth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/>
              <a:t>Any child with a measurement </a:t>
            </a:r>
            <a:r>
              <a:rPr lang="en-US" sz="2400" b="1" u="sng" dirty="0"/>
              <a:t>below </a:t>
            </a:r>
            <a:r>
              <a:rPr lang="en-US" sz="2400" b="1" i="1" u="sng" dirty="0"/>
              <a:t>the 5th percentile </a:t>
            </a:r>
            <a:r>
              <a:rPr lang="en-US" sz="2400" dirty="0"/>
              <a:t>or </a:t>
            </a:r>
            <a:r>
              <a:rPr lang="en-US" sz="2400" b="1" i="1" u="sng" dirty="0"/>
              <a:t>above the 95</a:t>
            </a:r>
            <a:r>
              <a:rPr lang="en-US" sz="2400" b="1" i="1" u="sng" baseline="30000" dirty="0"/>
              <a:t>th</a:t>
            </a:r>
            <a:r>
              <a:rPr lang="en-US" sz="2400" b="1" i="1" u="sng" dirty="0"/>
              <a:t> percentile </a:t>
            </a:r>
            <a:r>
              <a:rPr lang="en-US" sz="2400" dirty="0"/>
              <a:t>should be investigated for abnormal growth.</a:t>
            </a:r>
          </a:p>
        </p:txBody>
      </p:sp>
    </p:spTree>
    <p:extLst>
      <p:ext uri="{BB962C8B-B14F-4D97-AF65-F5344CB8AC3E}">
        <p14:creationId xmlns:p14="http://schemas.microsoft.com/office/powerpoint/2010/main" val="26844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AppData\Local\Temp\Rar$DI00.188\weight for age 2-21 bo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76"/>
            <a:ext cx="9144000" cy="59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6324600"/>
            <a:ext cx="209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Growth chart</a:t>
            </a:r>
          </a:p>
        </p:txBody>
      </p:sp>
    </p:spTree>
    <p:extLst>
      <p:ext uri="{BB962C8B-B14F-4D97-AF65-F5344CB8AC3E}">
        <p14:creationId xmlns:p14="http://schemas.microsoft.com/office/powerpoint/2010/main" val="22055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610600" cy="323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400" b="1" i="1" dirty="0">
              <a:latin typeface="Times New Roman"/>
              <a:ea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To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encourage students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to gain Knowledge, Skills and Positive Attitude toward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Physical examination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1219200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/>
                <a:ea typeface="Calibri"/>
                <a:cs typeface="Aharoni"/>
              </a:rPr>
              <a:t>Goal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67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AppData\Local\Temp\Rar$DI01.491\wt for age girls 2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248400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Growth chart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32797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1-Temperature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2- Pulse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3- Respiration 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4- Blood </a:t>
            </a:r>
            <a:r>
              <a:rPr lang="en-US" sz="2800" dirty="0"/>
              <a:t>pressure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" y="1208782"/>
            <a:ext cx="8458200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2- Physiological </a:t>
            </a:r>
            <a:r>
              <a:rPr lang="en-US" sz="3200" b="1" dirty="0" smtClean="0">
                <a:solidFill>
                  <a:srgbClr val="FF0000"/>
                </a:solidFill>
              </a:rPr>
              <a:t>measurements (V/S) : </a:t>
            </a:r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35814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38600" y="44196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038600" y="51054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5637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B050"/>
                </a:solidFill>
              </a:rPr>
              <a:t>Blood pressure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    </a:t>
            </a:r>
            <a:r>
              <a:rPr lang="en-US" sz="2400" b="1" dirty="0" smtClean="0"/>
              <a:t>Normal </a:t>
            </a:r>
            <a:r>
              <a:rPr lang="en-US" sz="2400" b="1" dirty="0"/>
              <a:t>of the newborn's blood pressure: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Systolic</a:t>
            </a:r>
            <a:r>
              <a:rPr lang="en-US" sz="2400" b="1" dirty="0">
                <a:solidFill>
                  <a:srgbClr val="FF0000"/>
                </a:solidFill>
              </a:rPr>
              <a:t>: 46 -</a:t>
            </a:r>
            <a:r>
              <a:rPr lang="en-US" sz="2400" b="1" dirty="0" smtClean="0">
                <a:solidFill>
                  <a:srgbClr val="FF0000"/>
                </a:solidFill>
              </a:rPr>
              <a:t>92 ( mmHg). </a:t>
            </a:r>
            <a:endParaRPr lang="en-US" sz="2400" b="1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   Diastolic</a:t>
            </a:r>
            <a:r>
              <a:rPr lang="en-US" sz="2400" b="1" dirty="0">
                <a:solidFill>
                  <a:schemeClr val="accent2"/>
                </a:solidFill>
              </a:rPr>
              <a:t>: 38- 71 (mmHg</a:t>
            </a:r>
            <a:r>
              <a:rPr lang="en-US" sz="2400" b="1" dirty="0" smtClean="0">
                <a:solidFill>
                  <a:schemeClr val="accent2"/>
                </a:solidFill>
              </a:rPr>
              <a:t>).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6412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average </a:t>
            </a:r>
            <a:r>
              <a:rPr lang="en-US" sz="2400" b="1" dirty="0" smtClean="0">
                <a:solidFill>
                  <a:srgbClr val="FF0000"/>
                </a:solidFill>
              </a:rPr>
              <a:t>Systolic</a:t>
            </a:r>
            <a:r>
              <a:rPr lang="en-US" sz="2400" dirty="0" smtClean="0"/>
              <a:t> </a:t>
            </a:r>
            <a:r>
              <a:rPr lang="en-US" sz="2400" dirty="0"/>
              <a:t>blood pressure for Children:</a:t>
            </a:r>
          </a:p>
          <a:p>
            <a:pPr algn="ctr">
              <a:lnSpc>
                <a:spcPct val="200000"/>
              </a:lnSpc>
            </a:pPr>
            <a:r>
              <a:rPr lang="en-US" sz="2400" b="1" dirty="0"/>
              <a:t>1 to 7 years: age in year + 90</a:t>
            </a:r>
          </a:p>
          <a:p>
            <a:pPr algn="ctr">
              <a:lnSpc>
                <a:spcPct val="200000"/>
              </a:lnSpc>
            </a:pPr>
            <a:r>
              <a:rPr lang="en-US" sz="2400" b="1" dirty="0"/>
              <a:t>8 to 18 years: (2 x age in year) + </a:t>
            </a:r>
            <a:r>
              <a:rPr lang="en-US" sz="2400" b="1" dirty="0" smtClean="0"/>
              <a:t>83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dirty="0"/>
              <a:t>The average </a:t>
            </a:r>
            <a:r>
              <a:rPr lang="en-US" sz="2400" b="1" dirty="0" smtClean="0">
                <a:solidFill>
                  <a:schemeClr val="accent2"/>
                </a:solidFill>
              </a:rPr>
              <a:t>Diastolic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/>
              <a:t>blood pressure for children:</a:t>
            </a:r>
          </a:p>
          <a:p>
            <a:pPr algn="ctr">
              <a:lnSpc>
                <a:spcPct val="200000"/>
              </a:lnSpc>
            </a:pPr>
            <a:r>
              <a:rPr lang="en-US" sz="2400" b="1" dirty="0"/>
              <a:t>1 to 5 years: 56</a:t>
            </a:r>
          </a:p>
          <a:p>
            <a:pPr algn="ctr">
              <a:lnSpc>
                <a:spcPct val="200000"/>
              </a:lnSpc>
            </a:pPr>
            <a:r>
              <a:rPr lang="en-US" sz="2400" b="1" dirty="0"/>
              <a:t>6 to 18 years: age in year + 52</a:t>
            </a:r>
          </a:p>
        </p:txBody>
      </p:sp>
    </p:spTree>
    <p:extLst>
      <p:ext uri="{BB962C8B-B14F-4D97-AF65-F5344CB8AC3E}">
        <p14:creationId xmlns:p14="http://schemas.microsoft.com/office/powerpoint/2010/main" val="34052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i="1" u="sng" dirty="0">
                <a:solidFill>
                  <a:srgbClr val="FF0000"/>
                </a:solidFill>
              </a:rPr>
              <a:t>3 - General appearance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A- Facial expression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B- Posture and body movements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C- Hygiene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D- Nutrition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E- Behavior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F- Development</a:t>
            </a:r>
          </a:p>
        </p:txBody>
      </p:sp>
    </p:spTree>
    <p:extLst>
      <p:ext uri="{BB962C8B-B14F-4D97-AF65-F5344CB8AC3E}">
        <p14:creationId xmlns:p14="http://schemas.microsoft.com/office/powerpoint/2010/main" val="10312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19965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prstClr val="black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motional status (Pain, feel </a:t>
            </a:r>
            <a:r>
              <a:rPr lang="en-US" sz="2400" dirty="0">
                <a:solidFill>
                  <a:prstClr val="black"/>
                </a:solidFill>
              </a:rPr>
              <a:t>frightened, </a:t>
            </a:r>
            <a:r>
              <a:rPr lang="en-US" sz="2400" dirty="0" smtClean="0">
                <a:solidFill>
                  <a:prstClr val="black"/>
                </a:solidFill>
              </a:rPr>
              <a:t>anxious)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   Difficulty in breathing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   Have </a:t>
            </a:r>
            <a:r>
              <a:rPr lang="en-US" sz="2400" dirty="0">
                <a:solidFill>
                  <a:prstClr val="black"/>
                </a:solidFill>
              </a:rPr>
              <a:t>mentally deficient or are acutely ill.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9441" y="1371600"/>
            <a:ext cx="35311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u="heavy" dirty="0">
                <a:solidFill>
                  <a:srgbClr val="009DD9"/>
                </a:solidFill>
              </a:rPr>
              <a:t>A- Facial expression</a:t>
            </a:r>
            <a:endParaRPr lang="en-US" sz="2800" b="1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9DD9"/>
                </a:solidFill>
              </a:rPr>
              <a:t>B- Posture </a:t>
            </a:r>
            <a:r>
              <a:rPr lang="en-US" sz="2800" b="1" u="heavy" dirty="0" smtClean="0">
                <a:solidFill>
                  <a:srgbClr val="009DD9"/>
                </a:solidFill>
              </a:rPr>
              <a:t> and </a:t>
            </a:r>
            <a:r>
              <a:rPr lang="en-US" sz="2800" b="1" u="heavy" dirty="0">
                <a:solidFill>
                  <a:srgbClr val="009DD9"/>
                </a:solidFill>
              </a:rPr>
              <a:t>body movements: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 The </a:t>
            </a:r>
            <a:r>
              <a:rPr lang="en-US" sz="2400" dirty="0">
                <a:solidFill>
                  <a:prstClr val="black"/>
                </a:solidFill>
              </a:rPr>
              <a:t>child with hearing or vision loss may his head in an awkward </a:t>
            </a:r>
            <a:endParaRPr lang="en-US" sz="2400" dirty="0" smtClean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 The site of pain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 Child </a:t>
            </a:r>
            <a:r>
              <a:rPr lang="en-US" sz="2400" dirty="0">
                <a:solidFill>
                  <a:prstClr val="black"/>
                </a:solidFill>
              </a:rPr>
              <a:t>in pain may favor a body part.</a:t>
            </a:r>
          </a:p>
        </p:txBody>
      </p:sp>
    </p:spTree>
    <p:extLst>
      <p:ext uri="{BB962C8B-B14F-4D97-AF65-F5344CB8AC3E}">
        <p14:creationId xmlns:p14="http://schemas.microsoft.com/office/powerpoint/2010/main" val="14083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839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9DD9"/>
                </a:solidFill>
              </a:rPr>
              <a:t>C- Hygiene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Note unusual odor, the condition of the hair, neck, nails, teeth and feet and the condition of the </a:t>
            </a:r>
            <a:r>
              <a:rPr lang="en-US" sz="2400" dirty="0" smtClean="0">
                <a:solidFill>
                  <a:prstClr val="black"/>
                </a:solidFill>
              </a:rPr>
              <a:t>clothing.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Poor hygiene indicates :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----Neglect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----Poor socioeconomic status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----Lack </a:t>
            </a:r>
            <a:r>
              <a:rPr lang="en-US" sz="2400" dirty="0">
                <a:solidFill>
                  <a:prstClr val="black"/>
                </a:solidFill>
              </a:rPr>
              <a:t>of knowledge of children's </a:t>
            </a:r>
            <a:r>
              <a:rPr lang="en-US" sz="2400" dirty="0" smtClean="0">
                <a:solidFill>
                  <a:prstClr val="black"/>
                </a:solidFill>
              </a:rPr>
              <a:t>needs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8839200" cy="3066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9DD9"/>
                </a:solidFill>
              </a:rPr>
              <a:t>D- Nutrition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Signs </a:t>
            </a:r>
            <a:r>
              <a:rPr lang="en-US" sz="2400" dirty="0">
                <a:solidFill>
                  <a:prstClr val="black"/>
                </a:solidFill>
              </a:rPr>
              <a:t>of chronic under nutrition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</a:t>
            </a:r>
            <a:r>
              <a:rPr lang="en-US" sz="2400" dirty="0">
                <a:solidFill>
                  <a:prstClr val="black"/>
                </a:solidFill>
              </a:rPr>
              <a:t> bony prominences, protuberant abdomen, flat buttocks, grunt faces and poor muscle tone, hair changes and skin changes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2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Videos\Marasmu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96200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715000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Marasmus  --------------------------------kwashiorkor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72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793081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At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the end of this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lecture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every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student will be able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to:                                                              </a:t>
            </a:r>
            <a:endParaRPr lang="en-US" sz="28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1- Define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physical examination </a:t>
            </a:r>
            <a:endParaRPr lang="en-US" sz="32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2- L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ist purposes of physical examination </a:t>
            </a:r>
            <a:endParaRPr lang="en-US" sz="32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3-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Identify times of  routine physical examination </a:t>
            </a:r>
            <a:endParaRPr lang="en-US" sz="32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</a:rPr>
              <a:t>4-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Explain the sequence of physical examination in children  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838200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/>
                <a:ea typeface="Calibri"/>
                <a:cs typeface="Aharoni"/>
              </a:rPr>
              <a:t>Objectives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75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610600" cy="3066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9DD9"/>
                </a:solidFill>
              </a:rPr>
              <a:t>E- Behavior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It includes child's personality, level of </a:t>
            </a:r>
            <a:r>
              <a:rPr lang="en-US" sz="2400" dirty="0" smtClean="0">
                <a:solidFill>
                  <a:prstClr val="black"/>
                </a:solidFill>
              </a:rPr>
              <a:t>activity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Interaction </a:t>
            </a:r>
            <a:r>
              <a:rPr lang="en-US" sz="2400" dirty="0">
                <a:solidFill>
                  <a:prstClr val="black"/>
                </a:solidFill>
              </a:rPr>
              <a:t>with others, </a:t>
            </a:r>
            <a:endParaRPr lang="en-US" sz="2400" dirty="0" smtClean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Has short </a:t>
            </a:r>
            <a:r>
              <a:rPr lang="en-US" sz="2400" dirty="0">
                <a:solidFill>
                  <a:prstClr val="black"/>
                </a:solidFill>
              </a:rPr>
              <a:t>or long attention span or easy distracted.</a:t>
            </a:r>
          </a:p>
        </p:txBody>
      </p:sp>
    </p:spTree>
    <p:extLst>
      <p:ext uri="{BB962C8B-B14F-4D97-AF65-F5344CB8AC3E}">
        <p14:creationId xmlns:p14="http://schemas.microsoft.com/office/powerpoint/2010/main" val="38783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00200"/>
            <a:ext cx="8763000" cy="3066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rgbClr val="009DD9"/>
                </a:solidFill>
              </a:rPr>
              <a:t>F- Development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he </a:t>
            </a:r>
            <a:r>
              <a:rPr lang="en-US" sz="2400" dirty="0">
                <a:solidFill>
                  <a:prstClr val="black"/>
                </a:solidFill>
              </a:rPr>
              <a:t>child's speech </a:t>
            </a:r>
            <a:r>
              <a:rPr lang="en-US" sz="2400" dirty="0" smtClean="0">
                <a:solidFill>
                  <a:prstClr val="black"/>
                </a:solidFill>
              </a:rPr>
              <a:t>development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M</a:t>
            </a:r>
            <a:r>
              <a:rPr lang="en-US" sz="2400" dirty="0" smtClean="0">
                <a:solidFill>
                  <a:prstClr val="black"/>
                </a:solidFill>
              </a:rPr>
              <a:t>otor skills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Degree </a:t>
            </a:r>
            <a:r>
              <a:rPr lang="en-US" sz="2400" dirty="0">
                <a:solidFill>
                  <a:prstClr val="black"/>
                </a:solidFill>
              </a:rPr>
              <a:t>of coordination and recent area of achievement.</a:t>
            </a:r>
          </a:p>
        </p:txBody>
      </p:sp>
    </p:spTree>
    <p:extLst>
      <p:ext uri="{BB962C8B-B14F-4D97-AF65-F5344CB8AC3E}">
        <p14:creationId xmlns:p14="http://schemas.microsoft.com/office/powerpoint/2010/main" val="15130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22944"/>
            <a:ext cx="304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A- Color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B- Temperature 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C- Turgor.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7347" y="1066800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</a:rPr>
              <a:t>4- Skin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chemeClr val="accent5">
                    <a:lumMod val="75000"/>
                  </a:schemeClr>
                </a:solidFill>
              </a:rPr>
              <a:t>A- Color: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Abnormal  skin color: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Pallor </a:t>
            </a:r>
            <a:r>
              <a:rPr lang="en-US" sz="2400" b="1" dirty="0" smtClean="0"/>
              <a:t>-------( </a:t>
            </a:r>
            <a:r>
              <a:rPr lang="en-US" sz="2400" dirty="0">
                <a:solidFill>
                  <a:prstClr val="black"/>
                </a:solidFill>
              </a:rPr>
              <a:t>anemia , internal bleeding 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Cyanosis     ----- (</a:t>
            </a:r>
            <a:r>
              <a:rPr lang="en-US" sz="2400" dirty="0" smtClean="0">
                <a:solidFill>
                  <a:prstClr val="black"/>
                </a:solidFill>
              </a:rPr>
              <a:t>respiratory </a:t>
            </a:r>
            <a:r>
              <a:rPr lang="en-US" sz="2400" dirty="0">
                <a:solidFill>
                  <a:prstClr val="black"/>
                </a:solidFill>
              </a:rPr>
              <a:t>and cardiac </a:t>
            </a:r>
            <a:r>
              <a:rPr lang="en-US" sz="2400" dirty="0" smtClean="0">
                <a:solidFill>
                  <a:prstClr val="black"/>
                </a:solidFill>
              </a:rPr>
              <a:t>disorders).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C000"/>
                </a:solidFill>
              </a:rPr>
              <a:t>jaundice. </a:t>
            </a:r>
            <a:r>
              <a:rPr lang="en-US" sz="2800" b="1" dirty="0" smtClean="0">
                <a:solidFill>
                  <a:srgbClr val="FFC000"/>
                </a:solidFill>
              </a:rPr>
              <a:t>------- </a:t>
            </a:r>
            <a:r>
              <a:rPr lang="en-US" sz="2400" dirty="0">
                <a:solidFill>
                  <a:prstClr val="black"/>
                </a:solidFill>
              </a:rPr>
              <a:t>( liver </a:t>
            </a:r>
            <a:r>
              <a:rPr lang="en-US" sz="2400" dirty="0" smtClean="0">
                <a:solidFill>
                  <a:prstClr val="black"/>
                </a:solidFill>
              </a:rPr>
              <a:t>disorders)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chemeClr val="accent5">
                    <a:lumMod val="75000"/>
                  </a:schemeClr>
                </a:solidFill>
              </a:rPr>
              <a:t>B- Temperature: -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omparing </a:t>
            </a:r>
            <a:r>
              <a:rPr lang="en-US" sz="2400" dirty="0"/>
              <a:t>upper areas with lower ones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In cases of </a:t>
            </a:r>
            <a:r>
              <a:rPr lang="en-US" sz="2400" dirty="0" smtClean="0"/>
              <a:t>Coarctation </a:t>
            </a:r>
            <a:r>
              <a:rPr lang="en-US" sz="2400" dirty="0"/>
              <a:t>of the aorta are warm upper extremities and cool lower ones.</a:t>
            </a:r>
          </a:p>
        </p:txBody>
      </p:sp>
    </p:spTree>
    <p:extLst>
      <p:ext uri="{BB962C8B-B14F-4D97-AF65-F5344CB8AC3E}">
        <p14:creationId xmlns:p14="http://schemas.microsoft.com/office/powerpoint/2010/main" val="35006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ompunile\Documents\181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05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6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44463"/>
            <a:ext cx="8763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u="heavy" dirty="0">
                <a:solidFill>
                  <a:schemeClr val="accent5">
                    <a:lumMod val="75000"/>
                  </a:schemeClr>
                </a:solidFill>
              </a:rPr>
              <a:t>C-Turgor:-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---The </a:t>
            </a:r>
            <a:r>
              <a:rPr lang="en-US" sz="2400" dirty="0"/>
              <a:t>amount of elasticity in the </a:t>
            </a:r>
            <a:r>
              <a:rPr lang="en-US" sz="2400" dirty="0" smtClean="0"/>
              <a:t>skin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---By </a:t>
            </a:r>
            <a:r>
              <a:rPr lang="en-US" sz="2400" dirty="0"/>
              <a:t>grasping the skin on the abdomen between the thumb and index finger.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---Poor </a:t>
            </a:r>
            <a:r>
              <a:rPr lang="en-US" sz="2400" dirty="0"/>
              <a:t>skin turgor is commonly associated with dehydration.</a:t>
            </a:r>
          </a:p>
        </p:txBody>
      </p:sp>
    </p:spTree>
    <p:extLst>
      <p:ext uri="{BB962C8B-B14F-4D97-AF65-F5344CB8AC3E}">
        <p14:creationId xmlns:p14="http://schemas.microsoft.com/office/powerpoint/2010/main" val="38224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305800" cy="146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Skin </a:t>
            </a:r>
            <a:r>
              <a:rPr lang="en-US" sz="2400" dirty="0"/>
              <a:t>is assessed for </a:t>
            </a:r>
            <a:r>
              <a:rPr lang="en-US" sz="2400" dirty="0" smtClean="0"/>
              <a:t>any </a:t>
            </a:r>
            <a:r>
              <a:rPr lang="en-US" sz="2400" dirty="0"/>
              <a:t>lesions (macules, papules, vesicles, </a:t>
            </a:r>
            <a:r>
              <a:rPr lang="en-US" sz="2400" dirty="0" smtClean="0"/>
              <a:t>wounds)</a:t>
            </a:r>
          </a:p>
        </p:txBody>
      </p:sp>
      <p:pic>
        <p:nvPicPr>
          <p:cNvPr id="3" name="Picture 2" descr="C:\Users\compunile\Pictures\ma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3465225"/>
            <a:ext cx="4767294" cy="30879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79648" y="4201180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Macules </a:t>
            </a:r>
            <a:endParaRPr lang="ar-EG" sz="28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5" name="Picture 3" descr="C:\Users\compunile\Pictures\pap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65225"/>
            <a:ext cx="4062410" cy="32147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5267980"/>
            <a:ext cx="142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Calibri"/>
              </a:rPr>
              <a:t>Papules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11069"/>
            <a:ext cx="513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5-Accessory structures: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4572000" cy="25569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A- Hair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 smtClean="0"/>
              <a:t>B- Nails 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 smtClean="0"/>
              <a:t>C- </a:t>
            </a:r>
            <a:r>
              <a:rPr lang="en-US" sz="2800" dirty="0" err="1" smtClean="0"/>
              <a:t>Dermatoglyphics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89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A50BB5"/>
                </a:solidFill>
              </a:rPr>
              <a:t>A- Hair</a:t>
            </a:r>
            <a:endParaRPr lang="en-US" sz="3200" dirty="0">
              <a:solidFill>
                <a:srgbClr val="A50BB5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Color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Texture and quality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Distribution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Elasticity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Abnormality ( Alopecia</a:t>
            </a:r>
            <a:r>
              <a:rPr lang="en-US" sz="2400" dirty="0"/>
              <a:t>, dandruff or </a:t>
            </a:r>
            <a:r>
              <a:rPr lang="en-US" sz="2400" dirty="0" smtClean="0"/>
              <a:t>lice).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Hair </a:t>
            </a:r>
            <a:r>
              <a:rPr lang="en-US" sz="2400" dirty="0"/>
              <a:t>that is dull, brittle, dry, friable, and </a:t>
            </a:r>
            <a:r>
              <a:rPr lang="en-US" sz="2400" dirty="0" err="1"/>
              <a:t>depigmented</a:t>
            </a:r>
            <a:r>
              <a:rPr lang="en-US" sz="2400" dirty="0"/>
              <a:t> may suggest poor nutrition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8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30276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5-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ist assessment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skills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6- D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iscuss preparation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for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examination</a:t>
            </a: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7- Perform complete physical examination   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64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A50BB5"/>
                </a:solidFill>
              </a:rPr>
              <a:t>B- Nails: -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Color---------( pink)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Shape</a:t>
            </a:r>
            <a:r>
              <a:rPr lang="en-US" sz="2400" dirty="0"/>
              <a:t> </a:t>
            </a:r>
            <a:r>
              <a:rPr lang="en-US" sz="2400" dirty="0" smtClean="0"/>
              <a:t>--------( convex)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Texture   -----( smooth) 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Q</a:t>
            </a:r>
            <a:r>
              <a:rPr lang="en-US" sz="2400" dirty="0"/>
              <a:t>uality </a:t>
            </a:r>
            <a:r>
              <a:rPr lang="en-US" sz="2400" dirty="0" smtClean="0"/>
              <a:t>  -----( hard </a:t>
            </a:r>
            <a:r>
              <a:rPr lang="en-US" sz="2400" dirty="0"/>
              <a:t>but </a:t>
            </a:r>
            <a:r>
              <a:rPr lang="en-US" sz="2400" dirty="0" smtClean="0"/>
              <a:t>flexible)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27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A50BB5"/>
                </a:solidFill>
              </a:rPr>
              <a:t>C- </a:t>
            </a:r>
            <a:r>
              <a:rPr lang="en-US" sz="3200" b="1" dirty="0" err="1">
                <a:solidFill>
                  <a:srgbClr val="A50BB5"/>
                </a:solidFill>
              </a:rPr>
              <a:t>Dermatoglyphics</a:t>
            </a:r>
            <a:r>
              <a:rPr lang="en-US" sz="3200" b="1" dirty="0">
                <a:solidFill>
                  <a:srgbClr val="A50BB5"/>
                </a:solidFill>
              </a:rPr>
              <a:t>: -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----The </a:t>
            </a:r>
            <a:r>
              <a:rPr lang="en-US" sz="2400" dirty="0"/>
              <a:t>palm normally shows three flexion </a:t>
            </a:r>
            <a:r>
              <a:rPr lang="en-US" sz="2400" dirty="0" smtClean="0"/>
              <a:t>creases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some situations the two distal horizontal creases are fused to form single horizontal creases called simian crease, which occurs in chromosomal abnormalities e.g., Down syndrome.</a:t>
            </a:r>
          </a:p>
        </p:txBody>
      </p:sp>
    </p:spTree>
    <p:extLst>
      <p:ext uri="{BB962C8B-B14F-4D97-AF65-F5344CB8AC3E}">
        <p14:creationId xmlns:p14="http://schemas.microsoft.com/office/powerpoint/2010/main" val="40330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نتيجة بحث الصور عن ‪low set ear‬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46759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5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85800"/>
            <a:ext cx="8915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6 -lymphnodes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Using finger pads  pressing </a:t>
            </a:r>
            <a:r>
              <a:rPr lang="en-US" sz="2400" dirty="0"/>
              <a:t>in a circular </a:t>
            </a:r>
            <a:r>
              <a:rPr lang="en-US" sz="2400" dirty="0" smtClean="0"/>
              <a:t>motion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chemeClr val="accent4"/>
                </a:solidFill>
              </a:rPr>
              <a:t>Size</a:t>
            </a:r>
            <a:endParaRPr lang="en-US" sz="2400" b="1" i="1" dirty="0">
              <a:solidFill>
                <a:schemeClr val="accent4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i="1" dirty="0" smtClean="0">
                <a:solidFill>
                  <a:schemeClr val="accent4"/>
                </a:solidFill>
              </a:rPr>
              <a:t> Mobility</a:t>
            </a:r>
          </a:p>
          <a:p>
            <a:pPr>
              <a:lnSpc>
                <a:spcPct val="200000"/>
              </a:lnSpc>
            </a:pPr>
            <a:r>
              <a:rPr lang="en-US" sz="2400" b="1" i="1" dirty="0" smtClean="0">
                <a:solidFill>
                  <a:schemeClr val="accent4"/>
                </a:solidFill>
              </a:rPr>
              <a:t> </a:t>
            </a:r>
            <a:r>
              <a:rPr lang="en-US" sz="2400" b="1" i="1" dirty="0">
                <a:solidFill>
                  <a:schemeClr val="accent4"/>
                </a:solidFill>
              </a:rPr>
              <a:t>T</a:t>
            </a:r>
            <a:r>
              <a:rPr lang="en-US" sz="2400" b="1" i="1" dirty="0" smtClean="0">
                <a:solidFill>
                  <a:schemeClr val="accent4"/>
                </a:solidFill>
              </a:rPr>
              <a:t>emperature </a:t>
            </a:r>
            <a:r>
              <a:rPr lang="en-US" sz="2400" b="1" i="1" dirty="0">
                <a:solidFill>
                  <a:schemeClr val="accent4"/>
                </a:solidFill>
              </a:rPr>
              <a:t>and tenderness. </a:t>
            </a:r>
            <a:endParaRPr lang="en-US" sz="2400" b="1" i="1" dirty="0" smtClean="0">
              <a:solidFill>
                <a:schemeClr val="accent4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Tender</a:t>
            </a:r>
            <a:r>
              <a:rPr lang="en-US" sz="2400" dirty="0"/>
              <a:t>, enlarged, warm, and firm lymph nodes generally indicate infection or </a:t>
            </a:r>
            <a:r>
              <a:rPr lang="en-US" sz="2400" dirty="0" smtClean="0"/>
              <a:t>inflammation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72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17687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50000"/>
              </a:lnSpc>
              <a:tabLst>
                <a:tab pos="270510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The usual sites for palpating accessible lymph nodes are:</a:t>
            </a:r>
          </a:p>
          <a:p>
            <a:pPr marL="342900" marR="179705" lvl="0" indent="-342900" algn="just">
              <a:lnSpc>
                <a:spcPct val="150000"/>
              </a:lnSpc>
              <a:buFont typeface="Wingdings"/>
              <a:buChar char=""/>
              <a:tabLst>
                <a:tab pos="270510" algn="l"/>
                <a:tab pos="457200" algn="l"/>
              </a:tabLst>
            </a:pPr>
            <a:r>
              <a:rPr lang="en-US" sz="2400" dirty="0"/>
              <a:t>Occipital lymph nodes</a:t>
            </a:r>
          </a:p>
          <a:p>
            <a:pPr marL="342900" marR="179705" lvl="0" indent="-342900" algn="just">
              <a:lnSpc>
                <a:spcPct val="150000"/>
              </a:lnSpc>
              <a:buFont typeface="Wingdings"/>
              <a:buChar char=""/>
              <a:tabLst>
                <a:tab pos="270510" algn="l"/>
                <a:tab pos="457200" algn="l"/>
              </a:tabLst>
            </a:pPr>
            <a:r>
              <a:rPr lang="en-US" sz="2400" dirty="0"/>
              <a:t>Pre auricular and post auricular lymph nodes</a:t>
            </a:r>
          </a:p>
          <a:p>
            <a:pPr marL="342900" marR="179705" lvl="0" indent="-342900" algn="just">
              <a:lnSpc>
                <a:spcPct val="150000"/>
              </a:lnSpc>
              <a:buFont typeface="Wingdings"/>
              <a:buChar char=""/>
              <a:tabLst>
                <a:tab pos="270510" algn="l"/>
                <a:tab pos="457200" algn="l"/>
              </a:tabLst>
            </a:pPr>
            <a:r>
              <a:rPr lang="en-US" sz="2400" dirty="0"/>
              <a:t> Cervical lymph nodes</a:t>
            </a:r>
          </a:p>
          <a:p>
            <a:pPr marL="342900" marR="179705" lvl="0" indent="-342900" algn="just">
              <a:lnSpc>
                <a:spcPct val="150000"/>
              </a:lnSpc>
              <a:buFont typeface="Wingdings"/>
              <a:buChar char=""/>
              <a:tabLst>
                <a:tab pos="270510" algn="l"/>
                <a:tab pos="457200" algn="l"/>
              </a:tabLst>
            </a:pPr>
            <a:r>
              <a:rPr lang="en-US" sz="2400" b="1" i="1" dirty="0" err="1">
                <a:solidFill>
                  <a:schemeClr val="accent1"/>
                </a:solidFill>
              </a:rPr>
              <a:t>Tonsillar</a:t>
            </a:r>
            <a:r>
              <a:rPr lang="en-US" sz="2400" b="1" i="1" dirty="0">
                <a:solidFill>
                  <a:schemeClr val="accent1"/>
                </a:solidFill>
              </a:rPr>
              <a:t>, sub mandible, sub lingual lymph nodes</a:t>
            </a:r>
          </a:p>
          <a:p>
            <a:pPr marL="342900" marR="179705" lvl="0" indent="-342900" algn="just">
              <a:lnSpc>
                <a:spcPct val="150000"/>
              </a:lnSpc>
              <a:buFont typeface="Wingdings"/>
              <a:buChar char=""/>
              <a:tabLst>
                <a:tab pos="270510" algn="l"/>
                <a:tab pos="457200" algn="l"/>
              </a:tabLst>
            </a:pPr>
            <a:r>
              <a:rPr lang="en-US" sz="2400" dirty="0"/>
              <a:t>Sub clavicles and supra </a:t>
            </a:r>
            <a:r>
              <a:rPr lang="en-US" sz="2400" dirty="0" err="1"/>
              <a:t>clavicales</a:t>
            </a:r>
            <a:r>
              <a:rPr lang="en-US" sz="2400" dirty="0"/>
              <a:t> lymph nodes</a:t>
            </a:r>
          </a:p>
          <a:p>
            <a:pPr marL="342900" marR="179705" lvl="0" indent="-342900" algn="just">
              <a:lnSpc>
                <a:spcPct val="150000"/>
              </a:lnSpc>
              <a:buFont typeface="Wingdings"/>
              <a:buChar char=""/>
              <a:tabLst>
                <a:tab pos="270510" algn="l"/>
                <a:tab pos="457200" algn="l"/>
              </a:tabLst>
            </a:pPr>
            <a:r>
              <a:rPr lang="en-US" sz="2400" b="1" i="1" dirty="0">
                <a:solidFill>
                  <a:schemeClr val="accent1"/>
                </a:solidFill>
              </a:rPr>
              <a:t>Axillary lymph nodes</a:t>
            </a:r>
          </a:p>
          <a:p>
            <a:pPr marL="342900" marR="179705" lvl="0" indent="-342900" algn="just">
              <a:lnSpc>
                <a:spcPct val="150000"/>
              </a:lnSpc>
              <a:buFont typeface="Wingdings"/>
              <a:buChar char=""/>
              <a:tabLst>
                <a:tab pos="270510" algn="l"/>
                <a:tab pos="457200" algn="l"/>
              </a:tabLst>
            </a:pPr>
            <a:r>
              <a:rPr lang="en-US" sz="2400" b="1" i="1" dirty="0">
                <a:solidFill>
                  <a:schemeClr val="accent1"/>
                </a:solidFill>
              </a:rPr>
              <a:t>Superficial inguinal and deep inguinal lymph nodes</a:t>
            </a:r>
          </a:p>
        </p:txBody>
      </p:sp>
    </p:spTree>
    <p:extLst>
      <p:ext uri="{BB962C8B-B14F-4D97-AF65-F5344CB8AC3E}">
        <p14:creationId xmlns:p14="http://schemas.microsoft.com/office/powerpoint/2010/main" val="9676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nile\Pictures\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3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476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5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nile\Pictures\Copy of MU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7010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9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58880"/>
            <a:ext cx="8686800" cy="245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7- Head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1- Shape </a:t>
            </a:r>
            <a:r>
              <a:rPr lang="en-US" sz="2400" dirty="0"/>
              <a:t>and symmetry. </a:t>
            </a:r>
            <a:r>
              <a:rPr lang="en-US" sz="2400" dirty="0" smtClean="0"/>
              <a:t>The </a:t>
            </a:r>
            <a:r>
              <a:rPr lang="en-US" sz="2400" dirty="0"/>
              <a:t>scalp is examined for cleanliness, lesion, signs of trauma such an ecchymosis, masses, or scares. </a:t>
            </a:r>
          </a:p>
        </p:txBody>
      </p:sp>
    </p:spTree>
    <p:extLst>
      <p:ext uri="{BB962C8B-B14F-4D97-AF65-F5344CB8AC3E}">
        <p14:creationId xmlns:p14="http://schemas.microsoft.com/office/powerpoint/2010/main" val="26283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50000"/>
              </a:lnSpc>
              <a:tabLst>
                <a:tab pos="270510" algn="l"/>
                <a:tab pos="457200" algn="l"/>
              </a:tabLst>
            </a:pPr>
            <a:r>
              <a:rPr lang="en-US" sz="2400" dirty="0" smtClean="0"/>
              <a:t>2- The </a:t>
            </a:r>
            <a:r>
              <a:rPr lang="en-US" sz="2400" b="1" dirty="0"/>
              <a:t>head circumference </a:t>
            </a:r>
            <a:r>
              <a:rPr lang="en-US" sz="2400" dirty="0"/>
              <a:t>of infants and young children is routinely measured </a:t>
            </a:r>
            <a:r>
              <a:rPr lang="en-US" sz="2400" b="1" i="1" dirty="0"/>
              <a:t>until 3 years of age </a:t>
            </a:r>
            <a:r>
              <a:rPr lang="en-US" sz="2400" dirty="0"/>
              <a:t>to ensure that adequate growth for brain development has occurred.</a:t>
            </a:r>
          </a:p>
        </p:txBody>
      </p:sp>
    </p:spTree>
    <p:extLst>
      <p:ext uri="{BB962C8B-B14F-4D97-AF65-F5344CB8AC3E}">
        <p14:creationId xmlns:p14="http://schemas.microsoft.com/office/powerpoint/2010/main" val="19497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85" y="838200"/>
            <a:ext cx="31470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/>
                <a:ea typeface="Calibri"/>
                <a:cs typeface="Aharoni"/>
              </a:rPr>
              <a:t>Outlines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85" y="1981200"/>
            <a:ext cx="8785815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1-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Definition of 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physical examination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2- P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urposes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of physical examination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3- 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imes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of  routine physical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examination 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4- The sequence of physical examination in children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5- Assessment skills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6-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Preparation for examination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7- Components of physical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assessment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2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733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7288" y="6031468"/>
            <a:ext cx="236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Hydrocephalus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877580"/>
            <a:ext cx="2464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</a:rPr>
              <a:t>Microcephaly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85878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50000"/>
              </a:lnSpc>
              <a:tabLst>
                <a:tab pos="270510" algn="l"/>
                <a:tab pos="457200" algn="l"/>
              </a:tabLst>
            </a:pPr>
            <a:r>
              <a:rPr lang="en-US" sz="2400" dirty="0" smtClean="0"/>
              <a:t>3- palpated </a:t>
            </a:r>
            <a:r>
              <a:rPr lang="en-US" sz="2400" dirty="0"/>
              <a:t>for </a:t>
            </a:r>
            <a:r>
              <a:rPr lang="en-US" sz="2400" b="1" dirty="0"/>
              <a:t>fontanels, fractures and swelling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marR="179705" indent="-342900" algn="just">
              <a:lnSpc>
                <a:spcPct val="150000"/>
              </a:lnSpc>
              <a:buFont typeface="Wingdings" pitchFamily="2" charset="2"/>
              <a:buChar char="§"/>
              <a:tabLst>
                <a:tab pos="270510" algn="l"/>
                <a:tab pos="457200" algn="l"/>
              </a:tabLst>
            </a:pPr>
            <a:r>
              <a:rPr lang="en-US" sz="2400" dirty="0" smtClean="0"/>
              <a:t>A </a:t>
            </a:r>
            <a:r>
              <a:rPr lang="en-US" sz="2400" dirty="0"/>
              <a:t>tense fontanel, </a:t>
            </a:r>
            <a:r>
              <a:rPr lang="en-US" sz="2400" b="1" dirty="0">
                <a:solidFill>
                  <a:schemeClr val="accent4"/>
                </a:solidFill>
              </a:rPr>
              <a:t>bulging</a:t>
            </a:r>
            <a:r>
              <a:rPr lang="en-US" sz="2400" dirty="0"/>
              <a:t> above the margin of the skull, is an indication of </a:t>
            </a:r>
            <a:r>
              <a:rPr lang="en-US" sz="2400" b="1" u="sng" dirty="0"/>
              <a:t>increased intracranial pressure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marR="179705" indent="-342900" algn="just">
              <a:lnSpc>
                <a:spcPct val="150000"/>
              </a:lnSpc>
              <a:buFont typeface="Wingdings"/>
              <a:buChar char=""/>
              <a:tabLst>
                <a:tab pos="270510" algn="l"/>
                <a:tab pos="457200" algn="l"/>
              </a:tabLst>
            </a:pPr>
            <a:r>
              <a:rPr lang="en-US" sz="2400" dirty="0" smtClean="0"/>
              <a:t>A </a:t>
            </a:r>
            <a:r>
              <a:rPr lang="en-US" sz="2400" dirty="0"/>
              <a:t>soft fontanel, </a:t>
            </a:r>
            <a:r>
              <a:rPr lang="en-US" sz="2400" b="1" i="1" dirty="0">
                <a:solidFill>
                  <a:schemeClr val="accent4"/>
                </a:solidFill>
              </a:rPr>
              <a:t>sunken</a:t>
            </a:r>
            <a:r>
              <a:rPr lang="en-US" sz="2400" dirty="0"/>
              <a:t> below the margin of the skull, is associated with </a:t>
            </a:r>
            <a:r>
              <a:rPr lang="en-US" sz="2400" b="1" u="sng" dirty="0"/>
              <a:t>dehydration. </a:t>
            </a:r>
          </a:p>
        </p:txBody>
      </p:sp>
    </p:spTree>
    <p:extLst>
      <p:ext uri="{BB962C8B-B14F-4D97-AF65-F5344CB8AC3E}">
        <p14:creationId xmlns:p14="http://schemas.microsoft.com/office/powerpoint/2010/main" val="34064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8839200" cy="466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8- Neck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1- Short with skin folds between the head and shoulders during infancy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2- It  lengthens during the next 3 to 4 years.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Abnormal findings as </a:t>
            </a:r>
            <a:r>
              <a:rPr lang="en-US" sz="2400" b="1" dirty="0" smtClean="0"/>
              <a:t>edema</a:t>
            </a:r>
            <a:r>
              <a:rPr lang="en-US" sz="2400" dirty="0" smtClean="0"/>
              <a:t> the nurse palpates for the thyroid gland, which is located at the base of the neck.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5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yroid gland enlarged in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5410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Videos\bocio-multinodular-tox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495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Videos\photos_B5C6DDF0-A993-49BE-B9A0-831E65087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84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446782"/>
            <a:ext cx="14979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9- Eyes</a:t>
            </a:r>
          </a:p>
        </p:txBody>
      </p:sp>
    </p:spTree>
    <p:extLst>
      <p:ext uri="{BB962C8B-B14F-4D97-AF65-F5344CB8AC3E}">
        <p14:creationId xmlns:p14="http://schemas.microsoft.com/office/powerpoint/2010/main" val="13778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94574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Inspection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of external structures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1- Note </a:t>
            </a:r>
            <a:r>
              <a:rPr lang="en-US" sz="2400" dirty="0"/>
              <a:t>any excessive tearing, discharge, or inflammation of the lacrimal apparatus.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2- Inspect </a:t>
            </a:r>
            <a:r>
              <a:rPr lang="en-US" sz="2400" dirty="0"/>
              <a:t>the iris and pupil for color, size, shape, and clarity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They should be round, </a:t>
            </a:r>
            <a:r>
              <a:rPr lang="en-US" sz="2400" i="1" u="sng" dirty="0"/>
              <a:t>clear, and </a:t>
            </a:r>
            <a:r>
              <a:rPr lang="en-US" sz="2400" i="1" u="sng" dirty="0" smtClean="0"/>
              <a:t>equal.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2586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 smtClean="0"/>
              <a:t>-----Permanent </a:t>
            </a:r>
            <a:r>
              <a:rPr lang="en-US" sz="2400" dirty="0"/>
              <a:t>eye color is usually established by 6 to 12 months of </a:t>
            </a:r>
            <a:r>
              <a:rPr lang="en-US" sz="2400" dirty="0" smtClean="0"/>
              <a:t>age.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3- The </a:t>
            </a:r>
            <a:r>
              <a:rPr lang="en-US" sz="2400" b="1" dirty="0">
                <a:solidFill>
                  <a:prstClr val="black"/>
                </a:solidFill>
              </a:rPr>
              <a:t>cornea, </a:t>
            </a:r>
            <a:r>
              <a:rPr lang="en-US" sz="2400" dirty="0">
                <a:solidFill>
                  <a:prstClr val="black"/>
                </a:solidFill>
              </a:rPr>
              <a:t>or covering of the iris and pupil, should be </a:t>
            </a:r>
            <a:r>
              <a:rPr lang="en-US" sz="2400" i="1" u="sng" dirty="0">
                <a:solidFill>
                  <a:prstClr val="black"/>
                </a:solidFill>
              </a:rPr>
              <a:t>clear and transparent</a:t>
            </a:r>
            <a:r>
              <a:rPr lang="en-US" sz="2400" i="1" u="sng" dirty="0" smtClean="0">
                <a:solidFill>
                  <a:prstClr val="black"/>
                </a:solidFill>
              </a:rPr>
              <a:t>.</a:t>
            </a:r>
            <a:endParaRPr lang="en-US" sz="2400" dirty="0"/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 4- Large </a:t>
            </a:r>
            <a:r>
              <a:rPr lang="en-US" sz="2400" dirty="0"/>
              <a:t>spacing between the eyes is called hypertelorism this may suggest mental retardation (average space= 3 cm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9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nile\Pictures\conjunctivit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564" y="838200"/>
            <a:ext cx="4464836" cy="281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36836" y="3733800"/>
            <a:ext cx="2478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Conjunctivitis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962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" y="3657600"/>
            <a:ext cx="23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Hypertelorism</a:t>
            </a:r>
            <a:endParaRPr lang="en-US" dirty="0"/>
          </a:p>
        </p:txBody>
      </p:sp>
      <p:pic>
        <p:nvPicPr>
          <p:cNvPr id="5122" name="Picture 2" descr="C:\Users\PC\Videos\220px-Acute_Angle_Closure-glauco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3700"/>
            <a:ext cx="2794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6243935"/>
            <a:ext cx="171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Glaucoma </a:t>
            </a:r>
          </a:p>
        </p:txBody>
      </p:sp>
      <p:pic>
        <p:nvPicPr>
          <p:cNvPr id="5123" name="Picture 3" descr="C:\Users\PC\Videos\Strabism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23" y="4318575"/>
            <a:ext cx="2965178" cy="19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06349" y="6243935"/>
            <a:ext cx="188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Strabismus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Videos\eye-anatomy-700x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Inspection of the internal structures: </a:t>
            </a:r>
            <a:r>
              <a:rPr lang="en-US" b="1" dirty="0"/>
              <a:t>-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sz="2400" dirty="0"/>
              <a:t>The funduscopic examination allows inspection of the internal eye </a:t>
            </a:r>
            <a:r>
              <a:rPr lang="en-US" sz="2400" dirty="0" smtClean="0"/>
              <a:t>structures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(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retina, optic disc, arteries and veins, and </a:t>
            </a:r>
            <a:r>
              <a:rPr lang="en-US" sz="2400" dirty="0" smtClean="0"/>
              <a:t>macula).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0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46378"/>
            <a:ext cx="8610600" cy="427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179705" algn="just">
              <a:lnSpc>
                <a:spcPct val="200000"/>
              </a:lnSpc>
              <a:tabLst>
                <a:tab pos="801370" algn="l"/>
              </a:tabLst>
            </a:pPr>
            <a:r>
              <a:rPr lang="en-US" sz="2800" b="1" spc="5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Physical </a:t>
            </a:r>
            <a:r>
              <a:rPr lang="en-US" sz="2800" b="1" spc="5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examination </a:t>
            </a:r>
            <a:r>
              <a:rPr lang="en-US" sz="2800" spc="5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is a continuous process in which </a:t>
            </a:r>
            <a:r>
              <a:rPr lang="en-US" sz="2800" spc="2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body is examined from the head to toe and from general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spc="1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inspection to detailed investigation</a:t>
            </a:r>
            <a:r>
              <a:rPr lang="en-US" sz="2800" spc="1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                  </a:t>
            </a:r>
            <a:r>
              <a:rPr lang="en-US" sz="2800" spc="1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It is performed by using the tools of inspection,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palpation, percussion and auscultation.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305800" cy="104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sz="3600" b="1" u="sng" dirty="0" smtClean="0">
                <a:solidFill>
                  <a:srgbClr val="FF0000"/>
                </a:solidFill>
              </a:rPr>
              <a:t>1- Definition </a:t>
            </a:r>
            <a:r>
              <a:rPr lang="en-US" sz="3600" b="1" u="sng" dirty="0">
                <a:solidFill>
                  <a:srgbClr val="FF0000"/>
                </a:solidFill>
              </a:rPr>
              <a:t>of physical examination</a:t>
            </a:r>
            <a:endParaRPr lang="en-US" sz="2800" b="1" spc="5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2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Videos\image.img.620.hi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6324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C\Videos\maxresdefaul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650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4216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10- Ears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Inspection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of external structures</a:t>
            </a:r>
            <a:endParaRPr lang="en-US" sz="2800" dirty="0" smtClean="0"/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1- Inspect the external ear canal for general hygiene, discharge; foul-smelling, yellow or green  or bloody discharge may indicate rupture of tympanic membrane.</a:t>
            </a:r>
          </a:p>
        </p:txBody>
      </p:sp>
    </p:spTree>
    <p:extLst>
      <p:ext uri="{BB962C8B-B14F-4D97-AF65-F5344CB8AC3E}">
        <p14:creationId xmlns:p14="http://schemas.microsoft.com/office/powerpoint/2010/main" val="29426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839200" cy="515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 smtClean="0"/>
              <a:t>2- Placement </a:t>
            </a:r>
            <a:r>
              <a:rPr lang="en-US" sz="2400" b="1" i="1" dirty="0"/>
              <a:t>and alignment: -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----The </a:t>
            </a:r>
            <a:r>
              <a:rPr lang="en-US" sz="2400" dirty="0"/>
              <a:t>top of </a:t>
            </a:r>
            <a:r>
              <a:rPr lang="en-US" sz="2400" dirty="0" smtClean="0"/>
              <a:t>he </a:t>
            </a:r>
            <a:r>
              <a:rPr lang="en-US" sz="2400" dirty="0"/>
              <a:t>ear should cross an imaginary line from the inner eye to the occiput. </a:t>
            </a:r>
            <a:endParaRPr lang="en-US" sz="2400" dirty="0" smtClean="0"/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----The </a:t>
            </a:r>
            <a:r>
              <a:rPr lang="en-US" sz="2400" dirty="0"/>
              <a:t>ear should deviate no more than 10 degrees from a line perpendicular to the horizontal line.</a:t>
            </a:r>
          </a:p>
          <a:p>
            <a:pPr lvl="0">
              <a:lnSpc>
                <a:spcPct val="200000"/>
              </a:lnSpc>
            </a:pPr>
            <a:r>
              <a:rPr lang="en-US" sz="2400" dirty="0"/>
              <a:t>Low or obliquely set ears are sometimes seen in children with </a:t>
            </a:r>
            <a:r>
              <a:rPr lang="en-US" sz="2400" b="1" dirty="0">
                <a:solidFill>
                  <a:schemeClr val="accent1"/>
                </a:solidFill>
              </a:rPr>
              <a:t>G</a:t>
            </a:r>
            <a:r>
              <a:rPr lang="en-US" sz="2400" b="1" dirty="0" smtClean="0">
                <a:solidFill>
                  <a:schemeClr val="accent1"/>
                </a:solidFill>
              </a:rPr>
              <a:t>enitourinary </a:t>
            </a:r>
            <a:r>
              <a:rPr lang="en-US" sz="2400" b="1" dirty="0">
                <a:solidFill>
                  <a:schemeClr val="accent1"/>
                </a:solidFill>
              </a:rPr>
              <a:t>or chromosomal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23204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نتيجة بحث الصور عن ‪low set ear‬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7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8686800" cy="189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Inspection of internal structures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color of the tympanic membrane is normally pink or gray color.</a:t>
            </a:r>
          </a:p>
        </p:txBody>
      </p:sp>
      <p:pic>
        <p:nvPicPr>
          <p:cNvPr id="8194" name="Picture 2" descr="C:\Users\PC\Videos\ear-mc-otoscope-pediatric-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514600"/>
            <a:ext cx="44767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0767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1371600"/>
            <a:ext cx="4033838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2400" y="5540514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000" b="1" dirty="0"/>
              <a:t>Pull pinna down and back       </a:t>
            </a:r>
            <a:r>
              <a:rPr lang="en-US" sz="2000" b="1" dirty="0" smtClean="0"/>
              <a:t>  More </a:t>
            </a:r>
            <a:r>
              <a:rPr lang="en-US" sz="2000" b="1" dirty="0"/>
              <a:t>than 3 years Pull pinna up and back</a:t>
            </a:r>
          </a:p>
        </p:txBody>
      </p:sp>
    </p:spTree>
    <p:extLst>
      <p:ext uri="{BB962C8B-B14F-4D97-AF65-F5344CB8AC3E}">
        <p14:creationId xmlns:p14="http://schemas.microsoft.com/office/powerpoint/2010/main" val="17372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PC\Videos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Videos\otitis-media-with-effusion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495800" cy="415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C\Videos\Serous_OM_Infl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733800" cy="367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1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296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11-Nose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1- Note location or any </a:t>
            </a:r>
            <a:r>
              <a:rPr lang="en-US" sz="2400" dirty="0"/>
              <a:t>deviation to one side asymmetry in overall size and in diameter of the nares. 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2- Nose  </a:t>
            </a:r>
            <a:r>
              <a:rPr lang="en-US" sz="2400" dirty="0"/>
              <a:t>are  noted  for  any  sign  of </a:t>
            </a:r>
            <a:r>
              <a:rPr lang="en-US" sz="2400" b="1" dirty="0"/>
              <a:t> flaring  </a:t>
            </a:r>
            <a:r>
              <a:rPr lang="en-US" sz="2400" dirty="0"/>
              <a:t>which  indication respiratory difficulty.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A50BB5"/>
                </a:solidFill>
              </a:rPr>
              <a:t>Inspection of the internal structure.</a:t>
            </a:r>
            <a:endParaRPr lang="en-US" sz="2400" dirty="0">
              <a:solidFill>
                <a:srgbClr val="A50BB5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1- Note </a:t>
            </a:r>
            <a:r>
              <a:rPr lang="en-US" sz="2400" dirty="0"/>
              <a:t>mucosal lining, any swelling, discharge, dryness or bleeding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2- The </a:t>
            </a:r>
            <a:r>
              <a:rPr lang="en-US" sz="2400" dirty="0"/>
              <a:t>septum is also inspected for any deviation. </a:t>
            </a:r>
          </a:p>
        </p:txBody>
      </p:sp>
    </p:spTree>
    <p:extLst>
      <p:ext uri="{BB962C8B-B14F-4D97-AF65-F5344CB8AC3E}">
        <p14:creationId xmlns:p14="http://schemas.microsoft.com/office/powerpoint/2010/main" val="30331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Videos\PMC3199823_CTO-09-05-g-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010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6229290"/>
            <a:ext cx="2727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deviation </a:t>
            </a:r>
            <a:r>
              <a:rPr lang="en-US" sz="2000" b="1" dirty="0"/>
              <a:t>of the nose</a:t>
            </a:r>
          </a:p>
        </p:txBody>
      </p:sp>
      <p:pic>
        <p:nvPicPr>
          <p:cNvPr id="6" name="Picture 2" descr="C:\Users\PC\Videos\Primarycase007_large-02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3048000"/>
            <a:ext cx="7619048" cy="292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03944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9705" lvl="0" indent="-342900" algn="just">
              <a:lnSpc>
                <a:spcPct val="200000"/>
              </a:lnSpc>
              <a:buFont typeface="Courier New"/>
              <a:buChar char="o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To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detect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any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abnormalities in its early stages.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179705" lvl="0" indent="-342900" algn="just">
              <a:lnSpc>
                <a:spcPct val="200000"/>
              </a:lnSpc>
              <a:buFont typeface="Courier New"/>
              <a:buChar char="o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To formulate nursing diagnosis.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179705" lvl="0" indent="-342900" algn="just">
              <a:lnSpc>
                <a:spcPct val="200000"/>
              </a:lnSpc>
              <a:buFont typeface="Courier New"/>
              <a:buChar char="o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To evaluate 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the effectiveness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of interventions.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009471"/>
            <a:ext cx="85344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179705" lvl="0" algn="just">
              <a:lnSpc>
                <a:spcPct val="200000"/>
              </a:lnSpc>
            </a:pPr>
            <a:r>
              <a:rPr lang="en-US" sz="3600" b="1" u="sng" dirty="0" smtClean="0">
                <a:solidFill>
                  <a:srgbClr val="00B050"/>
                </a:solidFill>
              </a:rPr>
              <a:t>2- Purpose </a:t>
            </a:r>
            <a:r>
              <a:rPr lang="en-US" sz="3600" b="1" u="sng" dirty="0">
                <a:solidFill>
                  <a:srgbClr val="00B050"/>
                </a:solidFill>
              </a:rPr>
              <a:t>of physical examination:-</a:t>
            </a:r>
          </a:p>
        </p:txBody>
      </p:sp>
    </p:spTree>
    <p:extLst>
      <p:ext uri="{BB962C8B-B14F-4D97-AF65-F5344CB8AC3E}">
        <p14:creationId xmlns:p14="http://schemas.microsoft.com/office/powerpoint/2010/main" val="14597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Videos\hq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943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C\Videos\nasal-septum-deviated-crop-u53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419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7600" y="13716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Polyps </a:t>
            </a:r>
            <a:endParaRPr lang="en-US" sz="2400" b="1" dirty="0"/>
          </a:p>
        </p:txBody>
      </p:sp>
      <p:pic>
        <p:nvPicPr>
          <p:cNvPr id="7172" name="Picture 4" descr="C:\Users\PC\Videos\respiratory-assessment-of-baby-based-on-signs-of-rds-3-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24199"/>
            <a:ext cx="43434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4800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12- Mouth and throat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1- Inspection </a:t>
            </a:r>
            <a:r>
              <a:rPr lang="en-US" sz="2400" dirty="0"/>
              <a:t>of  the lips for </a:t>
            </a:r>
            <a:r>
              <a:rPr lang="en-US" sz="2400" dirty="0" smtClean="0"/>
              <a:t>color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2- Teeth for hygiene and number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3- Soft palate and hard palate for intactness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4- observe tongue movement </a:t>
            </a:r>
          </a:p>
        </p:txBody>
      </p:sp>
      <p:pic>
        <p:nvPicPr>
          <p:cNvPr id="3" name="Picture 2" descr="C:\Users\PC\Videos\CancerOral-Cancer-Screening_201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4267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8327"/>
            <a:ext cx="838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Abnormal mouth smells :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</a:t>
            </a:r>
            <a:r>
              <a:rPr lang="en-US" sz="2000" b="1" dirty="0"/>
              <a:t> cheesy smell </a:t>
            </a:r>
            <a:r>
              <a:rPr lang="en-US" sz="2000" dirty="0"/>
              <a:t>usually indicates your bad breath has a nasal origin.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A </a:t>
            </a:r>
            <a:r>
              <a:rPr lang="en-US" sz="2000" b="1" dirty="0"/>
              <a:t>fruity smell</a:t>
            </a:r>
            <a:r>
              <a:rPr lang="en-US" sz="2000" dirty="0"/>
              <a:t> may indicate uncontrolled diabetes 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A</a:t>
            </a:r>
            <a:r>
              <a:rPr lang="en-US" sz="2000" dirty="0"/>
              <a:t> </a:t>
            </a:r>
            <a:r>
              <a:rPr lang="en-US" sz="2000" b="1" dirty="0"/>
              <a:t>fishy smell</a:t>
            </a:r>
            <a:r>
              <a:rPr lang="en-US" sz="2000" dirty="0"/>
              <a:t> may indicate kidney disease, as increased urea levels 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n-US" sz="2000" dirty="0" smtClean="0"/>
              <a:t>A</a:t>
            </a:r>
            <a:r>
              <a:rPr lang="en-US" sz="2000" b="1" dirty="0"/>
              <a:t> sweet, musty odor </a:t>
            </a:r>
            <a:r>
              <a:rPr lang="en-US" sz="2000" dirty="0"/>
              <a:t>may signal liver cirrhosis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A</a:t>
            </a:r>
            <a:r>
              <a:rPr lang="en-US" sz="2000" b="1" dirty="0"/>
              <a:t> fecal odor </a:t>
            </a:r>
            <a:r>
              <a:rPr lang="en-US" sz="2000" dirty="0"/>
              <a:t>may point to a bowel obstruction</a:t>
            </a:r>
          </a:p>
        </p:txBody>
      </p:sp>
    </p:spTree>
    <p:extLst>
      <p:ext uri="{BB962C8B-B14F-4D97-AF65-F5344CB8AC3E}">
        <p14:creationId xmlns:p14="http://schemas.microsoft.com/office/powerpoint/2010/main" val="19522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Videos\tooth-decay-baby-te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619250"/>
            <a:ext cx="50673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5638800"/>
            <a:ext cx="2438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Tooth decay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01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PC\Videos\Image_201608102119_3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48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Videos\Cleft-lip-and-pala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86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Videos\Cleft-lip-and-pala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Videos\7577208e1fa45569023ff39310915a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152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6019800"/>
            <a:ext cx="4267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Tongue tie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22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C\Videos\long-tonsillitis-last_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ompunile\Pictures\di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8001000" cy="5286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6172200"/>
            <a:ext cx="2438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Diphtheria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0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75344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9705" indent="-342900" algn="just">
              <a:lnSpc>
                <a:spcPct val="150000"/>
              </a:lnSpc>
              <a:buFont typeface="Courier New"/>
              <a:buChar char="o"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Every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month in the 1st year.</a:t>
            </a:r>
          </a:p>
          <a:p>
            <a:pPr marL="342900" marR="179705" indent="-342900" algn="just">
              <a:lnSpc>
                <a:spcPct val="150000"/>
              </a:lnSpc>
              <a:buFont typeface="Courier New"/>
              <a:buChar char="o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Every 3 month of the 2nd and 3rd year.</a:t>
            </a:r>
          </a:p>
          <a:p>
            <a:pPr marL="342900" marR="179705" indent="-342900" algn="just">
              <a:lnSpc>
                <a:spcPct val="150000"/>
              </a:lnSpc>
              <a:buFont typeface="Courier New"/>
              <a:buChar char="o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Each 6 month of 4th and 5th year.</a:t>
            </a:r>
          </a:p>
          <a:p>
            <a:pPr marL="342900" marR="179705" indent="-342900" algn="just">
              <a:lnSpc>
                <a:spcPct val="150000"/>
              </a:lnSpc>
              <a:buFont typeface="Courier New"/>
              <a:buChar char="o"/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Yearly after the 6th year.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80871"/>
            <a:ext cx="86106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sz="3600" b="1" u="sng" dirty="0" smtClean="0">
                <a:solidFill>
                  <a:srgbClr val="0070C0"/>
                </a:solidFill>
              </a:rPr>
              <a:t>3- Times </a:t>
            </a:r>
            <a:r>
              <a:rPr lang="en-US" sz="3600" b="1" u="sng" dirty="0">
                <a:solidFill>
                  <a:srgbClr val="0070C0"/>
                </a:solidFill>
              </a:rPr>
              <a:t>of physical examination: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380" y="710625"/>
            <a:ext cx="378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13-Chest and Lung: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Inspection: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sz="2400" dirty="0" smtClean="0"/>
              <a:t>Note the chest  movement. It </a:t>
            </a:r>
            <a:r>
              <a:rPr lang="en-US" sz="2400" dirty="0"/>
              <a:t>should symmetric bilaterally and coordinated with breathing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----- </a:t>
            </a:r>
            <a:r>
              <a:rPr lang="en-US" sz="2400" dirty="0"/>
              <a:t>In children under 6-7 years of age respiratory movement is principally </a:t>
            </a:r>
            <a:r>
              <a:rPr lang="en-US" sz="2400" dirty="0" smtClean="0"/>
              <a:t>abdominal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----- </a:t>
            </a:r>
            <a:r>
              <a:rPr lang="en-US" sz="2400" dirty="0"/>
              <a:t>In older children, respiration is chiefly thoracic. </a:t>
            </a:r>
          </a:p>
        </p:txBody>
      </p:sp>
    </p:spTree>
    <p:extLst>
      <p:ext uri="{BB962C8B-B14F-4D97-AF65-F5344CB8AC3E}">
        <p14:creationId xmlns:p14="http://schemas.microsoft.com/office/powerpoint/2010/main" val="38445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B.</a:t>
            </a:r>
            <a:r>
              <a:rPr lang="en-US" sz="2400" dirty="0"/>
              <a:t> Observe the rate and depth of respiration</a:t>
            </a:r>
            <a:r>
              <a:rPr lang="en-US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Normal respiration is regular in depth and rhythm. 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An </a:t>
            </a:r>
            <a:r>
              <a:rPr lang="en-US" sz="2400" b="1" i="1" dirty="0"/>
              <a:t>increase in the rate </a:t>
            </a:r>
            <a:r>
              <a:rPr lang="en-US" sz="2400" dirty="0"/>
              <a:t>of respiration is called </a:t>
            </a:r>
            <a:r>
              <a:rPr lang="en-US" sz="2400" b="1" i="1" dirty="0"/>
              <a:t>tachypnea</a:t>
            </a:r>
            <a:r>
              <a:rPr lang="en-US" sz="2400" dirty="0"/>
              <a:t>; an increase in </a:t>
            </a:r>
            <a:r>
              <a:rPr lang="en-US" sz="2400" b="1" i="1" dirty="0"/>
              <a:t>depth is called hyperpnoea. </a:t>
            </a:r>
            <a:endParaRPr lang="en-US" sz="2400" b="1" i="1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Chest </a:t>
            </a:r>
            <a:r>
              <a:rPr lang="en-US" sz="2400" dirty="0"/>
              <a:t>retraction is a sign of respiratory distress.</a:t>
            </a:r>
          </a:p>
        </p:txBody>
      </p:sp>
    </p:spTree>
    <p:extLst>
      <p:ext uri="{BB962C8B-B14F-4D97-AF65-F5344CB8AC3E}">
        <p14:creationId xmlns:p14="http://schemas.microsoft.com/office/powerpoint/2010/main" val="18876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0" y="5879068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Funnel chest ------------------------------------------pigeon chest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85800" y="144780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C- Inspect shape of chest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39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msotw9_temp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80771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0" y="819090"/>
            <a:ext cx="3973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D- </a:t>
            </a:r>
            <a:r>
              <a:rPr lang="en-US" sz="2000" b="1" dirty="0"/>
              <a:t>Inspect </a:t>
            </a:r>
            <a:r>
              <a:rPr lang="en-US" sz="2000" b="1" dirty="0" smtClean="0"/>
              <a:t>for chest retractions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7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Videos\maxresdefault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33400"/>
            <a:ext cx="38544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C\Videos\hqdefaul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572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638800"/>
            <a:ext cx="861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Intercostal retraction                        Substernal retractions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72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Palpation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1- Palpate </a:t>
            </a:r>
            <a:r>
              <a:rPr lang="en-US" sz="2400" dirty="0" smtClean="0"/>
              <a:t>the </a:t>
            </a:r>
            <a:r>
              <a:rPr lang="en-US" sz="2400" dirty="0"/>
              <a:t>thorax for breast tissue and tenderness, masses, </a:t>
            </a:r>
            <a:r>
              <a:rPr lang="en-US" sz="2400" dirty="0" smtClean="0"/>
              <a:t>lesions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2- Respiratory </a:t>
            </a:r>
            <a:r>
              <a:rPr lang="en-US" sz="2800" b="1" dirty="0" smtClean="0">
                <a:solidFill>
                  <a:schemeClr val="accent2"/>
                </a:solidFill>
              </a:rPr>
              <a:t>Excursion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The estimation of thoracic expansion 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2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Videos\normal-anterior-view-of-the-rib-cage-and-shoulder-joint-GD1N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78" y="914400"/>
            <a:ext cx="711524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Anterior </a:t>
            </a: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-----The </a:t>
            </a:r>
            <a:r>
              <a:rPr lang="en-US" sz="2400" dirty="0"/>
              <a:t>examiner's thumbs are placed </a:t>
            </a:r>
            <a:r>
              <a:rPr lang="en-US" sz="2400" dirty="0">
                <a:solidFill>
                  <a:srgbClr val="FF0000"/>
                </a:solidFill>
              </a:rPr>
              <a:t>along each costal margin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below the xiphoid process, </a:t>
            </a:r>
            <a:r>
              <a:rPr lang="en-US" sz="2400" dirty="0" smtClean="0"/>
              <a:t>while </a:t>
            </a:r>
            <a:r>
              <a:rPr lang="en-US" sz="2400" dirty="0"/>
              <a:t>the hand rest along the lateral rib cage. </a:t>
            </a:r>
            <a:endParaRPr lang="en-US" sz="2400" dirty="0" smtClean="0"/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-----The </a:t>
            </a:r>
            <a:r>
              <a:rPr lang="en-US" sz="2400" dirty="0"/>
              <a:t>patient is instructed to inhale deeply </a:t>
            </a:r>
            <a:endParaRPr lang="en-US" sz="2400" dirty="0" smtClean="0"/>
          </a:p>
          <a:p>
            <a:pPr lvl="0"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examiner </a:t>
            </a:r>
            <a:r>
              <a:rPr lang="en-US" sz="2400" dirty="0"/>
              <a:t>observes the movement of the thumps during inspiration and expiration.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43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18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A posterior 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Placing the </a:t>
            </a:r>
            <a:r>
              <a:rPr lang="en-US" sz="2400" dirty="0"/>
              <a:t>thumbs adjacent to the spinal column </a:t>
            </a:r>
            <a:r>
              <a:rPr lang="en-US" sz="2400" dirty="0">
                <a:solidFill>
                  <a:srgbClr val="FF0000"/>
                </a:solidFill>
              </a:rPr>
              <a:t>at the level of </a:t>
            </a:r>
            <a:r>
              <a:rPr lang="en-US" sz="2400" b="1" dirty="0">
                <a:solidFill>
                  <a:srgbClr val="FF0000"/>
                </a:solidFill>
              </a:rPr>
              <a:t>the 10 </a:t>
            </a:r>
            <a:r>
              <a:rPr lang="en-US" sz="2400" b="1" dirty="0" err="1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ribs.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/>
              <a:t>Respiratory </a:t>
            </a:r>
            <a:r>
              <a:rPr lang="en-US" sz="2400" dirty="0"/>
              <a:t>lag or impairment is often the result </a:t>
            </a:r>
            <a:r>
              <a:rPr lang="en-US" sz="2400" dirty="0" smtClean="0"/>
              <a:t>of </a:t>
            </a:r>
            <a:r>
              <a:rPr lang="en-US" sz="2400" dirty="0"/>
              <a:t>fractured ribs or trauma to the chest wall.</a:t>
            </a:r>
          </a:p>
        </p:txBody>
      </p:sp>
    </p:spTree>
    <p:extLst>
      <p:ext uri="{BB962C8B-B14F-4D97-AF65-F5344CB8AC3E}">
        <p14:creationId xmlns:p14="http://schemas.microsoft.com/office/powerpoint/2010/main" val="18211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3629</Words>
  <Application>Microsoft Office PowerPoint</Application>
  <PresentationFormat>On-screen Show (4:3)</PresentationFormat>
  <Paragraphs>447</Paragraphs>
  <Slides>167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356</cp:revision>
  <dcterms:created xsi:type="dcterms:W3CDTF">2006-08-16T00:00:00Z</dcterms:created>
  <dcterms:modified xsi:type="dcterms:W3CDTF">2018-02-05T13:24:02Z</dcterms:modified>
</cp:coreProperties>
</file>