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89" r:id="rId3"/>
    <p:sldId id="288" r:id="rId4"/>
    <p:sldId id="290" r:id="rId5"/>
    <p:sldId id="302" r:id="rId6"/>
    <p:sldId id="287" r:id="rId7"/>
    <p:sldId id="304" r:id="rId8"/>
    <p:sldId id="301" r:id="rId9"/>
    <p:sldId id="260" r:id="rId10"/>
    <p:sldId id="292" r:id="rId11"/>
    <p:sldId id="291" r:id="rId12"/>
    <p:sldId id="305" r:id="rId13"/>
    <p:sldId id="294" r:id="rId14"/>
    <p:sldId id="303" r:id="rId15"/>
    <p:sldId id="296" r:id="rId16"/>
    <p:sldId id="266" r:id="rId17"/>
    <p:sldId id="295" r:id="rId18"/>
    <p:sldId id="300" r:id="rId19"/>
    <p:sldId id="298" r:id="rId20"/>
    <p:sldId id="28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F53C02E-AEB7-49FE-9514-FDB088D43738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02C61CD-90E5-4C5C-AE78-DF1E4E4B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292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C61CD-90E5-4C5C-AE78-DF1E4E4BD7A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948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youlanda\Documents\20160122-3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youlanda\Pictures\21240559423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1" y="685800"/>
            <a:ext cx="7696199" cy="326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6076786"/>
      </p:ext>
    </p:extLst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7504" y="476672"/>
            <a:ext cx="8856984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Role of nurse while giving phototherapy: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1- Check the lights of the phototherapy unit  before use , no loose electric connection should be there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2- Clean the glass surface of the phototherapy unit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3- The lamp should be 5-8 cm over the incubator or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45- 50 cm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from the baby skin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97748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9512" y="548680"/>
            <a:ext cx="853589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rtl="1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/>
              </a:rPr>
              <a:t>4- The eyes and the genitalia should be covered while phototherapy is in use </a:t>
            </a:r>
            <a:endParaRPr lang="en-US" sz="2800" dirty="0" smtClean="0"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rtl="1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/>
              </a:rPr>
              <a:t>5- The eye shield should not be too tight  or too loose </a:t>
            </a:r>
          </a:p>
          <a:p>
            <a:pPr marL="0" marR="0" lvl="0" indent="0" defTabSz="914400" rtl="1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solidFill>
                  <a:srgbClr val="000000"/>
                </a:solidFill>
                <a:latin typeface="Times New Roman"/>
              </a:rPr>
              <a:t>6- Eye patches should be removed every 4 hourly </a:t>
            </a:r>
          </a:p>
          <a:p>
            <a:pPr marL="0" marR="0" lvl="0" indent="0" defTabSz="914400" rtl="1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solidFill>
                  <a:srgbClr val="000000"/>
                </a:solidFill>
                <a:latin typeface="Times New Roman"/>
              </a:rPr>
              <a:t>7-  Turn the position of the baby so that the entire body surface gets exposure </a:t>
            </a:r>
          </a:p>
        </p:txBody>
      </p:sp>
    </p:spTree>
    <p:extLst>
      <p:ext uri="{BB962C8B-B14F-4D97-AF65-F5344CB8AC3E}">
        <p14:creationId xmlns:p14="http://schemas.microsoft.com/office/powerpoint/2010/main" val="2616977489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8496944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7170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323528" y="836712"/>
            <a:ext cx="8286808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rtl="1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/>
              </a:rPr>
              <a:t>8- Cleanse skin frequently to prevent irritation  </a:t>
            </a:r>
          </a:p>
          <a:p>
            <a:pPr lvl="0" rtl="1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/>
              </a:rPr>
              <a:t>9- Monitor infant's temperature frequently </a:t>
            </a:r>
          </a:p>
          <a:p>
            <a:pPr marL="0" marR="0" lvl="0" indent="0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solidFill>
                  <a:srgbClr val="000000"/>
                </a:solidFill>
                <a:latin typeface="Times New Roman"/>
              </a:rPr>
              <a:t>10- Daily weight and close monitoring of I/O must be done </a:t>
            </a:r>
          </a:p>
          <a:p>
            <a:pPr marL="0" marR="0" lvl="0" indent="0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solidFill>
                  <a:srgbClr val="000000"/>
                </a:solidFill>
                <a:latin typeface="Times New Roman"/>
              </a:rPr>
              <a:t>11- Encourage breast feeding every 2 hourly </a:t>
            </a:r>
          </a:p>
          <a:p>
            <a:pPr marL="0" marR="0" lvl="0" indent="0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solidFill>
                  <a:srgbClr val="000000"/>
                </a:solidFill>
                <a:latin typeface="Times New Roman"/>
              </a:rPr>
              <a:t>12- Observe skin, mucous membranes and stool </a:t>
            </a:r>
          </a:p>
        </p:txBody>
      </p:sp>
    </p:spTree>
    <p:extLst>
      <p:ext uri="{BB962C8B-B14F-4D97-AF65-F5344CB8AC3E}">
        <p14:creationId xmlns:p14="http://schemas.microsoft.com/office/powerpoint/2010/main" val="2616977489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255400"/>
            <a:ext cx="89644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/>
              </a:rPr>
              <a:t>13- Take the baby out of the phototherapy at times ( while feeding )</a:t>
            </a:r>
          </a:p>
          <a:p>
            <a:pPr rt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/>
              </a:rPr>
              <a:t>14- Bilirubin level should be followed for at least 24hours after discontinuing phototherapy </a:t>
            </a:r>
          </a:p>
        </p:txBody>
      </p:sp>
    </p:spTree>
    <p:extLst>
      <p:ext uri="{BB962C8B-B14F-4D97-AF65-F5344CB8AC3E}">
        <p14:creationId xmlns:p14="http://schemas.microsoft.com/office/powerpoint/2010/main" val="3140992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ompunile\Documents\neonatal-jaundice-24-638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23528" y="727829"/>
            <a:ext cx="8640960" cy="5125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Side effects of phototherapy:</a:t>
            </a:r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1- Dehydration due to Increase insensible water loss</a:t>
            </a:r>
            <a:endParaRPr lang="en-US" sz="2800" dirty="0">
              <a:latin typeface="Calibri"/>
              <a:ea typeface="Times New Roman"/>
              <a:cs typeface="Arial"/>
            </a:endParaRPr>
          </a:p>
          <a:p>
            <a:pPr rtl="1">
              <a:lnSpc>
                <a:spcPct val="150000"/>
              </a:lnSpc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2- GI effects such as diarrhea, increase passage of loose green stool</a:t>
            </a:r>
            <a:endParaRPr lang="en-US" sz="2800" dirty="0">
              <a:latin typeface="Calibri"/>
              <a:ea typeface="Times New Roman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3- Dark yellow urine  </a:t>
            </a:r>
            <a:endParaRPr lang="en-US" sz="2800" dirty="0">
              <a:latin typeface="Calibri"/>
              <a:ea typeface="Times New Roman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4- Erythema and skin rashes </a:t>
            </a:r>
            <a:r>
              <a:rPr lang="en-US" sz="2800" dirty="0" smtClean="0"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94560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0034" y="994177"/>
            <a:ext cx="8001056" cy="3082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5- Hyperthermia </a:t>
            </a:r>
            <a:endParaRPr lang="en-US" sz="2800" dirty="0">
              <a:latin typeface="Calibri"/>
              <a:ea typeface="Times New Roman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6- Irritability </a:t>
            </a:r>
            <a:endParaRPr lang="en-US" sz="2800" dirty="0">
              <a:latin typeface="Calibri"/>
              <a:ea typeface="Times New Roman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7- Bronze baby syndrome</a:t>
            </a:r>
            <a:endParaRPr lang="en-US" sz="2800" dirty="0">
              <a:latin typeface="Calibri"/>
              <a:ea typeface="Times New Roman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8- Retinal damage</a:t>
            </a:r>
            <a:endParaRPr lang="en-US" sz="2800" dirty="0">
              <a:latin typeface="Calibri"/>
              <a:ea typeface="Times New Roman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9- Cell damage and mutations   </a:t>
            </a:r>
            <a:endParaRPr lang="en-US" sz="2800" dirty="0">
              <a:effectLst/>
              <a:latin typeface="Calibri"/>
              <a:ea typeface="Times New Roman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compunile\Documents\20130911_04005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ompunile\Documents\14485073_1379326462095633_4277524488368071774_n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youlanda\Documents\PIC-475-133847028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874823" y="3000372"/>
            <a:ext cx="29135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i="1" dirty="0" smtClean="0">
                <a:solidFill>
                  <a:srgbClr val="C00000"/>
                </a:solidFill>
              </a:rPr>
              <a:t>Phototherapy </a:t>
            </a:r>
            <a:endParaRPr lang="ar-EG" sz="36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362912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youlanda\Documents\76c656c56f0df584d147629d555d711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youlanda\Pictures\0bd4591e72daff30e3a0124cbb321279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71600"/>
            <a:ext cx="60198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8554099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youlanda\Documents\76c656c56f0df584d147629d555d711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00066" y="2875002"/>
            <a:ext cx="6072198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Prepared by:</a:t>
            </a:r>
          </a:p>
          <a:p>
            <a:pPr algn="ctr" rtl="1"/>
            <a:r>
              <a:rPr lang="en-US" sz="3600" b="1" i="1" dirty="0" smtClean="0">
                <a:solidFill>
                  <a:srgbClr val="C00000"/>
                </a:solidFill>
              </a:rPr>
              <a:t>Elham Atef Abdelazzem</a:t>
            </a:r>
          </a:p>
          <a:p>
            <a:pPr algn="ctr" rtl="1"/>
            <a:r>
              <a:rPr 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Demonstrator at Pediatric Nursing Department</a:t>
            </a:r>
            <a:endParaRPr lang="ar-EG" sz="24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739320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611560" y="363433"/>
            <a:ext cx="5429288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Outlines </a:t>
            </a: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defTabSz="914400" rtl="1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Introduction  </a:t>
            </a:r>
          </a:p>
          <a:p>
            <a:pPr marL="0" marR="0" lvl="0" indent="0" defTabSz="914400" rtl="1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i="1" dirty="0">
                <a:latin typeface="Calibri" pitchFamily="34" charset="0"/>
                <a:ea typeface="Calibri" pitchFamily="34" charset="0"/>
                <a:cs typeface="Arial" pitchFamily="34" charset="0"/>
              </a:rPr>
              <a:t>Definition </a:t>
            </a:r>
          </a:p>
          <a:p>
            <a:pPr marL="0" marR="0" lvl="0" indent="0" defTabSz="914400" rtl="1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i="1" dirty="0">
                <a:latin typeface="Calibri" pitchFamily="34" charset="0"/>
                <a:ea typeface="Calibri" pitchFamily="34" charset="0"/>
                <a:cs typeface="Arial" pitchFamily="34" charset="0"/>
              </a:rPr>
              <a:t>Indications</a:t>
            </a:r>
          </a:p>
          <a:p>
            <a:pPr marL="0" marR="0" lvl="0" indent="0" defTabSz="914400" rtl="1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i="1" dirty="0">
                <a:latin typeface="Calibri" pitchFamily="34" charset="0"/>
                <a:ea typeface="Calibri" pitchFamily="34" charset="0"/>
                <a:cs typeface="Arial" pitchFamily="34" charset="0"/>
              </a:rPr>
              <a:t>Role of nurse during phototherapy  </a:t>
            </a:r>
          </a:p>
          <a:p>
            <a:pPr rtl="1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 i="1" dirty="0">
                <a:latin typeface="Calibri" pitchFamily="34" charset="0"/>
                <a:ea typeface="Calibri" pitchFamily="34" charset="0"/>
                <a:cs typeface="Arial" pitchFamily="34" charset="0"/>
              </a:rPr>
              <a:t>Side effects</a:t>
            </a:r>
          </a:p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232284"/>
      </p:ext>
    </p:extLst>
  </p:cSld>
  <p:clrMapOvr>
    <a:masterClrMapping/>
  </p:clrMapOvr>
  <p:transition spd="med"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016" y="997565"/>
            <a:ext cx="8820472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/>
              </a:rPr>
              <a:t>Introduction: </a:t>
            </a:r>
            <a:endParaRPr lang="en-US" sz="2800" b="1" dirty="0" smtClean="0">
              <a:solidFill>
                <a:srgbClr val="FF0000"/>
              </a:solidFill>
              <a:latin typeface="Times New Roman"/>
            </a:endParaRPr>
          </a:p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rgbClr val="000000"/>
                </a:solidFill>
                <a:latin typeface="Times New Roman"/>
              </a:rPr>
              <a:t>Neonatal jaundice 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is a common condition among newborn babies and phototherapy is the effective and reliable method of its management </a:t>
            </a:r>
            <a:endParaRPr lang="ar-EG" sz="2400" dirty="0"/>
          </a:p>
        </p:txBody>
      </p:sp>
    </p:spTree>
    <p:extLst>
      <p:ext uri="{BB962C8B-B14F-4D97-AF65-F5344CB8AC3E}">
        <p14:creationId xmlns:p14="http://schemas.microsoft.com/office/powerpoint/2010/main" val="868361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57157" y="620688"/>
            <a:ext cx="8358247" cy="4392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Definition: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rtl="1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/>
              </a:rPr>
              <a:t>Phototherapy is the procedure in which the baby is exposed to visible lights which causes the photo-oxidation and photo isomerization of bilirubin into water soluble, colorless form of 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bilirubin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977489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520" y="1196752"/>
            <a:ext cx="90730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Normal values of unconjugated bilirubin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0.2 to 1.4 mg/dl. 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newborn, levels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must exceed 5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mg/ dl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before jaundice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observable</a:t>
            </a:r>
            <a:endParaRPr lang="ar-EG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436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57157" y="492137"/>
            <a:ext cx="8358247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rtl="1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/>
              </a:rPr>
              <a:t>White/blue light fluorescent tubes are 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available</a:t>
            </a:r>
          </a:p>
          <a:p>
            <a:pPr lvl="0" rtl="1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Double </a:t>
            </a:r>
            <a:r>
              <a:rPr lang="en-US" sz="2800" dirty="0">
                <a:solidFill>
                  <a:srgbClr val="000000"/>
                </a:solidFill>
                <a:latin typeface="Times New Roman"/>
              </a:rPr>
              <a:t>light system is also 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used</a:t>
            </a:r>
          </a:p>
          <a:p>
            <a:pPr lvl="0" rtl="1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/>
              </a:rPr>
              <a:t>Intensive Phototherapy should produce a decline in total serum bilirubin of 1 - 2 mg/dl within 4-6 hrs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lvl="0" rtl="1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0000"/>
              </a:solidFill>
              <a:latin typeface="Times New Roman"/>
            </a:endParaRPr>
          </a:p>
          <a:p>
            <a:pPr lvl="0" rtl="1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ar-EG" sz="28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27749178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51520" y="692696"/>
            <a:ext cx="657229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Indications: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it is used when bilirubin level is: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1-  5-9 mg/dl at the 1st day of life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2-  9-15 mg/dl at the 2nd day of life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3-  15-20 mg/dl at the 3rd day of life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94398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1850</TotalTime>
  <Words>393</Words>
  <Application>Microsoft Office PowerPoint</Application>
  <PresentationFormat>On-screen Show (4:3)</PresentationFormat>
  <Paragraphs>54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@ YouLanda @</dc:creator>
  <cp:lastModifiedBy>ismail - [2010]</cp:lastModifiedBy>
  <cp:revision>59</cp:revision>
  <dcterms:created xsi:type="dcterms:W3CDTF">2006-08-16T00:00:00Z</dcterms:created>
  <dcterms:modified xsi:type="dcterms:W3CDTF">2020-04-01T07:25:14Z</dcterms:modified>
</cp:coreProperties>
</file>