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5" r:id="rId2"/>
    <p:sldId id="266" r:id="rId3"/>
    <p:sldId id="269" r:id="rId4"/>
    <p:sldId id="258" r:id="rId5"/>
    <p:sldId id="259" r:id="rId6"/>
    <p:sldId id="270" r:id="rId7"/>
    <p:sldId id="272" r:id="rId8"/>
    <p:sldId id="273" r:id="rId9"/>
    <p:sldId id="271" r:id="rId10"/>
    <p:sldId id="268" r:id="rId11"/>
    <p:sldId id="274" r:id="rId12"/>
    <p:sldId id="261" r:id="rId13"/>
    <p:sldId id="275" r:id="rId14"/>
    <p:sldId id="276" r:id="rId15"/>
    <p:sldId id="277" r:id="rId16"/>
    <p:sldId id="278" r:id="rId17"/>
    <p:sldId id="279" r:id="rId18"/>
    <p:sldId id="260" r:id="rId19"/>
    <p:sldId id="262" r:id="rId20"/>
    <p:sldId id="263" r:id="rId21"/>
    <p:sldId id="264"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53A4A1-AE56-45EA-BA7E-5968C9DAA997}" type="datetimeFigureOut">
              <a:rPr lang="ar-EG" smtClean="0"/>
              <a:t>23/06/1441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ED0D64-529D-464B-84EB-E24F79EA1C29}" type="slidenum">
              <a:rPr lang="ar-EG" smtClean="0"/>
              <a:t>‹#›</a:t>
            </a:fld>
            <a:endParaRPr lang="ar-EG"/>
          </a:p>
        </p:txBody>
      </p:sp>
    </p:spTree>
    <p:extLst>
      <p:ext uri="{BB962C8B-B14F-4D97-AF65-F5344CB8AC3E}">
        <p14:creationId xmlns:p14="http://schemas.microsoft.com/office/powerpoint/2010/main" val="28947247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5ED0D64-529D-464B-84EB-E24F79EA1C29}" type="slidenum">
              <a:rPr lang="ar-EG" smtClean="0"/>
              <a:t>31</a:t>
            </a:fld>
            <a:endParaRPr lang="ar-EG"/>
          </a:p>
        </p:txBody>
      </p:sp>
    </p:spTree>
    <p:extLst>
      <p:ext uri="{BB962C8B-B14F-4D97-AF65-F5344CB8AC3E}">
        <p14:creationId xmlns:p14="http://schemas.microsoft.com/office/powerpoint/2010/main" val="392896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ocuments\$_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8333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934200"/>
          </a:xfrm>
          <a:prstGeom prst="rect">
            <a:avLst/>
          </a:prstGeom>
          <a:noFill/>
          <a:ln>
            <a:noFill/>
          </a:ln>
        </p:spPr>
      </p:pic>
    </p:spTree>
    <p:extLst>
      <p:ext uri="{BB962C8B-B14F-4D97-AF65-F5344CB8AC3E}">
        <p14:creationId xmlns:p14="http://schemas.microsoft.com/office/powerpoint/2010/main" val="284205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610600" cy="4596451"/>
          </a:xfrm>
          <a:prstGeom prst="rect">
            <a:avLst/>
          </a:prstGeom>
        </p:spPr>
        <p:txBody>
          <a:bodyPr wrap="square">
            <a:spAutoFit/>
          </a:bodyPr>
          <a:lstStyle/>
          <a:p>
            <a:pPr algn="just">
              <a:lnSpc>
                <a:spcPct val="200000"/>
              </a:lnSpc>
              <a:spcAft>
                <a:spcPts val="0"/>
              </a:spcAft>
            </a:pPr>
            <a:r>
              <a:rPr lang="en-US" sz="2400" dirty="0" smtClean="0">
                <a:latin typeface="Times New Roman"/>
                <a:ea typeface="Calibri"/>
                <a:cs typeface="Arial"/>
                <a:sym typeface="Symbol"/>
              </a:rPr>
              <a:t>3- </a:t>
            </a:r>
            <a:r>
              <a:rPr lang="en-US" sz="2400" dirty="0" smtClean="0">
                <a:latin typeface="Times New Roman"/>
                <a:ea typeface="Calibri"/>
                <a:cs typeface="Arial"/>
              </a:rPr>
              <a:t>The </a:t>
            </a:r>
            <a:r>
              <a:rPr lang="en-US" sz="2400" dirty="0">
                <a:latin typeface="Times New Roman"/>
                <a:ea typeface="Calibri"/>
                <a:cs typeface="Arial"/>
              </a:rPr>
              <a:t>blood vessels and nerves become less active with age</a:t>
            </a:r>
          </a:p>
          <a:p>
            <a:pPr algn="just">
              <a:lnSpc>
                <a:spcPct val="200000"/>
              </a:lnSpc>
              <a:spcAft>
                <a:spcPts val="0"/>
              </a:spcAft>
            </a:pPr>
            <a:r>
              <a:rPr lang="en-US" sz="2400" dirty="0">
                <a:latin typeface="Times New Roman"/>
                <a:ea typeface="Calibri"/>
                <a:cs typeface="Arial"/>
              </a:rPr>
              <a:t> </a:t>
            </a:r>
            <a:r>
              <a:rPr lang="en-US" sz="2400" dirty="0" smtClean="0">
                <a:latin typeface="Times New Roman"/>
                <a:ea typeface="Calibri"/>
                <a:cs typeface="Arial"/>
                <a:sym typeface="Symbol"/>
              </a:rPr>
              <a:t>4- </a:t>
            </a:r>
            <a:r>
              <a:rPr lang="en-US" sz="2400" dirty="0" smtClean="0">
                <a:latin typeface="Times New Roman"/>
                <a:ea typeface="Calibri"/>
                <a:cs typeface="Arial"/>
              </a:rPr>
              <a:t>Abrasion</a:t>
            </a:r>
            <a:r>
              <a:rPr lang="en-US" sz="2400" dirty="0">
                <a:latin typeface="Times New Roman"/>
                <a:ea typeface="Calibri"/>
                <a:cs typeface="Arial"/>
              </a:rPr>
              <a:t>, attrition, and erosion of teeth usually increase with advancing age</a:t>
            </a:r>
            <a:r>
              <a:rPr lang="en-US" sz="2400" dirty="0" smtClean="0">
                <a:latin typeface="Times New Roman"/>
                <a:ea typeface="Calibri"/>
                <a:cs typeface="Arial"/>
              </a:rPr>
              <a:t>.</a:t>
            </a:r>
          </a:p>
          <a:p>
            <a:pPr algn="just">
              <a:lnSpc>
                <a:spcPct val="150000"/>
              </a:lnSpc>
              <a:spcAft>
                <a:spcPts val="0"/>
              </a:spcAft>
            </a:pPr>
            <a:r>
              <a:rPr lang="en-US" sz="2400" dirty="0" smtClean="0">
                <a:latin typeface="Times New Roman"/>
                <a:ea typeface="Calibri"/>
                <a:cs typeface="Arial"/>
              </a:rPr>
              <a:t>5-  </a:t>
            </a:r>
            <a:r>
              <a:rPr lang="en-US" sz="2400" dirty="0">
                <a:latin typeface="Times New Roman"/>
                <a:ea typeface="Calibri"/>
                <a:cs typeface="Arial"/>
              </a:rPr>
              <a:t>The </a:t>
            </a:r>
            <a:r>
              <a:rPr lang="en-US" sz="2400" dirty="0">
                <a:latin typeface="Times New Roman"/>
                <a:ea typeface="Calibri"/>
                <a:cs typeface="Arial"/>
              </a:rPr>
              <a:t>dental pulp becomes smaller because of secondary dentin and pulp stone formation, and sometimes root canals become totally </a:t>
            </a:r>
            <a:r>
              <a:rPr lang="en-US" sz="2400" dirty="0" err="1">
                <a:latin typeface="Times New Roman"/>
                <a:ea typeface="Calibri"/>
                <a:cs typeface="Arial"/>
              </a:rPr>
              <a:t>sclerosed</a:t>
            </a:r>
            <a:r>
              <a:rPr lang="en-US" sz="2400" dirty="0">
                <a:latin typeface="Times New Roman"/>
                <a:ea typeface="Calibri"/>
                <a:cs typeface="Arial"/>
              </a:rPr>
              <a:t>.</a:t>
            </a:r>
          </a:p>
          <a:p>
            <a:pPr algn="just">
              <a:lnSpc>
                <a:spcPct val="200000"/>
              </a:lnSpc>
              <a:spcAft>
                <a:spcPts val="0"/>
              </a:spcAft>
            </a:pPr>
            <a:endParaRPr lang="en-US" sz="2400" dirty="0">
              <a:effectLst/>
              <a:latin typeface="Times New Roman"/>
              <a:ea typeface="Calibri"/>
              <a:cs typeface="Arial"/>
            </a:endParaRPr>
          </a:p>
        </p:txBody>
      </p:sp>
    </p:spTree>
    <p:extLst>
      <p:ext uri="{BB962C8B-B14F-4D97-AF65-F5344CB8AC3E}">
        <p14:creationId xmlns:p14="http://schemas.microsoft.com/office/powerpoint/2010/main" val="138830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48657"/>
          <a:stretch/>
        </p:blipFill>
        <p:spPr bwMode="auto">
          <a:xfrm>
            <a:off x="0" y="0"/>
            <a:ext cx="9144000" cy="7086600"/>
          </a:xfrm>
          <a:prstGeom prst="rect">
            <a:avLst/>
          </a:prstGeom>
          <a:noFill/>
          <a:ln>
            <a:noFill/>
          </a:ln>
        </p:spPr>
      </p:pic>
    </p:spTree>
    <p:extLst>
      <p:ext uri="{BB962C8B-B14F-4D97-AF65-F5344CB8AC3E}">
        <p14:creationId xmlns:p14="http://schemas.microsoft.com/office/powerpoint/2010/main" val="257985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3046988"/>
          </a:xfrm>
          <a:prstGeom prst="rect">
            <a:avLst/>
          </a:prstGeom>
        </p:spPr>
        <p:txBody>
          <a:bodyPr wrap="square">
            <a:spAutoFit/>
          </a:bodyPr>
          <a:lstStyle/>
          <a:p>
            <a:pPr algn="just">
              <a:lnSpc>
                <a:spcPct val="200000"/>
              </a:lnSpc>
              <a:spcAft>
                <a:spcPts val="0"/>
              </a:spcAft>
            </a:pPr>
            <a:r>
              <a:rPr lang="en-US" sz="2400" dirty="0" smtClean="0">
                <a:latin typeface="Times New Roman"/>
                <a:ea typeface="Calibri"/>
                <a:cs typeface="Arial"/>
              </a:rPr>
              <a:t>6- Atrophic </a:t>
            </a:r>
            <a:r>
              <a:rPr lang="en-US" sz="2400" dirty="0">
                <a:latin typeface="Times New Roman"/>
                <a:ea typeface="Calibri"/>
                <a:cs typeface="Arial"/>
              </a:rPr>
              <a:t>changes occur in oral mucosa. the surface epithelium becoming thinner, drier, less elastic, less vascular, less firmly attached to the underlying connective tissue and bone, and more susceptible to injury from mild stresses.</a:t>
            </a:r>
            <a:endParaRPr lang="en-US" sz="2400" dirty="0">
              <a:effectLst/>
              <a:latin typeface="Times New Roman"/>
              <a:ea typeface="Calibri"/>
              <a:cs typeface="Arial"/>
            </a:endParaRPr>
          </a:p>
        </p:txBody>
      </p:sp>
    </p:spTree>
    <p:extLst>
      <p:ext uri="{BB962C8B-B14F-4D97-AF65-F5344CB8AC3E}">
        <p14:creationId xmlns:p14="http://schemas.microsoft.com/office/powerpoint/2010/main" val="206793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229600" cy="2195794"/>
          </a:xfrm>
          <a:prstGeom prst="rect">
            <a:avLst/>
          </a:prstGeom>
        </p:spPr>
        <p:txBody>
          <a:bodyPr wrap="square">
            <a:spAutoFit/>
          </a:bodyPr>
          <a:lstStyle/>
          <a:p>
            <a:pPr algn="just">
              <a:lnSpc>
                <a:spcPct val="200000"/>
              </a:lnSpc>
              <a:spcAft>
                <a:spcPts val="0"/>
              </a:spcAft>
            </a:pPr>
            <a:r>
              <a:rPr lang="en-US" sz="2400" dirty="0" smtClean="0">
                <a:latin typeface="Times New Roman"/>
                <a:ea typeface="Calibri"/>
                <a:cs typeface="Arial"/>
                <a:sym typeface="Symbol"/>
              </a:rPr>
              <a:t>7- </a:t>
            </a:r>
            <a:r>
              <a:rPr lang="en-US" sz="2400" dirty="0" err="1" smtClean="0">
                <a:latin typeface="Times New Roman"/>
                <a:ea typeface="Calibri"/>
                <a:cs typeface="Arial"/>
              </a:rPr>
              <a:t>xerostomia</a:t>
            </a:r>
            <a:r>
              <a:rPr lang="en-US" sz="2400" dirty="0" smtClean="0">
                <a:latin typeface="Times New Roman"/>
                <a:ea typeface="Calibri"/>
                <a:cs typeface="Arial"/>
              </a:rPr>
              <a:t> </a:t>
            </a:r>
            <a:r>
              <a:rPr lang="en-US" sz="2400" dirty="0">
                <a:latin typeface="Times New Roman"/>
                <a:ea typeface="Calibri"/>
                <a:cs typeface="Arial"/>
              </a:rPr>
              <a:t>(mouth dryness) and sensations of pain or burning on the tongue, palate, or oral mucosa may be associated with age-related changes </a:t>
            </a:r>
            <a:endParaRPr lang="en-US" sz="2400" dirty="0">
              <a:effectLst/>
              <a:latin typeface="Times New Roman"/>
              <a:ea typeface="Calibri"/>
              <a:cs typeface="Arial"/>
            </a:endParaRPr>
          </a:p>
        </p:txBody>
      </p:sp>
    </p:spTree>
    <p:extLst>
      <p:ext uri="{BB962C8B-B14F-4D97-AF65-F5344CB8AC3E}">
        <p14:creationId xmlns:p14="http://schemas.microsoft.com/office/powerpoint/2010/main" val="212662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77876"/>
            <a:ext cx="8763000" cy="2195409"/>
          </a:xfrm>
          <a:prstGeom prst="rect">
            <a:avLst/>
          </a:prstGeom>
        </p:spPr>
        <p:txBody>
          <a:bodyPr wrap="square">
            <a:spAutoFit/>
          </a:bodyPr>
          <a:lstStyle/>
          <a:p>
            <a:pPr>
              <a:lnSpc>
                <a:spcPct val="200000"/>
              </a:lnSpc>
            </a:pPr>
            <a:r>
              <a:rPr lang="en-US" sz="2400" dirty="0" smtClean="0">
                <a:latin typeface="Times New Roman"/>
                <a:ea typeface="Calibri"/>
                <a:cs typeface="Arial"/>
              </a:rPr>
              <a:t>8- decline </a:t>
            </a:r>
            <a:r>
              <a:rPr lang="en-US" sz="2400" dirty="0">
                <a:latin typeface="Times New Roman"/>
                <a:ea typeface="Calibri"/>
                <a:cs typeface="Arial"/>
              </a:rPr>
              <a:t>in protective barrier function of the oral mucosa could expose the aging host to myriads of pathogens and chemicals that enter the oral cavity during daily activities</a:t>
            </a:r>
            <a:endParaRPr lang="ar-EG" sz="2400" dirty="0"/>
          </a:p>
        </p:txBody>
      </p:sp>
    </p:spTree>
    <p:extLst>
      <p:ext uri="{BB962C8B-B14F-4D97-AF65-F5344CB8AC3E}">
        <p14:creationId xmlns:p14="http://schemas.microsoft.com/office/powerpoint/2010/main" val="333462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534400" cy="3970318"/>
          </a:xfrm>
          <a:prstGeom prst="rect">
            <a:avLst/>
          </a:prstGeom>
        </p:spPr>
        <p:txBody>
          <a:bodyPr wrap="square">
            <a:spAutoFit/>
          </a:bodyPr>
          <a:lstStyle/>
          <a:p>
            <a:pPr algn="just">
              <a:lnSpc>
                <a:spcPct val="150000"/>
              </a:lnSpc>
              <a:spcAft>
                <a:spcPts val="0"/>
              </a:spcAft>
            </a:pPr>
            <a:r>
              <a:rPr lang="en-US" sz="2400" b="1" dirty="0">
                <a:solidFill>
                  <a:srgbClr val="FF0000"/>
                </a:solidFill>
                <a:latin typeface="Times New Roman"/>
                <a:ea typeface="Calibri"/>
                <a:cs typeface="Arial"/>
              </a:rPr>
              <a:t>The most important oral health </a:t>
            </a:r>
            <a:r>
              <a:rPr lang="en-US" sz="2400" b="1" dirty="0" smtClean="0">
                <a:solidFill>
                  <a:srgbClr val="FF0000"/>
                </a:solidFill>
                <a:latin typeface="Times New Roman"/>
                <a:ea typeface="Calibri"/>
                <a:cs typeface="Arial"/>
              </a:rPr>
              <a:t>problems for </a:t>
            </a:r>
            <a:r>
              <a:rPr lang="en-US" sz="2400" b="1" dirty="0">
                <a:solidFill>
                  <a:srgbClr val="FF0000"/>
                </a:solidFill>
                <a:latin typeface="Times New Roman"/>
                <a:ea typeface="Calibri"/>
                <a:cs typeface="Arial"/>
              </a:rPr>
              <a:t>older </a:t>
            </a:r>
            <a:r>
              <a:rPr lang="en-US" sz="2400" b="1" dirty="0" smtClean="0">
                <a:solidFill>
                  <a:srgbClr val="FF0000"/>
                </a:solidFill>
                <a:latin typeface="Times New Roman"/>
                <a:ea typeface="Calibri"/>
                <a:cs typeface="Arial"/>
              </a:rPr>
              <a:t>population include:</a:t>
            </a:r>
          </a:p>
          <a:p>
            <a:pPr algn="just">
              <a:lnSpc>
                <a:spcPct val="150000"/>
              </a:lnSpc>
              <a:spcAft>
                <a:spcPts val="0"/>
              </a:spcAft>
            </a:pPr>
            <a:r>
              <a:rPr lang="en-US" sz="2400" dirty="0" smtClean="0">
                <a:latin typeface="Times New Roman"/>
                <a:ea typeface="Calibri"/>
                <a:cs typeface="Arial"/>
              </a:rPr>
              <a:t> </a:t>
            </a:r>
            <a:r>
              <a:rPr lang="en-US" sz="2400" dirty="0">
                <a:latin typeface="Times New Roman"/>
                <a:ea typeface="Calibri"/>
                <a:cs typeface="Arial"/>
              </a:rPr>
              <a:t>tooth loss, </a:t>
            </a:r>
            <a:endParaRPr lang="en-US" sz="2400" dirty="0" smtClean="0">
              <a:latin typeface="Times New Roman"/>
              <a:ea typeface="Calibri"/>
              <a:cs typeface="Arial"/>
            </a:endParaRPr>
          </a:p>
          <a:p>
            <a:pPr algn="just">
              <a:lnSpc>
                <a:spcPct val="150000"/>
              </a:lnSpc>
              <a:spcAft>
                <a:spcPts val="0"/>
              </a:spcAft>
            </a:pPr>
            <a:r>
              <a:rPr lang="en-US" sz="2400" dirty="0" smtClean="0">
                <a:latin typeface="Times New Roman"/>
                <a:ea typeface="Calibri"/>
                <a:cs typeface="Arial"/>
              </a:rPr>
              <a:t>dental </a:t>
            </a:r>
            <a:r>
              <a:rPr lang="en-US" sz="2400" dirty="0">
                <a:latin typeface="Times New Roman"/>
                <a:ea typeface="Calibri"/>
                <a:cs typeface="Arial"/>
              </a:rPr>
              <a:t>caries, </a:t>
            </a:r>
            <a:endParaRPr lang="en-US" sz="2400" dirty="0" smtClean="0">
              <a:latin typeface="Times New Roman"/>
              <a:ea typeface="Calibri"/>
              <a:cs typeface="Arial"/>
            </a:endParaRPr>
          </a:p>
          <a:p>
            <a:pPr algn="just">
              <a:lnSpc>
                <a:spcPct val="150000"/>
              </a:lnSpc>
              <a:spcAft>
                <a:spcPts val="0"/>
              </a:spcAft>
            </a:pPr>
            <a:r>
              <a:rPr lang="en-US" sz="2400" dirty="0" smtClean="0">
                <a:latin typeface="Times New Roman"/>
                <a:ea typeface="Calibri"/>
                <a:cs typeface="Arial"/>
              </a:rPr>
              <a:t>periodontal </a:t>
            </a:r>
            <a:r>
              <a:rPr lang="en-US" sz="2400" dirty="0">
                <a:latin typeface="Times New Roman"/>
                <a:ea typeface="Calibri"/>
                <a:cs typeface="Arial"/>
              </a:rPr>
              <a:t>diseases, </a:t>
            </a:r>
            <a:endParaRPr lang="en-US" sz="2400" dirty="0" smtClean="0">
              <a:latin typeface="Times New Roman"/>
              <a:ea typeface="Calibri"/>
              <a:cs typeface="Arial"/>
            </a:endParaRPr>
          </a:p>
          <a:p>
            <a:pPr algn="just">
              <a:lnSpc>
                <a:spcPct val="150000"/>
              </a:lnSpc>
              <a:spcAft>
                <a:spcPts val="0"/>
              </a:spcAft>
            </a:pPr>
            <a:r>
              <a:rPr lang="en-US" sz="2400" dirty="0" err="1" smtClean="0">
                <a:latin typeface="Times New Roman"/>
                <a:ea typeface="Calibri"/>
                <a:cs typeface="Arial"/>
              </a:rPr>
              <a:t>xerostomia</a:t>
            </a:r>
            <a:r>
              <a:rPr lang="en-US" sz="2400" dirty="0" smtClean="0">
                <a:latin typeface="Times New Roman"/>
                <a:ea typeface="Calibri"/>
                <a:cs typeface="Arial"/>
              </a:rPr>
              <a:t> </a:t>
            </a:r>
            <a:r>
              <a:rPr lang="en-US" sz="2400" dirty="0">
                <a:latin typeface="Times New Roman"/>
                <a:ea typeface="Calibri"/>
                <a:cs typeface="Arial"/>
              </a:rPr>
              <a:t>(dry mouth) </a:t>
            </a:r>
            <a:endParaRPr lang="en-US" sz="2400" dirty="0" smtClean="0">
              <a:latin typeface="Times New Roman"/>
              <a:ea typeface="Calibri"/>
              <a:cs typeface="Arial"/>
            </a:endParaRPr>
          </a:p>
          <a:p>
            <a:pPr algn="just">
              <a:lnSpc>
                <a:spcPct val="150000"/>
              </a:lnSpc>
              <a:spcAft>
                <a:spcPts val="0"/>
              </a:spcAft>
            </a:pPr>
            <a:r>
              <a:rPr lang="en-US" sz="2400" dirty="0" smtClean="0">
                <a:latin typeface="Times New Roman"/>
                <a:ea typeface="Calibri"/>
                <a:cs typeface="Arial"/>
              </a:rPr>
              <a:t>and </a:t>
            </a:r>
            <a:r>
              <a:rPr lang="en-US" sz="2400" dirty="0">
                <a:latin typeface="Times New Roman"/>
                <a:ea typeface="Calibri"/>
                <a:cs typeface="Arial"/>
              </a:rPr>
              <a:t>oral cancer</a:t>
            </a:r>
            <a:endParaRPr lang="en-US" sz="2400" dirty="0">
              <a:effectLst/>
              <a:latin typeface="Times New Roman"/>
              <a:ea typeface="Calibri"/>
              <a:cs typeface="Arial"/>
            </a:endParaRPr>
          </a:p>
        </p:txBody>
      </p:sp>
    </p:spTree>
    <p:extLst>
      <p:ext uri="{BB962C8B-B14F-4D97-AF65-F5344CB8AC3E}">
        <p14:creationId xmlns:p14="http://schemas.microsoft.com/office/powerpoint/2010/main" val="102372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763000" cy="2000548"/>
          </a:xfrm>
          <a:prstGeom prst="rect">
            <a:avLst/>
          </a:prstGeom>
        </p:spPr>
        <p:txBody>
          <a:bodyPr wrap="square">
            <a:spAutoFit/>
          </a:bodyPr>
          <a:lstStyle/>
          <a:p>
            <a:pPr algn="just">
              <a:lnSpc>
                <a:spcPct val="150000"/>
              </a:lnSpc>
              <a:spcAft>
                <a:spcPts val="0"/>
              </a:spcAft>
            </a:pPr>
            <a:r>
              <a:rPr lang="en-US" sz="3200" b="1" u="sng" dirty="0" smtClean="0">
                <a:solidFill>
                  <a:srgbClr val="FF0000"/>
                </a:solidFill>
                <a:latin typeface="Times New Roman"/>
                <a:ea typeface="Calibri"/>
                <a:cs typeface="Times New Roman"/>
              </a:rPr>
              <a:t>3- Oral </a:t>
            </a:r>
            <a:r>
              <a:rPr lang="en-US" sz="3200" b="1" u="sng" dirty="0">
                <a:solidFill>
                  <a:srgbClr val="FF0000"/>
                </a:solidFill>
                <a:latin typeface="Times New Roman"/>
                <a:ea typeface="Calibri"/>
                <a:cs typeface="Times New Roman"/>
              </a:rPr>
              <a:t>health assessment</a:t>
            </a:r>
            <a:r>
              <a:rPr lang="en-US" sz="3200" b="1" u="sng" dirty="0" smtClean="0">
                <a:solidFill>
                  <a:srgbClr val="FF0000"/>
                </a:solidFill>
                <a:latin typeface="Times New Roman"/>
                <a:ea typeface="Calibri"/>
                <a:cs typeface="Times New Roman"/>
              </a:rPr>
              <a:t>:-</a:t>
            </a:r>
          </a:p>
          <a:p>
            <a:pPr algn="just">
              <a:lnSpc>
                <a:spcPct val="150000"/>
              </a:lnSpc>
              <a:spcAft>
                <a:spcPts val="0"/>
              </a:spcAft>
            </a:pPr>
            <a:endParaRPr lang="en-US" sz="3200" dirty="0" smtClean="0">
              <a:solidFill>
                <a:srgbClr val="FF0000"/>
              </a:solidFill>
              <a:latin typeface="Times New Roman"/>
              <a:ea typeface="Calibri"/>
              <a:cs typeface="Arial"/>
            </a:endParaRPr>
          </a:p>
          <a:p>
            <a:r>
              <a:rPr lang="en-US" sz="2800" dirty="0" smtClean="0">
                <a:latin typeface="Times New Roman"/>
                <a:ea typeface="Calibri"/>
                <a:cs typeface="Arial"/>
              </a:rPr>
              <a:t>Brief </a:t>
            </a:r>
            <a:r>
              <a:rPr lang="en-US" sz="2800" dirty="0">
                <a:latin typeface="Times New Roman"/>
                <a:ea typeface="Calibri"/>
                <a:cs typeface="Arial"/>
              </a:rPr>
              <a:t>Oral Health Status Examination (BOHSE) </a:t>
            </a:r>
            <a:endParaRPr lang="ar-EG" sz="2800" dirty="0"/>
          </a:p>
        </p:txBody>
      </p:sp>
    </p:spTree>
    <p:extLst>
      <p:ext uri="{BB962C8B-B14F-4D97-AF65-F5344CB8AC3E}">
        <p14:creationId xmlns:p14="http://schemas.microsoft.com/office/powerpoint/2010/main" val="177901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FO\Desktop\c5-fig-0002b.jpg"/>
          <p:cNvPicPr/>
          <p:nvPr/>
        </p:nvPicPr>
        <p:blipFill rotWithShape="1">
          <a:blip r:embed="rId2">
            <a:extLst>
              <a:ext uri="{28A0092B-C50C-407E-A947-70E740481C1C}">
                <a14:useLocalDpi xmlns:a14="http://schemas.microsoft.com/office/drawing/2010/main" val="0"/>
              </a:ext>
            </a:extLst>
          </a:blip>
          <a:srcRect r="-4069" b="26435"/>
          <a:stretch/>
        </p:blipFill>
        <p:spPr bwMode="auto">
          <a:xfrm>
            <a:off x="-19049" y="38100"/>
            <a:ext cx="9163050" cy="6819900"/>
          </a:xfrm>
          <a:prstGeom prst="rect">
            <a:avLst/>
          </a:prstGeom>
          <a:noFill/>
          <a:ln>
            <a:noFill/>
          </a:ln>
        </p:spPr>
      </p:pic>
    </p:spTree>
    <p:extLst>
      <p:ext uri="{BB962C8B-B14F-4D97-AF65-F5344CB8AC3E}">
        <p14:creationId xmlns:p14="http://schemas.microsoft.com/office/powerpoint/2010/main" val="418503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057400"/>
            <a:ext cx="8839200" cy="1226298"/>
          </a:xfrm>
          <a:prstGeom prst="rect">
            <a:avLst/>
          </a:prstGeom>
        </p:spPr>
        <p:txBody>
          <a:bodyPr wrap="square">
            <a:spAutoFit/>
          </a:bodyPr>
          <a:lstStyle/>
          <a:p>
            <a:pPr algn="just">
              <a:lnSpc>
                <a:spcPct val="150000"/>
              </a:lnSpc>
              <a:spcAft>
                <a:spcPts val="0"/>
              </a:spcAft>
            </a:pPr>
            <a:r>
              <a:rPr lang="en-US" sz="2800" b="1" u="sng" dirty="0" smtClean="0">
                <a:solidFill>
                  <a:srgbClr val="FF0000"/>
                </a:solidFill>
                <a:latin typeface="Times New Roman"/>
                <a:ea typeface="Calibri"/>
                <a:cs typeface="Times New Roman"/>
              </a:rPr>
              <a:t>4- Definition</a:t>
            </a:r>
            <a:r>
              <a:rPr lang="en-US" sz="2800" b="1" u="sng" dirty="0">
                <a:solidFill>
                  <a:srgbClr val="FF0000"/>
                </a:solidFill>
                <a:latin typeface="Times New Roman"/>
                <a:ea typeface="Calibri"/>
                <a:cs typeface="Times New Roman"/>
              </a:rPr>
              <a:t>: </a:t>
            </a:r>
            <a:endParaRPr lang="en-US" sz="2800" dirty="0">
              <a:solidFill>
                <a:srgbClr val="FF0000"/>
              </a:solidFill>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It's the procedure used to care of teeth and mouth.</a:t>
            </a:r>
            <a:endParaRPr lang="en-US" sz="2400" dirty="0">
              <a:effectLst/>
              <a:latin typeface="Times New Roman"/>
              <a:ea typeface="Calibri"/>
              <a:cs typeface="Arial"/>
            </a:endParaRPr>
          </a:p>
        </p:txBody>
      </p:sp>
    </p:spTree>
    <p:extLst>
      <p:ext uri="{BB962C8B-B14F-4D97-AF65-F5344CB8AC3E}">
        <p14:creationId xmlns:p14="http://schemas.microsoft.com/office/powerpoint/2010/main" val="124082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3057104"/>
            <a:ext cx="4800600" cy="1887696"/>
          </a:xfrm>
          <a:prstGeom prst="rect">
            <a:avLst/>
          </a:prstGeom>
        </p:spPr>
        <p:txBody>
          <a:bodyPr wrap="square">
            <a:spAutoFit/>
          </a:bodyPr>
          <a:lstStyle/>
          <a:p>
            <a:pPr rtl="1">
              <a:spcBef>
                <a:spcPts val="1000"/>
              </a:spcBef>
              <a:spcAft>
                <a:spcPts val="0"/>
              </a:spcAft>
            </a:pPr>
            <a:r>
              <a:rPr lang="en-US" sz="2400" b="1" dirty="0" smtClean="0">
                <a:latin typeface="Times New Roman"/>
                <a:ea typeface="Times New Roman"/>
              </a:rPr>
              <a:t>Prepared by: </a:t>
            </a:r>
          </a:p>
          <a:p>
            <a:pPr algn="ctr" rtl="1">
              <a:spcBef>
                <a:spcPts val="1000"/>
              </a:spcBef>
              <a:spcAft>
                <a:spcPts val="0"/>
              </a:spcAft>
            </a:pPr>
            <a:r>
              <a:rPr lang="en-US" sz="2800" b="1" i="1"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latin typeface="Bodoni MT"/>
                <a:cs typeface="Aharoni"/>
              </a:rPr>
              <a:t>Elham Atef Abdelazeem</a:t>
            </a:r>
            <a:endParaRPr lang="en-US" sz="2800" b="1" i="1"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latin typeface="Bodoni MT"/>
              <a:cs typeface="Aharoni"/>
            </a:endParaRPr>
          </a:p>
          <a:p>
            <a:pPr algn="ctr" rtl="1">
              <a:spcBef>
                <a:spcPts val="1000"/>
              </a:spcBef>
              <a:spcAft>
                <a:spcPts val="0"/>
              </a:spcAft>
            </a:pPr>
            <a:r>
              <a:rPr lang="en-US" sz="2400" b="1" dirty="0" smtClean="0">
                <a:latin typeface="Times New Roman"/>
                <a:ea typeface="Times New Roman"/>
              </a:rPr>
              <a:t>Demonstrator at Pediatric Nursing </a:t>
            </a:r>
            <a:r>
              <a:rPr lang="en-US" sz="2400" b="1" dirty="0" smtClean="0">
                <a:latin typeface="Times New Roman"/>
                <a:ea typeface="Times New Roman"/>
              </a:rPr>
              <a:t>Department </a:t>
            </a:r>
            <a:endParaRPr lang="en-US" sz="2400" b="1" dirty="0">
              <a:latin typeface="Times New Roman"/>
              <a:ea typeface="Times New Roman"/>
            </a:endParaRPr>
          </a:p>
        </p:txBody>
      </p:sp>
      <p:sp>
        <p:nvSpPr>
          <p:cNvPr id="3" name="Rectangle 2"/>
          <p:cNvSpPr/>
          <p:nvPr/>
        </p:nvSpPr>
        <p:spPr>
          <a:xfrm>
            <a:off x="76200" y="914400"/>
            <a:ext cx="9067800" cy="923330"/>
          </a:xfrm>
          <a:prstGeom prst="rect">
            <a:avLst/>
          </a:prstGeom>
        </p:spPr>
        <p:txBody>
          <a:bodyPr wrap="square">
            <a:spAutoFit/>
          </a:bodyPr>
          <a:lstStyle/>
          <a:p>
            <a:pPr algn="ctr"/>
            <a:r>
              <a:rPr lang="en-US" sz="5400" b="1" i="1" u="sng" dirty="0" smtClean="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Bodoni MT"/>
                <a:cs typeface="Aharoni"/>
              </a:rPr>
              <a:t>Oral Care</a:t>
            </a:r>
            <a:endParaRPr lang="en-US" dirty="0"/>
          </a:p>
        </p:txBody>
      </p:sp>
      <p:pic>
        <p:nvPicPr>
          <p:cNvPr id="5" name="Picture 4" descr="C:\Users\FOFO\Desktop\figures\107d3fb1e8e38aa12b62b02b0f06fcc36147b3f3598422a6a8e8f.jpeg"/>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37730"/>
            <a:ext cx="4267200" cy="4182069"/>
          </a:xfrm>
          <a:prstGeom prst="rect">
            <a:avLst/>
          </a:prstGeom>
          <a:noFill/>
          <a:ln>
            <a:noFill/>
          </a:ln>
        </p:spPr>
      </p:pic>
    </p:spTree>
    <p:extLst>
      <p:ext uri="{BB962C8B-B14F-4D97-AF65-F5344CB8AC3E}">
        <p14:creationId xmlns:p14="http://schemas.microsoft.com/office/powerpoint/2010/main" val="997969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5170646"/>
          </a:xfrm>
          <a:prstGeom prst="rect">
            <a:avLst/>
          </a:prstGeom>
        </p:spPr>
        <p:txBody>
          <a:bodyPr wrap="square">
            <a:spAutoFit/>
          </a:bodyPr>
          <a:lstStyle/>
          <a:p>
            <a:pPr algn="just">
              <a:lnSpc>
                <a:spcPct val="150000"/>
              </a:lnSpc>
              <a:spcAft>
                <a:spcPts val="0"/>
              </a:spcAft>
            </a:pPr>
            <a:r>
              <a:rPr lang="en-US" sz="2800" b="1" u="sng" dirty="0" smtClean="0">
                <a:solidFill>
                  <a:srgbClr val="FF0000"/>
                </a:solidFill>
                <a:latin typeface="Times New Roman"/>
                <a:ea typeface="Calibri"/>
                <a:cs typeface="Times New Roman"/>
              </a:rPr>
              <a:t>5- Purpose</a:t>
            </a:r>
            <a:r>
              <a:rPr lang="en-US" sz="2800" b="1" u="sng" dirty="0">
                <a:solidFill>
                  <a:srgbClr val="FF0000"/>
                </a:solidFill>
                <a:latin typeface="Times New Roman"/>
                <a:ea typeface="Calibri"/>
                <a:cs typeface="Times New Roman"/>
              </a:rPr>
              <a:t>:</a:t>
            </a:r>
            <a:endParaRPr lang="en-US" sz="2800" dirty="0">
              <a:solidFill>
                <a:srgbClr val="FF0000"/>
              </a:solidFill>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1. To keep the mucosa clean, soft, moist and intact.</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2. To keep the lips clean, soft, moist and intact.</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3. To prevent oral infections.</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4. To remove food debris as well as dental plaque without damaging the gum.</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5. To alleviate pain, discomfort and enhance oral intake with appetite.</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6. To prevent halitosis (bad breath) or relieve it and freshen the mouth.</a:t>
            </a:r>
            <a:endParaRPr lang="en-US" sz="2400" dirty="0">
              <a:effectLst/>
              <a:latin typeface="Times New Roman"/>
              <a:ea typeface="Calibri"/>
              <a:cs typeface="Arial"/>
            </a:endParaRPr>
          </a:p>
        </p:txBody>
      </p:sp>
    </p:spTree>
    <p:extLst>
      <p:ext uri="{BB962C8B-B14F-4D97-AF65-F5344CB8AC3E}">
        <p14:creationId xmlns:p14="http://schemas.microsoft.com/office/powerpoint/2010/main" val="257545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386090"/>
          </a:xfrm>
          <a:prstGeom prst="rect">
            <a:avLst/>
          </a:prstGeom>
        </p:spPr>
        <p:txBody>
          <a:bodyPr wrap="square">
            <a:spAutoFit/>
          </a:bodyPr>
          <a:lstStyle/>
          <a:p>
            <a:pPr algn="just">
              <a:lnSpc>
                <a:spcPct val="200000"/>
              </a:lnSpc>
              <a:spcAft>
                <a:spcPts val="0"/>
              </a:spcAft>
            </a:pPr>
            <a:r>
              <a:rPr lang="en-US" sz="2800" b="1" u="sng" dirty="0" smtClean="0">
                <a:solidFill>
                  <a:srgbClr val="FF0000"/>
                </a:solidFill>
                <a:latin typeface="Times New Roman"/>
                <a:ea typeface="Calibri"/>
                <a:cs typeface="Times New Roman"/>
              </a:rPr>
              <a:t>6- Consequences </a:t>
            </a:r>
            <a:r>
              <a:rPr lang="en-US" sz="2800" b="1" u="sng" dirty="0">
                <a:solidFill>
                  <a:srgbClr val="FF0000"/>
                </a:solidFill>
                <a:latin typeface="Times New Roman"/>
                <a:ea typeface="Calibri"/>
                <a:cs typeface="Times New Roman"/>
              </a:rPr>
              <a:t>of poor oral health:</a:t>
            </a:r>
            <a:endParaRPr lang="en-US" sz="2800" dirty="0">
              <a:solidFill>
                <a:srgbClr val="FF0000"/>
              </a:solidFill>
              <a:latin typeface="Times New Roman"/>
              <a:ea typeface="Calibri"/>
              <a:cs typeface="Arial"/>
            </a:endParaRPr>
          </a:p>
          <a:p>
            <a:pPr algn="just">
              <a:lnSpc>
                <a:spcPct val="200000"/>
              </a:lnSpc>
              <a:spcAft>
                <a:spcPts val="0"/>
              </a:spcAft>
            </a:pPr>
            <a:r>
              <a:rPr lang="en-US" sz="2400" dirty="0">
                <a:latin typeface="Times New Roman"/>
                <a:ea typeface="Calibri"/>
                <a:cs typeface="Arial"/>
                <a:sym typeface="Symbol"/>
              </a:rPr>
              <a:t></a:t>
            </a:r>
            <a:r>
              <a:rPr lang="en-US" sz="2400" dirty="0">
                <a:latin typeface="Times New Roman"/>
                <a:ea typeface="Calibri"/>
                <a:cs typeface="Arial"/>
              </a:rPr>
              <a:t>Poor self-esteem</a:t>
            </a:r>
          </a:p>
          <a:p>
            <a:pPr algn="just">
              <a:lnSpc>
                <a:spcPct val="200000"/>
              </a:lnSpc>
              <a:spcAft>
                <a:spcPts val="0"/>
              </a:spcAft>
            </a:pPr>
            <a:r>
              <a:rPr lang="en-US" sz="2400" dirty="0">
                <a:latin typeface="Times New Roman"/>
                <a:ea typeface="Calibri"/>
                <a:cs typeface="Arial"/>
              </a:rPr>
              <a:t> </a:t>
            </a:r>
            <a:r>
              <a:rPr lang="en-US" sz="2400" dirty="0">
                <a:latin typeface="Times New Roman"/>
                <a:ea typeface="Calibri"/>
                <a:cs typeface="Arial"/>
                <a:sym typeface="Symbol"/>
              </a:rPr>
              <a:t></a:t>
            </a:r>
            <a:r>
              <a:rPr lang="en-US" sz="2400" dirty="0">
                <a:latin typeface="Times New Roman"/>
                <a:ea typeface="Calibri"/>
                <a:cs typeface="Arial"/>
              </a:rPr>
              <a:t> Decreased social interaction</a:t>
            </a:r>
          </a:p>
          <a:p>
            <a:pPr algn="just">
              <a:lnSpc>
                <a:spcPct val="200000"/>
              </a:lnSpc>
              <a:spcAft>
                <a:spcPts val="0"/>
              </a:spcAft>
            </a:pPr>
            <a:r>
              <a:rPr lang="en-US" sz="2400" dirty="0">
                <a:latin typeface="Times New Roman"/>
                <a:ea typeface="Calibri"/>
                <a:cs typeface="Arial"/>
              </a:rPr>
              <a:t> </a:t>
            </a:r>
            <a:r>
              <a:rPr lang="en-US" sz="2400" dirty="0">
                <a:latin typeface="Times New Roman"/>
                <a:ea typeface="Calibri"/>
                <a:cs typeface="Arial"/>
                <a:sym typeface="Symbol"/>
              </a:rPr>
              <a:t></a:t>
            </a:r>
            <a:r>
              <a:rPr lang="en-US" sz="2400" dirty="0">
                <a:latin typeface="Times New Roman"/>
                <a:ea typeface="Calibri"/>
                <a:cs typeface="Arial"/>
              </a:rPr>
              <a:t> Problems with eating </a:t>
            </a:r>
          </a:p>
          <a:p>
            <a:pPr algn="just">
              <a:lnSpc>
                <a:spcPct val="200000"/>
              </a:lnSpc>
              <a:spcAft>
                <a:spcPts val="0"/>
              </a:spcAft>
            </a:pPr>
            <a:r>
              <a:rPr lang="en-US" sz="2400" dirty="0">
                <a:latin typeface="Times New Roman"/>
                <a:ea typeface="Calibri"/>
                <a:cs typeface="Arial"/>
                <a:sym typeface="Symbol"/>
              </a:rPr>
              <a:t></a:t>
            </a:r>
            <a:r>
              <a:rPr lang="en-US" sz="2400" dirty="0">
                <a:latin typeface="Times New Roman"/>
                <a:ea typeface="Calibri"/>
                <a:cs typeface="Arial"/>
              </a:rPr>
              <a:t> Problems with sleeping </a:t>
            </a:r>
          </a:p>
          <a:p>
            <a:pPr algn="just">
              <a:lnSpc>
                <a:spcPct val="200000"/>
              </a:lnSpc>
              <a:spcAft>
                <a:spcPts val="0"/>
              </a:spcAft>
            </a:pPr>
            <a:r>
              <a:rPr lang="en-US" sz="2400" dirty="0">
                <a:latin typeface="Times New Roman"/>
                <a:ea typeface="Calibri"/>
                <a:cs typeface="Arial"/>
                <a:sym typeface="Symbol"/>
              </a:rPr>
              <a:t></a:t>
            </a:r>
            <a:r>
              <a:rPr lang="en-US" sz="2400" dirty="0">
                <a:latin typeface="Times New Roman"/>
                <a:ea typeface="Calibri"/>
                <a:cs typeface="Arial"/>
              </a:rPr>
              <a:t> Problems with speech </a:t>
            </a:r>
          </a:p>
          <a:p>
            <a:pPr algn="just">
              <a:lnSpc>
                <a:spcPct val="200000"/>
              </a:lnSpc>
              <a:spcAft>
                <a:spcPts val="0"/>
              </a:spcAft>
            </a:pPr>
            <a:r>
              <a:rPr lang="en-US" sz="2400" dirty="0">
                <a:latin typeface="Times New Roman"/>
                <a:ea typeface="Calibri"/>
                <a:cs typeface="Arial"/>
                <a:sym typeface="Symbol"/>
              </a:rPr>
              <a:t></a:t>
            </a:r>
            <a:r>
              <a:rPr lang="en-US" sz="2400" dirty="0">
                <a:latin typeface="Times New Roman"/>
                <a:ea typeface="Calibri"/>
                <a:cs typeface="Arial"/>
              </a:rPr>
              <a:t> Mouth pain</a:t>
            </a:r>
            <a:endParaRPr lang="en-US" sz="2400" dirty="0">
              <a:effectLst/>
              <a:latin typeface="Times New Roman"/>
              <a:ea typeface="Calibri"/>
              <a:cs typeface="Arial"/>
            </a:endParaRPr>
          </a:p>
        </p:txBody>
      </p:sp>
    </p:spTree>
    <p:extLst>
      <p:ext uri="{BB962C8B-B14F-4D97-AF65-F5344CB8AC3E}">
        <p14:creationId xmlns:p14="http://schemas.microsoft.com/office/powerpoint/2010/main" val="91698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5570756"/>
          </a:xfrm>
          <a:prstGeom prst="rect">
            <a:avLst/>
          </a:prstGeom>
        </p:spPr>
        <p:txBody>
          <a:bodyPr wrap="square">
            <a:spAutoFit/>
          </a:bodyPr>
          <a:lstStyle/>
          <a:p>
            <a:pPr algn="just">
              <a:lnSpc>
                <a:spcPct val="200000"/>
              </a:lnSpc>
              <a:spcAft>
                <a:spcPts val="0"/>
              </a:spcAft>
            </a:pPr>
            <a:r>
              <a:rPr lang="en-US" sz="2800" b="1" u="sng" dirty="0" smtClean="0">
                <a:solidFill>
                  <a:srgbClr val="FF0000"/>
                </a:solidFill>
                <a:latin typeface="Times New Roman"/>
                <a:ea typeface="Calibri"/>
                <a:cs typeface="Times New Roman"/>
              </a:rPr>
              <a:t>7- Equipment </a:t>
            </a:r>
            <a:r>
              <a:rPr lang="en-US" sz="2800" b="1" u="sng" dirty="0">
                <a:solidFill>
                  <a:srgbClr val="FF0000"/>
                </a:solidFill>
                <a:latin typeface="Times New Roman"/>
                <a:ea typeface="Calibri"/>
                <a:cs typeface="Times New Roman"/>
              </a:rPr>
              <a:t>required:</a:t>
            </a:r>
            <a:endParaRPr lang="en-US" sz="2800" dirty="0">
              <a:solidFill>
                <a:srgbClr val="FF0000"/>
              </a:solidFill>
              <a:latin typeface="Times New Roman"/>
              <a:ea typeface="Calibri"/>
              <a:cs typeface="Arial"/>
            </a:endParaRPr>
          </a:p>
          <a:p>
            <a:pPr algn="just">
              <a:lnSpc>
                <a:spcPct val="200000"/>
              </a:lnSpc>
              <a:spcAft>
                <a:spcPts val="0"/>
              </a:spcAft>
            </a:pPr>
            <a:r>
              <a:rPr lang="en-US" sz="2400" dirty="0">
                <a:latin typeface="Times New Roman"/>
                <a:ea typeface="Calibri"/>
                <a:cs typeface="Times New Roman"/>
              </a:rPr>
              <a:t>1. Tray (1)</a:t>
            </a:r>
            <a:endParaRPr lang="en-US" sz="2400" dirty="0">
              <a:latin typeface="Times New Roman"/>
              <a:ea typeface="Calibri"/>
              <a:cs typeface="Arial"/>
            </a:endParaRPr>
          </a:p>
          <a:p>
            <a:pPr algn="just">
              <a:lnSpc>
                <a:spcPct val="200000"/>
              </a:lnSpc>
              <a:spcAft>
                <a:spcPts val="0"/>
              </a:spcAft>
            </a:pPr>
            <a:r>
              <a:rPr lang="en-US" sz="2400" dirty="0">
                <a:latin typeface="Times New Roman"/>
                <a:ea typeface="Calibri"/>
                <a:cs typeface="Times New Roman"/>
              </a:rPr>
              <a:t>2. Gauze-padded tongue depressor (</a:t>
            </a:r>
            <a:r>
              <a:rPr lang="en-US" sz="2400" dirty="0" smtClean="0">
                <a:latin typeface="Times New Roman"/>
                <a:ea typeface="Calibri"/>
                <a:cs typeface="Times New Roman"/>
              </a:rPr>
              <a:t>1)</a:t>
            </a:r>
            <a:endParaRPr lang="en-US" sz="2400" dirty="0">
              <a:latin typeface="Times New Roman"/>
              <a:ea typeface="Calibri"/>
              <a:cs typeface="Arial"/>
            </a:endParaRPr>
          </a:p>
          <a:p>
            <a:pPr algn="just">
              <a:lnSpc>
                <a:spcPct val="200000"/>
              </a:lnSpc>
              <a:spcAft>
                <a:spcPts val="0"/>
              </a:spcAft>
            </a:pPr>
            <a:r>
              <a:rPr lang="en-US" sz="2400" dirty="0">
                <a:latin typeface="Times New Roman"/>
                <a:ea typeface="Calibri"/>
                <a:cs typeface="Times New Roman"/>
              </a:rPr>
              <a:t>3. Torch (1</a:t>
            </a:r>
            <a:r>
              <a:rPr lang="en-US" sz="2400" dirty="0" smtClean="0">
                <a:latin typeface="Times New Roman"/>
                <a:ea typeface="Calibri"/>
                <a:cs typeface="Times New Roman"/>
              </a:rPr>
              <a:t>)</a:t>
            </a:r>
          </a:p>
          <a:p>
            <a:pPr algn="just">
              <a:lnSpc>
                <a:spcPct val="150000"/>
              </a:lnSpc>
              <a:spcAft>
                <a:spcPts val="0"/>
              </a:spcAft>
            </a:pPr>
            <a:r>
              <a:rPr lang="en-US" sz="2400" dirty="0">
                <a:latin typeface="Times New Roman"/>
                <a:ea typeface="Calibri"/>
                <a:cs typeface="Times New Roman"/>
              </a:rPr>
              <a:t>4. Appropriate equipment for cleaning:</a:t>
            </a:r>
            <a:endParaRPr lang="en-US" sz="2400" dirty="0">
              <a:latin typeface="Times New Roman"/>
              <a:ea typeface="Calibri"/>
              <a:cs typeface="Arial"/>
            </a:endParaRPr>
          </a:p>
          <a:p>
            <a:pPr marL="342900" indent="-342900" algn="just">
              <a:lnSpc>
                <a:spcPct val="150000"/>
              </a:lnSpc>
              <a:spcAft>
                <a:spcPts val="0"/>
              </a:spcAft>
              <a:buFontTx/>
              <a:buChar char="-"/>
            </a:pPr>
            <a:r>
              <a:rPr lang="en-US" sz="2400" dirty="0" smtClean="0">
                <a:latin typeface="Times New Roman"/>
                <a:ea typeface="Calibri"/>
                <a:cs typeface="Times New Roman"/>
              </a:rPr>
              <a:t>Tooth brush</a:t>
            </a:r>
            <a:r>
              <a:rPr lang="en-US" sz="2400" dirty="0" smtClean="0">
                <a:latin typeface="Times New Roman"/>
                <a:ea typeface="Calibri"/>
                <a:cs typeface="Arial"/>
              </a:rPr>
              <a:t> or </a:t>
            </a:r>
            <a:r>
              <a:rPr lang="en-US" sz="2400" dirty="0" smtClean="0">
                <a:latin typeface="Times New Roman"/>
                <a:ea typeface="Calibri"/>
                <a:cs typeface="Times New Roman"/>
              </a:rPr>
              <a:t>Foam swabs</a:t>
            </a:r>
          </a:p>
          <a:p>
            <a:pPr marL="342900" indent="-342900" algn="just">
              <a:lnSpc>
                <a:spcPct val="150000"/>
              </a:lnSpc>
              <a:spcAft>
                <a:spcPts val="0"/>
              </a:spcAft>
              <a:buFontTx/>
              <a:buChar char="-"/>
            </a:pPr>
            <a:r>
              <a:rPr lang="en-US" sz="2400" dirty="0">
                <a:latin typeface="Times New Roman"/>
                <a:ea typeface="Calibri"/>
              </a:rPr>
              <a:t>Cotton ball with artery forceps (1) </a:t>
            </a:r>
            <a:r>
              <a:rPr lang="en-US" sz="2400" dirty="0" smtClean="0">
                <a:latin typeface="Times New Roman"/>
                <a:ea typeface="Calibri"/>
              </a:rPr>
              <a:t>and </a:t>
            </a:r>
            <a:r>
              <a:rPr lang="en-US" sz="2400" dirty="0">
                <a:latin typeface="Times New Roman"/>
                <a:ea typeface="Calibri"/>
              </a:rPr>
              <a:t>dissecting forceps (1)</a:t>
            </a:r>
            <a:endParaRPr lang="en-US" sz="2400" dirty="0" smtClean="0">
              <a:latin typeface="Times New Roman"/>
              <a:ea typeface="Calibri"/>
              <a:cs typeface="Times New Roman"/>
            </a:endParaRPr>
          </a:p>
          <a:p>
            <a:pPr algn="just">
              <a:lnSpc>
                <a:spcPct val="200000"/>
              </a:lnSpc>
              <a:spcAft>
                <a:spcPts val="0"/>
              </a:spcAft>
            </a:pPr>
            <a:endParaRPr lang="en-US" sz="2400" dirty="0">
              <a:effectLst/>
              <a:latin typeface="Times New Roman"/>
              <a:ea typeface="Calibri"/>
              <a:cs typeface="Arial"/>
            </a:endParaRPr>
          </a:p>
        </p:txBody>
      </p:sp>
    </p:spTree>
    <p:extLst>
      <p:ext uri="{BB962C8B-B14F-4D97-AF65-F5344CB8AC3E}">
        <p14:creationId xmlns:p14="http://schemas.microsoft.com/office/powerpoint/2010/main" val="30561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PNET\Documents\FB_IMG_1581902714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471862"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2" y="695325"/>
            <a:ext cx="1843088"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C:\Users\XPNET\Documents\FB_IMG_1581903236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191" y="22746"/>
            <a:ext cx="2914650" cy="249185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XPNET\Documents\FB_IMG_15819032426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749" y="2700907"/>
            <a:ext cx="3813720" cy="385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2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8610600" cy="3416320"/>
          </a:xfrm>
          <a:prstGeom prst="rect">
            <a:avLst/>
          </a:prstGeom>
        </p:spPr>
        <p:txBody>
          <a:bodyPr wrap="square">
            <a:spAutoFit/>
          </a:bodyPr>
          <a:lstStyle/>
          <a:p>
            <a:pPr algn="just">
              <a:lnSpc>
                <a:spcPct val="150000"/>
              </a:lnSpc>
              <a:spcAft>
                <a:spcPts val="0"/>
              </a:spcAft>
            </a:pPr>
            <a:r>
              <a:rPr lang="en-US" sz="2400" dirty="0">
                <a:latin typeface="Times New Roman"/>
                <a:ea typeface="Calibri"/>
                <a:cs typeface="Times New Roman"/>
              </a:rPr>
              <a:t>5. Oral care agents:</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Tooth paste/ antiseptic </a:t>
            </a:r>
            <a:r>
              <a:rPr lang="en-US" sz="2400" dirty="0" smtClean="0">
                <a:latin typeface="Times New Roman"/>
                <a:ea typeface="Calibri"/>
                <a:cs typeface="Times New Roman"/>
              </a:rPr>
              <a:t>solution</a:t>
            </a:r>
          </a:p>
          <a:p>
            <a:pPr algn="just">
              <a:lnSpc>
                <a:spcPct val="150000"/>
              </a:lnSpc>
              <a:spcAft>
                <a:spcPts val="0"/>
              </a:spcAft>
            </a:pPr>
            <a:r>
              <a:rPr lang="en-US" sz="2400" dirty="0">
                <a:latin typeface="Times New Roman"/>
                <a:ea typeface="Calibri"/>
                <a:cs typeface="Times New Roman"/>
              </a:rPr>
              <a:t>7. Cotton ball</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8. Kidney tray (1)</a:t>
            </a:r>
            <a:endParaRPr lang="en-US" sz="2400" dirty="0">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9. Mackintosh (1): small size</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10. Middle towel (1</a:t>
            </a:r>
            <a:r>
              <a:rPr lang="en-US" sz="2400" dirty="0" smtClean="0">
                <a:solidFill>
                  <a:prstClr val="black"/>
                </a:solidFill>
                <a:latin typeface="Times New Roman"/>
                <a:ea typeface="Calibri"/>
                <a:cs typeface="Times New Roman"/>
              </a:rPr>
              <a:t>)</a:t>
            </a:r>
            <a:endParaRPr lang="en-US" sz="2400" dirty="0">
              <a:solidFill>
                <a:prstClr val="black"/>
              </a:solidFill>
              <a:latin typeface="Times New Roman"/>
              <a:ea typeface="Calibri"/>
              <a:cs typeface="Arial"/>
            </a:endParaRPr>
          </a:p>
        </p:txBody>
      </p:sp>
    </p:spTree>
    <p:extLst>
      <p:ext uri="{BB962C8B-B14F-4D97-AF65-F5344CB8AC3E}">
        <p14:creationId xmlns:p14="http://schemas.microsoft.com/office/powerpoint/2010/main" val="311670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97593"/>
            <a:ext cx="8991600" cy="3970318"/>
          </a:xfrm>
          <a:prstGeom prst="rect">
            <a:avLst/>
          </a:prstGeom>
        </p:spPr>
        <p:txBody>
          <a:bodyPr wrap="square">
            <a:spAutoFit/>
          </a:bodyPr>
          <a:lstStyle/>
          <a:p>
            <a:pPr lvl="0" algn="just">
              <a:lnSpc>
                <a:spcPct val="150000"/>
              </a:lnSpc>
            </a:pPr>
            <a:r>
              <a:rPr lang="en-US" sz="2400" dirty="0">
                <a:solidFill>
                  <a:prstClr val="black"/>
                </a:solidFill>
                <a:latin typeface="Times New Roman"/>
                <a:ea typeface="Calibri"/>
                <a:cs typeface="Times New Roman"/>
              </a:rPr>
              <a:t>11. Jug with tap water (1)</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12. Paper bag (2): for cotton balls (1) for dirt (1)</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13. Gauze pieces as required: to apply a lubricant</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14. Lubricants: Vaseline/Glycerin/ soft white paraffin gel/ lip cream (1)</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15. Suction catheter with suction apparatus (1): if available</a:t>
            </a:r>
            <a:endParaRPr lang="en-US" sz="2400" dirty="0">
              <a:solidFill>
                <a:prstClr val="black"/>
              </a:solidFill>
              <a:latin typeface="Times New Roman"/>
              <a:ea typeface="Calibri"/>
              <a:cs typeface="Arial"/>
            </a:endParaRPr>
          </a:p>
          <a:p>
            <a:pPr lvl="0" algn="just">
              <a:lnSpc>
                <a:spcPct val="150000"/>
              </a:lnSpc>
            </a:pPr>
            <a:r>
              <a:rPr lang="en-US" sz="2400" dirty="0">
                <a:solidFill>
                  <a:prstClr val="black"/>
                </a:solidFill>
                <a:latin typeface="Times New Roman"/>
                <a:ea typeface="Calibri"/>
                <a:cs typeface="Times New Roman"/>
              </a:rPr>
              <a:t>16. Disposable gloves (1 pair): if available</a:t>
            </a:r>
            <a:endParaRPr lang="en-US" sz="2400" dirty="0">
              <a:solidFill>
                <a:prstClr val="black"/>
              </a:solidFill>
              <a:latin typeface="Times New Roman"/>
              <a:ea typeface="Calibri"/>
              <a:cs typeface="Arial"/>
            </a:endParaRPr>
          </a:p>
          <a:p>
            <a:pPr algn="just">
              <a:lnSpc>
                <a:spcPct val="150000"/>
              </a:lnSpc>
              <a:spcAft>
                <a:spcPts val="0"/>
              </a:spcAft>
            </a:pPr>
            <a:endParaRPr lang="en-US" sz="2400" dirty="0">
              <a:latin typeface="Times New Roman"/>
              <a:ea typeface="Calibri"/>
              <a:cs typeface="Arial"/>
            </a:endParaRPr>
          </a:p>
        </p:txBody>
      </p:sp>
    </p:spTree>
    <p:extLst>
      <p:ext uri="{BB962C8B-B14F-4D97-AF65-F5344CB8AC3E}">
        <p14:creationId xmlns:p14="http://schemas.microsoft.com/office/powerpoint/2010/main" val="394994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6950361"/>
              </p:ext>
            </p:extLst>
          </p:nvPr>
        </p:nvGraphicFramePr>
        <p:xfrm>
          <a:off x="304800" y="578801"/>
          <a:ext cx="8534400" cy="6126800"/>
        </p:xfrm>
        <a:graphic>
          <a:graphicData uri="http://schemas.openxmlformats.org/drawingml/2006/table">
            <a:tbl>
              <a:tblPr firstRow="1" firstCol="1" bandRow="1" bandCol="1"/>
              <a:tblGrid>
                <a:gridCol w="2228246"/>
                <a:gridCol w="2852912"/>
                <a:gridCol w="3453242"/>
              </a:tblGrid>
              <a:tr h="391569">
                <a:tc>
                  <a:txBody>
                    <a:bodyPr/>
                    <a:lstStyle/>
                    <a:p>
                      <a:pPr algn="ctr">
                        <a:lnSpc>
                          <a:spcPct val="150000"/>
                        </a:lnSpc>
                        <a:spcAft>
                          <a:spcPts val="0"/>
                        </a:spcAft>
                      </a:pPr>
                      <a:r>
                        <a:rPr lang="en-US" sz="2000" b="1" dirty="0">
                          <a:effectLst/>
                          <a:latin typeface="Times New Roman"/>
                          <a:ea typeface="Calibri"/>
                          <a:cs typeface="Times New Roman"/>
                        </a:rPr>
                        <a:t>Agents</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b="1">
                          <a:effectLst/>
                          <a:latin typeface="Times New Roman"/>
                          <a:ea typeface="Calibri"/>
                          <a:cs typeface="Times New Roman"/>
                        </a:rPr>
                        <a:t>Potential benefits</a:t>
                      </a:r>
                      <a:endParaRPr lang="en-US" sz="20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b="1">
                          <a:effectLst/>
                          <a:latin typeface="Times New Roman"/>
                          <a:ea typeface="Calibri"/>
                          <a:cs typeface="Times New Roman"/>
                        </a:rPr>
                        <a:t>Potential harms</a:t>
                      </a:r>
                      <a:endParaRPr lang="en-US" sz="20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463">
                <a:tc>
                  <a:txBody>
                    <a:bodyPr/>
                    <a:lstStyle/>
                    <a:p>
                      <a:pPr algn="ctr">
                        <a:lnSpc>
                          <a:spcPct val="150000"/>
                        </a:lnSpc>
                        <a:spcAft>
                          <a:spcPts val="0"/>
                        </a:spcAft>
                      </a:pPr>
                      <a:r>
                        <a:rPr lang="en-US" sz="2000" dirty="0">
                          <a:effectLst/>
                          <a:latin typeface="Times New Roman"/>
                          <a:ea typeface="Calibri"/>
                          <a:cs typeface="Times New Roman"/>
                        </a:rPr>
                        <a:t>Tap water</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a:effectLst/>
                          <a:latin typeface="Times New Roman"/>
                          <a:ea typeface="Calibri"/>
                          <a:cs typeface="Times New Roman"/>
                        </a:rPr>
                        <a:t> To refresh.</a:t>
                      </a:r>
                      <a:endParaRPr lang="en-US" sz="2000">
                        <a:effectLst/>
                        <a:latin typeface="Times New Roman"/>
                        <a:ea typeface="Calibri"/>
                        <a:cs typeface="Arial"/>
                      </a:endParaRPr>
                    </a:p>
                    <a:p>
                      <a:pPr algn="l">
                        <a:lnSpc>
                          <a:spcPct val="150000"/>
                        </a:lnSpc>
                        <a:spcAft>
                          <a:spcPts val="0"/>
                        </a:spcAft>
                      </a:pPr>
                      <a:r>
                        <a:rPr lang="en-US" sz="2000">
                          <a:effectLst/>
                          <a:latin typeface="Times New Roman"/>
                          <a:ea typeface="Calibri"/>
                          <a:cs typeface="Times New Roman"/>
                        </a:rPr>
                        <a:t> be available.</a:t>
                      </a:r>
                      <a:endParaRPr lang="en-US" sz="20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Short lasting.</a:t>
                      </a:r>
                      <a:endParaRPr lang="en-US" sz="2000" dirty="0">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not contain a bactericide.</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357">
                <a:tc>
                  <a:txBody>
                    <a:bodyPr/>
                    <a:lstStyle/>
                    <a:p>
                      <a:pPr algn="ctr">
                        <a:lnSpc>
                          <a:spcPct val="150000"/>
                        </a:lnSpc>
                        <a:spcAft>
                          <a:spcPts val="0"/>
                        </a:spcAft>
                      </a:pPr>
                      <a:r>
                        <a:rPr lang="en-US" sz="2000" dirty="0">
                          <a:effectLst/>
                          <a:latin typeface="Times New Roman"/>
                          <a:ea typeface="Calibri"/>
                          <a:cs typeface="Times New Roman"/>
                        </a:rPr>
                        <a:t>Tooth paste</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solidFill>
                            <a:schemeClr val="tx1"/>
                          </a:solidFill>
                          <a:effectLst/>
                          <a:latin typeface="Times New Roman"/>
                          <a:ea typeface="Calibri"/>
                          <a:cs typeface="Times New Roman"/>
                        </a:rPr>
                        <a:t> Not specified.</a:t>
                      </a:r>
                      <a:endParaRPr lang="en-US" sz="2000" dirty="0">
                        <a:solidFill>
                          <a:schemeClr val="tx1"/>
                        </a:solidFill>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To remove debris.</a:t>
                      </a:r>
                      <a:endParaRPr lang="en-US" sz="2000" dirty="0">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To refresh.</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It can dry the oral cavity if not adequately rinsed.</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463">
                <a:tc>
                  <a:txBody>
                    <a:bodyPr/>
                    <a:lstStyle/>
                    <a:p>
                      <a:pPr algn="ctr">
                        <a:lnSpc>
                          <a:spcPct val="150000"/>
                        </a:lnSpc>
                        <a:spcAft>
                          <a:spcPts val="0"/>
                        </a:spcAft>
                      </a:pPr>
                      <a:r>
                        <a:rPr lang="en-US" sz="2000" dirty="0" err="1">
                          <a:effectLst/>
                          <a:latin typeface="Times New Roman"/>
                          <a:ea typeface="Calibri"/>
                          <a:cs typeface="Times New Roman"/>
                        </a:rPr>
                        <a:t>Nystatin</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To treat fungal infections.</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Tastes unpleasant.</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490">
                <a:tc>
                  <a:txBody>
                    <a:bodyPr/>
                    <a:lstStyle/>
                    <a:p>
                      <a:pPr algn="ctr">
                        <a:lnSpc>
                          <a:spcPct val="150000"/>
                        </a:lnSpc>
                        <a:spcAft>
                          <a:spcPts val="0"/>
                        </a:spcAft>
                      </a:pPr>
                      <a:r>
                        <a:rPr lang="en-US" sz="2000" dirty="0">
                          <a:effectLst/>
                          <a:latin typeface="Times New Roman"/>
                          <a:ea typeface="Calibri"/>
                          <a:cs typeface="Times New Roman"/>
                        </a:rPr>
                        <a:t>Sodium bicarbonate:</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To dissolve viscous mucous.</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a:effectLst/>
                          <a:latin typeface="Times New Roman"/>
                          <a:ea typeface="Calibri"/>
                          <a:cs typeface="Times New Roman"/>
                        </a:rPr>
                        <a:t> Tastes unpleasant.</a:t>
                      </a:r>
                      <a:endParaRPr lang="en-US" sz="2000" dirty="0">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may bring burn if not diluted adequately.</a:t>
                      </a:r>
                      <a:endParaRPr lang="en-US" sz="2000" dirty="0">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can alter oral pH allowing bacteria to multiply .</a:t>
                      </a:r>
                      <a:endParaRPr lang="en-US" sz="2000" dirty="0">
                        <a:effectLst/>
                        <a:latin typeface="Times New Roman"/>
                        <a:ea typeface="Calibri"/>
                        <a:cs typeface="Arial"/>
                      </a:endParaRPr>
                    </a:p>
                    <a:p>
                      <a:pPr algn="l">
                        <a:lnSpc>
                          <a:spcPct val="150000"/>
                        </a:lnSpc>
                        <a:spcAft>
                          <a:spcPts val="0"/>
                        </a:spcAft>
                      </a:pPr>
                      <a:r>
                        <a:rPr lang="en-US" sz="2000" dirty="0">
                          <a:effectLst/>
                          <a:latin typeface="Times New Roman"/>
                          <a:ea typeface="Calibri"/>
                          <a:cs typeface="Times New Roman"/>
                        </a:rPr>
                        <a:t> </a:t>
                      </a:r>
                      <a:endParaRPr lang="en-US" sz="20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457200" y="152400"/>
            <a:ext cx="3994107" cy="461665"/>
          </a:xfrm>
          <a:prstGeom prst="rect">
            <a:avLst/>
          </a:prstGeom>
        </p:spPr>
        <p:txBody>
          <a:bodyPr wrap="none">
            <a:spAutoFit/>
          </a:bodyPr>
          <a:lstStyle/>
          <a:p>
            <a:pPr lvl="0" rtl="1" fontAlgn="base">
              <a:spcBef>
                <a:spcPct val="0"/>
              </a:spcBef>
              <a:spcAft>
                <a:spcPct val="0"/>
              </a:spcAft>
            </a:pPr>
            <a:r>
              <a:rPr lang="en-US" sz="2400" b="1" u="sng" dirty="0" smtClean="0">
                <a:solidFill>
                  <a:srgbClr val="FF0000"/>
                </a:solidFill>
                <a:latin typeface="Times New Roman" pitchFamily="18" charset="0"/>
                <a:ea typeface="Calibri" pitchFamily="34" charset="0"/>
                <a:cs typeface="Times New Roman" pitchFamily="18" charset="0"/>
              </a:rPr>
              <a:t>8- Agents </a:t>
            </a:r>
            <a:r>
              <a:rPr lang="en-US" sz="2400" b="1" u="sng" dirty="0">
                <a:solidFill>
                  <a:srgbClr val="FF0000"/>
                </a:solidFill>
                <a:latin typeface="Times New Roman" pitchFamily="18" charset="0"/>
                <a:ea typeface="Calibri" pitchFamily="34" charset="0"/>
                <a:cs typeface="Times New Roman" pitchFamily="18" charset="0"/>
              </a:rPr>
              <a:t>used for </a:t>
            </a:r>
            <a:r>
              <a:rPr lang="en-US" sz="2400" b="1" u="sng" dirty="0" smtClean="0">
                <a:solidFill>
                  <a:srgbClr val="FF0000"/>
                </a:solidFill>
                <a:latin typeface="Times New Roman" pitchFamily="18" charset="0"/>
                <a:ea typeface="Calibri" pitchFamily="34" charset="0"/>
                <a:cs typeface="Times New Roman" pitchFamily="18" charset="0"/>
              </a:rPr>
              <a:t>oral care:-</a:t>
            </a:r>
            <a:endParaRPr lang="en-US" sz="11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2654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8594053"/>
              </p:ext>
            </p:extLst>
          </p:nvPr>
        </p:nvGraphicFramePr>
        <p:xfrm>
          <a:off x="381000" y="0"/>
          <a:ext cx="8610600" cy="6452236"/>
        </p:xfrm>
        <a:graphic>
          <a:graphicData uri="http://schemas.openxmlformats.org/drawingml/2006/table">
            <a:tbl>
              <a:tblPr firstRow="1" firstCol="1" bandRow="1" bandCol="1"/>
              <a:tblGrid>
                <a:gridCol w="2287931"/>
                <a:gridCol w="2929330"/>
                <a:gridCol w="3393339"/>
              </a:tblGrid>
              <a:tr h="0">
                <a:tc>
                  <a:txBody>
                    <a:bodyPr/>
                    <a:lstStyle/>
                    <a:p>
                      <a:pPr algn="ctr">
                        <a:lnSpc>
                          <a:spcPct val="150000"/>
                        </a:lnSpc>
                        <a:spcAft>
                          <a:spcPts val="0"/>
                        </a:spcAft>
                      </a:pPr>
                      <a:r>
                        <a:rPr lang="en-US" sz="2400" dirty="0" err="1">
                          <a:solidFill>
                            <a:schemeClr val="tx1"/>
                          </a:solidFill>
                          <a:effectLst/>
                          <a:latin typeface="Times New Roman"/>
                          <a:ea typeface="Calibri"/>
                          <a:cs typeface="Times New Roman"/>
                        </a:rPr>
                        <a:t>Sucralfate</a:t>
                      </a:r>
                      <a:r>
                        <a:rPr lang="en-US" sz="2400" dirty="0">
                          <a:solidFill>
                            <a:schemeClr val="tx1"/>
                          </a:solidFill>
                          <a:effectLst/>
                          <a:latin typeface="Times New Roman"/>
                          <a:ea typeface="Calibri"/>
                          <a:cs typeface="Times New Roman"/>
                        </a:rPr>
                        <a:t>:</a:t>
                      </a:r>
                      <a:endParaRPr lang="en-US" sz="2400" dirty="0">
                        <a:solidFill>
                          <a:schemeClr val="tx1"/>
                        </a:solidFill>
                        <a:effectLst/>
                        <a:latin typeface="Times New Roman"/>
                        <a:ea typeface="Calibri"/>
                        <a:cs typeface="Arial"/>
                      </a:endParaRPr>
                    </a:p>
                    <a:p>
                      <a:pPr algn="ctr">
                        <a:lnSpc>
                          <a:spcPct val="150000"/>
                        </a:lnSpc>
                        <a:spcAft>
                          <a:spcPts val="0"/>
                        </a:spcAft>
                      </a:pPr>
                      <a:r>
                        <a:rPr lang="en-US" sz="2400" dirty="0">
                          <a:solidFill>
                            <a:schemeClr val="tx1"/>
                          </a:solidFill>
                          <a:effectLst/>
                          <a:latin typeface="Times New Roman"/>
                          <a:ea typeface="Calibri"/>
                          <a:cs typeface="Times New Roman"/>
                        </a:rPr>
                        <a:t>a mouth-coating agent.</a:t>
                      </a:r>
                      <a:endParaRPr lang="en-US" sz="2400" dirty="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solidFill>
                            <a:schemeClr val="tx1"/>
                          </a:solidFill>
                          <a:effectLst/>
                          <a:latin typeface="Times New Roman"/>
                          <a:ea typeface="Calibri"/>
                          <a:cs typeface="Times New Roman"/>
                        </a:rPr>
                        <a:t>Initially for the clients under radiotherapy</a:t>
                      </a:r>
                      <a:endParaRPr lang="en-US" sz="2400" dirty="0">
                        <a:solidFill>
                          <a:schemeClr val="tx1"/>
                        </a:solidFill>
                        <a:effectLst/>
                        <a:latin typeface="Times New Roman"/>
                        <a:ea typeface="Calibri"/>
                        <a:cs typeface="Arial"/>
                      </a:endParaRPr>
                    </a:p>
                    <a:p>
                      <a:pPr algn="l">
                        <a:lnSpc>
                          <a:spcPct val="150000"/>
                        </a:lnSpc>
                        <a:spcAft>
                          <a:spcPts val="0"/>
                        </a:spcAft>
                      </a:pPr>
                      <a:r>
                        <a:rPr lang="en-US" sz="2400" dirty="0">
                          <a:solidFill>
                            <a:schemeClr val="tx1"/>
                          </a:solidFill>
                          <a:effectLst/>
                          <a:latin typeface="Times New Roman"/>
                          <a:ea typeface="Calibri"/>
                          <a:cs typeface="Times New Roman"/>
                        </a:rPr>
                        <a:t>and </a:t>
                      </a:r>
                      <a:r>
                        <a:rPr lang="en-US" sz="2400" dirty="0" smtClean="0">
                          <a:solidFill>
                            <a:schemeClr val="tx1"/>
                          </a:solidFill>
                          <a:effectLst/>
                          <a:latin typeface="Times New Roman"/>
                          <a:ea typeface="Calibri"/>
                          <a:cs typeface="Times New Roman"/>
                        </a:rPr>
                        <a:t>chemotherapy</a:t>
                      </a:r>
                      <a:r>
                        <a:rPr lang="en-US" sz="2400" baseline="0" dirty="0" smtClean="0">
                          <a:solidFill>
                            <a:schemeClr val="tx1"/>
                          </a:solidFill>
                          <a:effectLst/>
                          <a:latin typeface="Times New Roman"/>
                          <a:ea typeface="Calibri"/>
                          <a:cs typeface="Times New Roman"/>
                        </a:rPr>
                        <a:t> </a:t>
                      </a:r>
                      <a:r>
                        <a:rPr lang="en-US" sz="2400" dirty="0" smtClean="0">
                          <a:solidFill>
                            <a:schemeClr val="tx1"/>
                          </a:solidFill>
                          <a:effectLst/>
                          <a:latin typeface="Times New Roman"/>
                          <a:ea typeface="Calibri"/>
                          <a:cs typeface="Times New Roman"/>
                        </a:rPr>
                        <a:t>To </a:t>
                      </a:r>
                      <a:r>
                        <a:rPr lang="en-US" sz="2400" dirty="0">
                          <a:solidFill>
                            <a:schemeClr val="tx1"/>
                          </a:solidFill>
                          <a:effectLst/>
                          <a:latin typeface="Times New Roman"/>
                          <a:ea typeface="Calibri"/>
                          <a:cs typeface="Times New Roman"/>
                        </a:rPr>
                        <a:t>reduce pain of </a:t>
                      </a:r>
                      <a:r>
                        <a:rPr lang="en-US" sz="2400" dirty="0" err="1">
                          <a:solidFill>
                            <a:schemeClr val="tx1"/>
                          </a:solidFill>
                          <a:effectLst/>
                          <a:latin typeface="Times New Roman"/>
                          <a:ea typeface="Calibri"/>
                          <a:cs typeface="Times New Roman"/>
                        </a:rPr>
                        <a:t>mucositis</a:t>
                      </a:r>
                      <a:r>
                        <a:rPr lang="en-US" sz="2400" dirty="0">
                          <a:solidFill>
                            <a:schemeClr val="tx1"/>
                          </a:solidFill>
                          <a:effectLst/>
                          <a:latin typeface="Times New Roman"/>
                          <a:ea typeface="Calibri"/>
                          <a:cs typeface="Times New Roman"/>
                        </a:rPr>
                        <a:t>.</a:t>
                      </a:r>
                      <a:endParaRPr lang="en-US" sz="2400" dirty="0">
                        <a:solidFill>
                          <a:schemeClr val="tx1"/>
                        </a:solidFill>
                        <a:effectLst/>
                        <a:latin typeface="Times New Roman"/>
                        <a:ea typeface="Calibri"/>
                        <a:cs typeface="Arial"/>
                      </a:endParaRPr>
                    </a:p>
                    <a:p>
                      <a:pPr algn="l">
                        <a:lnSpc>
                          <a:spcPct val="150000"/>
                        </a:lnSpc>
                        <a:spcAft>
                          <a:spcPts val="0"/>
                        </a:spcAft>
                      </a:pPr>
                      <a:r>
                        <a:rPr lang="en-US" sz="2400" dirty="0">
                          <a:solidFill>
                            <a:schemeClr val="tx1"/>
                          </a:solidFill>
                          <a:effectLst/>
                          <a:latin typeface="Times New Roman"/>
                          <a:ea typeface="Calibri"/>
                          <a:cs typeface="Times New Roman"/>
                        </a:rPr>
                        <a:t> </a:t>
                      </a:r>
                      <a:endParaRPr lang="en-US" sz="2400" dirty="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a:solidFill>
                            <a:schemeClr val="tx1"/>
                          </a:solidFill>
                          <a:effectLst/>
                          <a:latin typeface="Times New Roman"/>
                          <a:ea typeface="Calibri"/>
                          <a:cs typeface="Times New Roman"/>
                        </a:rPr>
                        <a:t> not reported.</a:t>
                      </a:r>
                      <a:endParaRPr lang="en-US" sz="240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dirty="0">
                          <a:solidFill>
                            <a:schemeClr val="tx1"/>
                          </a:solidFill>
                          <a:effectLst/>
                          <a:latin typeface="Times New Roman"/>
                          <a:ea typeface="Calibri"/>
                          <a:cs typeface="Times New Roman"/>
                        </a:rPr>
                        <a:t>Fluoride</a:t>
                      </a:r>
                      <a:endParaRPr lang="en-US" sz="2400" dirty="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solidFill>
                            <a:schemeClr val="tx1"/>
                          </a:solidFill>
                          <a:effectLst/>
                          <a:latin typeface="Times New Roman"/>
                          <a:ea typeface="Calibri"/>
                          <a:cs typeface="Times New Roman"/>
                        </a:rPr>
                        <a:t> To prevent and arrest tooth decay</a:t>
                      </a:r>
                      <a:endParaRPr lang="en-US" sz="2400" dirty="0">
                        <a:solidFill>
                          <a:schemeClr val="tx1"/>
                        </a:solidFill>
                        <a:effectLst/>
                        <a:latin typeface="Times New Roman"/>
                        <a:ea typeface="Calibri"/>
                        <a:cs typeface="Arial"/>
                      </a:endParaRPr>
                    </a:p>
                    <a:p>
                      <a:pPr algn="l">
                        <a:lnSpc>
                          <a:spcPct val="150000"/>
                        </a:lnSpc>
                        <a:spcAft>
                          <a:spcPts val="0"/>
                        </a:spcAft>
                      </a:pPr>
                      <a:r>
                        <a:rPr lang="en-US" sz="2400" dirty="0">
                          <a:solidFill>
                            <a:schemeClr val="tx1"/>
                          </a:solidFill>
                          <a:effectLst/>
                          <a:latin typeface="Times New Roman"/>
                          <a:ea typeface="Calibri"/>
                          <a:cs typeface="Times New Roman"/>
                        </a:rPr>
                        <a:t>especially radiation caries, demineralization and decalcification.</a:t>
                      </a:r>
                      <a:endParaRPr lang="en-US" sz="2400" dirty="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solidFill>
                            <a:schemeClr val="tx1"/>
                          </a:solidFill>
                          <a:effectLst/>
                          <a:latin typeface="Times New Roman"/>
                          <a:ea typeface="Calibri"/>
                          <a:cs typeface="Times New Roman"/>
                        </a:rPr>
                        <a:t> To show toxicity in high density.</a:t>
                      </a:r>
                      <a:endParaRPr lang="en-US" sz="2400" dirty="0">
                        <a:solidFill>
                          <a:schemeClr val="tx1"/>
                        </a:solidFill>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072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6993"/>
            <a:ext cx="6705600" cy="661207"/>
          </a:xfrm>
          <a:prstGeom prst="rect">
            <a:avLst/>
          </a:prstGeom>
        </p:spPr>
        <p:txBody>
          <a:bodyPr wrap="square">
            <a:spAutoFit/>
          </a:bodyPr>
          <a:lstStyle/>
          <a:p>
            <a:pPr algn="just">
              <a:lnSpc>
                <a:spcPct val="150000"/>
              </a:lnSpc>
              <a:spcAft>
                <a:spcPts val="0"/>
              </a:spcAft>
            </a:pPr>
            <a:r>
              <a:rPr lang="en-US" sz="2800" b="1" u="sng" dirty="0" smtClean="0">
                <a:solidFill>
                  <a:srgbClr val="FF0000"/>
                </a:solidFill>
                <a:latin typeface="Times New Roman"/>
                <a:ea typeface="Calibri"/>
                <a:cs typeface="Times New Roman"/>
              </a:rPr>
              <a:t>9- Oral </a:t>
            </a:r>
            <a:r>
              <a:rPr lang="en-US" sz="2800" b="1" u="sng" dirty="0">
                <a:solidFill>
                  <a:srgbClr val="FF0000"/>
                </a:solidFill>
                <a:latin typeface="Times New Roman"/>
                <a:ea typeface="Calibri"/>
                <a:cs typeface="Times New Roman"/>
              </a:rPr>
              <a:t>care Procedure</a:t>
            </a:r>
            <a:r>
              <a:rPr lang="en-US" sz="2800" b="1" dirty="0">
                <a:solidFill>
                  <a:srgbClr val="FF0000"/>
                </a:solidFill>
                <a:latin typeface="Times New Roman"/>
                <a:ea typeface="Calibri"/>
                <a:cs typeface="Times New Roman"/>
              </a:rPr>
              <a:t>:</a:t>
            </a:r>
            <a:endParaRPr lang="en-US" sz="2800" dirty="0">
              <a:solidFill>
                <a:srgbClr val="FF0000"/>
              </a:solidFill>
              <a:effectLst/>
              <a:latin typeface="Times New Roman"/>
              <a:ea typeface="Calibri"/>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920165673"/>
              </p:ext>
            </p:extLst>
          </p:nvPr>
        </p:nvGraphicFramePr>
        <p:xfrm>
          <a:off x="152400" y="1143000"/>
          <a:ext cx="8610600" cy="3831910"/>
        </p:xfrm>
        <a:graphic>
          <a:graphicData uri="http://schemas.openxmlformats.org/drawingml/2006/table">
            <a:tbl>
              <a:tblPr firstRow="1" firstCol="1" bandRow="1" bandCol="1"/>
              <a:tblGrid>
                <a:gridCol w="8610600"/>
              </a:tblGrid>
              <a:tr h="0">
                <a:tc>
                  <a:txBody>
                    <a:bodyPr/>
                    <a:lstStyle/>
                    <a:p>
                      <a:pPr algn="l">
                        <a:lnSpc>
                          <a:spcPct val="200000"/>
                        </a:lnSpc>
                        <a:spcAft>
                          <a:spcPts val="0"/>
                        </a:spcAft>
                      </a:pPr>
                      <a:r>
                        <a:rPr lang="en-US" sz="2400">
                          <a:effectLst/>
                          <a:latin typeface="Times New Roman"/>
                          <a:ea typeface="Calibri"/>
                          <a:cs typeface="Times New Roman"/>
                        </a:rPr>
                        <a:t>1.Explain the procedure.</a:t>
                      </a:r>
                      <a:endParaRPr lang="en-US" sz="24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a:effectLst/>
                          <a:latin typeface="Times New Roman"/>
                          <a:ea typeface="Calibri"/>
                          <a:cs typeface="Times New Roman"/>
                        </a:rPr>
                        <a:t>2. Collect all instruments required.</a:t>
                      </a:r>
                      <a:endParaRPr lang="en-US" sz="24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dirty="0">
                          <a:effectLst/>
                          <a:latin typeface="Times New Roman"/>
                          <a:ea typeface="Calibri"/>
                          <a:cs typeface="Times New Roman"/>
                        </a:rPr>
                        <a:t>3. Close door and /or put screen.</a:t>
                      </a:r>
                      <a:endParaRPr lang="en-US" sz="24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a:effectLst/>
                          <a:latin typeface="Times New Roman"/>
                          <a:ea typeface="Calibri"/>
                          <a:cs typeface="Times New Roman"/>
                        </a:rPr>
                        <a:t>4. Perform hand hygiene and wear disposable gloves if possible.</a:t>
                      </a:r>
                      <a:endParaRPr lang="en-US" sz="240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dirty="0">
                          <a:effectLst/>
                          <a:latin typeface="Times New Roman"/>
                          <a:ea typeface="Calibri"/>
                          <a:cs typeface="Times New Roman"/>
                        </a:rPr>
                        <a:t>5. If you use solutions such as sodium bicarbonate, prepare solutions required.</a:t>
                      </a:r>
                      <a:endParaRPr lang="en-US" sz="24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76200" y="5117068"/>
            <a:ext cx="8610600" cy="461665"/>
          </a:xfrm>
          <a:prstGeom prst="rect">
            <a:avLst/>
          </a:prstGeom>
        </p:spPr>
        <p:txBody>
          <a:bodyPr wrap="square">
            <a:spAutoFit/>
          </a:bodyPr>
          <a:lstStyle/>
          <a:p>
            <a:r>
              <a:rPr lang="en-US" sz="2400" dirty="0">
                <a:latin typeface="Times New Roman"/>
                <a:ea typeface="Calibri"/>
              </a:rPr>
              <a:t>6.Assist the client a comfortable upright position or sitting position.</a:t>
            </a:r>
            <a:endParaRPr lang="ar-EG" sz="2400" dirty="0"/>
          </a:p>
        </p:txBody>
      </p:sp>
    </p:spTree>
    <p:extLst>
      <p:ext uri="{BB962C8B-B14F-4D97-AF65-F5344CB8AC3E}">
        <p14:creationId xmlns:p14="http://schemas.microsoft.com/office/powerpoint/2010/main" val="24130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5263744"/>
              </p:ext>
            </p:extLst>
          </p:nvPr>
        </p:nvGraphicFramePr>
        <p:xfrm>
          <a:off x="152400" y="609600"/>
          <a:ext cx="8839200" cy="4786314"/>
        </p:xfrm>
        <a:graphic>
          <a:graphicData uri="http://schemas.openxmlformats.org/drawingml/2006/table">
            <a:tbl>
              <a:tblPr firstRow="1" firstCol="1" bandRow="1" bandCol="1"/>
              <a:tblGrid>
                <a:gridCol w="8839200"/>
              </a:tblGrid>
              <a:tr h="0">
                <a:tc>
                  <a:txBody>
                    <a:bodyPr/>
                    <a:lstStyle/>
                    <a:p>
                      <a:pPr algn="l">
                        <a:lnSpc>
                          <a:spcPct val="200000"/>
                        </a:lnSpc>
                        <a:spcAft>
                          <a:spcPts val="0"/>
                        </a:spcAft>
                      </a:pPr>
                      <a:r>
                        <a:rPr lang="en-US" sz="2400" dirty="0">
                          <a:effectLst/>
                          <a:latin typeface="Times New Roman"/>
                          <a:ea typeface="Calibri"/>
                          <a:cs typeface="Times New Roman"/>
                        </a:rPr>
                        <a:t>7. Inspect oral cavity:-</a:t>
                      </a:r>
                      <a:endParaRPr lang="en-US" sz="2400" dirty="0">
                        <a:effectLst/>
                        <a:latin typeface="Times New Roman"/>
                        <a:ea typeface="Calibri"/>
                        <a:cs typeface="Arial"/>
                      </a:endParaRPr>
                    </a:p>
                    <a:p>
                      <a:pPr algn="l">
                        <a:lnSpc>
                          <a:spcPct val="200000"/>
                        </a:lnSpc>
                        <a:spcAft>
                          <a:spcPts val="0"/>
                        </a:spcAft>
                      </a:pPr>
                      <a:r>
                        <a:rPr lang="en-US" sz="2400" dirty="0">
                          <a:effectLst/>
                          <a:latin typeface="Times New Roman"/>
                          <a:ea typeface="Calibri"/>
                          <a:cs typeface="Times New Roman"/>
                        </a:rPr>
                        <a:t>1) Inspect whole the oral cavity such as teeth, gums, mucosa and tongue, with the aid of gauze-padded tongue depressor and torch.</a:t>
                      </a:r>
                      <a:endParaRPr lang="en-US" sz="2400" dirty="0">
                        <a:effectLst/>
                        <a:latin typeface="Times New Roman"/>
                        <a:ea typeface="Calibri"/>
                        <a:cs typeface="Arial"/>
                      </a:endParaRPr>
                    </a:p>
                    <a:p>
                      <a:pPr algn="l">
                        <a:lnSpc>
                          <a:spcPct val="200000"/>
                        </a:lnSpc>
                        <a:spcAft>
                          <a:spcPts val="0"/>
                        </a:spcAft>
                      </a:pPr>
                      <a:r>
                        <a:rPr lang="en-US" sz="2400" dirty="0">
                          <a:effectLst/>
                          <a:latin typeface="Times New Roman"/>
                          <a:ea typeface="Calibri"/>
                          <a:cs typeface="Times New Roman"/>
                        </a:rPr>
                        <a:t>2) Take notes if you find any abnormalities, e.g., bleeding, swollen, ulcers, sores, etc.</a:t>
                      </a:r>
                      <a:endParaRPr lang="en-US" sz="24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dirty="0">
                          <a:effectLst/>
                          <a:latin typeface="Times New Roman"/>
                          <a:ea typeface="Calibri"/>
                          <a:cs typeface="Times New Roman"/>
                        </a:rPr>
                        <a:t>8. Place face towel over the client chest.</a:t>
                      </a:r>
                      <a:endParaRPr lang="en-US" sz="24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200000"/>
                        </a:lnSpc>
                        <a:spcAft>
                          <a:spcPts val="0"/>
                        </a:spcAft>
                      </a:pPr>
                      <a:r>
                        <a:rPr lang="en-US" sz="2400" dirty="0">
                          <a:effectLst/>
                          <a:latin typeface="Times New Roman"/>
                          <a:ea typeface="Calibri"/>
                          <a:cs typeface="Times New Roman"/>
                        </a:rPr>
                        <a:t>9.Put kidney tray in hand or assist the client holding a kidney tray.</a:t>
                      </a:r>
                      <a:endParaRPr lang="en-US" sz="2400" dirty="0">
                        <a:effectLst/>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239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305800" cy="4801314"/>
          </a:xfrm>
          <a:prstGeom prst="rect">
            <a:avLst/>
          </a:prstGeom>
        </p:spPr>
        <p:txBody>
          <a:bodyPr wrap="square">
            <a:spAutoFit/>
          </a:bodyPr>
          <a:lstStyle/>
          <a:p>
            <a:pPr algn="just">
              <a:lnSpc>
                <a:spcPct val="150000"/>
              </a:lnSpc>
              <a:spcAft>
                <a:spcPts val="0"/>
              </a:spcAft>
            </a:pPr>
            <a:r>
              <a:rPr lang="en-US" sz="2400" b="1" u="sng" dirty="0">
                <a:solidFill>
                  <a:srgbClr val="FF0000"/>
                </a:solidFill>
                <a:latin typeface="Times New Roman"/>
                <a:ea typeface="Calibri"/>
                <a:cs typeface="Times New Roman"/>
              </a:rPr>
              <a:t>Outlines:</a:t>
            </a:r>
            <a:endParaRPr lang="en-US" sz="2400" dirty="0">
              <a:solidFill>
                <a:srgbClr val="FF0000"/>
              </a:solidFill>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a:latin typeface="Times New Roman"/>
                <a:ea typeface="Calibri"/>
                <a:cs typeface="Times New Roman"/>
              </a:rPr>
              <a:t>Introduction </a:t>
            </a:r>
            <a:endParaRPr lang="en-US" sz="2000" dirty="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a:latin typeface="Times New Roman"/>
                <a:ea typeface="Calibri"/>
                <a:cs typeface="Times New Roman"/>
              </a:rPr>
              <a:t>Age related </a:t>
            </a:r>
            <a:r>
              <a:rPr lang="en-US" sz="2000" b="1" dirty="0" smtClean="0">
                <a:latin typeface="Times New Roman"/>
                <a:ea typeface="Calibri"/>
                <a:cs typeface="Times New Roman"/>
              </a:rPr>
              <a:t>change </a:t>
            </a:r>
            <a:r>
              <a:rPr lang="en-US" sz="2000" b="1" dirty="0">
                <a:latin typeface="Times New Roman"/>
                <a:ea typeface="Calibri"/>
                <a:cs typeface="Times New Roman"/>
              </a:rPr>
              <a:t>effect on oral </a:t>
            </a:r>
            <a:r>
              <a:rPr lang="en-US" sz="2000" b="1" dirty="0" smtClean="0">
                <a:latin typeface="Times New Roman"/>
                <a:ea typeface="Calibri"/>
                <a:cs typeface="Times New Roman"/>
              </a:rPr>
              <a:t>cavity</a:t>
            </a:r>
          </a:p>
          <a:p>
            <a:pPr marL="342900" lvl="0" indent="-342900" algn="just">
              <a:lnSpc>
                <a:spcPct val="150000"/>
              </a:lnSpc>
              <a:spcAft>
                <a:spcPts val="0"/>
              </a:spcAft>
              <a:buSzPts val="1600"/>
              <a:buFont typeface="+mj-lt"/>
              <a:buAutoNum type="arabicPeriod"/>
            </a:pPr>
            <a:r>
              <a:rPr lang="en-US" sz="2000" b="1" dirty="0" smtClean="0">
                <a:latin typeface="Times New Roman"/>
                <a:ea typeface="Calibri"/>
                <a:cs typeface="Times New Roman"/>
              </a:rPr>
              <a:t>Oral health assessment</a:t>
            </a:r>
            <a:endParaRPr lang="en-US" sz="2000" dirty="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a:latin typeface="Times New Roman"/>
                <a:ea typeface="Calibri"/>
                <a:cs typeface="Times New Roman"/>
              </a:rPr>
              <a:t> Definition of oral care.</a:t>
            </a:r>
            <a:endParaRPr lang="en-US" sz="2000" dirty="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a:latin typeface="Times New Roman"/>
                <a:ea typeface="Calibri"/>
                <a:cs typeface="Times New Roman"/>
              </a:rPr>
              <a:t> Purpose of oral care. </a:t>
            </a:r>
            <a:endParaRPr lang="en-US" sz="2000" b="1" dirty="0" smtClean="0">
              <a:latin typeface="Times New Roman"/>
              <a:ea typeface="Calibri"/>
              <a:cs typeface="Times New Roman"/>
            </a:endParaRPr>
          </a:p>
          <a:p>
            <a:pPr marL="342900" lvl="0" indent="-342900" algn="just">
              <a:lnSpc>
                <a:spcPct val="150000"/>
              </a:lnSpc>
              <a:spcAft>
                <a:spcPts val="0"/>
              </a:spcAft>
              <a:buSzPts val="1600"/>
              <a:buFont typeface="+mj-lt"/>
              <a:buAutoNum type="arabicPeriod"/>
            </a:pPr>
            <a:r>
              <a:rPr lang="en-US" sz="2000" b="1" dirty="0" smtClean="0">
                <a:latin typeface="Times New Roman"/>
                <a:ea typeface="Calibri"/>
                <a:cs typeface="Times New Roman"/>
              </a:rPr>
              <a:t>Consequences of poor oral care</a:t>
            </a:r>
            <a:endParaRPr lang="en-US" sz="2000" dirty="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a:latin typeface="Times New Roman"/>
                <a:ea typeface="Calibri"/>
                <a:cs typeface="Times New Roman"/>
              </a:rPr>
              <a:t>Agents used for oral care. </a:t>
            </a:r>
            <a:endParaRPr lang="en-US" sz="2000" dirty="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smtClean="0">
                <a:latin typeface="Times New Roman"/>
                <a:ea typeface="Calibri"/>
                <a:cs typeface="Times New Roman"/>
              </a:rPr>
              <a:t>Equipment. </a:t>
            </a:r>
            <a:endParaRPr lang="en-US" sz="2000" dirty="0" smtClean="0">
              <a:latin typeface="Times New Roman"/>
              <a:ea typeface="Calibri"/>
              <a:cs typeface="Arial"/>
            </a:endParaRPr>
          </a:p>
          <a:p>
            <a:pPr marL="342900" lvl="0" indent="-342900" algn="just">
              <a:lnSpc>
                <a:spcPct val="150000"/>
              </a:lnSpc>
              <a:spcAft>
                <a:spcPts val="0"/>
              </a:spcAft>
              <a:buSzPts val="1600"/>
              <a:buFont typeface="+mj-lt"/>
              <a:buAutoNum type="arabicPeriod"/>
            </a:pPr>
            <a:r>
              <a:rPr lang="en-US" sz="2000" b="1" dirty="0" smtClean="0">
                <a:latin typeface="Times New Roman"/>
                <a:ea typeface="Calibri"/>
                <a:cs typeface="Times New Roman"/>
              </a:rPr>
              <a:t>Procedure</a:t>
            </a:r>
            <a:endParaRPr lang="en-US" sz="2000" dirty="0">
              <a:effectLst/>
              <a:latin typeface="Times New Roman"/>
              <a:ea typeface="Calibri"/>
              <a:cs typeface="Arial"/>
            </a:endParaRPr>
          </a:p>
        </p:txBody>
      </p:sp>
    </p:spTree>
    <p:extLst>
      <p:ext uri="{BB962C8B-B14F-4D97-AF65-F5344CB8AC3E}">
        <p14:creationId xmlns:p14="http://schemas.microsoft.com/office/powerpoint/2010/main" val="409997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632311"/>
          </a:xfrm>
          <a:prstGeom prst="rect">
            <a:avLst/>
          </a:prstGeom>
        </p:spPr>
        <p:txBody>
          <a:bodyPr wrap="square">
            <a:spAutoFit/>
          </a:bodyPr>
          <a:lstStyle/>
          <a:p>
            <a:pPr algn="just">
              <a:lnSpc>
                <a:spcPct val="150000"/>
              </a:lnSpc>
              <a:spcAft>
                <a:spcPts val="0"/>
              </a:spcAft>
            </a:pPr>
            <a:r>
              <a:rPr lang="en-US" sz="2400" dirty="0">
                <a:latin typeface="Times New Roman"/>
                <a:ea typeface="Calibri"/>
                <a:cs typeface="Times New Roman"/>
              </a:rPr>
              <a:t>10. Instruct the client to brush teeth</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Points of instruction:-</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1) Client places a soft toothbrush at a 45 </a:t>
            </a:r>
            <a:r>
              <a:rPr lang="en-US" sz="2400" dirty="0">
                <a:latin typeface="Times New Roman"/>
                <a:ea typeface="ＭＳ明朝"/>
                <a:cs typeface="Times New Roman"/>
              </a:rPr>
              <a:t>°</a:t>
            </a:r>
            <a:r>
              <a:rPr lang="en-US" sz="2400" dirty="0">
                <a:latin typeface="Times New Roman"/>
                <a:ea typeface="Calibri"/>
                <a:cs typeface="Times New Roman"/>
              </a:rPr>
              <a:t>angle to the teeth.</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2) Client brushes in direction of the tips of the bristles under the gum line with tooth paste.</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Rotate the bristles using vibrating or jiggling motion until all outer and inner surfaces of the teeth and gums are clean.</a:t>
            </a:r>
            <a:endParaRPr lang="en-US" sz="2400" dirty="0">
              <a:latin typeface="Times New Roman"/>
              <a:ea typeface="Calibri"/>
              <a:cs typeface="Arial"/>
            </a:endParaRPr>
          </a:p>
          <a:p>
            <a:pPr algn="just">
              <a:lnSpc>
                <a:spcPct val="150000"/>
              </a:lnSpc>
              <a:spcAft>
                <a:spcPts val="0"/>
              </a:spcAft>
            </a:pPr>
            <a:r>
              <a:rPr lang="en-US" sz="2400" dirty="0">
                <a:latin typeface="Times New Roman"/>
                <a:ea typeface="Calibri"/>
                <a:cs typeface="Times New Roman"/>
              </a:rPr>
              <a:t>3) Client brushes biting surfaces of the teeth.</a:t>
            </a:r>
            <a:endParaRPr lang="en-US" sz="2400" dirty="0">
              <a:latin typeface="Times New Roman"/>
              <a:ea typeface="Calibri"/>
              <a:cs typeface="Arial"/>
            </a:endParaRPr>
          </a:p>
          <a:p>
            <a:pPr>
              <a:lnSpc>
                <a:spcPct val="150000"/>
              </a:lnSpc>
            </a:pPr>
            <a:r>
              <a:rPr lang="en-US" sz="2400" dirty="0">
                <a:latin typeface="Times New Roman"/>
                <a:ea typeface="Calibri"/>
              </a:rPr>
              <a:t>4) Client clean tongue from inner to outer and avoid posterior direction.</a:t>
            </a:r>
            <a:endParaRPr lang="ar-EG" sz="2400" dirty="0"/>
          </a:p>
        </p:txBody>
      </p:sp>
    </p:spTree>
    <p:extLst>
      <p:ext uri="{BB962C8B-B14F-4D97-AF65-F5344CB8AC3E}">
        <p14:creationId xmlns:p14="http://schemas.microsoft.com/office/powerpoint/2010/main" val="2501731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3662251"/>
              </p:ext>
            </p:extLst>
          </p:nvPr>
        </p:nvGraphicFramePr>
        <p:xfrm>
          <a:off x="76200" y="990600"/>
          <a:ext cx="8991600" cy="4389120"/>
        </p:xfrm>
        <a:graphic>
          <a:graphicData uri="http://schemas.openxmlformats.org/drawingml/2006/table">
            <a:tbl>
              <a:tblPr firstRow="1" firstCol="1" bandRow="1" bandCol="1"/>
              <a:tblGrid>
                <a:gridCol w="8991600"/>
              </a:tblGrid>
              <a:tr h="646566">
                <a:tc>
                  <a:txBody>
                    <a:bodyPr/>
                    <a:lstStyle/>
                    <a:p>
                      <a:pPr algn="l">
                        <a:lnSpc>
                          <a:spcPct val="150000"/>
                        </a:lnSpc>
                        <a:spcAft>
                          <a:spcPts val="0"/>
                        </a:spcAft>
                      </a:pPr>
                      <a:r>
                        <a:rPr lang="en-US" sz="2400" dirty="0">
                          <a:effectLst/>
                          <a:latin typeface="Times New Roman"/>
                          <a:ea typeface="Calibri"/>
                          <a:cs typeface="Times New Roman"/>
                        </a:rPr>
                        <a:t>11. If the client cannot tolerate toothbrush (or cannot be available toothbrush), form swabs or cotton balls can be used.</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0">
                <a:tc>
                  <a:txBody>
                    <a:bodyPr/>
                    <a:lstStyle/>
                    <a:p>
                      <a:pPr algn="l">
                        <a:lnSpc>
                          <a:spcPct val="150000"/>
                        </a:lnSpc>
                        <a:spcAft>
                          <a:spcPts val="0"/>
                        </a:spcAft>
                      </a:pPr>
                      <a:r>
                        <a:rPr lang="en-US" sz="2400">
                          <a:effectLst/>
                          <a:latin typeface="Times New Roman"/>
                          <a:ea typeface="Calibri"/>
                          <a:cs typeface="Times New Roman"/>
                        </a:rPr>
                        <a:t>12. Rinse oral cavity:-</a:t>
                      </a:r>
                      <a:endParaRPr lang="en-US" sz="2400">
                        <a:effectLst/>
                        <a:latin typeface="Times New Roman"/>
                        <a:ea typeface="Calibri"/>
                        <a:cs typeface="Arial"/>
                      </a:endParaRPr>
                    </a:p>
                    <a:p>
                      <a:pPr algn="l">
                        <a:lnSpc>
                          <a:spcPct val="150000"/>
                        </a:lnSpc>
                        <a:spcAft>
                          <a:spcPts val="0"/>
                        </a:spcAft>
                      </a:pPr>
                      <a:r>
                        <a:rPr lang="en-US" sz="2400">
                          <a:effectLst/>
                          <a:latin typeface="Times New Roman"/>
                          <a:ea typeface="Calibri"/>
                          <a:cs typeface="Times New Roman"/>
                        </a:rPr>
                        <a:t>1) Ask the client to rinse with fresh water and void contents into the kidney tray.</a:t>
                      </a:r>
                      <a:endParaRPr lang="en-US" sz="2400">
                        <a:effectLst/>
                        <a:latin typeface="Times New Roman"/>
                        <a:ea typeface="Calibri"/>
                        <a:cs typeface="Arial"/>
                      </a:endParaRPr>
                    </a:p>
                    <a:p>
                      <a:pPr algn="l">
                        <a:lnSpc>
                          <a:spcPct val="150000"/>
                        </a:lnSpc>
                        <a:spcAft>
                          <a:spcPts val="0"/>
                        </a:spcAft>
                      </a:pPr>
                      <a:r>
                        <a:rPr lang="en-US" sz="2400">
                          <a:effectLst/>
                          <a:latin typeface="Times New Roman"/>
                          <a:ea typeface="Calibri"/>
                          <a:cs typeface="Times New Roman"/>
                        </a:rPr>
                        <a:t>2) Advise him/her not to swallow water. If needed, suction equipment is used to remove any excess.</a:t>
                      </a:r>
                      <a:endParaRPr lang="en-US" sz="240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83">
                <a:tc>
                  <a:txBody>
                    <a:bodyPr/>
                    <a:lstStyle/>
                    <a:p>
                      <a:pPr algn="l">
                        <a:lnSpc>
                          <a:spcPct val="150000"/>
                        </a:lnSpc>
                        <a:spcAft>
                          <a:spcPts val="0"/>
                        </a:spcAft>
                      </a:pPr>
                      <a:r>
                        <a:rPr lang="en-US" sz="2400" dirty="0">
                          <a:effectLst/>
                          <a:latin typeface="Times New Roman"/>
                          <a:ea typeface="Calibri"/>
                          <a:cs typeface="Times New Roman"/>
                        </a:rPr>
                        <a:t>13. Ask the client to wipe mouth and around it.</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4095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8132006"/>
              </p:ext>
            </p:extLst>
          </p:nvPr>
        </p:nvGraphicFramePr>
        <p:xfrm>
          <a:off x="152400" y="685800"/>
          <a:ext cx="8991600" cy="4806316"/>
        </p:xfrm>
        <a:graphic>
          <a:graphicData uri="http://schemas.openxmlformats.org/drawingml/2006/table">
            <a:tbl>
              <a:tblPr firstRow="1" firstCol="1" bandRow="1" bandCol="1"/>
              <a:tblGrid>
                <a:gridCol w="8991600"/>
              </a:tblGrid>
              <a:tr h="484924">
                <a:tc>
                  <a:txBody>
                    <a:bodyPr/>
                    <a:lstStyle/>
                    <a:p>
                      <a:pPr algn="l">
                        <a:lnSpc>
                          <a:spcPct val="150000"/>
                        </a:lnSpc>
                        <a:spcAft>
                          <a:spcPts val="0"/>
                        </a:spcAft>
                      </a:pPr>
                      <a:r>
                        <a:rPr lang="en-US" sz="2400" dirty="0">
                          <a:effectLst/>
                          <a:latin typeface="Times New Roman"/>
                          <a:ea typeface="Calibri"/>
                          <a:cs typeface="Times New Roman"/>
                        </a:rPr>
                        <a:t>14. Confirm the condition of client’s teeth, gums and tongue.</a:t>
                      </a:r>
                      <a:endParaRPr lang="en-US" sz="2400" dirty="0">
                        <a:effectLst/>
                        <a:latin typeface="Times New Roman"/>
                        <a:ea typeface="Calibri"/>
                        <a:cs typeface="Arial"/>
                      </a:endParaRPr>
                    </a:p>
                    <a:p>
                      <a:pPr algn="l">
                        <a:lnSpc>
                          <a:spcPct val="150000"/>
                        </a:lnSpc>
                        <a:spcAft>
                          <a:spcPts val="0"/>
                        </a:spcAft>
                      </a:pPr>
                      <a:r>
                        <a:rPr lang="en-US" sz="2400" dirty="0">
                          <a:effectLst/>
                          <a:latin typeface="Times New Roman"/>
                          <a:ea typeface="Calibri"/>
                          <a:cs typeface="Times New Roman"/>
                        </a:rPr>
                        <a:t>Then apply lubricant to lips.</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a:txBody>
                    <a:bodyPr/>
                    <a:lstStyle/>
                    <a:p>
                      <a:pPr algn="l">
                        <a:lnSpc>
                          <a:spcPct val="150000"/>
                        </a:lnSpc>
                        <a:spcAft>
                          <a:spcPts val="0"/>
                        </a:spcAft>
                      </a:pPr>
                      <a:r>
                        <a:rPr lang="en-US" sz="2400" dirty="0">
                          <a:effectLst/>
                          <a:latin typeface="Times New Roman"/>
                          <a:ea typeface="Calibri"/>
                          <a:cs typeface="Times New Roman"/>
                        </a:rPr>
                        <a:t>15. Rinse and dry tooth brush thoroughly. </a:t>
                      </a:r>
                      <a:endParaRPr lang="en-US" sz="2400" dirty="0" smtClean="0">
                        <a:effectLst/>
                        <a:latin typeface="Times New Roman"/>
                        <a:ea typeface="Calibri"/>
                        <a:cs typeface="Times New Roman"/>
                      </a:endParaRPr>
                    </a:p>
                    <a:p>
                      <a:pPr algn="l">
                        <a:lnSpc>
                          <a:spcPct val="150000"/>
                        </a:lnSpc>
                        <a:spcAft>
                          <a:spcPts val="0"/>
                        </a:spcAft>
                      </a:pPr>
                      <a:r>
                        <a:rPr lang="en-US" sz="2400" dirty="0" smtClean="0">
                          <a:effectLst/>
                          <a:latin typeface="Times New Roman"/>
                          <a:ea typeface="Calibri"/>
                          <a:cs typeface="Times New Roman"/>
                        </a:rPr>
                        <a:t>Return to the </a:t>
                      </a:r>
                      <a:r>
                        <a:rPr lang="en-US" sz="2400" dirty="0">
                          <a:effectLst/>
                          <a:latin typeface="Times New Roman"/>
                          <a:ea typeface="Calibri"/>
                          <a:cs typeface="Times New Roman"/>
                        </a:rPr>
                        <a:t>proper place for personal belongings after drying up.</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1">
                <a:tc>
                  <a:txBody>
                    <a:bodyPr/>
                    <a:lstStyle/>
                    <a:p>
                      <a:pPr algn="l">
                        <a:lnSpc>
                          <a:spcPct val="150000"/>
                        </a:lnSpc>
                        <a:spcAft>
                          <a:spcPts val="0"/>
                        </a:spcAft>
                      </a:pPr>
                      <a:r>
                        <a:rPr lang="en-US" sz="2400" dirty="0">
                          <a:effectLst/>
                          <a:latin typeface="Times New Roman"/>
                          <a:ea typeface="Calibri"/>
                          <a:cs typeface="Times New Roman"/>
                        </a:rPr>
                        <a:t>16. Replace all instruments.</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1">
                <a:tc>
                  <a:txBody>
                    <a:bodyPr/>
                    <a:lstStyle/>
                    <a:p>
                      <a:pPr algn="l">
                        <a:lnSpc>
                          <a:spcPct val="150000"/>
                        </a:lnSpc>
                        <a:spcAft>
                          <a:spcPts val="0"/>
                        </a:spcAft>
                      </a:pPr>
                      <a:r>
                        <a:rPr lang="en-US" sz="2400">
                          <a:effectLst/>
                          <a:latin typeface="Times New Roman"/>
                          <a:ea typeface="Calibri"/>
                          <a:cs typeface="Times New Roman"/>
                        </a:rPr>
                        <a:t>17. Discard dirt properly and safety</a:t>
                      </a:r>
                      <a:endParaRPr lang="en-US" sz="240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83">
                <a:tc>
                  <a:txBody>
                    <a:bodyPr/>
                    <a:lstStyle/>
                    <a:p>
                      <a:pPr algn="l">
                        <a:lnSpc>
                          <a:spcPct val="150000"/>
                        </a:lnSpc>
                        <a:spcAft>
                          <a:spcPts val="0"/>
                        </a:spcAft>
                      </a:pPr>
                      <a:r>
                        <a:rPr lang="en-US" sz="2400">
                          <a:effectLst/>
                          <a:latin typeface="Times New Roman"/>
                          <a:ea typeface="Calibri"/>
                          <a:cs typeface="Times New Roman"/>
                        </a:rPr>
                        <a:t>18. Remove gloves and wash your hands.</a:t>
                      </a:r>
                      <a:endParaRPr lang="en-US" sz="240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83">
                <a:tc>
                  <a:txBody>
                    <a:bodyPr/>
                    <a:lstStyle/>
                    <a:p>
                      <a:pPr algn="l">
                        <a:lnSpc>
                          <a:spcPct val="150000"/>
                        </a:lnSpc>
                        <a:spcAft>
                          <a:spcPts val="0"/>
                        </a:spcAft>
                      </a:pPr>
                      <a:r>
                        <a:rPr lang="en-US" sz="2400">
                          <a:effectLst/>
                          <a:latin typeface="Times New Roman"/>
                          <a:ea typeface="Calibri"/>
                          <a:cs typeface="Times New Roman"/>
                        </a:rPr>
                        <a:t>19.Document the care and sign on the records.</a:t>
                      </a:r>
                      <a:endParaRPr lang="en-US" sz="240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83">
                <a:tc>
                  <a:txBody>
                    <a:bodyPr/>
                    <a:lstStyle/>
                    <a:p>
                      <a:pPr algn="l">
                        <a:lnSpc>
                          <a:spcPct val="150000"/>
                        </a:lnSpc>
                        <a:spcAft>
                          <a:spcPts val="0"/>
                        </a:spcAft>
                      </a:pPr>
                      <a:r>
                        <a:rPr lang="en-US" sz="2400" dirty="0">
                          <a:effectLst/>
                          <a:latin typeface="Times New Roman"/>
                          <a:ea typeface="Calibri"/>
                          <a:cs typeface="Times New Roman"/>
                        </a:rPr>
                        <a:t>20. Report any findings to senior staffs.</a:t>
                      </a:r>
                      <a:endParaRPr lang="en-US" sz="2400" dirty="0">
                        <a:effectLst/>
                        <a:latin typeface="Times New Roman"/>
                        <a:ea typeface="Calibri"/>
                        <a:cs typeface="Arial"/>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3350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FO\Desktop\figures\107d3fb1e8e38aa12b62b02b0f06fcc36147b3f3598422a6a8e8f.jpeg"/>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p:spPr>
      </p:pic>
    </p:spTree>
    <p:extLst>
      <p:ext uri="{BB962C8B-B14F-4D97-AF65-F5344CB8AC3E}">
        <p14:creationId xmlns:p14="http://schemas.microsoft.com/office/powerpoint/2010/main" val="339892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unile\Pictures\2015_1391217713_28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7" name="Picture 3" descr="C:\Users\compunile\Pictures\thanks.jpg"/>
          <p:cNvPicPr>
            <a:picLocks noChangeAspect="1" noChangeArrowheads="1"/>
          </p:cNvPicPr>
          <p:nvPr/>
        </p:nvPicPr>
        <p:blipFill>
          <a:blip r:embed="rId3"/>
          <a:srcRect/>
          <a:stretch>
            <a:fillRect/>
          </a:stretch>
        </p:blipFill>
        <p:spPr bwMode="auto">
          <a:xfrm>
            <a:off x="785786" y="571480"/>
            <a:ext cx="7405686" cy="4214842"/>
          </a:xfrm>
          <a:prstGeom prst="rect">
            <a:avLst/>
          </a:prstGeom>
          <a:noFill/>
        </p:spPr>
      </p:pic>
    </p:spTree>
    <p:extLst>
      <p:ext uri="{BB962C8B-B14F-4D97-AF65-F5344CB8AC3E}">
        <p14:creationId xmlns:p14="http://schemas.microsoft.com/office/powerpoint/2010/main" val="361347634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8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2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686800" cy="1783630"/>
          </a:xfrm>
          <a:prstGeom prst="rect">
            <a:avLst/>
          </a:prstGeom>
        </p:spPr>
        <p:txBody>
          <a:bodyPr wrap="square">
            <a:spAutoFit/>
          </a:bodyPr>
          <a:lstStyle/>
          <a:p>
            <a:pPr algn="just">
              <a:lnSpc>
                <a:spcPct val="150000"/>
              </a:lnSpc>
              <a:spcAft>
                <a:spcPts val="0"/>
              </a:spcAft>
            </a:pPr>
            <a:r>
              <a:rPr lang="en-US" sz="2400" b="1" u="sng" dirty="0" smtClean="0">
                <a:solidFill>
                  <a:srgbClr val="FF0000"/>
                </a:solidFill>
                <a:latin typeface="Times New Roman"/>
                <a:ea typeface="Calibri"/>
                <a:cs typeface="Times New Roman"/>
              </a:rPr>
              <a:t>Age-Related change effect </a:t>
            </a:r>
            <a:r>
              <a:rPr lang="en-US" sz="2400" b="1" u="sng" dirty="0">
                <a:solidFill>
                  <a:srgbClr val="FF0000"/>
                </a:solidFill>
                <a:latin typeface="Times New Roman"/>
                <a:ea typeface="Calibri"/>
                <a:cs typeface="Times New Roman"/>
              </a:rPr>
              <a:t>on Oral Cavity</a:t>
            </a:r>
            <a:r>
              <a:rPr lang="en-US" sz="2400" b="1" u="sng" dirty="0" smtClean="0">
                <a:solidFill>
                  <a:srgbClr val="FF0000"/>
                </a:solidFill>
                <a:latin typeface="Times New Roman"/>
                <a:ea typeface="Calibri"/>
                <a:cs typeface="Times New Roman"/>
              </a:rPr>
              <a:t>:</a:t>
            </a:r>
            <a:endParaRPr lang="en-US" sz="2000" dirty="0" smtClean="0">
              <a:solidFill>
                <a:srgbClr val="FF0000"/>
              </a:solidFill>
              <a:latin typeface="Times New Roman"/>
              <a:ea typeface="Calibri"/>
              <a:cs typeface="Arial"/>
            </a:endParaRPr>
          </a:p>
          <a:p>
            <a:pPr algn="just">
              <a:lnSpc>
                <a:spcPct val="200000"/>
              </a:lnSpc>
              <a:spcAft>
                <a:spcPts val="0"/>
              </a:spcAft>
            </a:pPr>
            <a:endParaRPr lang="en-US" sz="2000" dirty="0" smtClean="0">
              <a:latin typeface="Times New Roman"/>
              <a:ea typeface="Calibri"/>
              <a:cs typeface="Arial"/>
            </a:endParaRPr>
          </a:p>
          <a:p>
            <a:pPr algn="just">
              <a:lnSpc>
                <a:spcPct val="200000"/>
              </a:lnSpc>
              <a:spcAft>
                <a:spcPts val="0"/>
              </a:spcAft>
            </a:pPr>
            <a:r>
              <a:rPr lang="en-US" sz="2000" dirty="0" smtClean="0">
                <a:latin typeface="Times New Roman"/>
                <a:ea typeface="Calibri"/>
                <a:cs typeface="Arial"/>
              </a:rPr>
              <a:t>1- Tooth </a:t>
            </a:r>
            <a:r>
              <a:rPr lang="en-US" sz="2000" dirty="0">
                <a:latin typeface="Times New Roman"/>
                <a:ea typeface="Calibri"/>
                <a:cs typeface="Arial"/>
              </a:rPr>
              <a:t>enamel and dentine wear down, so cavities are more likely </a:t>
            </a:r>
            <a:endParaRPr lang="en-US" sz="2000" dirty="0" smtClean="0">
              <a:latin typeface="Times New Roman"/>
              <a:ea typeface="Calibri"/>
              <a:cs typeface="Arial"/>
            </a:endParaRPr>
          </a:p>
        </p:txBody>
      </p:sp>
    </p:spTree>
    <p:extLst>
      <p:ext uri="{BB962C8B-B14F-4D97-AF65-F5344CB8AC3E}">
        <p14:creationId xmlns:p14="http://schemas.microsoft.com/office/powerpoint/2010/main" val="381821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p:spPr>
      </p:pic>
    </p:spTree>
    <p:extLst>
      <p:ext uri="{BB962C8B-B14F-4D97-AF65-F5344CB8AC3E}">
        <p14:creationId xmlns:p14="http://schemas.microsoft.com/office/powerpoint/2010/main" val="8662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6189"/>
            <a:ext cx="8915400" cy="6304611"/>
          </a:xfrm>
          <a:prstGeom prst="rect">
            <a:avLst/>
          </a:prstGeom>
        </p:spPr>
        <p:txBody>
          <a:bodyPr wrap="square">
            <a:spAutoFit/>
          </a:bodyPr>
          <a:lstStyle/>
          <a:p>
            <a:pPr lvl="0" algn="just">
              <a:lnSpc>
                <a:spcPct val="200000"/>
              </a:lnSpc>
            </a:pPr>
            <a:r>
              <a:rPr lang="en-US" sz="2400" dirty="0">
                <a:solidFill>
                  <a:prstClr val="black"/>
                </a:solidFill>
                <a:latin typeface="Times New Roman"/>
                <a:ea typeface="Calibri"/>
                <a:cs typeface="Arial"/>
              </a:rPr>
              <a:t>2- Teeth are lost :</a:t>
            </a:r>
          </a:p>
          <a:p>
            <a:pPr lvl="0" algn="just">
              <a:lnSpc>
                <a:spcPct val="200000"/>
              </a:lnSpc>
            </a:pPr>
            <a:r>
              <a:rPr lang="en-US" sz="2400" dirty="0">
                <a:solidFill>
                  <a:prstClr val="black"/>
                </a:solidFill>
                <a:latin typeface="Times New Roman"/>
                <a:ea typeface="Calibri"/>
                <a:cs typeface="Arial"/>
              </a:rPr>
              <a:t>- as a result of periodontal disease and roots that break easily</a:t>
            </a:r>
          </a:p>
          <a:p>
            <a:pPr marL="342900" lvl="0" indent="-342900" algn="just">
              <a:lnSpc>
                <a:spcPct val="200000"/>
              </a:lnSpc>
              <a:buFontTx/>
              <a:buChar char="-"/>
            </a:pPr>
            <a:r>
              <a:rPr lang="en-US" sz="2400" dirty="0">
                <a:solidFill>
                  <a:prstClr val="black"/>
                </a:solidFill>
                <a:latin typeface="Times New Roman"/>
                <a:ea typeface="Calibri"/>
                <a:cs typeface="Arial"/>
              </a:rPr>
              <a:t>Accumulation of plaque, which may lead to inflammation of the gums (gingivitis) </a:t>
            </a:r>
          </a:p>
          <a:p>
            <a:pPr marL="342900" lvl="0" indent="-342900" algn="just">
              <a:lnSpc>
                <a:spcPct val="200000"/>
              </a:lnSpc>
              <a:buFontTx/>
              <a:buChar char="-"/>
            </a:pPr>
            <a:r>
              <a:rPr lang="en-US" sz="2400" dirty="0">
                <a:solidFill>
                  <a:prstClr val="black"/>
                </a:solidFill>
                <a:latin typeface="Times New Roman"/>
                <a:ea typeface="Calibri"/>
                <a:cs typeface="Arial"/>
              </a:rPr>
              <a:t>dental decay and caries formation</a:t>
            </a:r>
          </a:p>
          <a:p>
            <a:pPr marL="342900" lvl="0" indent="-342900" algn="just">
              <a:lnSpc>
                <a:spcPct val="200000"/>
              </a:lnSpc>
              <a:buFontTx/>
              <a:buChar char="-"/>
            </a:pPr>
            <a:r>
              <a:rPr lang="en-US" sz="2400" dirty="0">
                <a:solidFill>
                  <a:prstClr val="black"/>
                </a:solidFill>
                <a:latin typeface="Times New Roman"/>
                <a:ea typeface="Calibri"/>
                <a:cs typeface="Arial"/>
              </a:rPr>
              <a:t>Progressive loss of soft tissue attachments which results in root </a:t>
            </a:r>
            <a:r>
              <a:rPr lang="en-US" sz="2400" dirty="0" smtClean="0">
                <a:solidFill>
                  <a:prstClr val="black"/>
                </a:solidFill>
                <a:latin typeface="Times New Roman"/>
                <a:ea typeface="Calibri"/>
                <a:cs typeface="Arial"/>
              </a:rPr>
              <a:t>exposure</a:t>
            </a:r>
          </a:p>
          <a:p>
            <a:pPr algn="just">
              <a:lnSpc>
                <a:spcPct val="150000"/>
              </a:lnSpc>
              <a:spcAft>
                <a:spcPts val="0"/>
              </a:spcAft>
            </a:pPr>
            <a:r>
              <a:rPr lang="en-US" sz="2400" dirty="0">
                <a:solidFill>
                  <a:prstClr val="black"/>
                </a:solidFill>
                <a:latin typeface="Times New Roman"/>
                <a:ea typeface="Calibri"/>
                <a:cs typeface="Arial"/>
              </a:rPr>
              <a:t>- </a:t>
            </a:r>
            <a:r>
              <a:rPr lang="en-US" sz="2400" dirty="0" smtClean="0">
                <a:solidFill>
                  <a:prstClr val="black"/>
                </a:solidFill>
                <a:latin typeface="Times New Roman"/>
                <a:ea typeface="Calibri"/>
                <a:cs typeface="Arial"/>
              </a:rPr>
              <a:t>    There is </a:t>
            </a:r>
            <a:r>
              <a:rPr lang="en-US" sz="2400" dirty="0">
                <a:solidFill>
                  <a:prstClr val="black"/>
                </a:solidFill>
                <a:latin typeface="Times New Roman"/>
                <a:ea typeface="Calibri"/>
                <a:cs typeface="Arial"/>
              </a:rPr>
              <a:t>increasing brittleness, making them more susceptible to </a:t>
            </a:r>
            <a:r>
              <a:rPr lang="en-US" sz="2400" dirty="0" smtClean="0">
                <a:solidFill>
                  <a:prstClr val="black"/>
                </a:solidFill>
                <a:latin typeface="Times New Roman"/>
                <a:ea typeface="Calibri"/>
                <a:cs typeface="Arial"/>
              </a:rPr>
              <a:t>damage</a:t>
            </a:r>
            <a:endParaRPr lang="en-US" sz="2400" dirty="0">
              <a:solidFill>
                <a:prstClr val="black"/>
              </a:solidFill>
              <a:latin typeface="Times New Roman"/>
              <a:ea typeface="Calibri"/>
              <a:cs typeface="Arial"/>
            </a:endParaRPr>
          </a:p>
        </p:txBody>
      </p:sp>
    </p:spTree>
    <p:extLst>
      <p:ext uri="{BB962C8B-B14F-4D97-AF65-F5344CB8AC3E}">
        <p14:creationId xmlns:p14="http://schemas.microsoft.com/office/powerpoint/2010/main" val="242640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666"/>
          </a:xfrm>
          <a:prstGeom prst="rect">
            <a:avLst/>
          </a:prstGeom>
          <a:noFill/>
          <a:ln>
            <a:noFill/>
          </a:ln>
        </p:spPr>
      </p:pic>
    </p:spTree>
    <p:extLst>
      <p:ext uri="{BB962C8B-B14F-4D97-AF65-F5344CB8AC3E}">
        <p14:creationId xmlns:p14="http://schemas.microsoft.com/office/powerpoint/2010/main" val="296812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TotalTime>
  <Words>1165</Words>
  <Application>Microsoft Office PowerPoint</Application>
  <PresentationFormat>On-screen Show (4:3)</PresentationFormat>
  <Paragraphs>140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Elham</dc:creator>
  <cp:lastModifiedBy>XPNET</cp:lastModifiedBy>
  <cp:revision>32</cp:revision>
  <dcterms:created xsi:type="dcterms:W3CDTF">2006-08-16T00:00:00Z</dcterms:created>
  <dcterms:modified xsi:type="dcterms:W3CDTF">2020-02-17T02:45:26Z</dcterms:modified>
</cp:coreProperties>
</file>