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51E7944-25C1-4D68-B065-DD616C8CDFEC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F167CEA4-348B-4E1B-A22F-28A69BD3302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7944-25C1-4D68-B065-DD616C8CDFEC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7CEA4-348B-4E1B-A22F-28A69BD3302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7944-25C1-4D68-B065-DD616C8CDFEC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7CEA4-348B-4E1B-A22F-28A69BD3302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7944-25C1-4D68-B065-DD616C8CDFEC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7CEA4-348B-4E1B-A22F-28A69BD3302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7944-25C1-4D68-B065-DD616C8CDFEC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7CEA4-348B-4E1B-A22F-28A69BD3302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7944-25C1-4D68-B065-DD616C8CDFEC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7CEA4-348B-4E1B-A22F-28A69BD33029}" type="slidenum">
              <a:rPr lang="ar-EG" smtClean="0"/>
              <a:t>‹#›</a:t>
            </a:fld>
            <a:endParaRPr lang="ar-E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7944-25C1-4D68-B065-DD616C8CDFEC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7CEA4-348B-4E1B-A22F-28A69BD33029}" type="slidenum">
              <a:rPr lang="ar-EG" smtClean="0"/>
              <a:t>‹#›</a:t>
            </a:fld>
            <a:endParaRPr lang="ar-EG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7944-25C1-4D68-B065-DD616C8CDFEC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7CEA4-348B-4E1B-A22F-28A69BD3302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7944-25C1-4D68-B065-DD616C8CDFEC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7CEA4-348B-4E1B-A22F-28A69BD3302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51E7944-25C1-4D68-B065-DD616C8CDFEC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F167CEA4-348B-4E1B-A22F-28A69BD3302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51E7944-25C1-4D68-B065-DD616C8CDFEC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F167CEA4-348B-4E1B-A22F-28A69BD3302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51E7944-25C1-4D68-B065-DD616C8CDFEC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167CEA4-348B-4E1B-A22F-28A69BD33029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effectLst/>
                <a:latin typeface="Times New Roman"/>
                <a:ea typeface="Calibri"/>
              </a:rPr>
              <a:t>Denture care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Prepared </a:t>
            </a:r>
            <a:r>
              <a:rPr lang="en-US" b="1" dirty="0" smtClean="0">
                <a:solidFill>
                  <a:schemeClr val="tx1"/>
                </a:solidFill>
              </a:rPr>
              <a:t>by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Asmaa</a:t>
            </a:r>
            <a:r>
              <a:rPr lang="en-US" dirty="0" smtClean="0">
                <a:solidFill>
                  <a:schemeClr val="tx1"/>
                </a:solidFill>
              </a:rPr>
              <a:t> Ahmed </a:t>
            </a:r>
            <a:r>
              <a:rPr lang="en-US" dirty="0" err="1" smtClean="0">
                <a:solidFill>
                  <a:schemeClr val="tx1"/>
                </a:solidFill>
              </a:rPr>
              <a:t>Mahazam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Demonstrator at community health nursing department</a:t>
            </a:r>
            <a:endParaRPr lang="ar-E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2240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671676"/>
              </p:ext>
            </p:extLst>
          </p:nvPr>
        </p:nvGraphicFramePr>
        <p:xfrm>
          <a:off x="899592" y="620688"/>
          <a:ext cx="7128792" cy="5583808"/>
        </p:xfrm>
        <a:graphic>
          <a:graphicData uri="http://schemas.openxmlformats.org/drawingml/2006/table">
            <a:tbl>
              <a:tblPr rtl="1" firstRow="1" bandRow="1">
                <a:tableStyleId>{D7AC3CCA-C797-4891-BE02-D94E43425B78}</a:tableStyleId>
              </a:tblPr>
              <a:tblGrid>
                <a:gridCol w="3561356"/>
                <a:gridCol w="3567436"/>
              </a:tblGrid>
              <a:tr h="5583808">
                <a:tc>
                  <a:txBody>
                    <a:bodyPr/>
                    <a:lstStyle/>
                    <a:p>
                      <a:pPr rtl="1"/>
                      <a:r>
                        <a:rPr lang="en-US" sz="1800" dirty="0" smtClean="0">
                          <a:effectLst/>
                          <a:latin typeface="Times New Roman"/>
                          <a:ea typeface="Calibri"/>
                        </a:rPr>
                        <a:t>To prevent breaking of dentures.</a:t>
                      </a:r>
                    </a:p>
                    <a:p>
                      <a:pPr rtl="1"/>
                      <a:endParaRPr lang="en-US" sz="180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pPr rtl="1"/>
                      <a:endParaRPr lang="ar-EG" sz="180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pPr rtl="1"/>
                      <a:endParaRPr lang="ar-E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5-Assist client </a:t>
                      </a:r>
                      <a:r>
                        <a:rPr lang="en-US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with </a:t>
                      </a:r>
                      <a:r>
                        <a:rPr lang="en-US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denture removal</a:t>
                      </a:r>
                      <a:r>
                        <a:rPr lang="en-US" sz="1600" b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:-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a-Top denture</a:t>
                      </a:r>
                      <a:r>
                        <a:rPr lang="en-US" sz="18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:</a:t>
                      </a:r>
                      <a:endParaRPr lang="en-US" sz="1800" b="0" dirty="0" smtClean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• With tissue, grasp the denture with thumb and forefinger and pull downward.</a:t>
                      </a:r>
                      <a:endParaRPr lang="en-US" sz="1800" b="0" dirty="0" smtClean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• Place in denture cup.</a:t>
                      </a:r>
                      <a:endParaRPr lang="en-US" sz="1800" b="0" dirty="0" smtClean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b. Bottom denture</a:t>
                      </a:r>
                      <a:r>
                        <a:rPr lang="en-US" sz="18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:</a:t>
                      </a:r>
                      <a:endParaRPr lang="en-US" sz="1800" b="0" dirty="0" smtClean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800" b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• Place thumbs on the gums and release the denture. Grasp denture with thumb and forefingers and pull upward.</a:t>
                      </a:r>
                      <a:endParaRPr lang="en-US" sz="1800" b="0" dirty="0" smtClean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algn="l"/>
                      <a:r>
                        <a:rPr lang="en-US" sz="1800" b="0" dirty="0" smtClean="0">
                          <a:effectLst/>
                          <a:latin typeface="Times New Roman"/>
                          <a:ea typeface="Calibri"/>
                        </a:rPr>
                        <a:t>• Place in denture cup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Calibri"/>
                        </a:rPr>
                        <a:t>.</a:t>
                      </a:r>
                      <a:endParaRPr lang="ar-EG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072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021840"/>
              </p:ext>
            </p:extLst>
          </p:nvPr>
        </p:nvGraphicFramePr>
        <p:xfrm>
          <a:off x="827584" y="692696"/>
          <a:ext cx="7440488" cy="5544617"/>
        </p:xfrm>
        <a:graphic>
          <a:graphicData uri="http://schemas.openxmlformats.org/drawingml/2006/table">
            <a:tbl>
              <a:tblPr rtl="1" firstRow="1" bandRow="1">
                <a:tableStyleId>{D7AC3CCA-C797-4891-BE02-D94E43425B78}</a:tableStyleId>
              </a:tblPr>
              <a:tblGrid>
                <a:gridCol w="3720244"/>
                <a:gridCol w="3720244"/>
              </a:tblGrid>
              <a:tr h="1317313">
                <a:tc>
                  <a:txBody>
                    <a:bodyPr/>
                    <a:lstStyle/>
                    <a:p>
                      <a:pPr algn="l" rtl="1"/>
                      <a:r>
                        <a:rPr lang="en-US" sz="2000" b="0" dirty="0" smtClean="0">
                          <a:effectLst/>
                          <a:latin typeface="Times New Roman"/>
                          <a:ea typeface="Calibri"/>
                        </a:rPr>
                        <a:t>To facilitate removal of microorganisms</a:t>
                      </a:r>
                      <a:endParaRPr lang="ar-EG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000" b="0" dirty="0" smtClean="0">
                          <a:effectLst/>
                          <a:latin typeface="Times New Roman"/>
                          <a:ea typeface="Calibri"/>
                        </a:rPr>
                        <a:t>6-Apply toothpaste to brush and brush dentures either with cool water in the emesis basin or under running water in the sink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.</a:t>
                      </a:r>
                      <a:endParaRPr lang="ar-EG" sz="2000" dirty="0"/>
                    </a:p>
                  </a:txBody>
                  <a:tcPr/>
                </a:tc>
              </a:tr>
              <a:tr h="1056826">
                <a:tc>
                  <a:txBody>
                    <a:bodyPr/>
                    <a:lstStyle/>
                    <a:p>
                      <a:pPr algn="l" rtl="1"/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To remove toothpaste.</a:t>
                      </a:r>
                      <a:endParaRPr lang="ar-E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7-Rinse thoroughly.</a:t>
                      </a:r>
                      <a:endParaRPr lang="ar-EG" sz="2000" dirty="0"/>
                    </a:p>
                  </a:txBody>
                  <a:tcPr/>
                </a:tc>
              </a:tr>
              <a:tr h="1056826">
                <a:tc>
                  <a:txBody>
                    <a:bodyPr/>
                    <a:lstStyle/>
                    <a:p>
                      <a:pPr algn="l" rtl="1"/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To fresh mouth and facilitates intake of solid food.</a:t>
                      </a:r>
                      <a:endParaRPr lang="ar-E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8-Assist client with rinsing mouth and replacing dentures</a:t>
                      </a:r>
                      <a:endParaRPr lang="ar-EG" sz="2000" dirty="0"/>
                    </a:p>
                  </a:txBody>
                  <a:tcPr/>
                </a:tc>
              </a:tr>
              <a:tr h="1056826">
                <a:tc>
                  <a:txBody>
                    <a:bodyPr/>
                    <a:lstStyle/>
                    <a:p>
                      <a:pPr algn="l" rtl="1"/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To maintain a clean environment</a:t>
                      </a:r>
                      <a:endParaRPr lang="ar-E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9-Rinse, dry, and return articles to proper place.</a:t>
                      </a:r>
                      <a:endParaRPr lang="ar-EG" sz="2000" dirty="0"/>
                    </a:p>
                  </a:txBody>
                  <a:tcPr/>
                </a:tc>
              </a:tr>
              <a:tr h="1056826">
                <a:tc>
                  <a:txBody>
                    <a:bodyPr/>
                    <a:lstStyle/>
                    <a:p>
                      <a:pPr algn="l" rtl="1"/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To prevent the transmission of microorganisms and document nursing care.</a:t>
                      </a:r>
                      <a:endParaRPr lang="ar-E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10-Remove gloves, wash hands, and document care</a:t>
                      </a:r>
                      <a:endParaRPr lang="ar-EG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48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3223559"/>
            <a:ext cx="648072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8000" b="1" i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/>
                <a:ea typeface="Calibri"/>
                <a:cs typeface="Arial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32814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1052736"/>
            <a:ext cx="6984776" cy="5068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Aft>
                <a:spcPts val="1000"/>
              </a:spcAft>
              <a:tabLst>
                <a:tab pos="1106805" algn="l"/>
              </a:tabLst>
            </a:pPr>
            <a:r>
              <a:rPr lang="en-US" sz="3200" b="1" u="sng" dirty="0" smtClean="0">
                <a:effectLst/>
                <a:latin typeface="Times New Roman"/>
                <a:ea typeface="Calibri"/>
                <a:cs typeface="Arial"/>
              </a:rPr>
              <a:t>Outlines:</a:t>
            </a:r>
            <a:endParaRPr lang="en-US" sz="3200" dirty="0" smtClean="0">
              <a:effectLst/>
              <a:latin typeface="Times New Roman"/>
              <a:ea typeface="Calibri"/>
              <a:cs typeface="Arial"/>
            </a:endParaRPr>
          </a:p>
          <a:p>
            <a:pPr marL="228600" algn="l">
              <a:lnSpc>
                <a:spcPct val="150000"/>
              </a:lnSpc>
              <a:spcAft>
                <a:spcPts val="0"/>
              </a:spcAft>
            </a:pPr>
            <a:r>
              <a:rPr lang="en-US" sz="3200" b="1" dirty="0" smtClean="0">
                <a:effectLst/>
                <a:latin typeface="Times New Roman"/>
                <a:ea typeface="Calibri"/>
                <a:cs typeface="Times New Roman"/>
              </a:rPr>
              <a:t>1- Definition</a:t>
            </a:r>
          </a:p>
          <a:p>
            <a:pPr marL="228600" algn="l">
              <a:lnSpc>
                <a:spcPct val="150000"/>
              </a:lnSpc>
              <a:spcAft>
                <a:spcPts val="0"/>
              </a:spcAft>
            </a:pPr>
            <a:r>
              <a:rPr lang="en-US" sz="3200" b="1" dirty="0" smtClean="0">
                <a:effectLst/>
                <a:latin typeface="Times New Roman"/>
                <a:ea typeface="Calibri"/>
                <a:cs typeface="Times New Roman"/>
              </a:rPr>
              <a:t>2- Purpose</a:t>
            </a:r>
            <a:endParaRPr lang="en-US" sz="3200" dirty="0" smtClean="0">
              <a:effectLst/>
              <a:latin typeface="Times New Roman"/>
              <a:ea typeface="Calibri"/>
              <a:cs typeface="Arial"/>
            </a:endParaRPr>
          </a:p>
          <a:p>
            <a:pPr marL="228600" algn="l">
              <a:lnSpc>
                <a:spcPct val="150000"/>
              </a:lnSpc>
              <a:spcAft>
                <a:spcPts val="0"/>
              </a:spcAft>
            </a:pPr>
            <a:r>
              <a:rPr lang="en-US" sz="3200" b="1" dirty="0" smtClean="0">
                <a:effectLst/>
                <a:latin typeface="Times New Roman"/>
                <a:ea typeface="Calibri"/>
                <a:cs typeface="Times New Roman"/>
              </a:rPr>
              <a:t>3-precautions for denture care</a:t>
            </a:r>
            <a:endParaRPr lang="en-US" sz="3200" dirty="0" smtClean="0">
              <a:effectLst/>
              <a:latin typeface="Times New Roman"/>
              <a:ea typeface="Calibri"/>
              <a:cs typeface="Arial"/>
            </a:endParaRPr>
          </a:p>
          <a:p>
            <a:pPr marL="228600" algn="l">
              <a:lnSpc>
                <a:spcPct val="150000"/>
              </a:lnSpc>
              <a:spcAft>
                <a:spcPts val="0"/>
              </a:spcAft>
            </a:pPr>
            <a:r>
              <a:rPr lang="en-US" sz="3200" b="1" dirty="0" smtClean="0">
                <a:effectLst/>
                <a:latin typeface="Times New Roman"/>
                <a:ea typeface="Calibri"/>
                <a:cs typeface="Times New Roman"/>
              </a:rPr>
              <a:t>4- Equipment</a:t>
            </a:r>
          </a:p>
          <a:p>
            <a:pPr marL="228600" algn="l">
              <a:lnSpc>
                <a:spcPct val="150000"/>
              </a:lnSpc>
              <a:spcAft>
                <a:spcPts val="0"/>
              </a:spcAft>
            </a:pPr>
            <a:r>
              <a:rPr lang="en-US" sz="3200" b="1" dirty="0" smtClean="0">
                <a:effectLst/>
                <a:latin typeface="Times New Roman"/>
                <a:ea typeface="Calibri"/>
                <a:cs typeface="Times New Roman"/>
              </a:rPr>
              <a:t>5-Procedure</a:t>
            </a:r>
            <a:endParaRPr lang="en-US" b="1" dirty="0">
              <a:latin typeface="Times New Roman"/>
              <a:ea typeface="Calibri"/>
              <a:cs typeface="Times New Roman"/>
            </a:endParaRPr>
          </a:p>
          <a:p>
            <a:pPr marL="228600" algn="l">
              <a:lnSpc>
                <a:spcPct val="150000"/>
              </a:lnSpc>
              <a:spcAft>
                <a:spcPts val="0"/>
              </a:spcAft>
            </a:pPr>
            <a:endParaRPr lang="en-US" dirty="0">
              <a:effectLst/>
              <a:latin typeface="Times New Roman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467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1628800"/>
            <a:ext cx="6264696" cy="3192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en-US" sz="2800" b="1" u="sng" dirty="0" smtClean="0">
                <a:effectLst/>
                <a:latin typeface="Times New Roman"/>
                <a:ea typeface="Calibri"/>
                <a:cs typeface="Times New Roman"/>
              </a:rPr>
              <a:t>Definition:</a:t>
            </a:r>
            <a:endParaRPr lang="en-US" sz="2800" dirty="0" smtClean="0">
              <a:effectLst/>
              <a:latin typeface="Times New Roman"/>
              <a:ea typeface="Calibri"/>
              <a:cs typeface="Arial"/>
            </a:endParaRPr>
          </a:p>
          <a:p>
            <a:pPr algn="ctr">
              <a:lnSpc>
                <a:spcPct val="200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/>
                <a:ea typeface="Calibri"/>
                <a:cs typeface="Times New Roman"/>
              </a:rPr>
              <a:t>  *Brushing, and cleansing the denture and    oral mucosa by rinsing with</a:t>
            </a:r>
            <a:r>
              <a:rPr lang="en-US" sz="2800" b="1" u="sng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 smtClean="0">
                <a:effectLst/>
                <a:latin typeface="Times New Roman"/>
                <a:ea typeface="Calibri"/>
                <a:cs typeface="Times New Roman"/>
              </a:rPr>
              <a:t>water,          saline, dilute mouth wash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.</a:t>
            </a:r>
            <a:endParaRPr lang="en-US" dirty="0">
              <a:effectLst/>
              <a:latin typeface="Times New Roman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673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1052736"/>
            <a:ext cx="57423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en-US" sz="2800" b="1" u="sng" dirty="0" smtClean="0">
                <a:effectLst/>
                <a:latin typeface="Times New Roman"/>
                <a:ea typeface="Calibri"/>
                <a:cs typeface="Times New Roman"/>
              </a:rPr>
              <a:t>Purpose:</a:t>
            </a:r>
            <a:endParaRPr lang="en-US" sz="2800" dirty="0" smtClean="0">
              <a:effectLst/>
              <a:latin typeface="Times New Roman"/>
              <a:ea typeface="Calibri"/>
              <a:cs typeface="Arial"/>
            </a:endParaRPr>
          </a:p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/>
                <a:ea typeface="Calibri"/>
                <a:cs typeface="Times New Roman"/>
              </a:rPr>
              <a:t>1- Cleans denture surface to prevent bad odor</a:t>
            </a:r>
          </a:p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/>
                <a:ea typeface="Calibri"/>
                <a:cs typeface="Times New Roman"/>
              </a:rPr>
              <a:t>2- Maintain hydrated intact oral    mucosa</a:t>
            </a:r>
          </a:p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/>
                <a:ea typeface="Calibri"/>
                <a:cs typeface="Times New Roman"/>
              </a:rPr>
              <a:t>3- Promote self-esteem and comfort</a:t>
            </a:r>
            <a:endParaRPr lang="en-US" dirty="0">
              <a:effectLst/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073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1124745"/>
            <a:ext cx="734481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en-US" sz="2400" b="1" u="sng" dirty="0" smtClean="0">
                <a:effectLst/>
                <a:latin typeface="Times New Roman"/>
                <a:ea typeface="Calibri"/>
                <a:cs typeface="Times New Roman"/>
              </a:rPr>
              <a:t>Precaution for denture care:</a:t>
            </a:r>
            <a:endParaRPr lang="en-US" sz="2400" dirty="0" smtClean="0">
              <a:effectLst/>
              <a:latin typeface="Times New Roman"/>
              <a:ea typeface="Calibri"/>
              <a:cs typeface="Arial"/>
            </a:endParaRPr>
          </a:p>
          <a:p>
            <a:pPr marL="457200" algn="l">
              <a:lnSpc>
                <a:spcPct val="200000"/>
              </a:lnSpc>
              <a:spcAft>
                <a:spcPts val="0"/>
              </a:spcAft>
            </a:pPr>
            <a:r>
              <a:rPr lang="en-US" sz="2000" dirty="0" smtClean="0">
                <a:effectLst/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 smtClean="0">
                <a:effectLst/>
                <a:latin typeface="Times New Roman"/>
                <a:ea typeface="Calibri"/>
                <a:cs typeface="Arial"/>
                <a:sym typeface="Symbol"/>
              </a:rPr>
              <a:t></a:t>
            </a:r>
            <a:r>
              <a:rPr lang="en-US" sz="2400" dirty="0" smtClean="0">
                <a:effectLst/>
                <a:latin typeface="Times New Roman"/>
                <a:ea typeface="Calibri"/>
                <a:cs typeface="Arial"/>
              </a:rPr>
              <a:t> Dentures should be cleaned at least once daily. </a:t>
            </a:r>
          </a:p>
          <a:p>
            <a:pPr marL="457200" algn="l">
              <a:lnSpc>
                <a:spcPct val="200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/>
                <a:ea typeface="Calibri"/>
                <a:cs typeface="Arial"/>
                <a:sym typeface="Symbol"/>
              </a:rPr>
              <a:t> </a:t>
            </a:r>
            <a:r>
              <a:rPr lang="en-US" sz="2400" dirty="0" smtClean="0">
                <a:effectLst/>
                <a:latin typeface="Times New Roman"/>
                <a:ea typeface="Calibri"/>
                <a:cs typeface="Arial"/>
              </a:rPr>
              <a:t> Use a denture brush or hard nailbrush and scrub off plaque and food particles on teeth including the outside and inside of denture under running water. </a:t>
            </a:r>
          </a:p>
          <a:p>
            <a:pPr marL="457200" algn="l">
              <a:lnSpc>
                <a:spcPct val="200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/>
                <a:ea typeface="Calibri"/>
                <a:cs typeface="Arial"/>
                <a:sym typeface="Symbol"/>
              </a:rPr>
              <a:t></a:t>
            </a:r>
            <a:r>
              <a:rPr lang="en-US" sz="2400" dirty="0" smtClean="0">
                <a:effectLst/>
                <a:latin typeface="Times New Roman"/>
                <a:ea typeface="Calibri"/>
                <a:cs typeface="Arial"/>
              </a:rPr>
              <a:t> Put a towel in sink to protect dentures from breaking if they fall accidentally</a:t>
            </a:r>
            <a:r>
              <a:rPr lang="en-US" sz="2000" dirty="0" smtClean="0">
                <a:effectLst/>
                <a:latin typeface="Times New Roman"/>
                <a:ea typeface="Calibri"/>
                <a:cs typeface="Arial"/>
              </a:rPr>
              <a:t>.</a:t>
            </a:r>
            <a:endParaRPr lang="en-US" sz="2000" dirty="0">
              <a:effectLst/>
              <a:latin typeface="Times New Roman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097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692696"/>
            <a:ext cx="7344816" cy="5150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l">
              <a:lnSpc>
                <a:spcPct val="200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/>
                <a:ea typeface="Calibri"/>
                <a:cs typeface="Arial"/>
                <a:sym typeface="Symbol"/>
              </a:rPr>
              <a:t></a:t>
            </a:r>
            <a:r>
              <a:rPr lang="en-US" sz="2400" dirty="0" smtClean="0">
                <a:effectLst/>
                <a:latin typeface="Times New Roman"/>
                <a:ea typeface="Calibri"/>
                <a:cs typeface="Arial"/>
              </a:rPr>
              <a:t> All denture paste or powder should be removed from the denture each day before applying new denture paste or powder </a:t>
            </a:r>
          </a:p>
          <a:p>
            <a:pPr marL="457200" algn="l">
              <a:lnSpc>
                <a:spcPct val="200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/>
                <a:ea typeface="Calibri"/>
                <a:cs typeface="Arial"/>
                <a:sym typeface="Symbol"/>
              </a:rPr>
              <a:t></a:t>
            </a:r>
            <a:r>
              <a:rPr lang="en-US" sz="2400" dirty="0" smtClean="0">
                <a:effectLst/>
                <a:latin typeface="Times New Roman"/>
                <a:ea typeface="Calibri"/>
                <a:cs typeface="Arial"/>
              </a:rPr>
              <a:t> Dentures should be stored in a container with water when not in the mouth. </a:t>
            </a:r>
          </a:p>
          <a:p>
            <a:pPr marL="457200" algn="l">
              <a:lnSpc>
                <a:spcPct val="200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/>
                <a:ea typeface="Calibri"/>
                <a:cs typeface="Arial"/>
                <a:sym typeface="Symbol"/>
              </a:rPr>
              <a:t></a:t>
            </a:r>
            <a:r>
              <a:rPr lang="en-US" sz="2400" dirty="0" smtClean="0">
                <a:effectLst/>
                <a:latin typeface="Times New Roman"/>
                <a:ea typeface="Calibri"/>
                <a:cs typeface="Arial"/>
              </a:rPr>
              <a:t> The storage container should be regularly cleaned with diluted bleach and soaked for one hour. </a:t>
            </a:r>
            <a:endParaRPr lang="en-US" sz="2400" dirty="0">
              <a:effectLst/>
              <a:latin typeface="Times New Roman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039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898842"/>
            <a:ext cx="7056784" cy="51492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l">
              <a:lnSpc>
                <a:spcPct val="200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/>
                <a:ea typeface="Calibri"/>
                <a:cs typeface="Arial"/>
                <a:sym typeface="Symbol"/>
              </a:rPr>
              <a:t></a:t>
            </a:r>
            <a:r>
              <a:rPr lang="en-US" sz="2400" dirty="0" smtClean="0">
                <a:effectLst/>
                <a:latin typeface="Times New Roman"/>
                <a:ea typeface="Calibri"/>
                <a:cs typeface="Arial"/>
              </a:rPr>
              <a:t> Rinse thoroughly before use</a:t>
            </a:r>
          </a:p>
          <a:p>
            <a:pPr marL="457200" algn="l">
              <a:lnSpc>
                <a:spcPct val="200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/>
                <a:ea typeface="Calibri"/>
                <a:cs typeface="Arial"/>
                <a:sym typeface="Symbol"/>
              </a:rPr>
              <a:t></a:t>
            </a:r>
            <a:r>
              <a:rPr lang="en-US" sz="2400" dirty="0" smtClean="0">
                <a:effectLst/>
                <a:latin typeface="Times New Roman"/>
                <a:ea typeface="Calibri"/>
                <a:cs typeface="Arial"/>
              </a:rPr>
              <a:t> Dentures, whether full or partial should not be worn all day.</a:t>
            </a:r>
          </a:p>
          <a:p>
            <a:pPr marL="457200" algn="l">
              <a:lnSpc>
                <a:spcPct val="200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/>
                <a:ea typeface="Calibri"/>
                <a:cs typeface="Arial"/>
                <a:sym typeface="Symbol"/>
              </a:rPr>
              <a:t></a:t>
            </a:r>
            <a:r>
              <a:rPr lang="en-US" sz="2400" dirty="0" smtClean="0">
                <a:effectLst/>
                <a:latin typeface="Times New Roman"/>
                <a:ea typeface="Calibri"/>
                <a:cs typeface="Arial"/>
              </a:rPr>
              <a:t> Leave dentures out at least 6 hours per day to allow the gums to breathe </a:t>
            </a:r>
          </a:p>
          <a:p>
            <a:pPr marL="457200" algn="l">
              <a:lnSpc>
                <a:spcPct val="200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/>
                <a:ea typeface="Calibri"/>
                <a:cs typeface="Arial"/>
                <a:sym typeface="Symbol"/>
              </a:rPr>
              <a:t></a:t>
            </a:r>
            <a:r>
              <a:rPr lang="en-US" sz="2400" dirty="0" smtClean="0">
                <a:effectLst/>
                <a:latin typeface="Times New Roman"/>
                <a:ea typeface="Calibri"/>
                <a:cs typeface="Arial"/>
              </a:rPr>
              <a:t> Wearing dentures constantly irritates the gums</a:t>
            </a:r>
          </a:p>
          <a:p>
            <a:pPr marL="457200" algn="l">
              <a:lnSpc>
                <a:spcPct val="200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/>
                <a:ea typeface="Calibri"/>
                <a:cs typeface="Arial"/>
                <a:sym typeface="Symbol"/>
              </a:rPr>
              <a:t></a:t>
            </a:r>
            <a:r>
              <a:rPr lang="en-US" sz="2400" dirty="0" smtClean="0">
                <a:effectLst/>
                <a:latin typeface="Times New Roman"/>
                <a:ea typeface="Calibri"/>
                <a:cs typeface="Arial"/>
              </a:rPr>
              <a:t> Dentures that fit poorly can also irritate gums</a:t>
            </a: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.</a:t>
            </a:r>
            <a:endParaRPr lang="en-US" dirty="0">
              <a:effectLst/>
              <a:latin typeface="Times New Roman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842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1052736"/>
            <a:ext cx="7416824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en-US" sz="2000" b="1" u="sng" dirty="0" smtClean="0">
                <a:effectLst/>
                <a:latin typeface="Times New Roman"/>
                <a:ea typeface="Calibri"/>
                <a:cs typeface="Times New Roman"/>
              </a:rPr>
              <a:t>Equipment</a:t>
            </a:r>
            <a:r>
              <a:rPr lang="en-US" sz="2000" b="1" u="sng" dirty="0" smtClean="0">
                <a:latin typeface="Times New Roman"/>
                <a:ea typeface="Calibri"/>
                <a:cs typeface="Times New Roman"/>
              </a:rPr>
              <a:t>:-</a:t>
            </a:r>
            <a:endParaRPr lang="en-US" sz="2000" dirty="0">
              <a:latin typeface="Times New Roman"/>
              <a:ea typeface="Calibri"/>
              <a:cs typeface="Arial"/>
            </a:endParaRPr>
          </a:p>
          <a:p>
            <a:pPr lvl="0" algn="l">
              <a:lnSpc>
                <a:spcPct val="200000"/>
              </a:lnSpc>
            </a:pPr>
            <a:r>
              <a:rPr lang="ar-EG" sz="2000" dirty="0" smtClean="0">
                <a:effectLst/>
                <a:latin typeface="Times New Roman"/>
                <a:ea typeface="Calibri"/>
                <a:cs typeface="Times New Roman"/>
              </a:rPr>
              <a:t>   </a:t>
            </a:r>
            <a:r>
              <a:rPr lang="en-US" sz="2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*Cup of water </a:t>
            </a:r>
            <a:endParaRPr lang="en-US" sz="2000" dirty="0">
              <a:solidFill>
                <a:prstClr val="black"/>
              </a:solidFill>
              <a:latin typeface="Times New Roman"/>
              <a:ea typeface="Calibri"/>
              <a:cs typeface="Arial"/>
            </a:endParaRPr>
          </a:p>
          <a:p>
            <a:pPr lvl="0" algn="l">
              <a:lnSpc>
                <a:spcPct val="200000"/>
              </a:lnSpc>
            </a:pPr>
            <a:r>
              <a:rPr lang="en-US" sz="2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*No sterile gloves </a:t>
            </a:r>
            <a:endParaRPr lang="en-US" sz="2000" dirty="0">
              <a:solidFill>
                <a:prstClr val="black"/>
              </a:solidFill>
              <a:latin typeface="Times New Roman"/>
              <a:ea typeface="Calibri"/>
              <a:cs typeface="Arial"/>
            </a:endParaRPr>
          </a:p>
          <a:p>
            <a:pPr lvl="0" algn="l">
              <a:lnSpc>
                <a:spcPct val="200000"/>
              </a:lnSpc>
            </a:pPr>
            <a:r>
              <a:rPr lang="en-US" sz="2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*Tissue</a:t>
            </a:r>
            <a:endParaRPr lang="en-US" sz="2000" dirty="0">
              <a:solidFill>
                <a:prstClr val="black"/>
              </a:solidFill>
              <a:latin typeface="Times New Roman"/>
              <a:ea typeface="Calibri"/>
              <a:cs typeface="Arial"/>
            </a:endParaRPr>
          </a:p>
          <a:p>
            <a:pPr lvl="0" algn="l">
              <a:lnSpc>
                <a:spcPct val="200000"/>
              </a:lnSpc>
            </a:pPr>
            <a:r>
              <a:rPr lang="en-US" sz="2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*Denture cup</a:t>
            </a:r>
            <a:endParaRPr lang="en-US" sz="2000" dirty="0">
              <a:solidFill>
                <a:prstClr val="black"/>
              </a:solidFill>
              <a:latin typeface="Times New Roman"/>
              <a:ea typeface="Calibri"/>
              <a:cs typeface="Arial"/>
            </a:endParaRPr>
          </a:p>
          <a:p>
            <a:pPr algn="l">
              <a:lnSpc>
                <a:spcPct val="200000"/>
              </a:lnSpc>
              <a:spcAft>
                <a:spcPts val="0"/>
              </a:spcAft>
            </a:pPr>
            <a:r>
              <a:rPr lang="ar-EG" sz="20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dirty="0" smtClean="0">
                <a:effectLst/>
                <a:latin typeface="Times New Roman"/>
                <a:ea typeface="Calibri"/>
                <a:cs typeface="Times New Roman"/>
              </a:rPr>
              <a:t>*Denture brush</a:t>
            </a:r>
            <a:endParaRPr lang="en-US" sz="2000" dirty="0" smtClean="0">
              <a:effectLst/>
              <a:latin typeface="Times New Roman"/>
              <a:ea typeface="Calibri"/>
              <a:cs typeface="Arial"/>
            </a:endParaRPr>
          </a:p>
          <a:p>
            <a:pPr lvl="0" algn="l">
              <a:lnSpc>
                <a:spcPct val="200000"/>
              </a:lnSpc>
              <a:spcAft>
                <a:spcPts val="0"/>
              </a:spcAft>
            </a:pPr>
            <a:r>
              <a:rPr lang="en-US" sz="2000" dirty="0" smtClean="0">
                <a:effectLst/>
                <a:latin typeface="Times New Roman"/>
                <a:ea typeface="Calibri"/>
                <a:cs typeface="Times New Roman"/>
              </a:rPr>
              <a:t>*Denture cleaner</a:t>
            </a:r>
            <a:endParaRPr lang="en-US" sz="2000" dirty="0" smtClean="0">
              <a:effectLst/>
              <a:latin typeface="Times New Roman"/>
              <a:ea typeface="Calibri"/>
              <a:cs typeface="Arial"/>
            </a:endParaRPr>
          </a:p>
          <a:p>
            <a:pPr lvl="0" algn="l">
              <a:lnSpc>
                <a:spcPct val="200000"/>
              </a:lnSpc>
              <a:spcAft>
                <a:spcPts val="0"/>
              </a:spcAft>
            </a:pPr>
            <a:r>
              <a:rPr lang="en-US" sz="2000" dirty="0" smtClean="0">
                <a:effectLst/>
                <a:latin typeface="Times New Roman"/>
                <a:ea typeface="Calibri"/>
                <a:cs typeface="Times New Roman"/>
              </a:rPr>
              <a:t>*Emesis basin </a:t>
            </a:r>
            <a:endParaRPr lang="en-US" sz="2000" dirty="0" smtClean="0">
              <a:effectLst/>
              <a:latin typeface="Times New Roman"/>
              <a:ea typeface="Calibri"/>
              <a:cs typeface="Arial"/>
            </a:endParaRPr>
          </a:p>
          <a:p>
            <a:pPr lvl="0" algn="l">
              <a:lnSpc>
                <a:spcPct val="200000"/>
              </a:lnSpc>
              <a:spcAft>
                <a:spcPts val="0"/>
              </a:spcAft>
            </a:pPr>
            <a:r>
              <a:rPr lang="en-US" sz="2000" dirty="0" smtClean="0">
                <a:effectLst/>
                <a:latin typeface="Times New Roman"/>
                <a:ea typeface="Calibri"/>
                <a:cs typeface="Times New Roman"/>
              </a:rPr>
              <a:t>*Towel</a:t>
            </a:r>
            <a:endParaRPr lang="en-US" sz="2000" dirty="0" smtClean="0">
              <a:effectLst/>
              <a:latin typeface="Times New Roman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228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latin typeface="Times New Roman"/>
                <a:ea typeface="Calibri"/>
                <a:cs typeface="Times New Roman"/>
              </a:rPr>
              <a:t>Procedure:</a:t>
            </a:r>
            <a:r>
              <a:rPr lang="en-US" dirty="0">
                <a:latin typeface="Times New Roman"/>
                <a:ea typeface="Calibri"/>
                <a:cs typeface="Arial"/>
              </a:rPr>
              <a:t/>
            </a:r>
            <a:br>
              <a:rPr lang="en-US" dirty="0">
                <a:latin typeface="Times New Roman"/>
                <a:ea typeface="Calibri"/>
                <a:cs typeface="Arial"/>
              </a:rPr>
            </a:br>
            <a:endParaRPr lang="ar-EG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0319231"/>
              </p:ext>
            </p:extLst>
          </p:nvPr>
        </p:nvGraphicFramePr>
        <p:xfrm>
          <a:off x="827584" y="1556793"/>
          <a:ext cx="7488832" cy="4428653"/>
        </p:xfrm>
        <a:graphic>
          <a:graphicData uri="http://schemas.openxmlformats.org/drawingml/2006/table">
            <a:tbl>
              <a:tblPr rtl="1" firstRow="1" bandRow="1">
                <a:tableStyleId>{D7AC3CCA-C797-4891-BE02-D94E43425B78}</a:tableStyleId>
              </a:tblPr>
              <a:tblGrid>
                <a:gridCol w="3744416"/>
                <a:gridCol w="3744416"/>
              </a:tblGrid>
              <a:tr h="64637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Rational</a:t>
                      </a:r>
                      <a:endParaRPr lang="ar-E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Care</a:t>
                      </a:r>
                      <a:r>
                        <a:rPr lang="en-US" baseline="0" dirty="0" smtClean="0"/>
                        <a:t> action </a:t>
                      </a:r>
                      <a:endParaRPr lang="ar-EG" dirty="0"/>
                    </a:p>
                  </a:txBody>
                  <a:tcPr/>
                </a:tc>
              </a:tr>
              <a:tr h="864521">
                <a:tc>
                  <a:txBody>
                    <a:bodyPr/>
                    <a:lstStyle/>
                    <a:p>
                      <a:pPr algn="l" rtl="1"/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To Promote efficiency.</a:t>
                      </a:r>
                      <a:endParaRPr lang="ar-EG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1-Prepare equipment for denture cleaning</a:t>
                      </a:r>
                      <a:endParaRPr lang="ar-EG" sz="2400" dirty="0"/>
                    </a:p>
                  </a:txBody>
                  <a:tcPr/>
                </a:tc>
              </a:tr>
              <a:tr h="864521">
                <a:tc>
                  <a:txBody>
                    <a:bodyPr/>
                    <a:lstStyle/>
                    <a:p>
                      <a:pPr algn="l" rtl="1"/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To relax the client.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2-Provide privacy.</a:t>
                      </a:r>
                      <a:endParaRPr lang="ar-EG" sz="2400" dirty="0"/>
                    </a:p>
                  </a:txBody>
                  <a:tcPr/>
                </a:tc>
              </a:tr>
              <a:tr h="864521">
                <a:tc>
                  <a:txBody>
                    <a:bodyPr/>
                    <a:lstStyle/>
                    <a:p>
                      <a:pPr algn="l" rtl="1"/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To facilitate removal of dentures.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3-Assist client to a high-Fowler’s position</a:t>
                      </a:r>
                      <a:endParaRPr lang="ar-EG" sz="2400" dirty="0"/>
                    </a:p>
                  </a:txBody>
                  <a:tcPr/>
                </a:tc>
              </a:tr>
              <a:tr h="864521">
                <a:tc>
                  <a:txBody>
                    <a:bodyPr/>
                    <a:lstStyle/>
                    <a:p>
                      <a:pPr algn="l" rtl="1"/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To reduce microorganism transfer and exposure to body fluids.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4-Wash hands and don gloves.</a:t>
                      </a:r>
                      <a:endParaRPr lang="ar-EG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98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67</TotalTime>
  <Words>475</Words>
  <Application>Microsoft Office PowerPoint</Application>
  <PresentationFormat>On-screen Show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Pushpin</vt:lpstr>
      <vt:lpstr>Denture care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Procedure: </vt:lpstr>
      <vt:lpstr>PowerPoint Presentation</vt:lpstr>
      <vt:lpstr>PowerPoint Presentation</vt:lpstr>
      <vt:lpstr>PowerPoint Presentation</vt:lpstr>
    </vt:vector>
  </TitlesOfParts>
  <Company>rg-adguard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Denture care</dc:title>
  <dc:creator>Admin</dc:creator>
  <cp:lastModifiedBy>Admin</cp:lastModifiedBy>
  <cp:revision>8</cp:revision>
  <dcterms:created xsi:type="dcterms:W3CDTF">2020-02-13T16:30:01Z</dcterms:created>
  <dcterms:modified xsi:type="dcterms:W3CDTF">2020-03-30T06:24:17Z</dcterms:modified>
</cp:coreProperties>
</file>