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326" r:id="rId2"/>
    <p:sldId id="327" r:id="rId3"/>
    <p:sldId id="265" r:id="rId4"/>
    <p:sldId id="325" r:id="rId5"/>
    <p:sldId id="264" r:id="rId6"/>
    <p:sldId id="323" r:id="rId7"/>
    <p:sldId id="266" r:id="rId8"/>
    <p:sldId id="324" r:id="rId9"/>
    <p:sldId id="279" r:id="rId10"/>
    <p:sldId id="280" r:id="rId11"/>
    <p:sldId id="267" r:id="rId12"/>
    <p:sldId id="276" r:id="rId13"/>
    <p:sldId id="277" r:id="rId14"/>
    <p:sldId id="281" r:id="rId15"/>
    <p:sldId id="282" r:id="rId16"/>
    <p:sldId id="268" r:id="rId17"/>
    <p:sldId id="269" r:id="rId18"/>
    <p:sldId id="270" r:id="rId19"/>
    <p:sldId id="272" r:id="rId20"/>
    <p:sldId id="298" r:id="rId21"/>
    <p:sldId id="283" r:id="rId22"/>
    <p:sldId id="274" r:id="rId23"/>
    <p:sldId id="289" r:id="rId24"/>
    <p:sldId id="273" r:id="rId25"/>
    <p:sldId id="275" r:id="rId26"/>
    <p:sldId id="286" r:id="rId27"/>
    <p:sldId id="288" r:id="rId28"/>
    <p:sldId id="290" r:id="rId29"/>
    <p:sldId id="293" r:id="rId30"/>
    <p:sldId id="299" r:id="rId31"/>
    <p:sldId id="301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3" autoAdjust="0"/>
    <p:restoredTop sz="90231" autoAdjust="0"/>
  </p:normalViewPr>
  <p:slideViewPr>
    <p:cSldViewPr>
      <p:cViewPr varScale="1">
        <p:scale>
          <a:sx n="66" d="100"/>
          <a:sy n="66" d="100"/>
        </p:scale>
        <p:origin x="-150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3EA4C7-B935-4977-BF0D-86D8A85AF9C0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B346B9-ADCB-4778-A525-ABDA9A984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256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F19EC23-B0E9-45AF-9B35-EDB39BC27B49}" type="slidenum">
              <a:rPr lang="en-US" altLang="en-US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82231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Manic Episode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A. A distinct period of abnormally and persistently elevated, expansive, or irritable mood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 abnormally and persistently increased goal-directed activity or energy, lasting at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least 1 week and present most of the day, nearly every day (or any duration if hospitalization is necessary).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B. During the period of mood disturbance and increased energy or activity, three (or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more) of the following symptoms (four if the mood is only irritable) are present to a significant degree and represent a noticeable change from usual behavior: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 Inflated self-esteem or grandiosity.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 Decreased need for sleep (e.g., feels rested after only 3 hours of sleep).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 More talkative than usual or pressure to keep talking.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4. Flight of ideas or subjective experience that thoughts are racing.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5. Distractibility (i.e., attention too easily drawn to unimportant or irrelevant external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stimuli), as reported or observed.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6. Increase in goal-directed activity (either socially, at work or school, or sexually) or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psychomotor agitation (i.e., </a:t>
            </a:r>
            <a:r>
              <a:rPr lang="en-US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puφoseless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non-goal-directed activity).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7. 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Excessive involvement in activities that have a high potential for painful consequences (e.g., engaging in unrestrained buying sprees, sexual indiscretions, or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foolish business investments).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C. The mood disturbance is sufficiently severe to cause marked impairment in social or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occupational functioning or to necessitate hospitalization to prevent harm to self or others, or there are psychotic features.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D. The episode is not attributable to the physiological effects of a substance (e.g., a drug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abuse, a medication, other treatment) or to another medical condition.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B346B9-ADCB-4778-A525-ABDA9A9841C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7391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Pressure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of 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speech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is a tendency to speak rapidly and frenziedly, as if motivated by an urgency not apparent to the listener. The 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speech 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produced, sometimes called 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pressured speech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is difficult to interrupt. It may be too fast, or too tangential for the listener to understand. It is an example of cluttered 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speech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B346B9-ADCB-4778-A525-ABDA9A9841C2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2022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Note: Criteria A-C constitute a major depressive episode. Major depressive episodes are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common in bipolar I disorder but are not required for the diagnosis of bipolar I disorder.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Note: Responses to a significant loss (e.g., bereavement, financial ruin, losses from a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natural disaster, a serious medical illness or disability) may include the feelings of intense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sadness, rumination about the loss, insomnia, poor appetite, and weight loss noted in Criterion A, which may resemble a depressive episode. Although such symptoms may be understandable or considered appropriate to the loss, the presence of a major depressive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episode in addition to the normal response to a significant loss should also be carefully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considered. This decision inevitably requires the exercise of clinical judgment based on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individual’s history and the cultural norms for the expression of distress in the context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loss.^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B346B9-ADCB-4778-A525-ABDA9A9841C2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4062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B346B9-ADCB-4778-A525-ABDA9A9841C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4729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B346B9-ADCB-4778-A525-ABDA9A9841C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3258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Diagnostic Criteria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A. Five (or more) of the following symptoms have been present during the same 2-week</a:t>
            </a:r>
            <a:r>
              <a:rPr lang="en-US" dirty="0" smtClean="0">
                <a:effectLst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period and represent a change from previous functioning; at least one of the symptoms</a:t>
            </a:r>
            <a:r>
              <a:rPr lang="en-US" dirty="0" smtClean="0">
                <a:effectLst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 either (1) depressed mood or (2) loss of interest or pleasure.</a:t>
            </a:r>
            <a:r>
              <a:rPr lang="en-US" dirty="0" smtClean="0">
                <a:effectLst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Note: Do not include symptoms that are clearly attributable to another medical condition.</a:t>
            </a:r>
            <a:r>
              <a:rPr lang="en-US" dirty="0" smtClean="0">
                <a:effectLst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 Depressed mood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most of the day, nearly every day, as indicated by either subjective report (e.g., feels sad, empty, hopeless) or observation made by others (e.g., appears tearful). (Note: In children and adolescents, can be irritable mood.)</a:t>
            </a:r>
            <a:r>
              <a:rPr lang="en-US" dirty="0" smtClean="0">
                <a:effectLst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 Markedly diminished interest or pleasure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all, or almost all, activities most of the</a:t>
            </a:r>
            <a:r>
              <a:rPr lang="en-US" dirty="0" smtClean="0">
                <a:effectLst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day, nearly every day (as indicated by either subjective account or observation).</a:t>
            </a:r>
            <a:r>
              <a:rPr lang="en-US" dirty="0" smtClean="0">
                <a:effectLst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 Significant weight loss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when not dieting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 weight gain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(e.g., a change of more than</a:t>
            </a:r>
            <a:r>
              <a:rPr lang="en-US" dirty="0" smtClean="0">
                <a:effectLst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5% of body weight in a month),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 decrease or increase in appetite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nearly every day.</a:t>
            </a:r>
            <a:r>
              <a:rPr lang="en-US" dirty="0" smtClean="0">
                <a:effectLst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(Note: In children, consider failure to make expected weight gain.)</a:t>
            </a:r>
            <a:r>
              <a:rPr lang="en-US" dirty="0" smtClean="0">
                <a:effectLst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4. Insomnia or hypersomnia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nearly every day.</a:t>
            </a:r>
            <a:r>
              <a:rPr lang="en-US" dirty="0" smtClean="0">
                <a:effectLst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5. Psychomotor agitation or retardation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nearly every day (observable by others, not</a:t>
            </a:r>
            <a:r>
              <a:rPr lang="en-US" dirty="0" smtClean="0">
                <a:effectLst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merely subjective feelings of restlessness or being slowed down).</a:t>
            </a:r>
            <a:r>
              <a:rPr lang="en-US" dirty="0" smtClean="0">
                <a:effectLst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6. Fatigue or loss of energy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nearly every day.</a:t>
            </a:r>
            <a:r>
              <a:rPr lang="en-US" dirty="0" smtClean="0">
                <a:effectLst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7. Feelings of worthlessness or excessive or inappropriate guilt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(which may be delusional) nearly every day (not merely sell-reproach or guilt about being sick).</a:t>
            </a:r>
            <a:r>
              <a:rPr lang="en-US" dirty="0" smtClean="0">
                <a:effectLst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8. Diminished ability to think or concentrate, or indecisiveness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nearly every day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</a:t>
            </a:r>
            <a:r>
              <a:rPr lang="en-US" dirty="0" smtClean="0">
                <a:effectLst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by subjective account or as observed by others).</a:t>
            </a:r>
            <a:r>
              <a:rPr lang="en-US" dirty="0" smtClean="0">
                <a:effectLst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9. Recurrent thoughts of death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(not just fear of dying), recurrent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suicidal ideation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with-</a:t>
            </a:r>
            <a:r>
              <a:rPr lang="en-US" dirty="0" smtClean="0">
                <a:effectLst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out a specific plan, or a suicide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attempt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 a specific plan for committing suicide.</a:t>
            </a:r>
            <a:r>
              <a:rPr lang="en-US" dirty="0" smtClean="0">
                <a:effectLst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B. The symptoms cause clinically significant distress or impairment in social,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occupa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</a:t>
            </a:r>
            <a:r>
              <a:rPr lang="en-US" dirty="0" smtClean="0">
                <a:effectLst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tional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or other important areas of functioning.</a:t>
            </a:r>
            <a:r>
              <a:rPr lang="en-US" dirty="0" smtClean="0">
                <a:effectLst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C. The episode is not attributable to the physiological effects of a substance or to another</a:t>
            </a:r>
            <a:r>
              <a:rPr lang="en-US" dirty="0" smtClean="0">
                <a:effectLst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medical condition.</a:t>
            </a:r>
            <a:r>
              <a:rPr lang="en-US" dirty="0" smtClean="0">
                <a:effectLst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D. The occurrence of the major depressive episode is not better explained by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schizoaf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</a:t>
            </a:r>
            <a:r>
              <a:rPr lang="en-US" dirty="0" smtClean="0">
                <a:effectLst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fective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disorder, schizophrenia,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schizophreniform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disorder, delusional disorder, or</a:t>
            </a:r>
            <a:r>
              <a:rPr lang="en-US" dirty="0" smtClean="0">
                <a:effectLst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other specified and unspecified schizophrenia spectrum and other psychotic disorders.</a:t>
            </a:r>
            <a:r>
              <a:rPr lang="en-US" dirty="0" smtClean="0">
                <a:effectLst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E. There has never been a manic episode or a hypomanic episode.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B346B9-ADCB-4778-A525-ABDA9A9841C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4101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1. Depressed mood</a:t>
            </a:r>
            <a:r>
              <a:rPr lang="en-US" dirty="0" smtClean="0"/>
              <a:t>  most of the day, nearly every day, as indicated by either subjective report (e.g., feels sad, empty, hopeless) or observation made by others (e.g., appears tearful). (Note: In children and adolescents, can be irritable mood.)  </a:t>
            </a:r>
          </a:p>
          <a:p>
            <a:r>
              <a:rPr lang="en-US" b="1" dirty="0" smtClean="0"/>
              <a:t>2. Markedly diminished interest or pleasure</a:t>
            </a:r>
            <a:r>
              <a:rPr lang="en-US" dirty="0" smtClean="0"/>
              <a:t> in all, or almost all, activities most of the  </a:t>
            </a:r>
          </a:p>
          <a:p>
            <a:r>
              <a:rPr lang="en-US" dirty="0" smtClean="0"/>
              <a:t>day, nearly every day (as indicated by either subjective account or observation).  </a:t>
            </a:r>
          </a:p>
          <a:p>
            <a:r>
              <a:rPr lang="en-US" b="1" dirty="0" smtClean="0"/>
              <a:t>3. Significant weight loss</a:t>
            </a:r>
            <a:r>
              <a:rPr lang="en-US" dirty="0" smtClean="0"/>
              <a:t> when not dieting </a:t>
            </a:r>
            <a:r>
              <a:rPr lang="en-US" b="1" dirty="0" smtClean="0"/>
              <a:t>or weight gain</a:t>
            </a:r>
            <a:r>
              <a:rPr lang="en-US" dirty="0" smtClean="0"/>
              <a:t> (e.g., a change of more than  </a:t>
            </a:r>
          </a:p>
          <a:p>
            <a:r>
              <a:rPr lang="en-US" dirty="0" smtClean="0"/>
              <a:t>5% of body weight in a month), </a:t>
            </a:r>
            <a:r>
              <a:rPr lang="en-US" b="1" dirty="0" smtClean="0"/>
              <a:t>or decrease or increase in appetite</a:t>
            </a:r>
            <a:r>
              <a:rPr lang="en-US" dirty="0" smtClean="0"/>
              <a:t> nearly every day.  </a:t>
            </a:r>
          </a:p>
          <a:p>
            <a:r>
              <a:rPr lang="en-US" dirty="0" smtClean="0"/>
              <a:t>(Note: In children, consider failure to make expected weight gain.)  </a:t>
            </a:r>
          </a:p>
          <a:p>
            <a:r>
              <a:rPr lang="en-US" b="1" dirty="0" smtClean="0"/>
              <a:t>4. Insomnia or hypersomnia </a:t>
            </a:r>
            <a:r>
              <a:rPr lang="en-US" dirty="0" smtClean="0"/>
              <a:t>nearly every day.  </a:t>
            </a:r>
          </a:p>
          <a:p>
            <a:r>
              <a:rPr lang="en-US" b="1" dirty="0" smtClean="0"/>
              <a:t>5. Psychomotor agitation or retardation</a:t>
            </a:r>
            <a:r>
              <a:rPr lang="en-US" dirty="0" smtClean="0"/>
              <a:t> nearly every day (observable by others, not  </a:t>
            </a:r>
          </a:p>
          <a:p>
            <a:r>
              <a:rPr lang="en-US" dirty="0" smtClean="0"/>
              <a:t>merely subjective feelings of restlessness or being slowed down).  </a:t>
            </a:r>
          </a:p>
          <a:p>
            <a:r>
              <a:rPr lang="en-US" b="1" dirty="0" smtClean="0"/>
              <a:t>6. Fatigue or loss of energy</a:t>
            </a:r>
            <a:r>
              <a:rPr lang="en-US" dirty="0" smtClean="0"/>
              <a:t> nearly every day.  </a:t>
            </a:r>
          </a:p>
          <a:p>
            <a:r>
              <a:rPr lang="en-US" b="1" dirty="0" smtClean="0"/>
              <a:t>7. Feelings of worthlessness or excessive or inappropriate guilt</a:t>
            </a:r>
            <a:r>
              <a:rPr lang="en-US" dirty="0" smtClean="0"/>
              <a:t> (which may be delusional) nearly every day (not merely sell-reproach or guilt about being sick).  </a:t>
            </a:r>
          </a:p>
          <a:p>
            <a:r>
              <a:rPr lang="en-US" b="1" dirty="0" smtClean="0"/>
              <a:t>8. Diminished ability to think or concentrate, or indecisiveness</a:t>
            </a:r>
            <a:r>
              <a:rPr lang="en-US" dirty="0" smtClean="0"/>
              <a:t>, nearly every day (</a:t>
            </a:r>
            <a:r>
              <a:rPr lang="en-US" dirty="0" err="1" smtClean="0"/>
              <a:t>ei</a:t>
            </a:r>
            <a:r>
              <a:rPr lang="en-US" dirty="0" smtClean="0"/>
              <a:t>-  </a:t>
            </a:r>
          </a:p>
          <a:p>
            <a:r>
              <a:rPr lang="en-US" dirty="0" err="1" smtClean="0"/>
              <a:t>ther</a:t>
            </a:r>
            <a:r>
              <a:rPr lang="en-US" dirty="0" smtClean="0"/>
              <a:t> by subjective account or as observed by others).  </a:t>
            </a:r>
          </a:p>
          <a:p>
            <a:r>
              <a:rPr lang="en-US" b="1" dirty="0" smtClean="0"/>
              <a:t>9. Recurrent thoughts of death</a:t>
            </a:r>
            <a:r>
              <a:rPr lang="en-US" dirty="0" smtClean="0"/>
              <a:t> (not just fear of dying), recurrent </a:t>
            </a:r>
            <a:r>
              <a:rPr lang="en-US" b="1" dirty="0" smtClean="0"/>
              <a:t>suicidal ideation</a:t>
            </a:r>
            <a:r>
              <a:rPr lang="en-US" dirty="0" smtClean="0"/>
              <a:t> with-  </a:t>
            </a:r>
          </a:p>
          <a:p>
            <a:r>
              <a:rPr lang="en-US" dirty="0" smtClean="0"/>
              <a:t>out a specific plan, or a suicide </a:t>
            </a:r>
            <a:r>
              <a:rPr lang="en-US" b="1" dirty="0" smtClean="0"/>
              <a:t>attempt</a:t>
            </a:r>
            <a:r>
              <a:rPr lang="en-US" dirty="0" smtClean="0"/>
              <a:t> </a:t>
            </a:r>
            <a:r>
              <a:rPr lang="en-US" b="1" dirty="0" smtClean="0"/>
              <a:t>or a specific plan for committing suicide.</a:t>
            </a:r>
            <a:r>
              <a:rPr lang="en-US" dirty="0" smtClean="0"/>
              <a:t> 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B346B9-ADCB-4778-A525-ABDA9A9841C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5475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Persistent Depressive Disorder (Dysthymia)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Diagnostic Criteria</a:t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disorder represents a consolidation of DSM-</a:t>
            </a:r>
            <a:r>
              <a:rPr lang="en-US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lV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-defined chronic major depressive disorder and dysthymic disorder.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A. Depressed mood for most of the day, for more days than not, as indicated by either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subjective account or observation by others, for at least 2 years.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Note: In children and adolescents, mood can be irritable and duration must be at least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 year.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B. Presence, while depressed, of two (or more) of the following: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 Poor appetite or overeating.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 Insomnia or hypersomnia.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 Low energy or fatigue.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4. Low self-esteem.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5. Poor concentration or difficulty making decisions.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6. Feelings of hopelessness.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C. During the 2-year period (1 year for children or adolescents) of the disturbance, the individual has never been without the symptoms in Criteria A and B for more than 2 months at a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time.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D. Criteria for a major depressive disorder may be continuously present for 2 years.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E. There has never been a manic episode or a </a:t>
            </a:r>
            <a:r>
              <a:rPr lang="en-US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hypomanie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episode, and criteria have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never been met for cyclothymic disorder.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F. The disturbance is not better explained by a persistent schizoaffective disorder,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schizophrenia, delusional disorder, or other specified or unspecified schizophrenia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spectrum and other psychotic disorder.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G. The symptoms are not attributable to the physiological effects of a substance (e.g., a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drug of abuse, a medication) or another medical condition (e.g. hypothyroidism).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H. The symptoms cause clinically significant distress or impairment in social, occupational,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 other important areas of functioning.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Note: Because the criteria for a major depressive episode include four symptoms that are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absent from the symptom list for persistent depressive disorder (dysthymia), a very limited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number of individuals will have depressive symptoms that have persisted longer than 2 years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but will not </a:t>
            </a:r>
            <a:r>
              <a:rPr lang="en-US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mee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| criteria for persistent depressive disorder. If full criteria for a major depressive episode have been met at some point during the current episode of illness, they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should be given a diagnosis of major depressive disorder. </a:t>
            </a:r>
            <a:r>
              <a:rPr lang="en-US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Othenwise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 diagnosis of other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specified depressive disorder or unspecified depressive disorder is warranted.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Specify if: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 anxious distress (p. 184)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 mixed features (pp. 184-185)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 melancholic features (p. 185)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 atypical features (pp. 185-186)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 mood-congruent psychotic features (p. 186)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 mood-incongruent psychotic features (p. 186)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 </a:t>
            </a:r>
            <a:r>
              <a:rPr lang="en-US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péripartum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onset (pp. 186-187)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Specify if: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partial remission (p. 188)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full remission (p. 188)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Specify if: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Early onset: If onset is before age 21 years.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Late onset: If onset is at age 21 years or older.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Specify if (for most recent 2 years of persistent depressive disorder):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 pure dysthymic syndrome: Full criteria for a major depressive episode have not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been met in at least the preceding 2 years.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 persistent major depressive episode: Full criteria for a major depressive episode have been met throughout the preceding 2-year period.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 intermittent major depressive episodes, with current episode: Full criteria for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major depressive episode are currently met, but there have been periods of at least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 weeks in at least the preceding 2 years with symptoms below the threshold for a full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major depressive episode.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 intermittent major depressive episodes, without current episode: Full criteria for a major depressive episode are not currently met, but there has been one or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more major depressive episodes in at least the preceding 2 years.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Specify current severity: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Mild (p. 188)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Moderate (p. 188)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Severe (p. 188)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B346B9-ADCB-4778-A525-ABDA9A9841C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2930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Premenstrual </a:t>
            </a:r>
            <a:r>
              <a:rPr lang="en-US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Dysphoric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Disorder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Diagnostic Criteria 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625.4 (N94.3)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A. In the majority of menstrual cycles, at least five symptoms must be present in the final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week before the onset of menses, start to improve within a few days after the onset of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menses, and become minimal or absent in the week </a:t>
            </a:r>
            <a:r>
              <a:rPr lang="en-US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postmenses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B. One (or more) of the following symptoms must be present: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 Marked affective </a:t>
            </a:r>
            <a:r>
              <a:rPr lang="en-US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lability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(e.g., mood swings: feeling suddenly sad or tearful, or increased sensitivity to rejection).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 Marked irritability or anger or increased interpersonal conflicts.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 Marked depressed mood, feelings of hopelessness, or self-deprecating thoughts.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4. Marked anxiety, tension, and/or feelings of being keyed up or on edge.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C. One (or more) of the following symptoms must additionally be present, to reach a total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five symptoms when combined with symptoms from Criterion B above.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 Decreased interest in usual activities (e.g., work, school, friends, hobbies).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 Subjective difficulty in concentration.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 Lethargy, easy fatigability, or marked lack of energy.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4. Marked change in appetite; overeating; or specific food cravings.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5. Hypersomnia or insomnia.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6. A sense of being </a:t>
            </a:r>
            <a:r>
              <a:rPr lang="en-US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ovenwhelmed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or out of control.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7. Physical symptoms such as breast tenderness or swelling, joint or muscle pain, a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sensation of “bloating,” or weight gain.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Note: The symptoms in Criteria A-C must have been met for most menstrual cycles that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occurred in the preceding year.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D. The symptoms are associated with clinically significant distress or interference with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work, school, usual social activities, or relationships with others (e.g., avoidance of social activities; decreased productivity and efficiency at work, school, or home).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E. The disturbance is not merely an exacerbation of the symptoms of another disorder,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such as major depressive disorder, panic disorder, persistent depressive disorder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(dysthymia), or a personality disorder (although it may co-occur with any of these disorders).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F. Criterion A should be confirmed by prospective daily ratings during at least two symptomatic cycles. (Note: The diagnosis may be made provisionally prior to this confirmation.)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G. The symptoms are not attributable to the physiological effects of a substance (e.g., a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drug of abuse, a medication, other treatment) or another medical condition (e.g., hyperthyroidism).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B346B9-ADCB-4778-A525-ABDA9A9841C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1352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must to do ….. Assess for </a:t>
            </a:r>
            <a:r>
              <a:rPr lang="en-US" dirty="0" err="1" smtClean="0"/>
              <a:t>organicity</a:t>
            </a:r>
            <a:r>
              <a:rPr lang="en-US" dirty="0" smtClean="0"/>
              <a:t> – assess for suicide &amp; its risk factor – </a:t>
            </a:r>
            <a:r>
              <a:rPr lang="en-US" dirty="0" err="1" smtClean="0"/>
              <a:t>expolre</a:t>
            </a:r>
            <a:r>
              <a:rPr lang="en-US" dirty="0" smtClean="0"/>
              <a:t> predisposing,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ppt</a:t>
            </a:r>
            <a:r>
              <a:rPr lang="en-US" baseline="0" dirty="0" smtClean="0"/>
              <a:t> &amp; </a:t>
            </a:r>
            <a:r>
              <a:rPr lang="en-US" baseline="0" dirty="0" err="1" smtClean="0"/>
              <a:t>maintainance</a:t>
            </a:r>
            <a:r>
              <a:rPr lang="en-US" baseline="0" dirty="0" smtClean="0"/>
              <a:t> factors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B346B9-ADCB-4778-A525-ABDA9A9841C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4347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B346B9-ADCB-4778-A525-ABDA9A9841C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007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FF0000"/>
                </a:solidFill>
                <a:ea typeface="+mj-ea"/>
                <a:cs typeface="+mj-cs"/>
              </a:rPr>
              <a:t>Mood Disorders</a:t>
            </a:r>
            <a:endParaRPr lang="en-US" sz="4800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                                   By </a:t>
            </a:r>
          </a:p>
          <a:p>
            <a:pPr marL="0" indent="0" algn="ctr">
              <a:buNone/>
            </a:pPr>
            <a:r>
              <a:rPr lang="en-US" sz="3600" b="1" dirty="0" err="1" smtClean="0">
                <a:solidFill>
                  <a:srgbClr val="0070C0"/>
                </a:solidFill>
              </a:rPr>
              <a:t>Dr</a:t>
            </a:r>
            <a:r>
              <a:rPr lang="en-US" sz="3600" b="1" dirty="0" smtClean="0">
                <a:solidFill>
                  <a:srgbClr val="0070C0"/>
                </a:solidFill>
              </a:rPr>
              <a:t>/ Saber Haddad </a:t>
            </a:r>
          </a:p>
          <a:p>
            <a:pPr marL="0" indent="0" algn="ctr">
              <a:buNone/>
            </a:pPr>
            <a:r>
              <a:rPr lang="en-US" dirty="0" smtClean="0"/>
              <a:t>Lecturer of Psychiatry, Faculty of medicine, </a:t>
            </a:r>
            <a:r>
              <a:rPr lang="en-US" dirty="0" err="1" smtClean="0"/>
              <a:t>Sohag</a:t>
            </a:r>
            <a:r>
              <a:rPr lang="en-US" dirty="0" smtClean="0"/>
              <a:t> university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7102156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962400"/>
            <a:ext cx="9067800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" y="76200"/>
            <a:ext cx="832485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59058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Diagnosis of major depression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089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en-US" dirty="0"/>
              <a:t>Diagnostic </a:t>
            </a:r>
            <a:r>
              <a:rPr lang="en-US" dirty="0" smtClean="0"/>
              <a:t>Criteria </a:t>
            </a:r>
            <a:r>
              <a:rPr lang="en-US" dirty="0" smtClean="0">
                <a:latin typeface="Times New Roman"/>
                <a:cs typeface="Times New Roman"/>
              </a:rPr>
              <a:t>◄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5626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A. </a:t>
            </a:r>
            <a:r>
              <a:rPr lang="en-US" b="1" dirty="0">
                <a:solidFill>
                  <a:srgbClr val="00B0F0"/>
                </a:solidFill>
              </a:rPr>
              <a:t>Five (or more) </a:t>
            </a:r>
            <a:r>
              <a:rPr lang="en-US" dirty="0"/>
              <a:t>of the following </a:t>
            </a:r>
            <a:r>
              <a:rPr lang="en-US" b="1" dirty="0">
                <a:solidFill>
                  <a:srgbClr val="00B0F0"/>
                </a:solidFill>
              </a:rPr>
              <a:t>symptoms</a:t>
            </a:r>
            <a:r>
              <a:rPr lang="en-US" dirty="0"/>
              <a:t> have been present </a:t>
            </a:r>
            <a:r>
              <a:rPr lang="en-US" b="1" dirty="0">
                <a:solidFill>
                  <a:srgbClr val="00B0F0"/>
                </a:solidFill>
              </a:rPr>
              <a:t>during the same 2-week</a:t>
            </a:r>
            <a:r>
              <a:rPr lang="en-US" dirty="0"/>
              <a:t> </a:t>
            </a:r>
            <a:r>
              <a:rPr lang="en-US" dirty="0" smtClean="0"/>
              <a:t>period </a:t>
            </a:r>
            <a:r>
              <a:rPr lang="en-US" dirty="0"/>
              <a:t>and represent a change from previous functioning; </a:t>
            </a:r>
            <a:r>
              <a:rPr lang="en-US" u="sng" dirty="0">
                <a:solidFill>
                  <a:srgbClr val="00B0F0"/>
                </a:solidFill>
              </a:rPr>
              <a:t>at least one of the symptoms  </a:t>
            </a:r>
            <a:r>
              <a:rPr lang="en-US" u="sng" dirty="0" smtClean="0">
                <a:solidFill>
                  <a:srgbClr val="00B0F0"/>
                </a:solidFill>
              </a:rPr>
              <a:t>is </a:t>
            </a:r>
            <a:r>
              <a:rPr lang="en-US" u="sng" dirty="0">
                <a:solidFill>
                  <a:srgbClr val="00B0F0"/>
                </a:solidFill>
              </a:rPr>
              <a:t>either </a:t>
            </a:r>
            <a:r>
              <a:rPr lang="en-US" dirty="0"/>
              <a:t>(</a:t>
            </a:r>
            <a:r>
              <a:rPr lang="en-US" dirty="0" smtClean="0"/>
              <a:t>1)depressed </a:t>
            </a:r>
            <a:r>
              <a:rPr lang="en-US" dirty="0"/>
              <a:t>mood or (2) loss of interest or pleasure.  </a:t>
            </a:r>
            <a:r>
              <a:rPr lang="en-US" dirty="0" smtClean="0">
                <a:solidFill>
                  <a:srgbClr val="FF0000"/>
                </a:solidFill>
              </a:rPr>
              <a:t>(……. Next slide)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B</a:t>
            </a:r>
            <a:r>
              <a:rPr lang="en-US" dirty="0"/>
              <a:t>. The symptoms </a:t>
            </a:r>
            <a:r>
              <a:rPr lang="en-US" b="1" dirty="0">
                <a:solidFill>
                  <a:srgbClr val="FF0000"/>
                </a:solidFill>
              </a:rPr>
              <a:t>cause clinically significant distress or impairment </a:t>
            </a:r>
            <a:r>
              <a:rPr lang="en-US" dirty="0"/>
              <a:t>in social, </a:t>
            </a:r>
            <a:r>
              <a:rPr lang="en-US" dirty="0" smtClean="0"/>
              <a:t>occupational</a:t>
            </a:r>
            <a:r>
              <a:rPr lang="en-US" dirty="0"/>
              <a:t>, or other important areas of functioning.  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</a:t>
            </a:r>
            <a:r>
              <a:rPr lang="en-US" dirty="0"/>
              <a:t>. The episode is </a:t>
            </a:r>
            <a:r>
              <a:rPr lang="en-US" dirty="0">
                <a:solidFill>
                  <a:srgbClr val="FF0000"/>
                </a:solidFill>
              </a:rPr>
              <a:t>not attributable to </a:t>
            </a:r>
            <a:r>
              <a:rPr lang="en-US" dirty="0"/>
              <a:t>the physiological </a:t>
            </a:r>
            <a:r>
              <a:rPr lang="en-US" dirty="0">
                <a:solidFill>
                  <a:srgbClr val="FF0000"/>
                </a:solidFill>
              </a:rPr>
              <a:t>effects of a substance or to </a:t>
            </a:r>
            <a:r>
              <a:rPr lang="en-US" dirty="0" smtClean="0">
                <a:solidFill>
                  <a:srgbClr val="FF0000"/>
                </a:solidFill>
              </a:rPr>
              <a:t>another</a:t>
            </a:r>
            <a:r>
              <a:rPr lang="en-US" dirty="0">
                <a:solidFill>
                  <a:srgbClr val="FF0000"/>
                </a:solidFill>
              </a:rPr>
              <a:t> </a:t>
            </a:r>
            <a:r>
              <a:rPr lang="en-US" dirty="0" smtClean="0">
                <a:solidFill>
                  <a:srgbClr val="FF0000"/>
                </a:solidFill>
              </a:rPr>
              <a:t> medical </a:t>
            </a:r>
            <a:r>
              <a:rPr lang="en-US" dirty="0">
                <a:solidFill>
                  <a:srgbClr val="FF0000"/>
                </a:solidFill>
              </a:rPr>
              <a:t>condition. 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D</a:t>
            </a:r>
            <a:r>
              <a:rPr lang="en-US" dirty="0"/>
              <a:t>. The occurrence of the major depressive episode is </a:t>
            </a:r>
            <a:r>
              <a:rPr lang="en-US" dirty="0">
                <a:solidFill>
                  <a:srgbClr val="FF0000"/>
                </a:solidFill>
              </a:rPr>
              <a:t>not better explained </a:t>
            </a:r>
            <a:r>
              <a:rPr lang="en-US" dirty="0" smtClean="0">
                <a:solidFill>
                  <a:srgbClr val="FF0000"/>
                </a:solidFill>
              </a:rPr>
              <a:t>by other psychiatric illness;  </a:t>
            </a:r>
            <a:r>
              <a:rPr lang="en-US" dirty="0" smtClean="0"/>
              <a:t>schizoaffective </a:t>
            </a:r>
            <a:r>
              <a:rPr lang="en-US" dirty="0"/>
              <a:t>disorder, schizophrenia, </a:t>
            </a:r>
            <a:r>
              <a:rPr lang="en-US" dirty="0" err="1"/>
              <a:t>schizophreniform</a:t>
            </a:r>
            <a:r>
              <a:rPr lang="en-US" dirty="0"/>
              <a:t> disorder, delusional disorder, or </a:t>
            </a:r>
            <a:r>
              <a:rPr lang="en-US" dirty="0" smtClean="0"/>
              <a:t>other </a:t>
            </a:r>
            <a:r>
              <a:rPr lang="en-US" dirty="0"/>
              <a:t>specified and unspecified schizophrenia spectrum and other psychotic disorders.  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</a:t>
            </a:r>
            <a:r>
              <a:rPr lang="en-US" dirty="0"/>
              <a:t>. There has </a:t>
            </a:r>
            <a:r>
              <a:rPr lang="en-US" dirty="0">
                <a:solidFill>
                  <a:srgbClr val="FF0000"/>
                </a:solidFill>
              </a:rPr>
              <a:t>never been a manic episode or a hypomanic episode. </a:t>
            </a:r>
          </a:p>
        </p:txBody>
      </p:sp>
      <p:sp>
        <p:nvSpPr>
          <p:cNvPr id="4" name="Action Button: Forward or Next 3">
            <a:hlinkClick r:id="" action="ppaction://hlinkshowjump?jump=nextslide" highlightClick="1"/>
          </p:cNvPr>
          <p:cNvSpPr/>
          <p:nvPr/>
        </p:nvSpPr>
        <p:spPr>
          <a:xfrm>
            <a:off x="6477000" y="1981200"/>
            <a:ext cx="6096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347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A. &gt;5 symptoms; present &gt;2 </a:t>
            </a:r>
            <a:r>
              <a:rPr lang="en-US" dirty="0" err="1" smtClean="0"/>
              <a:t>ws</a:t>
            </a:r>
            <a:r>
              <a:rPr lang="en-US" dirty="0" smtClean="0"/>
              <a:t>; should include 1 or 2;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1. Depressed mood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 most of the day, nearly every day</a:t>
            </a:r>
            <a:r>
              <a:rPr lang="en-US" dirty="0" smtClean="0"/>
              <a:t>, expressed by the patient or seen by others</a:t>
            </a:r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2. Markedly diminished interest or pleasure</a:t>
            </a:r>
            <a:r>
              <a:rPr lang="en-US" dirty="0"/>
              <a:t> </a:t>
            </a:r>
            <a:r>
              <a:rPr lang="en-US" dirty="0" smtClean="0"/>
              <a:t> (</a:t>
            </a:r>
            <a:r>
              <a:rPr lang="en-US" dirty="0" err="1" smtClean="0"/>
              <a:t>anhedonia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b="1" dirty="0" smtClean="0"/>
              <a:t>3</a:t>
            </a:r>
            <a:r>
              <a:rPr lang="en-US" b="1" dirty="0"/>
              <a:t>. </a:t>
            </a:r>
            <a:r>
              <a:rPr lang="en-US" b="1" dirty="0">
                <a:solidFill>
                  <a:srgbClr val="00B0F0"/>
                </a:solidFill>
              </a:rPr>
              <a:t>Significant weight loss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/>
              <a:t>when not dieting </a:t>
            </a:r>
            <a:r>
              <a:rPr lang="en-US" b="1" dirty="0">
                <a:solidFill>
                  <a:srgbClr val="00B0F0"/>
                </a:solidFill>
              </a:rPr>
              <a:t>or weight gain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/>
              <a:t>(e.g., a change of more than  </a:t>
            </a:r>
            <a:r>
              <a:rPr lang="en-US" dirty="0" smtClean="0"/>
              <a:t>5</a:t>
            </a:r>
            <a:r>
              <a:rPr lang="en-US" dirty="0"/>
              <a:t>% of body weight in a month), </a:t>
            </a:r>
            <a:r>
              <a:rPr lang="en-US" b="1" dirty="0">
                <a:solidFill>
                  <a:srgbClr val="00B0F0"/>
                </a:solidFill>
              </a:rPr>
              <a:t>or decrease or increase in appetite</a:t>
            </a:r>
            <a:r>
              <a:rPr lang="en-US" dirty="0">
                <a:solidFill>
                  <a:srgbClr val="00B0F0"/>
                </a:solidFill>
              </a:rPr>
              <a:t> </a:t>
            </a:r>
            <a:endParaRPr lang="en-US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00B0F0"/>
                </a:solidFill>
              </a:rPr>
              <a:t>4</a:t>
            </a:r>
            <a:r>
              <a:rPr lang="en-US" b="1" dirty="0">
                <a:solidFill>
                  <a:srgbClr val="00B0F0"/>
                </a:solidFill>
              </a:rPr>
              <a:t>. Insomnia or hypersomnia </a:t>
            </a:r>
            <a:r>
              <a:rPr lang="en-US" dirty="0"/>
              <a:t>nearly every day.  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B0F0"/>
                </a:solidFill>
              </a:rPr>
              <a:t>5. Psychomotor agitation or </a:t>
            </a:r>
            <a:r>
              <a:rPr lang="en-US" b="1" dirty="0" smtClean="0">
                <a:solidFill>
                  <a:srgbClr val="00B0F0"/>
                </a:solidFill>
              </a:rPr>
              <a:t>retardation</a:t>
            </a:r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00B0F0"/>
                </a:solidFill>
              </a:rPr>
              <a:t>6. Fatigue or loss of energy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/>
              <a:t>nearly every day.  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B0F0"/>
                </a:solidFill>
              </a:rPr>
              <a:t>7. Feelings of worthlessness or excessive or inappropriate guilt</a:t>
            </a:r>
            <a:r>
              <a:rPr lang="en-US" dirty="0">
                <a:solidFill>
                  <a:srgbClr val="00B0F0"/>
                </a:solidFill>
              </a:rPr>
              <a:t> 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B0F0"/>
                </a:solidFill>
              </a:rPr>
              <a:t>8</a:t>
            </a:r>
            <a:r>
              <a:rPr lang="en-US" b="1" dirty="0">
                <a:solidFill>
                  <a:srgbClr val="00B0F0"/>
                </a:solidFill>
              </a:rPr>
              <a:t>. Diminished ability to think or concentrate, or indecisiveness</a:t>
            </a:r>
            <a:r>
              <a:rPr lang="en-US" dirty="0"/>
              <a:t>,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9. Recurrent thoughts of death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(not just fear of dying), recurrent </a:t>
            </a:r>
            <a:r>
              <a:rPr lang="en-US" b="1" dirty="0">
                <a:solidFill>
                  <a:srgbClr val="FF0000"/>
                </a:solidFill>
              </a:rPr>
              <a:t>suicidal ideation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/>
              <a:t>without </a:t>
            </a:r>
            <a:r>
              <a:rPr lang="en-US" dirty="0"/>
              <a:t>a specific plan, </a:t>
            </a:r>
            <a:r>
              <a:rPr lang="en-US" dirty="0">
                <a:solidFill>
                  <a:srgbClr val="FF0000"/>
                </a:solidFill>
              </a:rPr>
              <a:t>or a suicide </a:t>
            </a:r>
            <a:r>
              <a:rPr lang="en-US" b="1" dirty="0">
                <a:solidFill>
                  <a:srgbClr val="FF0000"/>
                </a:solidFill>
              </a:rPr>
              <a:t>attempt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or a specific plan for committing suicide.</a:t>
            </a:r>
            <a:r>
              <a:rPr lang="en-US" dirty="0">
                <a:solidFill>
                  <a:srgbClr val="FF0000"/>
                </a:solidFill>
              </a:rPr>
              <a:t> 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183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381000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en-US" sz="3600" b="1" dirty="0"/>
              <a:t>Persistent Depressive Disorder (Dysthymia</a:t>
            </a:r>
            <a:r>
              <a:rPr lang="en-US" sz="3600" b="1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686800" cy="62484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7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7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Depressed mood </a:t>
            </a:r>
            <a:r>
              <a:rPr lang="en-US" sz="6400" b="1" dirty="0">
                <a:latin typeface="Times New Roman" pitchFamily="18" charset="0"/>
                <a:cs typeface="Times New Roman" pitchFamily="18" charset="0"/>
              </a:rPr>
              <a:t>for most of the day</a:t>
            </a:r>
            <a:r>
              <a:rPr lang="en-US" sz="6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7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for at least 2 years.</a:t>
            </a:r>
            <a:r>
              <a:rPr lang="en-US" sz="7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7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6400" b="1" dirty="0">
                <a:latin typeface="Times New Roman" pitchFamily="18" charset="0"/>
                <a:cs typeface="Times New Roman" pitchFamily="18" charset="0"/>
              </a:rPr>
              <a:t>Note: In children and adolescents, mood can be irritable and duration </a:t>
            </a:r>
            <a:r>
              <a:rPr lang="en-US" sz="6400" b="1" dirty="0" smtClean="0">
                <a:latin typeface="Times New Roman" pitchFamily="18" charset="0"/>
                <a:cs typeface="Times New Roman" pitchFamily="18" charset="0"/>
              </a:rPr>
              <a:t>…&gt;  1 </a:t>
            </a:r>
            <a:r>
              <a:rPr lang="en-US" sz="6400" b="1" dirty="0">
                <a:latin typeface="Times New Roman" pitchFamily="18" charset="0"/>
                <a:cs typeface="Times New Roman" pitchFamily="18" charset="0"/>
              </a:rPr>
              <a:t>year.</a:t>
            </a:r>
            <a:r>
              <a:rPr lang="en-US" sz="6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400" dirty="0">
                <a:latin typeface="Times New Roman" pitchFamily="18" charset="0"/>
                <a:cs typeface="Times New Roman" pitchFamily="18" charset="0"/>
              </a:rPr>
            </a:br>
            <a:endParaRPr lang="en-US" sz="6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7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7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Presence, while depressed, of two </a:t>
            </a:r>
            <a:r>
              <a:rPr lang="en-US" sz="6400" b="1" dirty="0">
                <a:latin typeface="Times New Roman" pitchFamily="18" charset="0"/>
                <a:cs typeface="Times New Roman" pitchFamily="18" charset="0"/>
              </a:rPr>
              <a:t>(or more) of the following:</a:t>
            </a:r>
            <a:r>
              <a:rPr lang="en-US" sz="6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400" dirty="0">
                <a:latin typeface="Times New Roman" pitchFamily="18" charset="0"/>
                <a:cs typeface="Times New Roman" pitchFamily="18" charset="0"/>
              </a:rPr>
            </a:br>
            <a:r>
              <a:rPr lang="en-US" sz="6400" b="1" dirty="0" smtClean="0">
                <a:latin typeface="Times New Roman" pitchFamily="18" charset="0"/>
                <a:cs typeface="Times New Roman" pitchFamily="18" charset="0"/>
              </a:rPr>
              <a:t>1. Poor appetite or overeating.</a:t>
            </a:r>
            <a:r>
              <a:rPr lang="en-US" sz="6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6400" b="1" dirty="0" smtClean="0">
                <a:latin typeface="Times New Roman" pitchFamily="18" charset="0"/>
                <a:cs typeface="Times New Roman" pitchFamily="18" charset="0"/>
              </a:rPr>
              <a:t>2. Insomnia or hypersomnia.</a:t>
            </a:r>
            <a:r>
              <a:rPr lang="en-US" sz="6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6400" b="1" dirty="0" smtClean="0">
                <a:latin typeface="Times New Roman" pitchFamily="18" charset="0"/>
                <a:cs typeface="Times New Roman" pitchFamily="18" charset="0"/>
              </a:rPr>
              <a:t>3. Low energy or fatigue.</a:t>
            </a:r>
            <a:r>
              <a:rPr lang="en-US" sz="6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6400" b="1" dirty="0" smtClean="0">
                <a:latin typeface="Times New Roman" pitchFamily="18" charset="0"/>
                <a:cs typeface="Times New Roman" pitchFamily="18" charset="0"/>
              </a:rPr>
              <a:t>4. Low self-esteem.</a:t>
            </a:r>
            <a:r>
              <a:rPr lang="en-US" sz="6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6400" b="1" dirty="0" smtClean="0">
                <a:latin typeface="Times New Roman" pitchFamily="18" charset="0"/>
                <a:cs typeface="Times New Roman" pitchFamily="18" charset="0"/>
              </a:rPr>
              <a:t>5. Poor concentration or difficulty making decisions.</a:t>
            </a:r>
            <a:r>
              <a:rPr lang="en-US" sz="6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6400" b="1" dirty="0" smtClean="0">
                <a:latin typeface="Times New Roman" pitchFamily="18" charset="0"/>
                <a:cs typeface="Times New Roman" pitchFamily="18" charset="0"/>
              </a:rPr>
              <a:t>6. Feelings of hopelessness.</a:t>
            </a:r>
            <a:r>
              <a:rPr lang="en-US" sz="6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400" dirty="0">
                <a:latin typeface="Times New Roman" pitchFamily="18" charset="0"/>
                <a:cs typeface="Times New Roman" pitchFamily="18" charset="0"/>
              </a:rPr>
            </a:br>
            <a:endParaRPr lang="en-US" sz="6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64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6400" b="1" dirty="0">
                <a:latin typeface="Times New Roman" pitchFamily="18" charset="0"/>
                <a:cs typeface="Times New Roman" pitchFamily="18" charset="0"/>
              </a:rPr>
              <a:t>. During the 2-year period (1 year for children </a:t>
            </a:r>
            <a:r>
              <a:rPr lang="en-US" sz="64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7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 symptom free -period &gt; 2months</a:t>
            </a:r>
            <a:r>
              <a:rPr lang="en-US" sz="7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7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7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6400" b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6400" b="1" dirty="0">
                <a:latin typeface="Times New Roman" pitchFamily="18" charset="0"/>
                <a:cs typeface="Times New Roman" pitchFamily="18" charset="0"/>
              </a:rPr>
              <a:t>. Criteria for a </a:t>
            </a:r>
            <a:r>
              <a:rPr lang="en-US" sz="7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MDD </a:t>
            </a:r>
            <a:r>
              <a:rPr lang="en-US" sz="7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may be continuously present for 2 years.</a:t>
            </a:r>
            <a:r>
              <a:rPr lang="en-US" sz="6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400" dirty="0">
                <a:latin typeface="Times New Roman" pitchFamily="18" charset="0"/>
                <a:cs typeface="Times New Roman" pitchFamily="18" charset="0"/>
              </a:rPr>
            </a:br>
            <a:endParaRPr lang="en-US" sz="6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6400" b="1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6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6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 bipolar; </a:t>
            </a:r>
            <a:r>
              <a:rPr lang="en-US" sz="6400" b="1" dirty="0" smtClean="0">
                <a:latin typeface="Times New Roman" pitchFamily="18" charset="0"/>
                <a:cs typeface="Times New Roman" pitchFamily="18" charset="0"/>
              </a:rPr>
              <a:t>There </a:t>
            </a:r>
            <a:r>
              <a:rPr lang="en-US" sz="6400" b="1" dirty="0">
                <a:latin typeface="Times New Roman" pitchFamily="18" charset="0"/>
                <a:cs typeface="Times New Roman" pitchFamily="18" charset="0"/>
              </a:rPr>
              <a:t>has </a:t>
            </a:r>
            <a:r>
              <a:rPr lang="en-US" sz="7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never been a manic episode or a </a:t>
            </a:r>
            <a:r>
              <a:rPr lang="en-US" sz="7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hypomanie</a:t>
            </a:r>
            <a:r>
              <a:rPr lang="en-US" sz="7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episode, </a:t>
            </a:r>
            <a:r>
              <a:rPr lang="en-US" sz="6400" b="1" dirty="0">
                <a:latin typeface="Times New Roman" pitchFamily="18" charset="0"/>
                <a:cs typeface="Times New Roman" pitchFamily="18" charset="0"/>
              </a:rPr>
              <a:t>and criteria have</a:t>
            </a:r>
            <a:r>
              <a:rPr lang="en-US" sz="6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400" dirty="0">
                <a:latin typeface="Times New Roman" pitchFamily="18" charset="0"/>
                <a:cs typeface="Times New Roman" pitchFamily="18" charset="0"/>
              </a:rPr>
            </a:br>
            <a:r>
              <a:rPr lang="en-US" sz="6400" b="1" dirty="0">
                <a:latin typeface="Times New Roman" pitchFamily="18" charset="0"/>
                <a:cs typeface="Times New Roman" pitchFamily="18" charset="0"/>
              </a:rPr>
              <a:t>never been met for cyclothymic disorder.</a:t>
            </a:r>
            <a:r>
              <a:rPr lang="en-US" sz="6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400" dirty="0">
                <a:latin typeface="Times New Roman" pitchFamily="18" charset="0"/>
                <a:cs typeface="Times New Roman" pitchFamily="18" charset="0"/>
              </a:rPr>
            </a:br>
            <a:endParaRPr lang="en-US" sz="6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6400" b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64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8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 explained by other mental dis. </a:t>
            </a:r>
            <a:r>
              <a:rPr lang="en-US" sz="6400" b="1" dirty="0">
                <a:latin typeface="Times New Roman" pitchFamily="18" charset="0"/>
                <a:cs typeface="Times New Roman" pitchFamily="18" charset="0"/>
              </a:rPr>
              <a:t>a persistent schizoaffective </a:t>
            </a:r>
            <a:r>
              <a:rPr lang="en-US" sz="6400" b="1" dirty="0" smtClean="0">
                <a:latin typeface="Times New Roman" pitchFamily="18" charset="0"/>
                <a:cs typeface="Times New Roman" pitchFamily="18" charset="0"/>
              </a:rPr>
              <a:t>disorder, schizophrenia</a:t>
            </a:r>
            <a:r>
              <a:rPr lang="en-US" sz="6400" b="1" dirty="0">
                <a:latin typeface="Times New Roman" pitchFamily="18" charset="0"/>
                <a:cs typeface="Times New Roman" pitchFamily="18" charset="0"/>
              </a:rPr>
              <a:t>, delusional disorder, or other specified or unspecified </a:t>
            </a:r>
            <a:r>
              <a:rPr lang="en-US" sz="6400" b="1" dirty="0" smtClean="0">
                <a:latin typeface="Times New Roman" pitchFamily="18" charset="0"/>
                <a:cs typeface="Times New Roman" pitchFamily="18" charset="0"/>
              </a:rPr>
              <a:t>schizophrenia spectrum </a:t>
            </a:r>
            <a:r>
              <a:rPr lang="en-US" sz="6400" b="1" dirty="0">
                <a:latin typeface="Times New Roman" pitchFamily="18" charset="0"/>
                <a:cs typeface="Times New Roman" pitchFamily="18" charset="0"/>
              </a:rPr>
              <a:t>and other psychotic disorder.</a:t>
            </a:r>
            <a:r>
              <a:rPr lang="en-US" sz="6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400" dirty="0">
                <a:latin typeface="Times New Roman" pitchFamily="18" charset="0"/>
                <a:cs typeface="Times New Roman" pitchFamily="18" charset="0"/>
              </a:rPr>
            </a:br>
            <a:endParaRPr lang="en-US" sz="6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6400" b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64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8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 duo to </a:t>
            </a:r>
            <a:r>
              <a:rPr lang="en-US" sz="8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physiological effects of a substance </a:t>
            </a:r>
            <a:r>
              <a:rPr lang="en-US" sz="6400" b="1" dirty="0">
                <a:latin typeface="Times New Roman" pitchFamily="18" charset="0"/>
                <a:cs typeface="Times New Roman" pitchFamily="18" charset="0"/>
              </a:rPr>
              <a:t>(e.g., a</a:t>
            </a:r>
            <a:r>
              <a:rPr lang="en-US" sz="6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400" dirty="0">
                <a:latin typeface="Times New Roman" pitchFamily="18" charset="0"/>
                <a:cs typeface="Times New Roman" pitchFamily="18" charset="0"/>
              </a:rPr>
            </a:br>
            <a:r>
              <a:rPr lang="en-US" sz="6400" b="1" dirty="0">
                <a:latin typeface="Times New Roman" pitchFamily="18" charset="0"/>
                <a:cs typeface="Times New Roman" pitchFamily="18" charset="0"/>
              </a:rPr>
              <a:t>drug of abuse, a medication) or another medical condition (e.g. hypothyroidism).</a:t>
            </a:r>
            <a:r>
              <a:rPr lang="en-US" sz="6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400" dirty="0">
                <a:latin typeface="Times New Roman" pitchFamily="18" charset="0"/>
                <a:cs typeface="Times New Roman" pitchFamily="18" charset="0"/>
              </a:rPr>
            </a:br>
            <a:endParaRPr lang="en-US" sz="6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6400" b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6400" b="1" dirty="0">
                <a:latin typeface="Times New Roman" pitchFamily="18" charset="0"/>
                <a:cs typeface="Times New Roman" pitchFamily="18" charset="0"/>
              </a:rPr>
              <a:t>. The symptoms </a:t>
            </a:r>
            <a:r>
              <a:rPr lang="en-US" sz="7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cause clinically significant distress or impairment </a:t>
            </a:r>
            <a:r>
              <a:rPr lang="en-US" sz="6400" b="1" dirty="0">
                <a:latin typeface="Times New Roman" pitchFamily="18" charset="0"/>
                <a:cs typeface="Times New Roman" pitchFamily="18" charset="0"/>
              </a:rPr>
              <a:t>in social, occupational,</a:t>
            </a:r>
            <a:r>
              <a:rPr lang="en-US" sz="6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400" dirty="0">
                <a:latin typeface="Times New Roman" pitchFamily="18" charset="0"/>
                <a:cs typeface="Times New Roman" pitchFamily="18" charset="0"/>
              </a:rPr>
            </a:br>
            <a:r>
              <a:rPr lang="en-US" sz="6400" b="1" dirty="0">
                <a:latin typeface="Times New Roman" pitchFamily="18" charset="0"/>
                <a:cs typeface="Times New Roman" pitchFamily="18" charset="0"/>
              </a:rPr>
              <a:t>or other important areas of functioning</a:t>
            </a:r>
            <a:r>
              <a:rPr lang="en-US" sz="6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171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</a:t>
            </a:r>
            <a:r>
              <a:rPr lang="en-US" dirty="0" smtClean="0"/>
              <a:t>depressive</a:t>
            </a:r>
            <a:r>
              <a:rPr lang="en-US" dirty="0" smtClean="0"/>
              <a:t> disorders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Disruptive mood regulation disorder</a:t>
            </a:r>
          </a:p>
          <a:p>
            <a:r>
              <a:rPr lang="en-US" dirty="0"/>
              <a:t> </a:t>
            </a:r>
            <a:r>
              <a:rPr lang="en-US" dirty="0" smtClean="0"/>
              <a:t>recurrent anger </a:t>
            </a:r>
            <a:r>
              <a:rPr lang="en-US" dirty="0" err="1" smtClean="0"/>
              <a:t>outburest</a:t>
            </a:r>
            <a:r>
              <a:rPr lang="en-US" dirty="0" smtClean="0"/>
              <a:t> in children, disproportional to provocation, with </a:t>
            </a:r>
            <a:r>
              <a:rPr lang="en-US" dirty="0" err="1" smtClean="0"/>
              <a:t>persistant</a:t>
            </a:r>
            <a:r>
              <a:rPr lang="en-US" dirty="0" smtClean="0"/>
              <a:t> </a:t>
            </a:r>
            <a:r>
              <a:rPr lang="en-US" dirty="0" err="1" smtClean="0"/>
              <a:t>iirtable</a:t>
            </a:r>
            <a:r>
              <a:rPr lang="en-US" dirty="0" smtClean="0"/>
              <a:t> or </a:t>
            </a:r>
            <a:r>
              <a:rPr lang="en-US" dirty="0" err="1" smtClean="0"/>
              <a:t>angery</a:t>
            </a:r>
            <a:r>
              <a:rPr lang="en-US" dirty="0" smtClean="0"/>
              <a:t> mood in between; </a:t>
            </a:r>
            <a:r>
              <a:rPr lang="en-US" dirty="0" err="1" smtClean="0"/>
              <a:t>illnes</a:t>
            </a:r>
            <a:r>
              <a:rPr lang="en-US" dirty="0" smtClean="0"/>
              <a:t> for 1 y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Premenstrual dysphonic disorder </a:t>
            </a:r>
            <a:r>
              <a:rPr lang="ar-EG" b="1" dirty="0" smtClean="0">
                <a:solidFill>
                  <a:srgbClr val="FF0000"/>
                </a:solidFill>
              </a:rPr>
              <a:t>مهم 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Recurrent pre-menstrual mood swing, </a:t>
            </a:r>
            <a:r>
              <a:rPr lang="en-US" dirty="0" err="1" smtClean="0"/>
              <a:t>anxity</a:t>
            </a:r>
            <a:r>
              <a:rPr lang="en-US" dirty="0" smtClean="0"/>
              <a:t>/irritability, </a:t>
            </a:r>
            <a:r>
              <a:rPr lang="en-US" dirty="0" err="1" smtClean="0"/>
              <a:t>ahedonia</a:t>
            </a:r>
            <a:r>
              <a:rPr lang="en-US" dirty="0" smtClean="0"/>
              <a:t>, poor conc., physical </a:t>
            </a:r>
            <a:r>
              <a:rPr lang="en-US" dirty="0" err="1" smtClean="0"/>
              <a:t>sympt</a:t>
            </a:r>
            <a:r>
              <a:rPr lang="en-US" dirty="0" smtClean="0"/>
              <a:t>., change </a:t>
            </a:r>
            <a:r>
              <a:rPr lang="en-US" dirty="0" err="1" smtClean="0"/>
              <a:t>appetit</a:t>
            </a:r>
            <a:r>
              <a:rPr lang="en-US" dirty="0" smtClean="0"/>
              <a:t> &amp; sleep 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Depression with melancholic features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Atypical depression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7740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WORKUP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MEDICAL …..</a:t>
            </a:r>
          </a:p>
          <a:p>
            <a:pPr lvl="1"/>
            <a:r>
              <a:rPr lang="en-US" b="1" dirty="0" smtClean="0">
                <a:solidFill>
                  <a:srgbClr val="00B050"/>
                </a:solidFill>
              </a:rPr>
              <a:t>Routine; B.S, LFT, RFT &amp; CBC</a:t>
            </a:r>
          </a:p>
          <a:p>
            <a:pPr lvl="1"/>
            <a:r>
              <a:rPr lang="en-US" dirty="0" smtClean="0"/>
              <a:t>Optional….Thyroid FT, CT-brain…… + based on other findings …search 4 autoimmunity, Malignancy..</a:t>
            </a:r>
            <a:r>
              <a:rPr lang="en-US" dirty="0" err="1" smtClean="0"/>
              <a:t>ect</a:t>
            </a:r>
            <a:endParaRPr lang="en-US" dirty="0" smtClean="0"/>
          </a:p>
          <a:p>
            <a:r>
              <a:rPr lang="en-US" dirty="0" smtClean="0"/>
              <a:t>Psychological </a:t>
            </a:r>
            <a:r>
              <a:rPr lang="en-US" dirty="0" smtClean="0"/>
              <a:t>evaluation by rating scales to determine severity</a:t>
            </a:r>
            <a:r>
              <a:rPr lang="en-US" dirty="0"/>
              <a:t> </a:t>
            </a:r>
            <a:r>
              <a:rPr lang="en-US" dirty="0" smtClean="0"/>
              <a:t>. It may be </a:t>
            </a:r>
            <a:r>
              <a:rPr lang="en-US" dirty="0" smtClean="0"/>
              <a:t>Self(applied by the patient) or </a:t>
            </a:r>
            <a:r>
              <a:rPr lang="en-US" dirty="0"/>
              <a:t>clinician </a:t>
            </a:r>
            <a:r>
              <a:rPr lang="en-US" dirty="0" smtClean="0"/>
              <a:t>rated.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00B050"/>
                </a:solidFill>
              </a:rPr>
              <a:t>Severity </a:t>
            </a:r>
            <a:r>
              <a:rPr lang="en-US" b="1" dirty="0" smtClean="0">
                <a:solidFill>
                  <a:srgbClr val="00B050"/>
                </a:solidFill>
              </a:rPr>
              <a:t>and risk assessment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00B050"/>
                </a:solidFill>
              </a:rPr>
              <a:t>Suicide assessment</a:t>
            </a:r>
          </a:p>
        </p:txBody>
      </p:sp>
    </p:spTree>
    <p:extLst>
      <p:ext uri="{BB962C8B-B14F-4D97-AF65-F5344CB8AC3E}">
        <p14:creationId xmlns:p14="http://schemas.microsoft.com/office/powerpoint/2010/main" val="287826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Treatment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Options </a:t>
            </a:r>
          </a:p>
          <a:p>
            <a:r>
              <a:rPr lang="en-US" dirty="0" smtClean="0"/>
              <a:t>Treatment </a:t>
            </a:r>
            <a:r>
              <a:rPr lang="en-US" dirty="0" smtClean="0"/>
              <a:t>sitting: inpatient vs outpatient….</a:t>
            </a:r>
            <a:r>
              <a:rPr lang="en-US" dirty="0" err="1" smtClean="0">
                <a:solidFill>
                  <a:srgbClr val="FF0000"/>
                </a:solidFill>
              </a:rPr>
              <a:t>indictaion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for </a:t>
            </a:r>
            <a:r>
              <a:rPr lang="en-US" dirty="0" smtClean="0">
                <a:solidFill>
                  <a:srgbClr val="FF0000"/>
                </a:solidFill>
              </a:rPr>
              <a:t>hospitalization…risk to patient or to others.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Treatment </a:t>
            </a:r>
            <a:r>
              <a:rPr lang="en-US" dirty="0" smtClean="0"/>
              <a:t>modality</a:t>
            </a:r>
          </a:p>
          <a:p>
            <a:pPr lvl="1"/>
            <a:r>
              <a:rPr lang="en-US" b="1" dirty="0" smtClean="0">
                <a:solidFill>
                  <a:srgbClr val="00B0F0"/>
                </a:solidFill>
              </a:rPr>
              <a:t>Psychotherapy</a:t>
            </a:r>
            <a:r>
              <a:rPr lang="en-US" dirty="0" smtClean="0"/>
              <a:t> (CBT, IP,…..)</a:t>
            </a:r>
          </a:p>
          <a:p>
            <a:pPr lvl="1"/>
            <a:r>
              <a:rPr lang="en-US" b="1" dirty="0">
                <a:solidFill>
                  <a:srgbClr val="00B0F0"/>
                </a:solidFill>
              </a:rPr>
              <a:t>Pharmacotherapy </a:t>
            </a:r>
            <a:r>
              <a:rPr lang="en-US" b="1" dirty="0"/>
              <a:t>(Antidepressants;  +/- adjuvants)</a:t>
            </a:r>
          </a:p>
          <a:p>
            <a:pPr lvl="1"/>
            <a:r>
              <a:rPr lang="en-US" b="1" dirty="0">
                <a:solidFill>
                  <a:srgbClr val="00B0F0"/>
                </a:solidFill>
              </a:rPr>
              <a:t>Somatic therapy </a:t>
            </a:r>
            <a:r>
              <a:rPr lang="en-US" b="1" dirty="0"/>
              <a:t>(ECT, VNS, </a:t>
            </a:r>
            <a:r>
              <a:rPr lang="en-US" b="1" dirty="0" err="1"/>
              <a:t>rTMS</a:t>
            </a:r>
            <a:r>
              <a:rPr lang="en-US" b="1" dirty="0"/>
              <a:t>, light therapy, Music </a:t>
            </a:r>
            <a:r>
              <a:rPr lang="en-US" b="1" dirty="0" err="1"/>
              <a:t>therpy</a:t>
            </a:r>
            <a:r>
              <a:rPr lang="en-US" b="1" dirty="0"/>
              <a:t>….</a:t>
            </a:r>
            <a:r>
              <a:rPr lang="en-US" b="1" dirty="0" err="1"/>
              <a:t>ect</a:t>
            </a:r>
            <a:r>
              <a:rPr lang="en-US" b="1" dirty="0"/>
              <a:t>.)</a:t>
            </a:r>
          </a:p>
          <a:p>
            <a:pPr lvl="1"/>
            <a:r>
              <a:rPr lang="en-US" b="1" dirty="0">
                <a:solidFill>
                  <a:srgbClr val="00B0F0"/>
                </a:solidFill>
              </a:rPr>
              <a:t>Other approaches </a:t>
            </a:r>
            <a:r>
              <a:rPr lang="en-US" dirty="0" smtClean="0"/>
              <a:t>…. Music therapy, dance therapy…</a:t>
            </a:r>
            <a:r>
              <a:rPr lang="en-US" dirty="0" err="1" smtClean="0"/>
              <a:t>ect</a:t>
            </a:r>
            <a:r>
              <a:rPr lang="en-US" dirty="0" smtClean="0"/>
              <a:t> </a:t>
            </a:r>
          </a:p>
          <a:p>
            <a:pPr lvl="1"/>
            <a:r>
              <a:rPr lang="en-US" b="1" dirty="0">
                <a:solidFill>
                  <a:srgbClr val="00B0F0"/>
                </a:solidFill>
              </a:rPr>
              <a:t>Mixed approaches</a:t>
            </a:r>
          </a:p>
          <a:p>
            <a:r>
              <a:rPr lang="en-US" dirty="0" smtClean="0"/>
              <a:t>Management </a:t>
            </a:r>
            <a:r>
              <a:rPr lang="en-US" dirty="0" smtClean="0"/>
              <a:t>plans</a:t>
            </a:r>
            <a:r>
              <a:rPr lang="en-US" dirty="0" smtClean="0"/>
              <a:t>…….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110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Xxx</a:t>
            </a:r>
            <a:r>
              <a:rPr lang="en-US" dirty="0" smtClean="0"/>
              <a:t> Management plane for MDD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</a:t>
            </a:r>
          </a:p>
          <a:p>
            <a:r>
              <a:rPr lang="en-US" dirty="0" smtClean="0"/>
              <a:t>Initial assessment</a:t>
            </a:r>
          </a:p>
          <a:p>
            <a:r>
              <a:rPr lang="en-US" dirty="0" err="1" smtClean="0"/>
              <a:t>Ttt</a:t>
            </a:r>
            <a:r>
              <a:rPr lang="en-US" dirty="0" smtClean="0"/>
              <a:t> of acute phase</a:t>
            </a:r>
          </a:p>
          <a:p>
            <a:r>
              <a:rPr lang="en-US" dirty="0" smtClean="0"/>
              <a:t>Maintenance/</a:t>
            </a:r>
            <a:r>
              <a:rPr lang="en-US" dirty="0" err="1" smtClean="0"/>
              <a:t>stalization</a:t>
            </a:r>
            <a:r>
              <a:rPr lang="en-US" dirty="0" smtClean="0"/>
              <a:t> phase </a:t>
            </a:r>
            <a:r>
              <a:rPr lang="en-US" dirty="0" err="1" smtClean="0"/>
              <a:t>ttt</a:t>
            </a:r>
            <a:endParaRPr lang="en-US" dirty="0" smtClean="0"/>
          </a:p>
          <a:p>
            <a:r>
              <a:rPr lang="en-US" dirty="0" smtClean="0"/>
              <a:t>Follow-up &amp; 2ry prevention measure</a:t>
            </a:r>
          </a:p>
          <a:p>
            <a:r>
              <a:rPr lang="en-US" dirty="0" smtClean="0"/>
              <a:t>Duration of </a:t>
            </a:r>
            <a:r>
              <a:rPr lang="en-US" dirty="0" err="1" smtClean="0"/>
              <a:t>ttt</a:t>
            </a:r>
            <a:endParaRPr lang="en-US" dirty="0" smtClean="0"/>
          </a:p>
          <a:p>
            <a:r>
              <a:rPr lang="en-US" dirty="0" smtClean="0"/>
              <a:t>Plane for prevention of relapse or </a:t>
            </a:r>
            <a:r>
              <a:rPr lang="en-US" dirty="0" err="1" smtClean="0"/>
              <a:t>recurence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04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Xx </a:t>
            </a:r>
            <a:r>
              <a:rPr lang="en-US" dirty="0" smtClean="0"/>
              <a:t>antidepressant</a:t>
            </a:r>
            <a:br>
              <a:rPr lang="en-US" dirty="0" smtClean="0"/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undergraduate …. ..taxonomy &amp; common SE</a:t>
            </a:r>
            <a:br>
              <a:rPr lang="en-US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postgraduate…….. in details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Classifications</a:t>
            </a:r>
          </a:p>
          <a:p>
            <a:r>
              <a:rPr lang="en-US" dirty="0" smtClean="0"/>
              <a:t>Mechanism of action</a:t>
            </a:r>
          </a:p>
          <a:p>
            <a:r>
              <a:rPr lang="en-US" dirty="0" smtClean="0"/>
              <a:t>Adverse effects</a:t>
            </a:r>
          </a:p>
          <a:p>
            <a:r>
              <a:rPr lang="en-US" dirty="0" smtClean="0"/>
              <a:t>Drug emergencies with </a:t>
            </a:r>
            <a:r>
              <a:rPr lang="en-US" dirty="0" err="1" smtClean="0"/>
              <a:t>antidep</a:t>
            </a:r>
            <a:endParaRPr lang="en-US" dirty="0" smtClean="0"/>
          </a:p>
          <a:p>
            <a:pPr lvl="2"/>
            <a:r>
              <a:rPr lang="en-US" dirty="0" smtClean="0"/>
              <a:t>Hypertensive crisis</a:t>
            </a:r>
          </a:p>
          <a:p>
            <a:pPr lvl="2"/>
            <a:r>
              <a:rPr lang="en-US" dirty="0" smtClean="0"/>
              <a:t>Serotonin syndrome</a:t>
            </a:r>
          </a:p>
          <a:p>
            <a:pPr lvl="2"/>
            <a:r>
              <a:rPr lang="en-US" dirty="0" smtClean="0"/>
              <a:t>Drug induced dystonia</a:t>
            </a:r>
          </a:p>
          <a:p>
            <a:pPr lvl="2"/>
            <a:r>
              <a:rPr lang="en-US" dirty="0" smtClean="0"/>
              <a:t>Other Extrapyramidal side effects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5842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Mood Disorders</a:t>
            </a:r>
            <a:br>
              <a:rPr lang="en-US" b="1" dirty="0" smtClean="0">
                <a:solidFill>
                  <a:srgbClr val="FF0000"/>
                </a:solidFill>
              </a:rPr>
            </a:b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Mood</a:t>
            </a:r>
            <a:r>
              <a:rPr lang="en-US" dirty="0" smtClean="0"/>
              <a:t> : is defined </a:t>
            </a:r>
            <a:r>
              <a:rPr lang="en-US" dirty="0"/>
              <a:t>as a pervasive and sustained emotion or feeling tone that </a:t>
            </a:r>
            <a:r>
              <a:rPr lang="en-US" dirty="0" smtClean="0"/>
              <a:t>influences </a:t>
            </a:r>
            <a:r>
              <a:rPr lang="en-US" dirty="0"/>
              <a:t>a person’s behavior and colors his or </a:t>
            </a:r>
            <a:r>
              <a:rPr lang="en-US" dirty="0" smtClean="0"/>
              <a:t>her perception </a:t>
            </a:r>
            <a:r>
              <a:rPr lang="en-US" dirty="0"/>
              <a:t>of being in the world</a:t>
            </a:r>
            <a:r>
              <a:rPr lang="en-US" dirty="0" smtClean="0"/>
              <a:t>. (patient </a:t>
            </a:r>
            <a:r>
              <a:rPr lang="en-US" dirty="0" smtClean="0"/>
              <a:t>report  </a:t>
            </a:r>
            <a:r>
              <a:rPr lang="en-US" dirty="0" smtClean="0"/>
              <a:t>in </a:t>
            </a:r>
            <a:r>
              <a:rPr lang="en-US" dirty="0" smtClean="0"/>
              <a:t>history</a:t>
            </a:r>
            <a:r>
              <a:rPr lang="en-US" dirty="0" smtClean="0"/>
              <a:t> </a:t>
            </a:r>
            <a:r>
              <a:rPr lang="en-US" dirty="0" smtClean="0"/>
              <a:t>taking</a:t>
            </a:r>
            <a:r>
              <a:rPr lang="en-US" dirty="0" smtClean="0"/>
              <a:t>).</a:t>
            </a:r>
            <a:endParaRPr lang="en-US" dirty="0"/>
          </a:p>
          <a:p>
            <a:r>
              <a:rPr lang="en-US" u="sng" dirty="0" smtClean="0"/>
              <a:t>Affect</a:t>
            </a:r>
            <a:r>
              <a:rPr lang="en-US" dirty="0" smtClean="0"/>
              <a:t> : external expression of mood. Clinician rated.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12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Postgraduate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Resistant </a:t>
            </a:r>
            <a:r>
              <a:rPr lang="en-US" dirty="0" err="1" smtClean="0"/>
              <a:t>vs</a:t>
            </a:r>
            <a:r>
              <a:rPr lang="en-US" dirty="0" smtClean="0"/>
              <a:t> refractory depression</a:t>
            </a:r>
          </a:p>
          <a:p>
            <a:r>
              <a:rPr lang="en-US" dirty="0" smtClean="0"/>
              <a:t>Double depression</a:t>
            </a:r>
          </a:p>
          <a:p>
            <a:r>
              <a:rPr lang="en-US" dirty="0" smtClean="0"/>
              <a:t>Non-pharmacological treatment of </a:t>
            </a:r>
            <a:r>
              <a:rPr lang="en-US" dirty="0" err="1" smtClean="0"/>
              <a:t>depresion</a:t>
            </a:r>
            <a:endParaRPr lang="en-US" dirty="0" smtClean="0"/>
          </a:p>
          <a:p>
            <a:r>
              <a:rPr lang="en-US" dirty="0" smtClean="0"/>
              <a:t>Guideline for treatment of </a:t>
            </a:r>
            <a:r>
              <a:rPr lang="en-US" dirty="0" err="1" smtClean="0"/>
              <a:t>uni</a:t>
            </a:r>
            <a:r>
              <a:rPr lang="en-US" dirty="0" smtClean="0"/>
              <a:t>-polar depression</a:t>
            </a:r>
          </a:p>
          <a:p>
            <a:r>
              <a:rPr lang="en-US" dirty="0" smtClean="0"/>
              <a:t>Good &amp; bad prognostic factors in depression &amp; why ??</a:t>
            </a:r>
          </a:p>
          <a:p>
            <a:r>
              <a:rPr lang="en-US" dirty="0" smtClean="0"/>
              <a:t>Management of depression in…. </a:t>
            </a:r>
          </a:p>
          <a:p>
            <a:pPr lvl="2"/>
            <a:r>
              <a:rPr lang="en-US" dirty="0" smtClean="0"/>
              <a:t>Pregnancy</a:t>
            </a:r>
          </a:p>
          <a:p>
            <a:pPr lvl="2"/>
            <a:r>
              <a:rPr lang="en-US" dirty="0" smtClean="0"/>
              <a:t>Elderly (pseudo-dementia)</a:t>
            </a:r>
          </a:p>
          <a:p>
            <a:pPr lvl="2"/>
            <a:r>
              <a:rPr lang="en-US" dirty="0" smtClean="0"/>
              <a:t>children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Atypical depression</a:t>
            </a:r>
          </a:p>
          <a:p>
            <a:r>
              <a:rPr lang="en-US" dirty="0" smtClean="0"/>
              <a:t>Organic depression</a:t>
            </a:r>
          </a:p>
          <a:p>
            <a:r>
              <a:rPr lang="en-US" dirty="0" smtClean="0"/>
              <a:t>What are </a:t>
            </a:r>
            <a:r>
              <a:rPr lang="en-US" dirty="0" smtClean="0">
                <a:solidFill>
                  <a:srgbClr val="FF0000"/>
                </a:solidFill>
              </a:rPr>
              <a:t>“A must to do” </a:t>
            </a:r>
            <a:r>
              <a:rPr lang="en-US" dirty="0" smtClean="0"/>
              <a:t>&amp; .. </a:t>
            </a:r>
            <a:r>
              <a:rPr lang="en-US" dirty="0" smtClean="0">
                <a:solidFill>
                  <a:srgbClr val="FF0000"/>
                </a:solidFill>
              </a:rPr>
              <a:t>“Not To do”</a:t>
            </a:r>
            <a:r>
              <a:rPr lang="en-US" dirty="0" smtClean="0"/>
              <a:t> in management for depression?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602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Classification of mood disorders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solidFill>
            <a:srgbClr val="FFFF00"/>
          </a:solidFill>
          <a:ln>
            <a:solidFill>
              <a:srgbClr val="002060"/>
            </a:solidFill>
          </a:ln>
        </p:spPr>
        <p:txBody>
          <a:bodyPr/>
          <a:lstStyle/>
          <a:p>
            <a:pPr algn="ctr"/>
            <a:r>
              <a:rPr lang="en-US" dirty="0" smtClean="0"/>
              <a:t>Bipolar spectrum dis.</a:t>
            </a:r>
          </a:p>
          <a:p>
            <a:pPr algn="ctr"/>
            <a:endParaRPr lang="en-US" sz="5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r>
              <a:rPr lang="en-US" b="1" u="sng" dirty="0">
                <a:solidFill>
                  <a:srgbClr val="FF0000"/>
                </a:solidFill>
              </a:rPr>
              <a:t>Bipolar I </a:t>
            </a:r>
            <a:r>
              <a:rPr lang="en-US" b="1" dirty="0" smtClean="0"/>
              <a:t>Disorder.</a:t>
            </a:r>
          </a:p>
          <a:p>
            <a:pPr lvl="1"/>
            <a:r>
              <a:rPr lang="en-US" b="1" dirty="0" smtClean="0"/>
              <a:t>(Mania+/-depression)</a:t>
            </a:r>
            <a:endParaRPr lang="en-US" dirty="0"/>
          </a:p>
          <a:p>
            <a:r>
              <a:rPr lang="en-US" b="1" dirty="0" smtClean="0">
                <a:solidFill>
                  <a:srgbClr val="FF0000"/>
                </a:solidFill>
              </a:rPr>
              <a:t>Bipolar </a:t>
            </a:r>
            <a:r>
              <a:rPr lang="en-US" b="1" dirty="0">
                <a:solidFill>
                  <a:srgbClr val="FF0000"/>
                </a:solidFill>
              </a:rPr>
              <a:t>II </a:t>
            </a:r>
            <a:r>
              <a:rPr lang="en-US" b="1" dirty="0" smtClean="0"/>
              <a:t>Disorder</a:t>
            </a:r>
          </a:p>
          <a:p>
            <a:pPr lvl="1"/>
            <a:r>
              <a:rPr lang="en-US" b="1" dirty="0" smtClean="0"/>
              <a:t>(depression+ hypomania)</a:t>
            </a:r>
            <a:endParaRPr lang="en-US" dirty="0"/>
          </a:p>
          <a:p>
            <a:r>
              <a:rPr lang="en-US" b="1" dirty="0" smtClean="0">
                <a:solidFill>
                  <a:srgbClr val="FF0000"/>
                </a:solidFill>
              </a:rPr>
              <a:t>Cyclothymic</a:t>
            </a:r>
            <a:r>
              <a:rPr lang="en-US" b="1" dirty="0" smtClean="0"/>
              <a:t> </a:t>
            </a:r>
            <a:r>
              <a:rPr lang="en-US" b="1" dirty="0"/>
              <a:t>Disorder</a:t>
            </a:r>
            <a:r>
              <a:rPr lang="en-US" b="1" dirty="0" smtClean="0"/>
              <a:t>.</a:t>
            </a:r>
          </a:p>
          <a:p>
            <a:r>
              <a:rPr lang="en-US" b="1" dirty="0"/>
              <a:t>Bipolar Disorder </a:t>
            </a:r>
            <a:r>
              <a:rPr lang="en-US" b="1" dirty="0">
                <a:solidFill>
                  <a:srgbClr val="FF0000"/>
                </a:solidFill>
              </a:rPr>
              <a:t>Due to Another Medical Condition</a:t>
            </a:r>
            <a:r>
              <a:rPr lang="en-US" b="1" dirty="0" smtClean="0"/>
              <a:t>.</a:t>
            </a:r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Substance/Medication-Induced</a:t>
            </a:r>
            <a:r>
              <a:rPr lang="en-US" b="1" dirty="0"/>
              <a:t> Bipolar Disorder</a:t>
            </a:r>
            <a:r>
              <a:rPr lang="en-US" b="1" dirty="0" smtClean="0"/>
              <a:t>.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solidFill>
            <a:srgbClr val="FFFF00"/>
          </a:solidFill>
          <a:ln>
            <a:solidFill>
              <a:srgbClr val="002060"/>
            </a:solidFill>
          </a:ln>
        </p:spPr>
        <p:txBody>
          <a:bodyPr/>
          <a:lstStyle/>
          <a:p>
            <a:pPr algn="ctr"/>
            <a:r>
              <a:rPr lang="en-US" dirty="0" smtClean="0"/>
              <a:t>Depressive disorders</a:t>
            </a:r>
          </a:p>
          <a:p>
            <a:pPr algn="ctr"/>
            <a:endParaRPr lang="en-US" sz="5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ln>
            <a:solidFill>
              <a:srgbClr val="002060"/>
            </a:solidFill>
          </a:ln>
        </p:spPr>
        <p:txBody>
          <a:bodyPr>
            <a:normAutofit fontScale="85000" lnSpcReduction="2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Major Depressive </a:t>
            </a:r>
            <a:r>
              <a:rPr lang="en-US" b="1" dirty="0" smtClean="0">
                <a:solidFill>
                  <a:srgbClr val="FF0000"/>
                </a:solidFill>
              </a:rPr>
              <a:t>Disorder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b="1" dirty="0" err="1" smtClean="0">
                <a:solidFill>
                  <a:srgbClr val="FF0000"/>
                </a:solidFill>
              </a:rPr>
              <a:t>Dysthymia</a:t>
            </a:r>
            <a:r>
              <a:rPr lang="en-US" b="1" dirty="0" err="1" smtClean="0"/>
              <a:t>Persistent</a:t>
            </a:r>
            <a:r>
              <a:rPr lang="en-US" b="1" dirty="0" smtClean="0"/>
              <a:t> </a:t>
            </a:r>
            <a:r>
              <a:rPr lang="en-US" b="1" dirty="0"/>
              <a:t>Depressive Disorder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Disruptive Mood </a:t>
            </a:r>
            <a:r>
              <a:rPr lang="en-US" b="1" dirty="0" err="1">
                <a:solidFill>
                  <a:srgbClr val="FF0000"/>
                </a:solidFill>
              </a:rPr>
              <a:t>Dysregulation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smtClean="0"/>
              <a:t>Disorder….</a:t>
            </a:r>
            <a:r>
              <a:rPr lang="en-US" b="1" dirty="0" err="1" smtClean="0"/>
              <a:t>dep</a:t>
            </a:r>
            <a:r>
              <a:rPr lang="en-US" b="1" dirty="0" smtClean="0"/>
              <a:t> </a:t>
            </a:r>
            <a:r>
              <a:rPr lang="en-US" b="1" smtClean="0"/>
              <a:t>in children</a:t>
            </a:r>
            <a:endParaRPr lang="en-US" b="1" dirty="0" smtClean="0"/>
          </a:p>
          <a:p>
            <a:r>
              <a:rPr lang="en-US" b="1" dirty="0" smtClean="0">
                <a:solidFill>
                  <a:srgbClr val="FF0000"/>
                </a:solidFill>
              </a:rPr>
              <a:t>Premenstrual </a:t>
            </a:r>
            <a:r>
              <a:rPr lang="en-US" b="1" dirty="0" err="1" smtClean="0">
                <a:solidFill>
                  <a:srgbClr val="FF0000"/>
                </a:solidFill>
              </a:rPr>
              <a:t>Dysphoric</a:t>
            </a:r>
            <a:r>
              <a:rPr lang="en-US" b="1" dirty="0" smtClean="0">
                <a:solidFill>
                  <a:srgbClr val="FF0000"/>
                </a:solidFill>
              </a:rPr>
              <a:t> Disorder</a:t>
            </a:r>
          </a:p>
          <a:p>
            <a:r>
              <a:rPr lang="en-US" b="1" dirty="0"/>
              <a:t>Substance/Medication-Induced Depressive </a:t>
            </a:r>
            <a:r>
              <a:rPr lang="en-US" b="1" dirty="0" smtClean="0"/>
              <a:t>Disorder</a:t>
            </a:r>
            <a:endParaRPr lang="en-US" dirty="0"/>
          </a:p>
          <a:p>
            <a:r>
              <a:rPr lang="en-US" b="1" dirty="0"/>
              <a:t>Depressive Disorder Due to Another Medical Condition</a:t>
            </a:r>
            <a:r>
              <a:rPr lang="en-US" b="1" dirty="0" smtClean="0"/>
              <a:t>.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Other </a:t>
            </a:r>
            <a:r>
              <a:rPr lang="en-US" b="1" dirty="0">
                <a:solidFill>
                  <a:srgbClr val="FF0000"/>
                </a:solidFill>
              </a:rPr>
              <a:t>Specified Depressive </a:t>
            </a:r>
            <a:r>
              <a:rPr lang="en-US" b="1" dirty="0" smtClean="0">
                <a:solidFill>
                  <a:srgbClr val="FF0000"/>
                </a:solidFill>
              </a:rPr>
              <a:t>Disorder</a:t>
            </a:r>
          </a:p>
          <a:p>
            <a:r>
              <a:rPr lang="en-US" b="1" dirty="0">
                <a:solidFill>
                  <a:srgbClr val="FF0000"/>
                </a:solidFill>
              </a:rPr>
              <a:t>Unspecified</a:t>
            </a:r>
            <a:r>
              <a:rPr lang="en-US" b="1" dirty="0"/>
              <a:t> Depressive Disorder.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930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Bipolar disorder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u="sng" dirty="0" smtClean="0"/>
              <a:t>Epidemiology </a:t>
            </a:r>
          </a:p>
          <a:p>
            <a:r>
              <a:rPr lang="en-US" u="sng" dirty="0" smtClean="0"/>
              <a:t>12 month prevalence of </a:t>
            </a:r>
            <a:r>
              <a:rPr lang="en-US" u="sng" dirty="0" smtClean="0"/>
              <a:t>BAD- </a:t>
            </a:r>
            <a:r>
              <a:rPr lang="en-US" u="sng" dirty="0" smtClean="0"/>
              <a:t>I </a:t>
            </a:r>
            <a:r>
              <a:rPr lang="en-US" u="sng" dirty="0" smtClean="0"/>
              <a:t>is 0.6</a:t>
            </a:r>
            <a:r>
              <a:rPr lang="en-US" u="sng" dirty="0" smtClean="0"/>
              <a:t>%</a:t>
            </a:r>
          </a:p>
          <a:p>
            <a:r>
              <a:rPr lang="en-US" dirty="0" smtClean="0"/>
              <a:t>Depressive episodes 10 times more common than manic </a:t>
            </a:r>
            <a:r>
              <a:rPr lang="en-US" dirty="0" smtClean="0"/>
              <a:t>episodes.</a:t>
            </a:r>
            <a:endParaRPr lang="en-US" dirty="0" smtClean="0"/>
          </a:p>
          <a:p>
            <a:r>
              <a:rPr lang="en-US" dirty="0" smtClean="0"/>
              <a:t>The disorder is 10 time more common among </a:t>
            </a:r>
            <a:r>
              <a:rPr lang="en-US" dirty="0" err="1" smtClean="0"/>
              <a:t>sibilings</a:t>
            </a:r>
            <a:r>
              <a:rPr lang="en-US" dirty="0" smtClean="0"/>
              <a:t> of bipolar pts.</a:t>
            </a:r>
            <a:endParaRPr lang="en-US" dirty="0"/>
          </a:p>
          <a:p>
            <a:endParaRPr lang="en-US" u="sng" dirty="0" smtClean="0"/>
          </a:p>
          <a:p>
            <a:r>
              <a:rPr lang="en-US" u="sng" dirty="0" smtClean="0"/>
              <a:t>Sex </a:t>
            </a:r>
            <a:r>
              <a:rPr lang="en-US" u="sng" dirty="0" smtClean="0"/>
              <a:t>differences :  </a:t>
            </a:r>
          </a:p>
          <a:p>
            <a:pPr lvl="1"/>
            <a:r>
              <a:rPr lang="en-US" u="sng" dirty="0" smtClean="0"/>
              <a:t>no sex differences in bipolar dis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942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Aetiology</a:t>
            </a:r>
            <a:r>
              <a:rPr lang="en-US" dirty="0" smtClean="0"/>
              <a:t> </a:t>
            </a:r>
            <a:r>
              <a:rPr lang="en-US" dirty="0" smtClean="0"/>
              <a:t>of bipolar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Genetics</a:t>
            </a:r>
          </a:p>
          <a:p>
            <a:r>
              <a:rPr lang="en-US" dirty="0" smtClean="0"/>
              <a:t>70 : 90 % inheritance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0345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Bipolar I; </a:t>
            </a:r>
            <a:r>
              <a:rPr lang="en-US" b="1" dirty="0" smtClean="0"/>
              <a:t>Manic Episode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" y="990600"/>
            <a:ext cx="8839200" cy="5715000"/>
          </a:xfrm>
          <a:scene3d>
            <a:camera prst="orthographicFront"/>
            <a:lightRig rig="threePt" dir="t"/>
          </a:scene3d>
          <a:sp3d extrusionH="76200" contourW="12700" prstMaterial="dkEdge">
            <a:bevelT/>
            <a:bevelB/>
            <a:extrusionClr>
              <a:srgbClr val="00B050"/>
            </a:extrusionClr>
            <a:contourClr>
              <a:schemeClr val="accent6">
                <a:lumMod val="75000"/>
              </a:schemeClr>
            </a:contourClr>
          </a:sp3d>
        </p:spPr>
        <p:txBody>
          <a:bodyPr>
            <a:noAutofit/>
          </a:bodyPr>
          <a:lstStyle/>
          <a:p>
            <a:pPr marL="742950" indent="-742950">
              <a:buAutoNum type="alphaUcPeriod"/>
            </a:pPr>
            <a:r>
              <a:rPr lang="en-US" sz="2400" b="1" dirty="0" smtClean="0">
                <a:solidFill>
                  <a:srgbClr val="FF0000"/>
                </a:solidFill>
              </a:rPr>
              <a:t>At least </a:t>
            </a:r>
            <a:r>
              <a:rPr lang="en-US" sz="2400" b="1" dirty="0">
                <a:solidFill>
                  <a:srgbClr val="FF0000"/>
                </a:solidFill>
              </a:rPr>
              <a:t>1 week </a:t>
            </a:r>
            <a:r>
              <a:rPr lang="en-US" sz="2400" b="1" dirty="0" smtClean="0">
                <a:solidFill>
                  <a:srgbClr val="FF0000"/>
                </a:solidFill>
              </a:rPr>
              <a:t> duration of</a:t>
            </a:r>
            <a:r>
              <a:rPr lang="en-US" sz="2400" b="1" dirty="0" smtClean="0"/>
              <a:t>; a continuous &amp; persistent  almost daily abnormal</a:t>
            </a:r>
          </a:p>
          <a:p>
            <a:pPr marL="971550" lvl="1" indent="-571500"/>
            <a:r>
              <a:rPr lang="en-US" sz="2000" b="1" dirty="0" smtClean="0">
                <a:solidFill>
                  <a:srgbClr val="FF0000"/>
                </a:solidFill>
              </a:rPr>
              <a:t>elevated</a:t>
            </a:r>
            <a:r>
              <a:rPr lang="en-US" sz="2000" b="1" dirty="0">
                <a:solidFill>
                  <a:srgbClr val="FF0000"/>
                </a:solidFill>
              </a:rPr>
              <a:t>, expansive, or irritable </a:t>
            </a:r>
            <a:r>
              <a:rPr lang="en-US" sz="2000" b="1" dirty="0" smtClean="0">
                <a:solidFill>
                  <a:srgbClr val="FF0000"/>
                </a:solidFill>
              </a:rPr>
              <a:t>mood and</a:t>
            </a:r>
          </a:p>
          <a:p>
            <a:pPr marL="971550" lvl="1" indent="-571500"/>
            <a:r>
              <a:rPr lang="en-US" sz="2000" b="1" dirty="0" smtClean="0">
                <a:solidFill>
                  <a:srgbClr val="FF0000"/>
                </a:solidFill>
              </a:rPr>
              <a:t>increased </a:t>
            </a:r>
            <a:r>
              <a:rPr lang="en-US" sz="2000" b="1" dirty="0">
                <a:solidFill>
                  <a:srgbClr val="FF0000"/>
                </a:solidFill>
              </a:rPr>
              <a:t>goal-directed activity or energy</a:t>
            </a:r>
            <a:r>
              <a:rPr lang="en-US" sz="2000" b="1" dirty="0"/>
              <a:t>, </a:t>
            </a:r>
            <a:endParaRPr lang="en-US" sz="2000" b="1" dirty="0" smtClean="0"/>
          </a:p>
          <a:p>
            <a:pPr marL="971550" lvl="1" indent="-571500"/>
            <a:r>
              <a:rPr lang="en-US" sz="2000" b="1" dirty="0" smtClean="0"/>
              <a:t>(or </a:t>
            </a:r>
            <a:r>
              <a:rPr lang="en-US" sz="2000" b="1" dirty="0"/>
              <a:t>any duration if hospitalization is necessary</a:t>
            </a:r>
            <a:r>
              <a:rPr lang="en-US" sz="2000" b="1" dirty="0" smtClean="0"/>
              <a:t>).</a:t>
            </a:r>
            <a:endParaRPr lang="en-US" sz="2000" dirty="0" smtClean="0"/>
          </a:p>
          <a:p>
            <a:pPr marL="742950" indent="-742950">
              <a:buAutoNum type="alphaUcPeriod"/>
            </a:pPr>
            <a:r>
              <a:rPr lang="en-US" sz="2400" b="1" dirty="0" smtClean="0"/>
              <a:t>During that period, </a:t>
            </a:r>
            <a:r>
              <a:rPr lang="en-US" sz="2400" b="1" dirty="0" smtClean="0">
                <a:solidFill>
                  <a:srgbClr val="FF0000"/>
                </a:solidFill>
              </a:rPr>
              <a:t>&gt;/= 3 </a:t>
            </a:r>
            <a:r>
              <a:rPr lang="en-US" sz="2400" b="1" dirty="0">
                <a:solidFill>
                  <a:srgbClr val="FF0000"/>
                </a:solidFill>
              </a:rPr>
              <a:t>of the following symptoms (four if the mood is only irritable) are present </a:t>
            </a:r>
            <a:r>
              <a:rPr lang="en-US" sz="2400" b="1" dirty="0" smtClean="0">
                <a:solidFill>
                  <a:srgbClr val="FF0000"/>
                </a:solidFill>
              </a:rPr>
              <a:t> (&amp; present a significant unusual changes)</a:t>
            </a:r>
            <a:r>
              <a:rPr lang="en-US" sz="2400" b="1" dirty="0" smtClean="0"/>
              <a:t>:  click next slide  </a:t>
            </a:r>
            <a:r>
              <a:rPr lang="en-US" sz="2400" b="1" dirty="0" smtClean="0">
                <a:solidFill>
                  <a:srgbClr val="00B0F0"/>
                </a:solidFill>
              </a:rPr>
              <a:t> </a:t>
            </a:r>
          </a:p>
          <a:p>
            <a:pPr marL="742950" indent="-742950">
              <a:buAutoNum type="alphaUcPeriod"/>
            </a:pPr>
            <a:r>
              <a:rPr lang="en-US" sz="2400" b="1" dirty="0" smtClean="0"/>
              <a:t>The </a:t>
            </a:r>
            <a:r>
              <a:rPr lang="en-US" sz="2400" b="1" dirty="0"/>
              <a:t>mood disturbance is </a:t>
            </a:r>
            <a:r>
              <a:rPr lang="en-US" sz="2400" b="1" dirty="0" smtClean="0">
                <a:solidFill>
                  <a:srgbClr val="FF0000"/>
                </a:solidFill>
              </a:rPr>
              <a:t>severe enough </a:t>
            </a:r>
            <a:r>
              <a:rPr lang="en-US" sz="2400" b="1" dirty="0">
                <a:solidFill>
                  <a:srgbClr val="FF0000"/>
                </a:solidFill>
              </a:rPr>
              <a:t>to </a:t>
            </a:r>
            <a:r>
              <a:rPr lang="en-US" sz="2400" b="1" dirty="0">
                <a:solidFill>
                  <a:srgbClr val="00B0F0"/>
                </a:solidFill>
              </a:rPr>
              <a:t>cause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significant </a:t>
            </a:r>
            <a:r>
              <a:rPr lang="en-US" sz="2400" b="1" dirty="0">
                <a:solidFill>
                  <a:srgbClr val="FF0000"/>
                </a:solidFill>
              </a:rPr>
              <a:t>social or occupational </a:t>
            </a:r>
            <a:r>
              <a:rPr lang="en-US" sz="2400" b="1" dirty="0" smtClean="0">
                <a:solidFill>
                  <a:srgbClr val="FF0000"/>
                </a:solidFill>
              </a:rPr>
              <a:t>impairment </a:t>
            </a:r>
            <a:r>
              <a:rPr lang="en-US" sz="2400" b="1" dirty="0" smtClean="0"/>
              <a:t>or to </a:t>
            </a:r>
            <a:r>
              <a:rPr lang="en-US" sz="2400" b="1" dirty="0">
                <a:solidFill>
                  <a:srgbClr val="00B0F0"/>
                </a:solidFill>
              </a:rPr>
              <a:t>necessitate</a:t>
            </a:r>
            <a:r>
              <a:rPr lang="en-US" sz="2400" b="1" dirty="0">
                <a:solidFill>
                  <a:srgbClr val="FF0000"/>
                </a:solidFill>
              </a:rPr>
              <a:t> hospitalization </a:t>
            </a:r>
            <a:r>
              <a:rPr lang="en-US" sz="1800" b="1" dirty="0" smtClean="0"/>
              <a:t>(preventing </a:t>
            </a:r>
            <a:r>
              <a:rPr lang="en-US" sz="1800" b="1" dirty="0"/>
              <a:t>harm to self or </a:t>
            </a:r>
            <a:r>
              <a:rPr lang="en-US" sz="1800" b="1" dirty="0" smtClean="0"/>
              <a:t>others / if  </a:t>
            </a:r>
            <a:r>
              <a:rPr lang="en-US" sz="1800" b="1" dirty="0" err="1" smtClean="0"/>
              <a:t>wz</a:t>
            </a:r>
            <a:r>
              <a:rPr lang="en-US" sz="1800" b="1" dirty="0" smtClean="0"/>
              <a:t> psychotic features.)</a:t>
            </a:r>
            <a:endParaRPr lang="en-US" sz="2400" dirty="0"/>
          </a:p>
          <a:p>
            <a:pPr marL="742950" indent="-742950">
              <a:buAutoNum type="alphaUcPeriod"/>
            </a:pPr>
            <a:r>
              <a:rPr lang="en-US" sz="2400" b="1" dirty="0" smtClean="0"/>
              <a:t>The </a:t>
            </a:r>
            <a:r>
              <a:rPr lang="en-US" sz="2400" b="1" dirty="0"/>
              <a:t>episode is </a:t>
            </a:r>
            <a:r>
              <a:rPr lang="en-US" sz="2400" b="1" dirty="0">
                <a:solidFill>
                  <a:srgbClr val="FF0000"/>
                </a:solidFill>
              </a:rPr>
              <a:t>not attributable to 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 marL="1143000" lvl="1" indent="-742950"/>
            <a:r>
              <a:rPr lang="en-US" sz="2000" b="1" dirty="0" smtClean="0"/>
              <a:t>the </a:t>
            </a:r>
            <a:r>
              <a:rPr lang="en-US" sz="2000" b="1" dirty="0">
                <a:solidFill>
                  <a:srgbClr val="00B0F0"/>
                </a:solidFill>
              </a:rPr>
              <a:t>physiological effects of a substa</a:t>
            </a:r>
            <a:r>
              <a:rPr lang="en-US" sz="2000" b="1" dirty="0"/>
              <a:t>nce (e.g., a </a:t>
            </a:r>
            <a:r>
              <a:rPr lang="en-US" sz="2000" b="1" dirty="0" smtClean="0"/>
              <a:t>drug of </a:t>
            </a:r>
            <a:r>
              <a:rPr lang="en-US" sz="2000" b="1" dirty="0"/>
              <a:t>abuse, a medication, other treatment) or to </a:t>
            </a:r>
            <a:endParaRPr lang="en-US" sz="2000" b="1" dirty="0" smtClean="0"/>
          </a:p>
          <a:p>
            <a:pPr marL="1143000" lvl="1" indent="-742950"/>
            <a:r>
              <a:rPr lang="en-US" sz="2000" b="1" dirty="0" smtClean="0"/>
              <a:t>another </a:t>
            </a:r>
            <a:r>
              <a:rPr lang="en-US" sz="2000" b="1" dirty="0"/>
              <a:t>medical condition</a:t>
            </a:r>
            <a:r>
              <a:rPr lang="en-US" sz="2000" b="1" dirty="0" smtClean="0"/>
              <a:t>.</a:t>
            </a:r>
            <a:endParaRPr lang="en-US" sz="1600" dirty="0"/>
          </a:p>
        </p:txBody>
      </p:sp>
      <p:sp>
        <p:nvSpPr>
          <p:cNvPr id="11" name="Action Button: Forward or Next 10">
            <a:hlinkClick r:id="" action="ppaction://hlinkshowjump?jump=nextslide" highlightClick="1"/>
          </p:cNvPr>
          <p:cNvSpPr/>
          <p:nvPr/>
        </p:nvSpPr>
        <p:spPr>
          <a:xfrm>
            <a:off x="5372100" y="3657600"/>
            <a:ext cx="571500" cy="457200"/>
          </a:xfrm>
          <a:prstGeom prst="actionButtonForwardNex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134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Manic Episode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S</a:t>
            </a:r>
            <a:r>
              <a:rPr lang="en-US" b="1" dirty="0" smtClean="0"/>
              <a:t>ymptoms …..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5257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 smtClean="0"/>
              <a:t>1</a:t>
            </a:r>
            <a:r>
              <a:rPr lang="en-US" sz="2800" b="1" dirty="0"/>
              <a:t>. </a:t>
            </a:r>
            <a:r>
              <a:rPr lang="en-US" sz="2800" b="1" dirty="0">
                <a:solidFill>
                  <a:srgbClr val="00B0F0"/>
                </a:solidFill>
              </a:rPr>
              <a:t>Inflated self-esteem or grandiosity</a:t>
            </a:r>
            <a:r>
              <a:rPr lang="en-US" sz="2800" b="1" dirty="0"/>
              <a:t>.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b="1" dirty="0"/>
              <a:t>2. </a:t>
            </a:r>
            <a:r>
              <a:rPr lang="en-US" sz="2800" b="1" dirty="0">
                <a:solidFill>
                  <a:srgbClr val="FF0000"/>
                </a:solidFill>
              </a:rPr>
              <a:t>Decreased</a:t>
            </a:r>
            <a:r>
              <a:rPr lang="en-US" sz="2800" b="1" dirty="0"/>
              <a:t> </a:t>
            </a:r>
            <a:r>
              <a:rPr lang="en-US" sz="2800" b="1" dirty="0">
                <a:solidFill>
                  <a:srgbClr val="00B0F0"/>
                </a:solidFill>
              </a:rPr>
              <a:t>need for sleep </a:t>
            </a:r>
            <a:r>
              <a:rPr lang="en-US" sz="2800" b="1" dirty="0"/>
              <a:t>(e.g., </a:t>
            </a:r>
            <a:r>
              <a:rPr lang="en-US" sz="2800" b="1" dirty="0" smtClean="0"/>
              <a:t>rested </a:t>
            </a:r>
            <a:r>
              <a:rPr lang="en-US" sz="2800" b="1" dirty="0"/>
              <a:t>after only 3 </a:t>
            </a:r>
            <a:r>
              <a:rPr lang="en-US" sz="2800" b="1" dirty="0" err="1" smtClean="0"/>
              <a:t>hrs</a:t>
            </a:r>
            <a:r>
              <a:rPr lang="en-US" sz="2800" b="1" dirty="0" smtClean="0"/>
              <a:t>).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b="1" dirty="0"/>
              <a:t>3. More </a:t>
            </a:r>
            <a:r>
              <a:rPr lang="en-US" sz="2800" b="1" dirty="0">
                <a:solidFill>
                  <a:srgbClr val="FF0000"/>
                </a:solidFill>
              </a:rPr>
              <a:t>talkative</a:t>
            </a:r>
            <a:r>
              <a:rPr lang="en-US" sz="2800" b="1" dirty="0">
                <a:solidFill>
                  <a:srgbClr val="00B0F0"/>
                </a:solidFill>
              </a:rPr>
              <a:t> than usual </a:t>
            </a:r>
            <a:r>
              <a:rPr lang="en-US" sz="2800" b="1" dirty="0"/>
              <a:t>or pressure to keep talking.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b="1" dirty="0"/>
              <a:t>4. </a:t>
            </a:r>
            <a:r>
              <a:rPr lang="en-US" sz="2800" b="1" dirty="0">
                <a:solidFill>
                  <a:srgbClr val="00B0F0"/>
                </a:solidFill>
              </a:rPr>
              <a:t>Flight of ideas </a:t>
            </a:r>
            <a:r>
              <a:rPr lang="en-US" sz="2800" b="1" dirty="0"/>
              <a:t>or </a:t>
            </a:r>
            <a:r>
              <a:rPr lang="en-US" sz="2800" b="1" dirty="0" smtClean="0"/>
              <a:t>feelings that </a:t>
            </a:r>
            <a:r>
              <a:rPr lang="en-US" sz="2800" b="1" dirty="0">
                <a:solidFill>
                  <a:srgbClr val="00B0F0"/>
                </a:solidFill>
              </a:rPr>
              <a:t>thoughts are racing.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b="1" dirty="0"/>
              <a:t>5. </a:t>
            </a:r>
            <a:r>
              <a:rPr lang="en-US" sz="2800" b="1" dirty="0">
                <a:solidFill>
                  <a:srgbClr val="FF0000"/>
                </a:solidFill>
              </a:rPr>
              <a:t>Distractibility</a:t>
            </a:r>
            <a:r>
              <a:rPr lang="en-US" sz="2800" b="1" dirty="0"/>
              <a:t> (i.e., </a:t>
            </a:r>
            <a:r>
              <a:rPr lang="en-US" sz="2400" b="1" dirty="0"/>
              <a:t>attention too easily drawn to unimportant or irrelevant </a:t>
            </a:r>
            <a:r>
              <a:rPr lang="en-US" sz="2400" b="1" dirty="0" smtClean="0"/>
              <a:t>external stimuli</a:t>
            </a:r>
            <a:r>
              <a:rPr lang="en-US" sz="2400" b="1" dirty="0"/>
              <a:t>), as reported or observed.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b="1" dirty="0"/>
              <a:t>6. </a:t>
            </a:r>
            <a:r>
              <a:rPr lang="en-US" sz="2800" b="1" dirty="0">
                <a:solidFill>
                  <a:srgbClr val="00B0F0"/>
                </a:solidFill>
              </a:rPr>
              <a:t>Increase in goal-directed activity </a:t>
            </a:r>
            <a:r>
              <a:rPr lang="en-US" sz="2800" b="1" dirty="0"/>
              <a:t>(</a:t>
            </a:r>
            <a:r>
              <a:rPr lang="en-US" sz="2400" b="1" dirty="0"/>
              <a:t>either socially, at work or school, or sexually) </a:t>
            </a:r>
            <a:r>
              <a:rPr lang="en-US" sz="2800" b="1" dirty="0" smtClean="0">
                <a:solidFill>
                  <a:srgbClr val="FF0000"/>
                </a:solidFill>
              </a:rPr>
              <a:t>or psychomotor </a:t>
            </a:r>
            <a:r>
              <a:rPr lang="en-US" sz="2800" b="1" dirty="0">
                <a:solidFill>
                  <a:srgbClr val="FF0000"/>
                </a:solidFill>
              </a:rPr>
              <a:t>agitation </a:t>
            </a:r>
            <a:r>
              <a:rPr lang="en-US" sz="2800" b="1" dirty="0"/>
              <a:t>(i.e., </a:t>
            </a:r>
            <a:r>
              <a:rPr lang="en-US" sz="2800" b="1" dirty="0" smtClean="0"/>
              <a:t>purposeless </a:t>
            </a:r>
            <a:r>
              <a:rPr lang="en-US" sz="2800" b="1" dirty="0"/>
              <a:t>non-goal-directed activity).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7. </a:t>
            </a:r>
            <a:r>
              <a:rPr lang="en-US" sz="2800" b="1" dirty="0">
                <a:solidFill>
                  <a:srgbClr val="FF0000"/>
                </a:solidFill>
              </a:rPr>
              <a:t>Excessive involvement in activities </a:t>
            </a:r>
            <a:r>
              <a:rPr lang="en-US" sz="2800" b="1" dirty="0"/>
              <a:t>that have a high potential for </a:t>
            </a:r>
            <a:r>
              <a:rPr lang="en-US" sz="2800" b="1" dirty="0">
                <a:solidFill>
                  <a:srgbClr val="FF0000"/>
                </a:solidFill>
              </a:rPr>
              <a:t>painful consequences </a:t>
            </a:r>
            <a:r>
              <a:rPr lang="en-US" sz="2800" b="1" dirty="0"/>
              <a:t>(</a:t>
            </a:r>
            <a:r>
              <a:rPr lang="en-US" sz="2000" b="1" dirty="0"/>
              <a:t>e.g., engaging in unrestrained buying sprees, sexual </a:t>
            </a:r>
            <a:r>
              <a:rPr lang="en-US" sz="2000" b="1" dirty="0" smtClean="0"/>
              <a:t>indiscretions, or foolish </a:t>
            </a:r>
            <a:r>
              <a:rPr lang="en-US" sz="2000" b="1" dirty="0"/>
              <a:t>business investments</a:t>
            </a:r>
            <a:r>
              <a:rPr lang="en-US" sz="2000" b="1" dirty="0" smtClean="0"/>
              <a:t>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973797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Hypomanic episodes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486400"/>
          </a:xfrm>
        </p:spPr>
        <p:txBody>
          <a:bodyPr>
            <a:normAutofit fontScale="55000" lnSpcReduction="20000"/>
          </a:bodyPr>
          <a:lstStyle/>
          <a:p>
            <a:pPr marL="742950" indent="-742950">
              <a:buFont typeface="+mj-lt"/>
              <a:buAutoNum type="alphaUcPeriod"/>
            </a:pPr>
            <a:r>
              <a:rPr lang="en-US" sz="3800" b="1" dirty="0" smtClean="0">
                <a:latin typeface="Times New Roman" pitchFamily="18" charset="0"/>
                <a:cs typeface="Times New Roman" pitchFamily="18" charset="0"/>
              </a:rPr>
              <a:t>at 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least 4 consecutive days </a:t>
            </a:r>
            <a:r>
              <a:rPr lang="en-US" sz="3800" b="1" dirty="0" smtClean="0">
                <a:latin typeface="Times New Roman" pitchFamily="18" charset="0"/>
                <a:cs typeface="Times New Roman" pitchFamily="18" charset="0"/>
              </a:rPr>
              <a:t>of mood disturbances or </a:t>
            </a:r>
            <a:r>
              <a:rPr lang="en-US" sz="3800" b="1" dirty="0" smtClean="0">
                <a:latin typeface="Times New Roman" pitchFamily="18" charset="0"/>
                <a:cs typeface="Times New Roman" pitchFamily="18" charset="0"/>
              </a:rPr>
              <a:t>abnormal </a:t>
            </a:r>
            <a:r>
              <a:rPr lang="en-US" sz="3800" b="1" dirty="0" smtClean="0">
                <a:latin typeface="Times New Roman" pitchFamily="18" charset="0"/>
                <a:cs typeface="Times New Roman" pitchFamily="18" charset="0"/>
              </a:rPr>
              <a:t>increase in goal directed activity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800" dirty="0">
                <a:latin typeface="Times New Roman" pitchFamily="18" charset="0"/>
                <a:cs typeface="Times New Roman" pitchFamily="18" charset="0"/>
              </a:rPr>
            </a:br>
            <a:endParaRPr lang="en-US" sz="38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>
              <a:buFont typeface="+mj-lt"/>
              <a:buAutoNum type="alphaUcPeriod"/>
            </a:pPr>
            <a:r>
              <a:rPr lang="en-US" sz="3800" b="1" dirty="0" smtClean="0">
                <a:latin typeface="Times New Roman" pitchFamily="18" charset="0"/>
                <a:cs typeface="Times New Roman" pitchFamily="18" charset="0"/>
              </a:rPr>
              <a:t>&gt;3 symptoms; as symptoms diagnose mania but…..</a:t>
            </a:r>
          </a:p>
          <a:p>
            <a:pPr marL="742950" indent="-742950">
              <a:buFont typeface="+mj-lt"/>
              <a:buAutoNum type="alphaUcPeriod"/>
            </a:pPr>
            <a:endParaRPr lang="en-US" sz="3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>
              <a:buFont typeface="+mj-lt"/>
              <a:buAutoNum type="alphaUcPeriod"/>
            </a:pPr>
            <a:r>
              <a:rPr lang="en-US" sz="3800" b="1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episode is 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associated with an </a:t>
            </a:r>
            <a:r>
              <a:rPr lang="en-US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unequivocal </a:t>
            </a:r>
            <a:r>
              <a:rPr lang="en-US" sz="3800" b="1" dirty="0" smtClean="0">
                <a:latin typeface="Times New Roman" pitchFamily="18" charset="0"/>
                <a:cs typeface="Times New Roman" pitchFamily="18" charset="0"/>
              </a:rPr>
              <a:t>(=observed but less remarkable) </a:t>
            </a:r>
            <a:r>
              <a:rPr lang="en-US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change 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 functioning 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that is </a:t>
            </a:r>
            <a:r>
              <a:rPr lang="en-US" sz="3800" b="1" dirty="0" smtClean="0">
                <a:latin typeface="Times New Roman" pitchFamily="18" charset="0"/>
                <a:cs typeface="Times New Roman" pitchFamily="18" charset="0"/>
              </a:rPr>
              <a:t>uncharacteristic (= still different from usual ) 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of the individual when not symptomatic.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800" dirty="0">
                <a:latin typeface="Times New Roman" pitchFamily="18" charset="0"/>
                <a:cs typeface="Times New Roman" pitchFamily="18" charset="0"/>
              </a:rPr>
            </a:br>
            <a:endParaRPr lang="en-US" sz="38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>
              <a:buFont typeface="+mj-lt"/>
              <a:buAutoNum type="alphaUcPeriod"/>
            </a:pPr>
            <a:r>
              <a:rPr lang="en-US" sz="3800" b="1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disturbance in mood and the change in functioning are 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observable by others.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800" dirty="0">
                <a:latin typeface="Times New Roman" pitchFamily="18" charset="0"/>
                <a:cs typeface="Times New Roman" pitchFamily="18" charset="0"/>
              </a:rPr>
            </a:br>
            <a:endParaRPr lang="en-US" sz="38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>
              <a:buFont typeface="+mj-lt"/>
              <a:buAutoNum type="alphaUcPeriod"/>
            </a:pPr>
            <a:r>
              <a:rPr lang="en-US" sz="3800" b="1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episode is 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 severe enough to cause marked impairment 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in social or occupational functioning 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or to necessitate hospitalization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NB:If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there are psychotic features,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the episode 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is, by definition, manic.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800" dirty="0">
                <a:latin typeface="Times New Roman" pitchFamily="18" charset="0"/>
                <a:cs typeface="Times New Roman" pitchFamily="18" charset="0"/>
              </a:rPr>
            </a:br>
            <a:endParaRPr lang="en-US" sz="38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>
              <a:buFont typeface="+mj-lt"/>
              <a:buAutoNum type="alphaUcPeriod"/>
            </a:pPr>
            <a:r>
              <a:rPr lang="en-US" sz="3800" b="1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episode is 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 attributable to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the physiological effects of a 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substance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(e.g., a </a:t>
            </a:r>
            <a:r>
              <a:rPr lang="en-US" sz="3800" b="1" dirty="0" smtClean="0">
                <a:latin typeface="Times New Roman" pitchFamily="18" charset="0"/>
                <a:cs typeface="Times New Roman" pitchFamily="18" charset="0"/>
              </a:rPr>
              <a:t>drug of 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abuse, a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medication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, other treatment</a:t>
            </a:r>
            <a:r>
              <a:rPr lang="en-US" sz="38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760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71600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en-US" b="1" dirty="0"/>
              <a:t>Major Depressive </a:t>
            </a:r>
            <a:r>
              <a:rPr lang="en-US" b="1" dirty="0" smtClean="0"/>
              <a:t>Episode</a:t>
            </a:r>
            <a:br>
              <a:rPr lang="en-US" b="1" dirty="0" smtClean="0"/>
            </a:br>
            <a:r>
              <a:rPr lang="en-US" sz="2700" dirty="0" smtClean="0"/>
              <a:t>Back </a:t>
            </a:r>
            <a:r>
              <a:rPr lang="en-US" sz="2700" dirty="0"/>
              <a:t>to slide of diagnostic criteria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  <a:solidFill>
            <a:srgbClr val="FFFF00"/>
          </a:solidFill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Bipolar </a:t>
            </a:r>
            <a:r>
              <a:rPr lang="en-US" u="sng" dirty="0">
                <a:solidFill>
                  <a:srgbClr val="FF0000"/>
                </a:solidFill>
              </a:rPr>
              <a:t>I </a:t>
            </a:r>
            <a:r>
              <a:rPr lang="en-US" u="sng" dirty="0" smtClean="0">
                <a:solidFill>
                  <a:srgbClr val="FF0000"/>
                </a:solidFill>
              </a:rPr>
              <a:t>Disorder                                                                       .</a:t>
            </a:r>
            <a:endParaRPr lang="en-US" u="sng" dirty="0">
              <a:solidFill>
                <a:srgbClr val="FF0000"/>
              </a:solidFill>
            </a:endParaRPr>
          </a:p>
          <a:p>
            <a:r>
              <a:rPr lang="en-US" b="1" dirty="0" smtClean="0"/>
              <a:t>A</a:t>
            </a:r>
            <a:r>
              <a:rPr lang="en-US" b="1" dirty="0"/>
              <a:t>. Criteria have been met for at least one manic episode (Criteria A-D under “Manic Episode” above).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b="1" dirty="0" smtClean="0"/>
              <a:t>B</a:t>
            </a:r>
            <a:r>
              <a:rPr lang="en-US" b="1" dirty="0"/>
              <a:t>. The occurrence of the manic and major depressive episode(s) is not better </a:t>
            </a:r>
            <a:r>
              <a:rPr lang="en-US" b="1" dirty="0" smtClean="0"/>
              <a:t>explained by </a:t>
            </a:r>
            <a:r>
              <a:rPr lang="en-US" b="1" dirty="0"/>
              <a:t>schizoaffective disorder, schizophrenia, </a:t>
            </a:r>
            <a:r>
              <a:rPr lang="en-US" b="1" dirty="0" err="1"/>
              <a:t>schizophreniform</a:t>
            </a:r>
            <a:r>
              <a:rPr lang="en-US" b="1" dirty="0"/>
              <a:t> disorder, delusional disorder, or other specified or unspecified schizophrenia spectrum and other psychotic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disorder</a:t>
            </a:r>
            <a:r>
              <a:rPr lang="en-US" b="1" dirty="0" smtClean="0"/>
              <a:t>.</a:t>
            </a:r>
            <a:endParaRPr lang="en-US" dirty="0"/>
          </a:p>
        </p:txBody>
      </p:sp>
      <p:sp>
        <p:nvSpPr>
          <p:cNvPr id="5" name="Action Button: Forward or Next 4">
            <a:hlinkClick r:id="rId3" action="ppaction://hlinksldjump" highlightClick="1"/>
          </p:cNvPr>
          <p:cNvSpPr/>
          <p:nvPr/>
        </p:nvSpPr>
        <p:spPr>
          <a:xfrm>
            <a:off x="7162800" y="838200"/>
            <a:ext cx="990600" cy="533400"/>
          </a:xfrm>
          <a:prstGeom prst="actionButtonForwardNex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070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  <a:solidFill>
            <a:srgbClr val="FFFF00"/>
          </a:solidFill>
          <a:ln>
            <a:solidFill>
              <a:schemeClr val="tx2"/>
            </a:solidFill>
          </a:ln>
        </p:spPr>
        <p:txBody>
          <a:bodyPr>
            <a:normAutofit fontScale="90000"/>
          </a:bodyPr>
          <a:lstStyle/>
          <a:p>
            <a:pPr algn="l"/>
            <a:r>
              <a:rPr lang="en-US" b="1" u="sng" dirty="0">
                <a:solidFill>
                  <a:srgbClr val="FF0000"/>
                </a:solidFill>
              </a:rPr>
              <a:t>Bipolar II </a:t>
            </a:r>
            <a:r>
              <a:rPr lang="en-US" b="1" u="sng" dirty="0" smtClean="0">
                <a:solidFill>
                  <a:srgbClr val="FF0000"/>
                </a:solidFill>
              </a:rPr>
              <a:t>Disorder                                   .</a:t>
            </a:r>
            <a:endParaRPr lang="en-US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534400" cy="5257800"/>
          </a:xfrm>
          <a:solidFill>
            <a:srgbClr val="FFFF00"/>
          </a:solidFill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sz="2900" b="1" dirty="0"/>
              <a:t>A. </a:t>
            </a:r>
            <a:r>
              <a:rPr lang="en-US" sz="2900" b="1" dirty="0" smtClean="0">
                <a:solidFill>
                  <a:srgbClr val="FF0000"/>
                </a:solidFill>
              </a:rPr>
              <a:t>at </a:t>
            </a:r>
            <a:r>
              <a:rPr lang="en-US" sz="2900" b="1" dirty="0">
                <a:solidFill>
                  <a:srgbClr val="FF0000"/>
                </a:solidFill>
              </a:rPr>
              <a:t>least one </a:t>
            </a:r>
            <a:r>
              <a:rPr lang="en-US" sz="2900" b="1" dirty="0" smtClean="0">
                <a:solidFill>
                  <a:srgbClr val="FF0000"/>
                </a:solidFill>
              </a:rPr>
              <a:t>hypomanic </a:t>
            </a:r>
            <a:r>
              <a:rPr lang="en-US" sz="2900" b="1" dirty="0">
                <a:solidFill>
                  <a:srgbClr val="FF0000"/>
                </a:solidFill>
              </a:rPr>
              <a:t>episode </a:t>
            </a:r>
            <a:r>
              <a:rPr lang="en-US" sz="2900" b="1" dirty="0"/>
              <a:t>(Criteria A-F under “Hypomanic Episode” above) </a:t>
            </a:r>
            <a:r>
              <a:rPr lang="en-US" sz="2900" b="1" dirty="0">
                <a:solidFill>
                  <a:srgbClr val="FF0000"/>
                </a:solidFill>
              </a:rPr>
              <a:t>and at least one major depressive episode </a:t>
            </a:r>
            <a:r>
              <a:rPr lang="en-US" sz="2900" b="1" dirty="0"/>
              <a:t>(Criteria A-C </a:t>
            </a:r>
            <a:r>
              <a:rPr lang="en-US" sz="2900" b="1" dirty="0" smtClean="0"/>
              <a:t>under “Major </a:t>
            </a:r>
            <a:r>
              <a:rPr lang="en-US" sz="2900" b="1" dirty="0"/>
              <a:t>Depressive Episode” above).</a:t>
            </a:r>
            <a:r>
              <a:rPr lang="en-US" sz="2900" dirty="0"/>
              <a:t/>
            </a:r>
            <a:br>
              <a:rPr lang="en-US" sz="2900" dirty="0"/>
            </a:br>
            <a:r>
              <a:rPr lang="en-US" sz="2900" b="1" dirty="0"/>
              <a:t>B. There has </a:t>
            </a:r>
            <a:r>
              <a:rPr lang="en-US" sz="2900" b="1" dirty="0">
                <a:solidFill>
                  <a:srgbClr val="FF0000"/>
                </a:solidFill>
              </a:rPr>
              <a:t>never been a manic episode.</a:t>
            </a:r>
            <a:r>
              <a:rPr lang="en-US" sz="2900" dirty="0">
                <a:solidFill>
                  <a:srgbClr val="FF0000"/>
                </a:solidFill>
              </a:rPr>
              <a:t/>
            </a:r>
            <a:br>
              <a:rPr lang="en-US" sz="2900" dirty="0">
                <a:solidFill>
                  <a:srgbClr val="FF0000"/>
                </a:solidFill>
              </a:rPr>
            </a:br>
            <a:r>
              <a:rPr lang="en-US" sz="2900" b="1" dirty="0"/>
              <a:t>C. The occurrence of the </a:t>
            </a:r>
            <a:r>
              <a:rPr lang="en-US" sz="2900" b="1" dirty="0" smtClean="0"/>
              <a:t>hypomanic episode(s</a:t>
            </a:r>
            <a:r>
              <a:rPr lang="en-US" sz="2900" b="1" dirty="0"/>
              <a:t>) and major depressive episode(s) </a:t>
            </a:r>
            <a:r>
              <a:rPr lang="en-US" sz="2900" b="1" dirty="0">
                <a:solidFill>
                  <a:srgbClr val="FF0000"/>
                </a:solidFill>
              </a:rPr>
              <a:t>is </a:t>
            </a:r>
            <a:r>
              <a:rPr lang="en-US" sz="2900" b="1" dirty="0" smtClean="0">
                <a:solidFill>
                  <a:srgbClr val="FF0000"/>
                </a:solidFill>
              </a:rPr>
              <a:t>not better </a:t>
            </a:r>
            <a:r>
              <a:rPr lang="en-US" sz="2900" b="1" dirty="0">
                <a:solidFill>
                  <a:srgbClr val="FF0000"/>
                </a:solidFill>
              </a:rPr>
              <a:t>explained </a:t>
            </a:r>
            <a:r>
              <a:rPr lang="en-US" sz="2900" b="1" dirty="0" smtClean="0">
                <a:solidFill>
                  <a:srgbClr val="FF0000"/>
                </a:solidFill>
              </a:rPr>
              <a:t>by other mental disorder; </a:t>
            </a:r>
            <a:r>
              <a:rPr lang="en-US" sz="2900" b="1" dirty="0"/>
              <a:t>schizoaffective disorder, schizophrenia, </a:t>
            </a:r>
            <a:r>
              <a:rPr lang="en-US" sz="2900" b="1" dirty="0" err="1"/>
              <a:t>schizophreniform</a:t>
            </a:r>
            <a:r>
              <a:rPr lang="en-US" sz="2900" b="1" dirty="0"/>
              <a:t> disorder, delusional disorder, or other specified or unspecified schizophrenia spectrum </a:t>
            </a:r>
            <a:r>
              <a:rPr lang="en-US" sz="2900" b="1" dirty="0" smtClean="0"/>
              <a:t>and other </a:t>
            </a:r>
            <a:r>
              <a:rPr lang="en-US" sz="2900" b="1" dirty="0"/>
              <a:t>psychotic disorder.</a:t>
            </a:r>
            <a:r>
              <a:rPr lang="en-US" sz="2900" dirty="0"/>
              <a:t/>
            </a:r>
            <a:br>
              <a:rPr lang="en-US" sz="2900" dirty="0"/>
            </a:br>
            <a:r>
              <a:rPr lang="en-US" sz="2900" b="1" dirty="0"/>
              <a:t>D. The symptoms of depression or the unpredictability caused by frequent alternation between periods of depression and hypomania </a:t>
            </a:r>
            <a:r>
              <a:rPr lang="en-US" sz="2900" b="1" dirty="0">
                <a:solidFill>
                  <a:srgbClr val="FF0000"/>
                </a:solidFill>
              </a:rPr>
              <a:t>causes clinically significant distress or impairment</a:t>
            </a:r>
            <a:r>
              <a:rPr lang="en-US" sz="2900" b="1" dirty="0"/>
              <a:t> in social, occupational, or other </a:t>
            </a:r>
            <a:r>
              <a:rPr lang="en-US" sz="2900" b="1" dirty="0" smtClean="0"/>
              <a:t>important </a:t>
            </a:r>
            <a:r>
              <a:rPr lang="en-US" sz="2900" b="1" dirty="0"/>
              <a:t>areas of functioning</a:t>
            </a:r>
            <a:r>
              <a:rPr lang="en-US" sz="2900" b="1" dirty="0" smtClean="0"/>
              <a:t>.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3451399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38200"/>
          </a:xfrm>
          <a:solidFill>
            <a:srgbClr val="FFFF00"/>
          </a:solidFill>
        </p:spPr>
        <p:txBody>
          <a:bodyPr/>
          <a:lstStyle/>
          <a:p>
            <a:r>
              <a:rPr lang="en-US" dirty="0" err="1" smtClean="0"/>
              <a:t>Cyclothymia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534400" cy="5715000"/>
          </a:xfrm>
          <a:solidFill>
            <a:srgbClr val="FFFF00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For </a:t>
            </a:r>
            <a:r>
              <a:rPr lang="en-US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at least 2 years (at least 1 year in children and adolescents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) there have been </a:t>
            </a:r>
            <a:endParaRPr lang="en-US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numerous </a:t>
            </a:r>
            <a:r>
              <a:rPr lang="en-US" sz="1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periods with </a:t>
            </a:r>
            <a:r>
              <a:rPr lang="en-US" sz="16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subsyndromal</a:t>
            </a:r>
            <a:r>
              <a:rPr lang="en-US" sz="16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hypomanic </a:t>
            </a:r>
            <a:r>
              <a:rPr lang="en-US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symptoms and</a:t>
            </a:r>
            <a:endParaRPr lang="en-US" sz="1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numerous </a:t>
            </a:r>
            <a:r>
              <a:rPr lang="en-US" sz="1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periods with </a:t>
            </a:r>
            <a:r>
              <a:rPr lang="en-US" sz="16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subsyndromal</a:t>
            </a:r>
            <a:r>
              <a:rPr lang="en-US" sz="16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depressi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ve </a:t>
            </a:r>
            <a:r>
              <a:rPr lang="en-US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symptoms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(not complete MDE criteria)</a:t>
            </a:r>
          </a:p>
          <a:p>
            <a:pPr marL="0" indent="0">
              <a:buNone/>
            </a:pPr>
            <a:endParaRPr lang="en-US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. During the above 2-year period (1 year in children and adolescents), the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hypomania and 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depressive 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symptomatic periods </a:t>
            </a:r>
            <a:r>
              <a:rPr lang="en-US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have been present for at least half the time 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and the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individual   </a:t>
            </a:r>
            <a:r>
              <a:rPr lang="en-US" sz="16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nevere</a:t>
            </a:r>
            <a:r>
              <a:rPr lang="en-US" sz="16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symptom free </a:t>
            </a:r>
            <a:r>
              <a:rPr lang="en-US" sz="1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for more than 2 months at a time.</a:t>
            </a:r>
            <a:r>
              <a:rPr lang="en-US" sz="16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6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1600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Full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syndromal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Criteria 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for a major depressive, manic, or </a:t>
            </a:r>
            <a:r>
              <a:rPr lang="en-US" sz="1600" b="1" dirty="0" err="1">
                <a:latin typeface="Times New Roman" pitchFamily="18" charset="0"/>
                <a:cs typeface="Times New Roman" pitchFamily="18" charset="0"/>
              </a:rPr>
              <a:t>hypomanie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episode have </a:t>
            </a:r>
            <a:r>
              <a:rPr lang="en-US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never been met.</a:t>
            </a:r>
            <a:r>
              <a:rPr lang="en-US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1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. The symptoms in Criterion A are </a:t>
            </a:r>
            <a:r>
              <a:rPr lang="en-US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 better explained by 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other mental disorder;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schizoaffective disorder, schizophrenia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b="1" dirty="0" err="1">
                <a:latin typeface="Times New Roman" pitchFamily="18" charset="0"/>
                <a:cs typeface="Times New Roman" pitchFamily="18" charset="0"/>
              </a:rPr>
              <a:t>schizophreniform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disorder, delusional disorder, or other specified or unspecified schizophrenia spectrum and other psychotic disorder.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600" dirty="0">
                <a:latin typeface="Times New Roman" pitchFamily="18" charset="0"/>
                <a:cs typeface="Times New Roman" pitchFamily="18" charset="0"/>
              </a:rPr>
            </a:b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. The symptoms are </a:t>
            </a:r>
            <a:r>
              <a:rPr lang="en-US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 attributable to the physiological effects of a substance 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(e.g.,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a drug 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of abuse, a medication) </a:t>
            </a:r>
            <a:r>
              <a:rPr lang="en-US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or another medical condition 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(e.g., hyperthyroidism).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600" dirty="0">
                <a:latin typeface="Times New Roman" pitchFamily="18" charset="0"/>
                <a:cs typeface="Times New Roman" pitchFamily="18" charset="0"/>
              </a:rPr>
            </a:b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. The symptoms </a:t>
            </a:r>
            <a:r>
              <a:rPr lang="en-US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cause clinically significant distress or impairment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in social, occupational, or other important areas of functioning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4199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Classification of mood disorders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solidFill>
            <a:srgbClr val="FFFF00"/>
          </a:solidFill>
          <a:ln>
            <a:solidFill>
              <a:srgbClr val="002060"/>
            </a:solidFill>
          </a:ln>
        </p:spPr>
        <p:txBody>
          <a:bodyPr/>
          <a:lstStyle/>
          <a:p>
            <a:pPr algn="ctr"/>
            <a:r>
              <a:rPr lang="en-US" dirty="0" smtClean="0"/>
              <a:t>Bipolar </a:t>
            </a:r>
            <a:r>
              <a:rPr lang="en-US" dirty="0" smtClean="0"/>
              <a:t>disorders</a:t>
            </a:r>
            <a:endParaRPr lang="en-US" dirty="0" smtClean="0"/>
          </a:p>
          <a:p>
            <a:pPr algn="ctr"/>
            <a:endParaRPr lang="en-US" sz="5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r>
              <a:rPr lang="en-US" b="1" u="sng" dirty="0">
                <a:solidFill>
                  <a:srgbClr val="FF0000"/>
                </a:solidFill>
              </a:rPr>
              <a:t>Bipolar I </a:t>
            </a:r>
            <a:r>
              <a:rPr lang="en-US" b="1" dirty="0" smtClean="0"/>
              <a:t>Disorder.</a:t>
            </a:r>
          </a:p>
          <a:p>
            <a:pPr lvl="1"/>
            <a:r>
              <a:rPr lang="en-US" b="1" dirty="0" smtClean="0"/>
              <a:t>(Mania+/-depression)</a:t>
            </a:r>
            <a:endParaRPr lang="en-US" dirty="0"/>
          </a:p>
          <a:p>
            <a:r>
              <a:rPr lang="en-US" b="1" dirty="0" smtClean="0">
                <a:solidFill>
                  <a:srgbClr val="FF0000"/>
                </a:solidFill>
              </a:rPr>
              <a:t>Bipolar </a:t>
            </a:r>
            <a:r>
              <a:rPr lang="en-US" b="1" dirty="0">
                <a:solidFill>
                  <a:srgbClr val="FF0000"/>
                </a:solidFill>
              </a:rPr>
              <a:t>II </a:t>
            </a:r>
            <a:r>
              <a:rPr lang="en-US" b="1" dirty="0" smtClean="0"/>
              <a:t>Disorder</a:t>
            </a:r>
          </a:p>
          <a:p>
            <a:pPr lvl="1"/>
            <a:r>
              <a:rPr lang="en-US" b="1" dirty="0" smtClean="0"/>
              <a:t>(depression+ hypomania)</a:t>
            </a:r>
            <a:endParaRPr lang="en-US" dirty="0"/>
          </a:p>
          <a:p>
            <a:r>
              <a:rPr lang="en-US" b="1" dirty="0" smtClean="0">
                <a:solidFill>
                  <a:srgbClr val="FF0000"/>
                </a:solidFill>
              </a:rPr>
              <a:t>Cyclothymic</a:t>
            </a:r>
            <a:r>
              <a:rPr lang="en-US" b="1" dirty="0" smtClean="0"/>
              <a:t> </a:t>
            </a:r>
            <a:r>
              <a:rPr lang="en-US" b="1" dirty="0"/>
              <a:t>Disorder</a:t>
            </a:r>
            <a:r>
              <a:rPr lang="en-US" b="1" dirty="0" smtClean="0"/>
              <a:t>.</a:t>
            </a:r>
          </a:p>
          <a:p>
            <a:r>
              <a:rPr lang="en-US" b="1" dirty="0"/>
              <a:t>Bipolar Disorder Due to Another Medical Condition</a:t>
            </a:r>
            <a:r>
              <a:rPr lang="en-US" b="1" dirty="0" smtClean="0"/>
              <a:t>.</a:t>
            </a:r>
            <a:endParaRPr lang="en-US" dirty="0"/>
          </a:p>
          <a:p>
            <a:r>
              <a:rPr lang="en-US" b="1" dirty="0"/>
              <a:t>Substance/Medication-Induced Bipolar Disorder</a:t>
            </a:r>
            <a:r>
              <a:rPr lang="en-US" b="1" dirty="0" smtClean="0"/>
              <a:t>.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solidFill>
            <a:srgbClr val="FFFF00"/>
          </a:solidFill>
          <a:ln>
            <a:solidFill>
              <a:srgbClr val="002060"/>
            </a:solidFill>
          </a:ln>
        </p:spPr>
        <p:txBody>
          <a:bodyPr/>
          <a:lstStyle/>
          <a:p>
            <a:pPr algn="ctr"/>
            <a:r>
              <a:rPr lang="en-US" dirty="0" smtClean="0"/>
              <a:t>Depressive disorders</a:t>
            </a:r>
          </a:p>
          <a:p>
            <a:pPr algn="ctr"/>
            <a:endParaRPr lang="en-US" sz="5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ln>
            <a:solidFill>
              <a:srgbClr val="002060"/>
            </a:solidFill>
          </a:ln>
        </p:spPr>
        <p:txBody>
          <a:bodyPr>
            <a:normAutofit fontScale="77500" lnSpcReduction="20000"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Major Depressive </a:t>
            </a:r>
            <a:r>
              <a:rPr lang="en-US" sz="2800" b="1" dirty="0" smtClean="0">
                <a:solidFill>
                  <a:srgbClr val="FF0000"/>
                </a:solidFill>
              </a:rPr>
              <a:t>Disorder</a:t>
            </a:r>
            <a:endParaRPr lang="en-US" sz="2800" dirty="0">
              <a:solidFill>
                <a:srgbClr val="FF0000"/>
              </a:solidFill>
            </a:endParaRPr>
          </a:p>
          <a:p>
            <a:r>
              <a:rPr lang="en-US" sz="2800" b="1" dirty="0" smtClean="0">
                <a:solidFill>
                  <a:srgbClr val="FF0000"/>
                </a:solidFill>
              </a:rPr>
              <a:t>Dysthymia: </a:t>
            </a:r>
            <a:r>
              <a:rPr lang="en-US" sz="2800" b="1" dirty="0" smtClean="0"/>
              <a:t>Persistent </a:t>
            </a:r>
            <a:r>
              <a:rPr lang="en-US" sz="2800" b="1" dirty="0"/>
              <a:t>Depressive Disorder</a:t>
            </a:r>
            <a:endParaRPr lang="en-US" sz="2800" dirty="0">
              <a:solidFill>
                <a:srgbClr val="FF0000"/>
              </a:solidFill>
            </a:endParaRPr>
          </a:p>
          <a:p>
            <a:r>
              <a:rPr lang="en-US" sz="2800" b="1" dirty="0">
                <a:solidFill>
                  <a:srgbClr val="FF0000"/>
                </a:solidFill>
              </a:rPr>
              <a:t>Disruptive Mood Dysregulation </a:t>
            </a:r>
            <a:r>
              <a:rPr lang="en-US" sz="2800" b="1" dirty="0" smtClean="0"/>
              <a:t>Disorder</a:t>
            </a:r>
            <a:endParaRPr lang="en-US" sz="2800" b="1" dirty="0" smtClean="0"/>
          </a:p>
          <a:p>
            <a:r>
              <a:rPr lang="en-US" sz="2800" b="1" dirty="0" smtClean="0">
                <a:solidFill>
                  <a:srgbClr val="FF0000"/>
                </a:solidFill>
              </a:rPr>
              <a:t>Premenstrual </a:t>
            </a:r>
            <a:r>
              <a:rPr lang="en-US" sz="2800" b="1" dirty="0" err="1" smtClean="0">
                <a:solidFill>
                  <a:srgbClr val="FF0000"/>
                </a:solidFill>
              </a:rPr>
              <a:t>Dysphoric</a:t>
            </a:r>
            <a:r>
              <a:rPr lang="en-US" sz="2800" b="1" dirty="0" smtClean="0">
                <a:solidFill>
                  <a:srgbClr val="FF0000"/>
                </a:solidFill>
              </a:rPr>
              <a:t> Disorder</a:t>
            </a:r>
          </a:p>
          <a:p>
            <a:r>
              <a:rPr lang="en-US" sz="2800" b="1" dirty="0"/>
              <a:t>Substance/Medication-Induced Depressive </a:t>
            </a:r>
            <a:r>
              <a:rPr lang="en-US" sz="2800" b="1" dirty="0" smtClean="0"/>
              <a:t>Disorder</a:t>
            </a:r>
            <a:endParaRPr lang="en-US" sz="2800" dirty="0"/>
          </a:p>
          <a:p>
            <a:r>
              <a:rPr lang="en-US" sz="2800" b="1" dirty="0"/>
              <a:t>Depressive Disorder Due to Another Medical Condition</a:t>
            </a:r>
            <a:r>
              <a:rPr lang="en-US" sz="2800" b="1" dirty="0" smtClean="0"/>
              <a:t>.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656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Bipolar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Hospitalisation</a:t>
            </a:r>
            <a:r>
              <a:rPr lang="en-US" dirty="0" smtClean="0"/>
              <a:t>: if there is risk to the patient or risk to others or the patient refuses to take medications.</a:t>
            </a:r>
          </a:p>
          <a:p>
            <a:r>
              <a:rPr lang="en-US" dirty="0" smtClean="0"/>
              <a:t>Mood stabilizers.</a:t>
            </a:r>
          </a:p>
          <a:p>
            <a:r>
              <a:rPr lang="en-US" dirty="0" smtClean="0"/>
              <a:t>Electroconvulsive therapy(ECT)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450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 of mood stabilizer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Lithium </a:t>
            </a:r>
          </a:p>
          <a:p>
            <a:r>
              <a:rPr lang="en-US" dirty="0" smtClean="0"/>
              <a:t>Anticonvulsants </a:t>
            </a:r>
          </a:p>
          <a:p>
            <a:pPr lvl="1"/>
            <a:r>
              <a:rPr lang="en-US" dirty="0" smtClean="0"/>
              <a:t>Valproate</a:t>
            </a:r>
          </a:p>
          <a:p>
            <a:pPr lvl="1"/>
            <a:r>
              <a:rPr lang="en-US" dirty="0" smtClean="0"/>
              <a:t>Carbamazepine</a:t>
            </a:r>
          </a:p>
          <a:p>
            <a:pPr lvl="1"/>
            <a:r>
              <a:rPr lang="en-US" dirty="0" smtClean="0"/>
              <a:t>Lamotrigine</a:t>
            </a:r>
          </a:p>
          <a:p>
            <a:r>
              <a:rPr lang="en-US" dirty="0" smtClean="0"/>
              <a:t>Antipsychotic mood stabilizers</a:t>
            </a:r>
          </a:p>
          <a:p>
            <a:pPr lvl="1"/>
            <a:r>
              <a:rPr lang="en-US" dirty="0" smtClean="0"/>
              <a:t>Olanzapine</a:t>
            </a:r>
          </a:p>
          <a:p>
            <a:pPr lvl="1"/>
            <a:r>
              <a:rPr lang="en-US" dirty="0" err="1" smtClean="0"/>
              <a:t>resperidone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47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smtClean="0">
                <a:solidFill>
                  <a:srgbClr val="FF0000"/>
                </a:solidFill>
              </a:rPr>
              <a:t>Types of </a:t>
            </a:r>
            <a:r>
              <a:rPr lang="en-US" altLang="en-US" b="1" dirty="0">
                <a:solidFill>
                  <a:srgbClr val="FF0000"/>
                </a:solidFill>
              </a:rPr>
              <a:t>D</a:t>
            </a:r>
            <a:r>
              <a:rPr lang="en-US" altLang="en-US" b="1" dirty="0" smtClean="0">
                <a:solidFill>
                  <a:srgbClr val="FF0000"/>
                </a:solidFill>
              </a:rPr>
              <a:t>epressive </a:t>
            </a:r>
            <a:r>
              <a:rPr lang="en-US" altLang="en-US" b="1" dirty="0">
                <a:solidFill>
                  <a:srgbClr val="FF0000"/>
                </a:solidFill>
              </a:rPr>
              <a:t>D</a:t>
            </a:r>
            <a:r>
              <a:rPr lang="en-US" altLang="en-US" b="1" dirty="0" smtClean="0">
                <a:solidFill>
                  <a:srgbClr val="FF0000"/>
                </a:solidFill>
              </a:rPr>
              <a:t>isorders</a:t>
            </a:r>
            <a:endParaRPr lang="en-US" altLang="en-US" b="1" dirty="0" smtClean="0">
              <a:solidFill>
                <a:srgbClr val="FF0000"/>
              </a:solidFill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458200" cy="4525963"/>
          </a:xfrm>
        </p:spPr>
        <p:txBody>
          <a:bodyPr/>
          <a:lstStyle/>
          <a:p>
            <a:pPr eaLnBrk="1" hangingPunct="1"/>
            <a:r>
              <a:rPr lang="en-US" altLang="en-US" sz="2400" b="1" u="sng" dirty="0" smtClean="0"/>
              <a:t>DSM </a:t>
            </a:r>
            <a:r>
              <a:rPr lang="en-US" altLang="en-US" sz="2400" b="1" u="sng" dirty="0" smtClean="0"/>
              <a:t>5 </a:t>
            </a:r>
            <a:r>
              <a:rPr lang="en-US" altLang="en-US" sz="2400" b="1" u="sng" dirty="0" smtClean="0"/>
              <a:t>classification:</a:t>
            </a:r>
          </a:p>
          <a:p>
            <a:pPr eaLnBrk="1" hangingPunct="1">
              <a:buFontTx/>
              <a:buAutoNum type="arabicPeriod"/>
            </a:pPr>
            <a:r>
              <a:rPr lang="en-US" altLang="en-US" sz="2400" dirty="0"/>
              <a:t>D</a:t>
            </a:r>
            <a:r>
              <a:rPr lang="en-US" altLang="en-US" sz="2400" dirty="0" smtClean="0"/>
              <a:t>isruptive  </a:t>
            </a:r>
            <a:r>
              <a:rPr lang="en-US" altLang="en-US" sz="2400" dirty="0" smtClean="0"/>
              <a:t>mood  dysregulation  disorder,  </a:t>
            </a:r>
          </a:p>
          <a:p>
            <a:pPr eaLnBrk="1" hangingPunct="1">
              <a:buFontTx/>
              <a:buAutoNum type="arabicPeriod"/>
            </a:pPr>
            <a:r>
              <a:rPr lang="en-US" altLang="en-US" sz="2400" dirty="0"/>
              <a:t>M</a:t>
            </a:r>
            <a:r>
              <a:rPr lang="en-US" altLang="en-US" sz="2400" dirty="0" smtClean="0"/>
              <a:t>ajor </a:t>
            </a:r>
            <a:r>
              <a:rPr lang="en-US" altLang="en-US" sz="2400" dirty="0" smtClean="0"/>
              <a:t>depressive disorder (including major depressive episode</a:t>
            </a:r>
            <a:r>
              <a:rPr lang="en-US" altLang="en-US" sz="2400" dirty="0" smtClean="0"/>
              <a:t>) </a:t>
            </a:r>
            <a:endParaRPr lang="en-US" altLang="en-US" sz="2400" dirty="0" smtClean="0"/>
          </a:p>
          <a:p>
            <a:pPr eaLnBrk="1" hangingPunct="1">
              <a:buFontTx/>
              <a:buAutoNum type="arabicPeriod"/>
            </a:pPr>
            <a:r>
              <a:rPr lang="en-US" altLang="en-US" sz="2400" dirty="0" smtClean="0"/>
              <a:t>P</a:t>
            </a:r>
            <a:r>
              <a:rPr lang="en-US" altLang="en-US" sz="2400" dirty="0" smtClean="0"/>
              <a:t>ersistent </a:t>
            </a:r>
            <a:r>
              <a:rPr lang="en-US" altLang="en-US" sz="2400" dirty="0" smtClean="0"/>
              <a:t>depressive disorder (dysthymia),</a:t>
            </a:r>
          </a:p>
          <a:p>
            <a:pPr eaLnBrk="1" hangingPunct="1">
              <a:buFontTx/>
              <a:buAutoNum type="arabicPeriod"/>
            </a:pPr>
            <a:r>
              <a:rPr lang="en-US" altLang="en-US" sz="2400" dirty="0"/>
              <a:t>P</a:t>
            </a:r>
            <a:r>
              <a:rPr lang="en-US" altLang="en-US" sz="2400" dirty="0" smtClean="0"/>
              <a:t>remenstrual  </a:t>
            </a:r>
            <a:r>
              <a:rPr lang="en-US" altLang="en-US" sz="2400" dirty="0" smtClean="0"/>
              <a:t>dysphoric  disorder,  </a:t>
            </a:r>
          </a:p>
          <a:p>
            <a:pPr eaLnBrk="1" hangingPunct="1">
              <a:buFontTx/>
              <a:buAutoNum type="arabicPeriod"/>
            </a:pPr>
            <a:r>
              <a:rPr lang="en-US" altLang="en-US" sz="2400" dirty="0"/>
              <a:t>S</a:t>
            </a:r>
            <a:r>
              <a:rPr lang="en-US" altLang="en-US" sz="2400" dirty="0" smtClean="0"/>
              <a:t>ubstance/medication-induced  </a:t>
            </a:r>
            <a:r>
              <a:rPr lang="en-US" altLang="en-US" sz="2400" dirty="0" smtClean="0"/>
              <a:t>depressive disorder,</a:t>
            </a:r>
          </a:p>
          <a:p>
            <a:pPr eaLnBrk="1" hangingPunct="1">
              <a:buFontTx/>
              <a:buAutoNum type="arabicPeriod"/>
            </a:pPr>
            <a:r>
              <a:rPr lang="en-US" altLang="en-US" sz="2400" dirty="0"/>
              <a:t>D</a:t>
            </a:r>
            <a:r>
              <a:rPr lang="en-US" altLang="en-US" sz="2400" dirty="0" smtClean="0"/>
              <a:t>epressive </a:t>
            </a:r>
            <a:r>
              <a:rPr lang="en-US" altLang="en-US" sz="2400" dirty="0" smtClean="0"/>
              <a:t>disorder due to another medical </a:t>
            </a:r>
            <a:r>
              <a:rPr lang="en-US" altLang="en-US" sz="2400" dirty="0" smtClean="0"/>
              <a:t>condition,</a:t>
            </a:r>
          </a:p>
          <a:p>
            <a:pPr eaLnBrk="1" hangingPunct="1">
              <a:buFontTx/>
              <a:buAutoNum type="arabicPeriod"/>
            </a:pP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323417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r>
              <a:rPr lang="en-US" dirty="0" smtClean="0"/>
              <a:t>             DEPRESSIVE </a:t>
            </a:r>
            <a:r>
              <a:rPr lang="en-US" dirty="0" smtClean="0"/>
              <a:t>DISORDERS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1"/>
            <a:ext cx="8382000" cy="594360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000" b="1" u="sng" dirty="0" smtClean="0">
                <a:solidFill>
                  <a:srgbClr val="FF0000"/>
                </a:solidFill>
              </a:rPr>
              <a:t>Epidemiology </a:t>
            </a:r>
            <a:endParaRPr lang="en-US" sz="2000" b="1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r>
              <a:rPr lang="en-US" sz="1600" b="1" dirty="0" smtClean="0"/>
              <a:t>      Prevalence </a:t>
            </a:r>
            <a:r>
              <a:rPr lang="en-US" sz="1600" b="1" dirty="0" smtClean="0"/>
              <a:t>(LTP=life time prevalence)</a:t>
            </a:r>
          </a:p>
          <a:p>
            <a:r>
              <a:rPr lang="en-US" sz="1600" dirty="0" smtClean="0">
                <a:solidFill>
                  <a:srgbClr val="FF0000"/>
                </a:solidFill>
              </a:rPr>
              <a:t>MDD has </a:t>
            </a:r>
            <a:r>
              <a:rPr lang="en-US" sz="1600" dirty="0">
                <a:solidFill>
                  <a:srgbClr val="FF0000"/>
                </a:solidFill>
              </a:rPr>
              <a:t>the highest </a:t>
            </a:r>
            <a:r>
              <a:rPr lang="en-US" sz="1600" dirty="0" smtClean="0"/>
              <a:t>LTP </a:t>
            </a:r>
            <a:r>
              <a:rPr lang="en-US" sz="1600" dirty="0"/>
              <a:t>(almost 17 </a:t>
            </a:r>
            <a:r>
              <a:rPr lang="en-US" sz="1600" dirty="0" smtClean="0"/>
              <a:t>%) </a:t>
            </a:r>
            <a:r>
              <a:rPr lang="en-US" sz="1600" dirty="0" smtClean="0">
                <a:solidFill>
                  <a:srgbClr val="FF0000"/>
                </a:solidFill>
              </a:rPr>
              <a:t>of </a:t>
            </a:r>
            <a:r>
              <a:rPr lang="en-US" sz="1600" dirty="0">
                <a:solidFill>
                  <a:srgbClr val="FF0000"/>
                </a:solidFill>
              </a:rPr>
              <a:t>any psychiatric </a:t>
            </a:r>
            <a:r>
              <a:rPr lang="en-US" sz="1600" dirty="0" smtClean="0">
                <a:solidFill>
                  <a:srgbClr val="FF0000"/>
                </a:solidFill>
              </a:rPr>
              <a:t>disorde</a:t>
            </a:r>
            <a:r>
              <a:rPr lang="en-US" sz="1600" dirty="0" smtClean="0"/>
              <a:t>r. </a:t>
            </a:r>
          </a:p>
          <a:p>
            <a:r>
              <a:rPr lang="en-US" sz="1600" dirty="0" smtClean="0"/>
              <a:t>LTP rate </a:t>
            </a:r>
            <a:r>
              <a:rPr lang="en-US" sz="1600" dirty="0"/>
              <a:t>for  </a:t>
            </a:r>
            <a:r>
              <a:rPr lang="en-US" sz="1600" b="1" dirty="0" smtClean="0">
                <a:solidFill>
                  <a:srgbClr val="00B0F0"/>
                </a:solidFill>
              </a:rPr>
              <a:t>MDD</a:t>
            </a:r>
            <a:r>
              <a:rPr lang="en-US" sz="1600" dirty="0" smtClean="0"/>
              <a:t> is </a:t>
            </a:r>
            <a:r>
              <a:rPr lang="en-US" sz="2000" b="1" dirty="0">
                <a:solidFill>
                  <a:srgbClr val="00B0F0"/>
                </a:solidFill>
              </a:rPr>
              <a:t>5 to 17 </a:t>
            </a:r>
            <a:r>
              <a:rPr lang="en-US" sz="2000" b="1" dirty="0" smtClean="0">
                <a:solidFill>
                  <a:srgbClr val="00B0F0"/>
                </a:solidFill>
              </a:rPr>
              <a:t>% </a:t>
            </a:r>
            <a:r>
              <a:rPr lang="en-US" sz="1600" dirty="0" smtClean="0"/>
              <a:t>in USA; 3% in japan.</a:t>
            </a:r>
          </a:p>
          <a:p>
            <a:r>
              <a:rPr lang="en-US" sz="1600" dirty="0" smtClean="0"/>
              <a:t>LTP .. </a:t>
            </a:r>
            <a:r>
              <a:rPr lang="en-US" sz="1800" b="1" dirty="0" smtClean="0"/>
              <a:t>dysthymia 3-6</a:t>
            </a:r>
            <a:r>
              <a:rPr lang="en-US" sz="1800" b="1" dirty="0" smtClean="0"/>
              <a:t>%.</a:t>
            </a:r>
            <a:endParaRPr lang="en-US" sz="1600" dirty="0" smtClean="0"/>
          </a:p>
          <a:p>
            <a:r>
              <a:rPr lang="en-US" sz="1600" dirty="0" smtClean="0"/>
              <a:t>Egypt: Depression </a:t>
            </a:r>
            <a:r>
              <a:rPr lang="en-US" sz="1600" dirty="0"/>
              <a:t>was estimated </a:t>
            </a:r>
            <a:r>
              <a:rPr lang="en-US" sz="1600" dirty="0" smtClean="0"/>
              <a:t>to range from 13:15% among female school student</a:t>
            </a:r>
          </a:p>
          <a:p>
            <a:r>
              <a:rPr lang="en-US" sz="1600" dirty="0"/>
              <a:t> total prevalence of depressive symptoms was 28.6%, and the prevalence of depressive disorders </a:t>
            </a:r>
            <a:r>
              <a:rPr lang="en-US" sz="1600" dirty="0" smtClean="0"/>
              <a:t> was </a:t>
            </a:r>
            <a:r>
              <a:rPr lang="en-US" sz="1600" dirty="0"/>
              <a:t>11.3</a:t>
            </a:r>
            <a:r>
              <a:rPr lang="en-US" sz="1600" dirty="0" smtClean="0"/>
              <a:t>%; </a:t>
            </a:r>
            <a:r>
              <a:rPr lang="en-US" sz="1600" dirty="0"/>
              <a:t>21.5% for mild, 7.1% for moderate, and 0% for severe depression</a:t>
            </a:r>
          </a:p>
          <a:p>
            <a:r>
              <a:rPr lang="en-US" sz="1800" b="1" dirty="0" smtClean="0">
                <a:solidFill>
                  <a:srgbClr val="00B0F0"/>
                </a:solidFill>
              </a:rPr>
              <a:t>Sex: </a:t>
            </a:r>
            <a:r>
              <a:rPr lang="en-US" sz="1800" b="1" dirty="0" err="1" smtClean="0">
                <a:solidFill>
                  <a:srgbClr val="00B0F0"/>
                </a:solidFill>
              </a:rPr>
              <a:t>Female:Male</a:t>
            </a:r>
            <a:r>
              <a:rPr lang="en-US" sz="1800" b="1" dirty="0" smtClean="0">
                <a:solidFill>
                  <a:srgbClr val="00B0F0"/>
                </a:solidFill>
              </a:rPr>
              <a:t>  </a:t>
            </a:r>
            <a:r>
              <a:rPr lang="en-US" sz="1800" b="1" dirty="0" smtClean="0">
                <a:solidFill>
                  <a:srgbClr val="00B0F0"/>
                </a:solidFill>
              </a:rPr>
              <a:t>= 2:1</a:t>
            </a:r>
            <a:endParaRPr lang="en-US" sz="1800" b="1" dirty="0">
              <a:solidFill>
                <a:srgbClr val="00B0F0"/>
              </a:solidFill>
            </a:endParaRPr>
          </a:p>
          <a:p>
            <a:r>
              <a:rPr lang="en-US" sz="1600" b="1" dirty="0" smtClean="0"/>
              <a:t>Age  </a:t>
            </a:r>
          </a:p>
          <a:p>
            <a:pPr lvl="1"/>
            <a:r>
              <a:rPr lang="en-US" sz="1400" dirty="0" smtClean="0"/>
              <a:t>The </a:t>
            </a:r>
            <a:r>
              <a:rPr lang="en-US" sz="1400" dirty="0"/>
              <a:t>mean age of </a:t>
            </a:r>
            <a:r>
              <a:rPr lang="en-US" sz="1600" b="1" dirty="0">
                <a:solidFill>
                  <a:srgbClr val="00B0F0"/>
                </a:solidFill>
              </a:rPr>
              <a:t>onset </a:t>
            </a:r>
            <a:r>
              <a:rPr lang="en-US" sz="1600" b="1" dirty="0" smtClean="0">
                <a:solidFill>
                  <a:srgbClr val="00B0F0"/>
                </a:solidFill>
              </a:rPr>
              <a:t>for MDD is </a:t>
            </a:r>
            <a:r>
              <a:rPr lang="en-US" sz="1600" b="1" dirty="0">
                <a:solidFill>
                  <a:srgbClr val="00B0F0"/>
                </a:solidFill>
              </a:rPr>
              <a:t>about 40 years, </a:t>
            </a:r>
            <a:r>
              <a:rPr lang="en-US" sz="1400" dirty="0"/>
              <a:t>with 50 </a:t>
            </a:r>
            <a:r>
              <a:rPr lang="en-US" sz="1400" dirty="0" smtClean="0"/>
              <a:t>% </a:t>
            </a:r>
            <a:r>
              <a:rPr lang="en-US" sz="1400" dirty="0"/>
              <a:t>of </a:t>
            </a:r>
            <a:r>
              <a:rPr lang="en-US" sz="1400" dirty="0" smtClean="0"/>
              <a:t>them e onset </a:t>
            </a:r>
            <a:r>
              <a:rPr lang="en-US" sz="1400" dirty="0"/>
              <a:t>between the ages of 20 and 50 years. </a:t>
            </a:r>
            <a:r>
              <a:rPr lang="en-US" sz="1400" dirty="0" smtClean="0"/>
              <a:t>MDD can </a:t>
            </a:r>
            <a:r>
              <a:rPr lang="en-US" sz="1400" dirty="0"/>
              <a:t>also begin in childhood or in old age. </a:t>
            </a:r>
          </a:p>
          <a:p>
            <a:r>
              <a:rPr lang="en-US" sz="1800" b="1" dirty="0" smtClean="0">
                <a:solidFill>
                  <a:srgbClr val="00B0F0"/>
                </a:solidFill>
              </a:rPr>
              <a:t>Marital </a:t>
            </a:r>
            <a:r>
              <a:rPr lang="en-US" sz="1800" b="1" dirty="0" smtClean="0">
                <a:solidFill>
                  <a:srgbClr val="00B0F0"/>
                </a:solidFill>
              </a:rPr>
              <a:t>Status</a:t>
            </a:r>
          </a:p>
          <a:p>
            <a:pPr lvl="1"/>
            <a:r>
              <a:rPr lang="en-US" sz="1400" dirty="0"/>
              <a:t>most often in </a:t>
            </a:r>
            <a:r>
              <a:rPr lang="en-US" sz="1400" dirty="0" smtClean="0"/>
              <a:t>single , </a:t>
            </a:r>
            <a:r>
              <a:rPr lang="en-US" sz="1400" dirty="0"/>
              <a:t>divorced </a:t>
            </a:r>
            <a:r>
              <a:rPr lang="en-US" sz="1400" dirty="0" smtClean="0"/>
              <a:t>or separated persons than married ones</a:t>
            </a:r>
          </a:p>
          <a:p>
            <a:r>
              <a:rPr lang="en-US" sz="1600" b="1" dirty="0" smtClean="0"/>
              <a:t>Socioeconomic </a:t>
            </a:r>
            <a:r>
              <a:rPr lang="en-US" sz="1600" b="1" dirty="0"/>
              <a:t>and Cultural </a:t>
            </a:r>
            <a:r>
              <a:rPr lang="en-US" sz="1600" b="1" dirty="0" smtClean="0"/>
              <a:t>Factors</a:t>
            </a:r>
          </a:p>
          <a:p>
            <a:pPr lvl="1"/>
            <a:r>
              <a:rPr lang="en-US" sz="1400" dirty="0"/>
              <a:t>No correlation has </a:t>
            </a:r>
            <a:r>
              <a:rPr lang="en-US" sz="1400" dirty="0" smtClean="0"/>
              <a:t> been </a:t>
            </a:r>
            <a:r>
              <a:rPr lang="en-US" sz="1400" dirty="0"/>
              <a:t>found between socioeconomic status and major depressive disorder. </a:t>
            </a:r>
          </a:p>
          <a:p>
            <a:pPr lvl="1"/>
            <a:r>
              <a:rPr lang="en-US" sz="1400" dirty="0" smtClean="0"/>
              <a:t> in rural </a:t>
            </a:r>
            <a:r>
              <a:rPr lang="en-US" sz="1400" dirty="0"/>
              <a:t>areas than in urban areas. </a:t>
            </a:r>
          </a:p>
          <a:p>
            <a:pPr lvl="1"/>
            <a:r>
              <a:rPr lang="en-US" sz="1400" dirty="0" smtClean="0"/>
              <a:t>MDD not differ </a:t>
            </a:r>
            <a:r>
              <a:rPr lang="en-US" sz="1400" dirty="0"/>
              <a:t>among </a:t>
            </a:r>
            <a:r>
              <a:rPr lang="en-US" sz="1400" dirty="0" smtClean="0"/>
              <a:t>races.</a:t>
            </a:r>
            <a:endParaRPr lang="en-US" sz="1400" dirty="0"/>
          </a:p>
          <a:p>
            <a:pPr marL="0" indent="0">
              <a:buNone/>
            </a:pPr>
            <a:endParaRPr lang="en-US" sz="1600" b="1" dirty="0" smtClean="0"/>
          </a:p>
        </p:txBody>
      </p:sp>
    </p:spTree>
    <p:extLst>
      <p:ext uri="{BB962C8B-B14F-4D97-AF65-F5344CB8AC3E}">
        <p14:creationId xmlns:p14="http://schemas.microsoft.com/office/powerpoint/2010/main" val="147084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Depression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O</a:t>
            </a:r>
            <a:r>
              <a:rPr lang="en-US" dirty="0" smtClean="0"/>
              <a:t>verall </a:t>
            </a:r>
            <a:r>
              <a:rPr lang="en-US" dirty="0" smtClean="0"/>
              <a:t>International prevalence :-  10-20 %</a:t>
            </a:r>
          </a:p>
          <a:p>
            <a:r>
              <a:rPr lang="en-US" dirty="0" smtClean="0"/>
              <a:t>Egypt …… 13/15 % </a:t>
            </a:r>
            <a:endParaRPr lang="en-US" dirty="0"/>
          </a:p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Gender :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Life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time depression Affect  </a:t>
            </a:r>
            <a:endParaRPr lang="en-US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♀</a:t>
            </a:r>
            <a:r>
              <a:rPr lang="en-US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♀♀♀    (1 in every 4 women)  &amp;      </a:t>
            </a: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♂</a:t>
            </a:r>
            <a:r>
              <a:rPr lang="en-US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♂♂♂♂♂♂♂♂♂ (1/10 men)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a ratio of    ……….   </a:t>
            </a:r>
            <a:r>
              <a:rPr lang="en-US" dirty="0" smtClean="0"/>
              <a:t>F:M …..   2:1 </a:t>
            </a:r>
          </a:p>
          <a:p>
            <a:r>
              <a:rPr lang="en-US" dirty="0" smtClean="0"/>
              <a:t>Age at onset of MDD             around 40 y</a:t>
            </a:r>
          </a:p>
          <a:p>
            <a:r>
              <a:rPr lang="en-US" dirty="0" smtClean="0"/>
              <a:t>Marital state …. Most often in single, divorced &amp; widow</a:t>
            </a:r>
          </a:p>
          <a:p>
            <a:r>
              <a:rPr lang="en-US" dirty="0" smtClean="0"/>
              <a:t>Urban vs rural </a:t>
            </a:r>
            <a:r>
              <a:rPr lang="en-US" dirty="0" err="1" smtClean="0"/>
              <a:t>ares</a:t>
            </a:r>
            <a:r>
              <a:rPr lang="en-US" dirty="0" smtClean="0"/>
              <a:t> differences….. controversial</a:t>
            </a:r>
          </a:p>
          <a:p>
            <a:r>
              <a:rPr lang="en-US" dirty="0" smtClean="0"/>
              <a:t>No </a:t>
            </a:r>
            <a:r>
              <a:rPr lang="en-US" dirty="0"/>
              <a:t>significant </a:t>
            </a:r>
            <a:r>
              <a:rPr lang="en-US" dirty="0" smtClean="0"/>
              <a:t>differences among socioeconomic, racial or </a:t>
            </a:r>
            <a:r>
              <a:rPr lang="en-US" dirty="0" err="1" smtClean="0"/>
              <a:t>ethinic</a:t>
            </a:r>
            <a:r>
              <a:rPr lang="en-US" dirty="0" smtClean="0"/>
              <a:t> subgroups</a:t>
            </a:r>
          </a:p>
        </p:txBody>
      </p:sp>
    </p:spTree>
    <p:extLst>
      <p:ext uri="{BB962C8B-B14F-4D97-AF65-F5344CB8AC3E}">
        <p14:creationId xmlns:p14="http://schemas.microsoft.com/office/powerpoint/2010/main" val="15487091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ETIOLOGY</a:t>
            </a:r>
            <a:br>
              <a:rPr lang="en-US" b="1" dirty="0" smtClean="0"/>
            </a:br>
            <a:r>
              <a:rPr lang="en-US" b="1" dirty="0" smtClean="0"/>
              <a:t>bio-psycho-social model 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Biological </a:t>
            </a:r>
            <a:r>
              <a:rPr lang="en-US" b="1" dirty="0" smtClean="0">
                <a:solidFill>
                  <a:srgbClr val="FF0000"/>
                </a:solidFill>
              </a:rPr>
              <a:t>Factors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b="1" dirty="0"/>
              <a:t>Neurotransmitter </a:t>
            </a:r>
            <a:r>
              <a:rPr lang="en-US" b="1" dirty="0" smtClean="0"/>
              <a:t>Disturbances</a:t>
            </a:r>
            <a:endParaRPr lang="en-US" dirty="0"/>
          </a:p>
          <a:p>
            <a:pPr lvl="2"/>
            <a:r>
              <a:rPr lang="en-US" b="1" dirty="0">
                <a:solidFill>
                  <a:srgbClr val="00B0F0"/>
                </a:solidFill>
              </a:rPr>
              <a:t>Biogenic Amines. </a:t>
            </a:r>
            <a:r>
              <a:rPr lang="en-US" b="1" dirty="0" smtClean="0">
                <a:solidFill>
                  <a:srgbClr val="00B0F0"/>
                </a:solidFill>
              </a:rPr>
              <a:t>↓ 5HT, dopamine &amp; NE</a:t>
            </a:r>
            <a:endParaRPr lang="en-US" dirty="0">
              <a:solidFill>
                <a:srgbClr val="00B0F0"/>
              </a:solidFill>
            </a:endParaRPr>
          </a:p>
          <a:p>
            <a:pPr lvl="2"/>
            <a:r>
              <a:rPr lang="en-US" b="1" dirty="0"/>
              <a:t>Other Neurotransmitter </a:t>
            </a:r>
            <a:r>
              <a:rPr lang="en-US" b="1" dirty="0" smtClean="0"/>
              <a:t>Disturbances</a:t>
            </a:r>
            <a:endParaRPr lang="en-US" dirty="0"/>
          </a:p>
          <a:p>
            <a:pPr lvl="1"/>
            <a:r>
              <a:rPr lang="en-US" b="1" dirty="0"/>
              <a:t>Second Messengers and Intracellular Cascades</a:t>
            </a:r>
            <a:r>
              <a:rPr lang="en-US" b="1" dirty="0" smtClean="0"/>
              <a:t>.</a:t>
            </a:r>
            <a:endParaRPr lang="en-US" dirty="0"/>
          </a:p>
          <a:p>
            <a:pPr lvl="1"/>
            <a:r>
              <a:rPr lang="en-US" b="1" dirty="0">
                <a:solidFill>
                  <a:srgbClr val="00B0F0"/>
                </a:solidFill>
              </a:rPr>
              <a:t>Alterations of Hormonal Regulation</a:t>
            </a:r>
            <a:r>
              <a:rPr lang="en-US" b="1" dirty="0" smtClean="0">
                <a:solidFill>
                  <a:srgbClr val="00B0F0"/>
                </a:solidFill>
              </a:rPr>
              <a:t>.</a:t>
            </a:r>
            <a:endParaRPr lang="en-US" dirty="0">
              <a:solidFill>
                <a:srgbClr val="00B0F0"/>
              </a:solidFill>
            </a:endParaRPr>
          </a:p>
          <a:p>
            <a:pPr lvl="1"/>
            <a:r>
              <a:rPr lang="en-US" b="1" dirty="0"/>
              <a:t>Alterations of </a:t>
            </a:r>
            <a:r>
              <a:rPr lang="en-US" b="1" dirty="0">
                <a:solidFill>
                  <a:srgbClr val="00B0F0"/>
                </a:solidFill>
              </a:rPr>
              <a:t>Sleep Neurophysiology</a:t>
            </a:r>
            <a:r>
              <a:rPr lang="en-US" b="1" dirty="0"/>
              <a:t>. </a:t>
            </a:r>
            <a:endParaRPr lang="en-US" dirty="0"/>
          </a:p>
          <a:p>
            <a:pPr lvl="1"/>
            <a:r>
              <a:rPr lang="en-US" b="1" dirty="0"/>
              <a:t>Immunological Disturbance. </a:t>
            </a:r>
            <a:endParaRPr lang="en-US" dirty="0"/>
          </a:p>
          <a:p>
            <a:pPr lvl="1"/>
            <a:r>
              <a:rPr lang="en-US" b="1" dirty="0"/>
              <a:t>Structural and Functional Brain Imaging. </a:t>
            </a:r>
            <a:endParaRPr lang="en-US" dirty="0"/>
          </a:p>
          <a:p>
            <a:pPr lvl="1"/>
            <a:r>
              <a:rPr lang="en-US" b="1" dirty="0"/>
              <a:t>Neuroanatomical Considerations</a:t>
            </a:r>
            <a:r>
              <a:rPr lang="en-US" b="1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1109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Etiology of depression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Genetics </a:t>
            </a:r>
            <a:endParaRPr lang="en-US" dirty="0" smtClean="0"/>
          </a:p>
          <a:p>
            <a:pPr lvl="1"/>
            <a:r>
              <a:rPr lang="en-US" dirty="0" smtClean="0"/>
              <a:t>Family studies : 40% increase in liability for dep. In family with +</a:t>
            </a:r>
            <a:r>
              <a:rPr lang="en-US" dirty="0" err="1" smtClean="0"/>
              <a:t>ve</a:t>
            </a:r>
            <a:r>
              <a:rPr lang="en-US" dirty="0" smtClean="0"/>
              <a:t> 1</a:t>
            </a:r>
            <a:r>
              <a:rPr lang="en-US" baseline="30000" dirty="0" smtClean="0"/>
              <a:t>st</a:t>
            </a:r>
            <a:r>
              <a:rPr lang="en-US" dirty="0" smtClean="0"/>
              <a:t> degree relative</a:t>
            </a:r>
          </a:p>
          <a:p>
            <a:pPr lvl="1"/>
            <a:r>
              <a:rPr lang="en-US" dirty="0" smtClean="0"/>
              <a:t>Twin studies : </a:t>
            </a:r>
            <a:r>
              <a:rPr lang="en-US" dirty="0" err="1" smtClean="0"/>
              <a:t>dizygotics</a:t>
            </a:r>
            <a:r>
              <a:rPr lang="en-US" dirty="0" smtClean="0"/>
              <a:t> 20% increase than general population, </a:t>
            </a:r>
            <a:r>
              <a:rPr lang="en-US" dirty="0" err="1" smtClean="0"/>
              <a:t>monozygotics</a:t>
            </a:r>
            <a:r>
              <a:rPr lang="en-US" dirty="0" smtClean="0"/>
              <a:t> 50%</a:t>
            </a:r>
          </a:p>
          <a:p>
            <a:r>
              <a:rPr lang="en-US" dirty="0" smtClean="0"/>
              <a:t>Physical illness. Chronic disorder are risk factors for </a:t>
            </a:r>
            <a:r>
              <a:rPr lang="en-US" dirty="0" err="1" smtClean="0"/>
              <a:t>dep</a:t>
            </a:r>
            <a:endParaRPr lang="en-US" dirty="0" smtClean="0"/>
          </a:p>
          <a:p>
            <a:r>
              <a:rPr lang="en-US" dirty="0" smtClean="0"/>
              <a:t>Medications : alcohol, </a:t>
            </a:r>
            <a:r>
              <a:rPr lang="en-US" dirty="0" err="1" smtClean="0"/>
              <a:t>antiacne,anticancer</a:t>
            </a:r>
            <a:r>
              <a:rPr lang="en-US" dirty="0" smtClean="0"/>
              <a:t>, IFN,B-blockers…,</a:t>
            </a:r>
          </a:p>
          <a:p>
            <a:r>
              <a:rPr lang="en-US" dirty="0" smtClean="0"/>
              <a:t>Neurotransmitter changes……biogenic amines   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↓</a:t>
            </a:r>
            <a:r>
              <a:rPr lang="en-US" dirty="0" smtClean="0"/>
              <a:t>DA, 5HT, NE</a:t>
            </a:r>
          </a:p>
          <a:p>
            <a:r>
              <a:rPr lang="en-US" dirty="0" smtClean="0"/>
              <a:t>Biological rhythm disturbance….sleep cycle disruptions (role of melatonin)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464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0"/>
            <a:ext cx="7600950" cy="142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1409700"/>
            <a:ext cx="7867650" cy="156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4027488"/>
            <a:ext cx="8972550" cy="1154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95900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1557</TotalTime>
  <Words>1454</Words>
  <Application>Microsoft Office PowerPoint</Application>
  <PresentationFormat>On-screen Show (4:3)</PresentationFormat>
  <Paragraphs>305</Paragraphs>
  <Slides>31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PowerPoint Presentation</vt:lpstr>
      <vt:lpstr>Mood Disorders </vt:lpstr>
      <vt:lpstr>Classification of mood disorders</vt:lpstr>
      <vt:lpstr>Types of Depressive Disorders</vt:lpstr>
      <vt:lpstr>             DEPRESSIVE DISORDERS</vt:lpstr>
      <vt:lpstr>Depression </vt:lpstr>
      <vt:lpstr>ETIOLOGY bio-psycho-social model </vt:lpstr>
      <vt:lpstr>Etiology of depression </vt:lpstr>
      <vt:lpstr>PowerPoint Presentation</vt:lpstr>
      <vt:lpstr>PowerPoint Presentation</vt:lpstr>
      <vt:lpstr>Diagnosis of major depression</vt:lpstr>
      <vt:lpstr>Diagnostic Criteria ◄</vt:lpstr>
      <vt:lpstr>A. &gt;5 symptoms; present &gt;2 ws; should include 1 or 2;</vt:lpstr>
      <vt:lpstr>Persistent Depressive Disorder (Dysthymia)</vt:lpstr>
      <vt:lpstr>Other depressive disorders</vt:lpstr>
      <vt:lpstr>WORKUP</vt:lpstr>
      <vt:lpstr>Treatment</vt:lpstr>
      <vt:lpstr>Xxx Management plane for MDD</vt:lpstr>
      <vt:lpstr>Xx antidepressant undergraduate …. ..taxonomy &amp; common SE postgraduate…….. in details</vt:lpstr>
      <vt:lpstr>Postgraduate topics</vt:lpstr>
      <vt:lpstr>Classification of mood disorders</vt:lpstr>
      <vt:lpstr>Bipolar disorder</vt:lpstr>
      <vt:lpstr>Aetiology of bipolar</vt:lpstr>
      <vt:lpstr>Bipolar I; Manic Episode</vt:lpstr>
      <vt:lpstr>Manic Episode Symptoms …..</vt:lpstr>
      <vt:lpstr>Hypomanic episodes </vt:lpstr>
      <vt:lpstr>Major Depressive Episode Back to slide of diagnostic criteria </vt:lpstr>
      <vt:lpstr>Bipolar II Disorder                                   .</vt:lpstr>
      <vt:lpstr>Cyclothymia </vt:lpstr>
      <vt:lpstr>Bipolar management</vt:lpstr>
      <vt:lpstr>Classification of mood stabilizer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Mood disorders Kaplan_N_Sadock_s_Synopsis_of_Psychiatry_BS_Clinical_Psychiatry_11ed</dc:title>
  <dc:creator>AMM</dc:creator>
  <cp:lastModifiedBy>Dr.Saber</cp:lastModifiedBy>
  <cp:revision>102</cp:revision>
  <dcterms:created xsi:type="dcterms:W3CDTF">2006-08-16T00:00:00Z</dcterms:created>
  <dcterms:modified xsi:type="dcterms:W3CDTF">2020-04-14T02:07:05Z</dcterms:modified>
</cp:coreProperties>
</file>