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3/31/2020</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rtl="0">
              <a:lnSpc>
                <a:spcPct val="115000"/>
              </a:lnSpc>
              <a:spcAft>
                <a:spcPts val="0"/>
              </a:spcAft>
            </a:pPr>
            <a:r>
              <a:rPr lang="en-US" dirty="0">
                <a:effectLst/>
                <a:latin typeface="TimesNewRomanPS-BoldMT"/>
                <a:ea typeface="Calibri"/>
                <a:cs typeface="Arial"/>
              </a:rPr>
              <a:t>Measuring glucose level via urine</a:t>
            </a:r>
            <a:r>
              <a:rPr lang="en-US" sz="2400" dirty="0">
                <a:effectLst/>
                <a:latin typeface="Calibri"/>
                <a:ea typeface="Calibri"/>
                <a:cs typeface="Arial"/>
              </a:rPr>
              <a:t/>
            </a:r>
            <a:br>
              <a:rPr lang="en-US" sz="2400" dirty="0">
                <a:effectLst/>
                <a:latin typeface="Calibri"/>
                <a:ea typeface="Calibri"/>
                <a:cs typeface="Arial"/>
              </a:rPr>
            </a:br>
            <a:endParaRPr lang="ar-EG" dirty="0"/>
          </a:p>
        </p:txBody>
      </p:sp>
      <p:sp>
        <p:nvSpPr>
          <p:cNvPr id="3" name="Subtitle 2"/>
          <p:cNvSpPr>
            <a:spLocks noGrp="1"/>
          </p:cNvSpPr>
          <p:nvPr>
            <p:ph type="subTitle" idx="1"/>
          </p:nvPr>
        </p:nvSpPr>
        <p:spPr/>
        <p:txBody>
          <a:bodyPr/>
          <a:lstStyle/>
          <a:p>
            <a:pPr algn="l"/>
            <a:r>
              <a:rPr lang="en-US" dirty="0" smtClean="0"/>
              <a:t>Prepared by:</a:t>
            </a:r>
          </a:p>
          <a:p>
            <a:pPr algn="l"/>
            <a:r>
              <a:rPr lang="en-US" dirty="0" smtClean="0"/>
              <a:t>Dr/Mona </a:t>
            </a:r>
            <a:r>
              <a:rPr lang="en-US" dirty="0" err="1" smtClean="0"/>
              <a:t>Abd</a:t>
            </a:r>
            <a:r>
              <a:rPr lang="en-US" dirty="0" smtClean="0"/>
              <a:t> EL-Nasser</a:t>
            </a:r>
            <a:endParaRPr lang="ar-EG" dirty="0"/>
          </a:p>
        </p:txBody>
      </p:sp>
    </p:spTree>
    <p:extLst>
      <p:ext uri="{BB962C8B-B14F-4D97-AF65-F5344CB8AC3E}">
        <p14:creationId xmlns:p14="http://schemas.microsoft.com/office/powerpoint/2010/main" val="6063904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Procedure:</a:t>
            </a:r>
            <a:r>
              <a:rPr lang="en-US" dirty="0"/>
              <a:t/>
            </a:r>
            <a:br>
              <a:rPr lang="en-US" dirty="0"/>
            </a:br>
            <a:endParaRPr lang="ar-E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56641145"/>
              </p:ext>
            </p:extLst>
          </p:nvPr>
        </p:nvGraphicFramePr>
        <p:xfrm>
          <a:off x="533400" y="1219200"/>
          <a:ext cx="8305800" cy="5595820"/>
        </p:xfrm>
        <a:graphic>
          <a:graphicData uri="http://schemas.openxmlformats.org/drawingml/2006/table">
            <a:tbl>
              <a:tblPr rtl="1" firstRow="1" firstCol="1" bandRow="1"/>
              <a:tblGrid>
                <a:gridCol w="4332603"/>
                <a:gridCol w="3973197"/>
              </a:tblGrid>
              <a:tr h="457200">
                <a:tc>
                  <a:txBody>
                    <a:bodyPr/>
                    <a:lstStyle/>
                    <a:p>
                      <a:pPr algn="l" rtl="1">
                        <a:lnSpc>
                          <a:spcPct val="115000"/>
                        </a:lnSpc>
                        <a:spcAft>
                          <a:spcPts val="0"/>
                        </a:spcAft>
                      </a:pPr>
                      <a:r>
                        <a:rPr lang="en-US" sz="1800" b="1" dirty="0">
                          <a:effectLst/>
                          <a:latin typeface="TimesNewRomanPS-BoldMT"/>
                          <a:ea typeface="Calibri"/>
                          <a:cs typeface="Arial"/>
                        </a:rPr>
                        <a:t>Rational</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1">
                        <a:lnSpc>
                          <a:spcPct val="115000"/>
                        </a:lnSpc>
                        <a:spcAft>
                          <a:spcPts val="0"/>
                        </a:spcAft>
                      </a:pPr>
                      <a:r>
                        <a:rPr lang="en-US" sz="1800" b="1">
                          <a:effectLst/>
                          <a:latin typeface="TimesNewRomanPS-BoldMT"/>
                          <a:ea typeface="Calibri"/>
                          <a:cs typeface="Arial"/>
                        </a:rPr>
                        <a:t>Procedures steps</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0">
                <a:tc>
                  <a:txBody>
                    <a:bodyPr/>
                    <a:lstStyle/>
                    <a:p>
                      <a:pPr algn="l" rtl="0">
                        <a:lnSpc>
                          <a:spcPct val="115000"/>
                        </a:lnSpc>
                        <a:spcAft>
                          <a:spcPts val="0"/>
                        </a:spcAft>
                      </a:pPr>
                      <a:r>
                        <a:rPr lang="en-US" sz="1800">
                          <a:effectLst/>
                          <a:latin typeface="+mj-lt"/>
                          <a:ea typeface="Calibri"/>
                          <a:cs typeface="Arial"/>
                        </a:rPr>
                        <a:t>Having equipment prepared and</a:t>
                      </a:r>
                    </a:p>
                    <a:p>
                      <a:pPr algn="l" rtl="1">
                        <a:lnSpc>
                          <a:spcPct val="115000"/>
                        </a:lnSpc>
                        <a:spcAft>
                          <a:spcPts val="0"/>
                        </a:spcAft>
                      </a:pPr>
                      <a:r>
                        <a:rPr lang="en-US" sz="1800">
                          <a:effectLst/>
                          <a:latin typeface="+mj-lt"/>
                          <a:ea typeface="Calibri"/>
                          <a:cs typeface="Arial"/>
                        </a:rPr>
                        <a:t>available promotes organization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1-Hand washing and gather</a:t>
                      </a:r>
                    </a:p>
                    <a:p>
                      <a:pPr algn="l" rtl="1">
                        <a:lnSpc>
                          <a:spcPct val="115000"/>
                        </a:lnSpc>
                        <a:spcAft>
                          <a:spcPts val="0"/>
                        </a:spcAft>
                      </a:pPr>
                      <a:r>
                        <a:rPr lang="en-US" sz="1800" dirty="0">
                          <a:effectLst/>
                          <a:latin typeface="+mj-lt"/>
                          <a:ea typeface="Calibri"/>
                          <a:cs typeface="Arial"/>
                        </a:rPr>
                        <a:t>equipment needed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7444">
                <a:tc>
                  <a:txBody>
                    <a:bodyPr/>
                    <a:lstStyle/>
                    <a:p>
                      <a:pPr algn="l" rtl="1">
                        <a:lnSpc>
                          <a:spcPct val="115000"/>
                        </a:lnSpc>
                        <a:spcAft>
                          <a:spcPts val="0"/>
                        </a:spcAft>
                      </a:pPr>
                      <a:r>
                        <a:rPr lang="en-US" sz="1800">
                          <a:effectLst/>
                          <a:latin typeface="+mj-lt"/>
                          <a:ea typeface="Calibri"/>
                          <a:cs typeface="Arial"/>
                        </a:rPr>
                        <a:t>To initiate therapeutic relationship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2-Identify patient and introduce yourself.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2332">
                <a:tc>
                  <a:txBody>
                    <a:bodyPr/>
                    <a:lstStyle/>
                    <a:p>
                      <a:pPr algn="l" rtl="1">
                        <a:lnSpc>
                          <a:spcPct val="115000"/>
                        </a:lnSpc>
                        <a:spcAft>
                          <a:spcPts val="0"/>
                        </a:spcAft>
                      </a:pPr>
                      <a:r>
                        <a:rPr lang="en-US" sz="1800">
                          <a:effectLst/>
                          <a:latin typeface="+mj-lt"/>
                          <a:ea typeface="Calibri"/>
                          <a:cs typeface="Arial"/>
                        </a:rPr>
                        <a:t>To decrease anxiety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3-Explain procedure to patient and </a:t>
                      </a:r>
                      <a:r>
                        <a:rPr lang="en-US" sz="1800" dirty="0" err="1">
                          <a:effectLst/>
                          <a:latin typeface="+mj-lt"/>
                          <a:ea typeface="Calibri"/>
                          <a:cs typeface="Arial"/>
                        </a:rPr>
                        <a:t>toavoid</a:t>
                      </a:r>
                      <a:r>
                        <a:rPr lang="en-US" sz="1800" dirty="0">
                          <a:effectLst/>
                          <a:latin typeface="+mj-lt"/>
                          <a:ea typeface="Calibri"/>
                          <a:cs typeface="Arial"/>
                        </a:rPr>
                        <a:t> contamination with stool or</a:t>
                      </a:r>
                    </a:p>
                    <a:p>
                      <a:pPr algn="l" rtl="1">
                        <a:lnSpc>
                          <a:spcPct val="115000"/>
                        </a:lnSpc>
                        <a:spcAft>
                          <a:spcPts val="0"/>
                        </a:spcAft>
                      </a:pPr>
                      <a:r>
                        <a:rPr lang="en-US" sz="1800" dirty="0">
                          <a:effectLst/>
                          <a:latin typeface="+mj-lt"/>
                          <a:ea typeface="Calibri"/>
                          <a:cs typeface="Arial"/>
                        </a:rPr>
                        <a:t>toilet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888">
                <a:tc>
                  <a:txBody>
                    <a:bodyPr/>
                    <a:lstStyle/>
                    <a:p>
                      <a:pPr algn="l" rtl="1">
                        <a:lnSpc>
                          <a:spcPct val="115000"/>
                        </a:lnSpc>
                        <a:spcAft>
                          <a:spcPts val="0"/>
                        </a:spcAft>
                      </a:pPr>
                      <a:r>
                        <a:rPr lang="en-US" sz="1800">
                          <a:effectLst/>
                          <a:latin typeface="+mj-lt"/>
                          <a:ea typeface="Calibri"/>
                          <a:cs typeface="Arial"/>
                        </a:rPr>
                        <a:t>To decrease anxiety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4-Maintain body mechanics and</a:t>
                      </a:r>
                    </a:p>
                    <a:p>
                      <a:pPr algn="l" rtl="1">
                        <a:lnSpc>
                          <a:spcPct val="115000"/>
                        </a:lnSpc>
                        <a:spcAft>
                          <a:spcPts val="0"/>
                        </a:spcAft>
                      </a:pPr>
                      <a:r>
                        <a:rPr lang="en-US" sz="1800" dirty="0">
                          <a:effectLst/>
                          <a:latin typeface="+mj-lt"/>
                          <a:ea typeface="Calibri"/>
                          <a:cs typeface="Arial"/>
                        </a:rPr>
                        <a:t>privacy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888">
                <a:tc>
                  <a:txBody>
                    <a:bodyPr/>
                    <a:lstStyle/>
                    <a:p>
                      <a:pPr algn="l" rtl="0">
                        <a:lnSpc>
                          <a:spcPct val="115000"/>
                        </a:lnSpc>
                        <a:spcAft>
                          <a:spcPts val="0"/>
                        </a:spcAft>
                      </a:pPr>
                      <a:r>
                        <a:rPr lang="en-US" sz="1800">
                          <a:effectLst/>
                          <a:latin typeface="+mj-lt"/>
                          <a:ea typeface="Calibri"/>
                          <a:cs typeface="Arial"/>
                        </a:rPr>
                        <a:t>Reduces transmission of</a:t>
                      </a:r>
                    </a:p>
                    <a:p>
                      <a:pPr algn="l" rtl="1">
                        <a:lnSpc>
                          <a:spcPct val="115000"/>
                        </a:lnSpc>
                        <a:spcAft>
                          <a:spcPts val="0"/>
                        </a:spcAft>
                      </a:pPr>
                      <a:r>
                        <a:rPr lang="en-US" sz="1800">
                          <a:effectLst/>
                          <a:latin typeface="+mj-lt"/>
                          <a:ea typeface="Calibri"/>
                          <a:cs typeface="Arial"/>
                        </a:rPr>
                        <a:t>microorganisms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5-Place non-sterile gloves.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888">
                <a:tc>
                  <a:txBody>
                    <a:bodyPr/>
                    <a:lstStyle/>
                    <a:p>
                      <a:pPr algn="l" rtl="1">
                        <a:lnSpc>
                          <a:spcPct val="115000"/>
                        </a:lnSpc>
                        <a:spcAft>
                          <a:spcPts val="0"/>
                        </a:spcAft>
                      </a:pPr>
                      <a:r>
                        <a:rPr lang="ar-EG" sz="1800">
                          <a:effectLst/>
                          <a:latin typeface="+mj-lt"/>
                          <a:ea typeface="Calibri"/>
                          <a:cs typeface="Times New Roman"/>
                        </a:rPr>
                        <a:t> </a:t>
                      </a:r>
                      <a:endParaRPr lang="en-US" sz="1800">
                        <a:effectLst/>
                        <a:latin typeface="+mj-lt"/>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6-Place cup of urine on protected</a:t>
                      </a:r>
                    </a:p>
                    <a:p>
                      <a:pPr algn="l" rtl="1">
                        <a:lnSpc>
                          <a:spcPct val="115000"/>
                        </a:lnSpc>
                        <a:spcAft>
                          <a:spcPts val="0"/>
                        </a:spcAft>
                      </a:pPr>
                      <a:r>
                        <a:rPr lang="en-US" sz="1800" dirty="0">
                          <a:effectLst/>
                          <a:latin typeface="+mj-lt"/>
                          <a:ea typeface="Calibri"/>
                          <a:cs typeface="Arial"/>
                        </a:rPr>
                        <a:t>area (waterproof disposable pad)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4888">
                <a:tc>
                  <a:txBody>
                    <a:bodyPr/>
                    <a:lstStyle/>
                    <a:p>
                      <a:pPr algn="l" rtl="1">
                        <a:lnSpc>
                          <a:spcPct val="115000"/>
                        </a:lnSpc>
                        <a:spcAft>
                          <a:spcPts val="0"/>
                        </a:spcAft>
                      </a:pPr>
                      <a:r>
                        <a:rPr lang="ar-EG" sz="1800">
                          <a:effectLst/>
                          <a:latin typeface="+mj-lt"/>
                          <a:ea typeface="Calibri"/>
                          <a:cs typeface="Times New Roman"/>
                        </a:rPr>
                        <a:t> </a:t>
                      </a:r>
                      <a:endParaRPr lang="en-US" sz="1800">
                        <a:effectLst/>
                        <a:latin typeface="+mj-lt"/>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1800" dirty="0">
                          <a:effectLst/>
                          <a:latin typeface="+mj-lt"/>
                          <a:ea typeface="Calibri"/>
                          <a:cs typeface="Arial"/>
                        </a:rPr>
                        <a:t>7-Dip testing strip in urine, tap off</a:t>
                      </a:r>
                    </a:p>
                    <a:p>
                      <a:pPr algn="l" rtl="1">
                        <a:lnSpc>
                          <a:spcPct val="115000"/>
                        </a:lnSpc>
                        <a:spcAft>
                          <a:spcPts val="0"/>
                        </a:spcAft>
                      </a:pPr>
                      <a:r>
                        <a:rPr lang="en-US" sz="1800" dirty="0">
                          <a:effectLst/>
                          <a:latin typeface="+mj-lt"/>
                          <a:ea typeface="Calibri"/>
                          <a:cs typeface="Arial"/>
                        </a:rPr>
                        <a:t>excess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382464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60523682"/>
              </p:ext>
            </p:extLst>
          </p:nvPr>
        </p:nvGraphicFramePr>
        <p:xfrm>
          <a:off x="381000" y="762000"/>
          <a:ext cx="8458200" cy="5410201"/>
        </p:xfrm>
        <a:graphic>
          <a:graphicData uri="http://schemas.openxmlformats.org/drawingml/2006/table">
            <a:tbl>
              <a:tblPr rtl="1" firstRow="1" firstCol="1" bandRow="1"/>
              <a:tblGrid>
                <a:gridCol w="4476167"/>
                <a:gridCol w="3982033"/>
              </a:tblGrid>
              <a:tr h="1545771">
                <a:tc>
                  <a:txBody>
                    <a:bodyPr/>
                    <a:lstStyle/>
                    <a:p>
                      <a:pPr algn="l" rtl="0">
                        <a:lnSpc>
                          <a:spcPct val="115000"/>
                        </a:lnSpc>
                        <a:spcAft>
                          <a:spcPts val="0"/>
                        </a:spcAft>
                      </a:pPr>
                      <a:r>
                        <a:rPr lang="en-US" sz="2000" dirty="0">
                          <a:effectLst/>
                          <a:latin typeface="+mj-lt"/>
                          <a:ea typeface="Calibri"/>
                          <a:cs typeface="Arial"/>
                        </a:rPr>
                        <a:t>Because if test is not read at the specified time after applying the urine to the test</a:t>
                      </a:r>
                    </a:p>
                    <a:p>
                      <a:pPr algn="l" rtl="1">
                        <a:lnSpc>
                          <a:spcPct val="115000"/>
                        </a:lnSpc>
                        <a:spcAft>
                          <a:spcPts val="0"/>
                        </a:spcAft>
                      </a:pPr>
                      <a:r>
                        <a:rPr lang="en-US" sz="2000" dirty="0">
                          <a:effectLst/>
                          <a:latin typeface="+mj-lt"/>
                          <a:ea typeface="Calibri"/>
                          <a:cs typeface="Arial"/>
                        </a:rPr>
                        <a:t>strip, may result in error.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8-Time appropriately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86">
                <a:tc>
                  <a:txBody>
                    <a:bodyPr/>
                    <a:lstStyle/>
                    <a:p>
                      <a:pPr algn="l" rtl="1">
                        <a:lnSpc>
                          <a:spcPct val="115000"/>
                        </a:lnSpc>
                        <a:spcAft>
                          <a:spcPts val="0"/>
                        </a:spcAft>
                      </a:pPr>
                      <a:r>
                        <a:rPr lang="en-US" sz="2000">
                          <a:effectLst/>
                          <a:latin typeface="+mj-lt"/>
                          <a:ea typeface="Calibri"/>
                          <a:cs typeface="Arial"/>
                        </a:rPr>
                        <a:t>To rule out glucosuria or not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9-Compares strip to comparison</a:t>
                      </a:r>
                    </a:p>
                    <a:p>
                      <a:pPr algn="l" rtl="1">
                        <a:lnSpc>
                          <a:spcPct val="115000"/>
                        </a:lnSpc>
                        <a:spcAft>
                          <a:spcPts val="0"/>
                        </a:spcAft>
                      </a:pPr>
                      <a:r>
                        <a:rPr lang="en-US" sz="2000" dirty="0">
                          <a:effectLst/>
                          <a:latin typeface="+mj-lt"/>
                          <a:ea typeface="Calibri"/>
                          <a:cs typeface="Arial"/>
                        </a:rPr>
                        <a:t>chart, accurately read results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86">
                <a:tc>
                  <a:txBody>
                    <a:bodyPr/>
                    <a:lstStyle/>
                    <a:p>
                      <a:pPr algn="l" rtl="0">
                        <a:lnSpc>
                          <a:spcPct val="115000"/>
                        </a:lnSpc>
                        <a:spcAft>
                          <a:spcPts val="0"/>
                        </a:spcAft>
                      </a:pPr>
                      <a:r>
                        <a:rPr lang="en-US" sz="2000">
                          <a:effectLst/>
                          <a:latin typeface="+mj-lt"/>
                          <a:ea typeface="Calibri"/>
                          <a:cs typeface="Arial"/>
                        </a:rPr>
                        <a:t>Reduces transmission of</a:t>
                      </a:r>
                    </a:p>
                    <a:p>
                      <a:pPr algn="l" rtl="1">
                        <a:lnSpc>
                          <a:spcPct val="115000"/>
                        </a:lnSpc>
                        <a:spcAft>
                          <a:spcPts val="0"/>
                        </a:spcAft>
                      </a:pPr>
                      <a:r>
                        <a:rPr lang="en-US" sz="2000">
                          <a:effectLst/>
                          <a:latin typeface="+mj-lt"/>
                          <a:ea typeface="Calibri"/>
                          <a:cs typeface="Arial"/>
                        </a:rPr>
                        <a:t>microorganisms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10-Dispose of all supplies</a:t>
                      </a:r>
                    </a:p>
                    <a:p>
                      <a:pPr algn="l" rtl="1">
                        <a:lnSpc>
                          <a:spcPct val="115000"/>
                        </a:lnSpc>
                        <a:spcAft>
                          <a:spcPts val="0"/>
                        </a:spcAft>
                      </a:pPr>
                      <a:r>
                        <a:rPr lang="en-US" sz="2000" dirty="0">
                          <a:effectLst/>
                          <a:latin typeface="+mj-lt"/>
                          <a:ea typeface="Calibri"/>
                          <a:cs typeface="Arial"/>
                        </a:rPr>
                        <a:t>appropriately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86">
                <a:tc>
                  <a:txBody>
                    <a:bodyPr/>
                    <a:lstStyle/>
                    <a:p>
                      <a:pPr algn="l" rtl="0">
                        <a:lnSpc>
                          <a:spcPct val="115000"/>
                        </a:lnSpc>
                        <a:spcAft>
                          <a:spcPts val="0"/>
                        </a:spcAft>
                      </a:pPr>
                      <a:r>
                        <a:rPr lang="en-US" sz="2000">
                          <a:effectLst/>
                          <a:latin typeface="+mj-lt"/>
                          <a:ea typeface="Calibri"/>
                          <a:cs typeface="Arial"/>
                        </a:rPr>
                        <a:t>This reduces transmission of</a:t>
                      </a:r>
                    </a:p>
                    <a:p>
                      <a:pPr algn="l" rtl="1">
                        <a:lnSpc>
                          <a:spcPct val="115000"/>
                        </a:lnSpc>
                        <a:spcAft>
                          <a:spcPts val="0"/>
                        </a:spcAft>
                      </a:pPr>
                      <a:r>
                        <a:rPr lang="en-US" sz="2000">
                          <a:effectLst/>
                          <a:latin typeface="+mj-lt"/>
                          <a:ea typeface="Calibri"/>
                          <a:cs typeface="Arial"/>
                        </a:rPr>
                        <a:t>microorganisms.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11-Remove and dispose of gloves</a:t>
                      </a:r>
                    </a:p>
                    <a:p>
                      <a:pPr algn="l" rtl="1">
                        <a:lnSpc>
                          <a:spcPct val="115000"/>
                        </a:lnSpc>
                        <a:spcAft>
                          <a:spcPts val="0"/>
                        </a:spcAft>
                      </a:pPr>
                      <a:r>
                        <a:rPr lang="en-US" sz="2000" dirty="0">
                          <a:effectLst/>
                          <a:latin typeface="+mj-lt"/>
                          <a:ea typeface="Calibri"/>
                          <a:cs typeface="Arial"/>
                        </a:rPr>
                        <a:t>and Wash hands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86">
                <a:tc>
                  <a:txBody>
                    <a:bodyPr/>
                    <a:lstStyle/>
                    <a:p>
                      <a:pPr algn="l" rtl="0">
                        <a:lnSpc>
                          <a:spcPct val="115000"/>
                        </a:lnSpc>
                        <a:spcAft>
                          <a:spcPts val="0"/>
                        </a:spcAft>
                      </a:pPr>
                      <a:r>
                        <a:rPr lang="en-US" sz="2000">
                          <a:effectLst/>
                          <a:latin typeface="+mj-lt"/>
                          <a:ea typeface="Calibri"/>
                          <a:cs typeface="Arial"/>
                        </a:rPr>
                        <a:t>This promotes patient participation in</a:t>
                      </a:r>
                    </a:p>
                    <a:p>
                      <a:pPr algn="l" rtl="1">
                        <a:lnSpc>
                          <a:spcPct val="115000"/>
                        </a:lnSpc>
                        <a:spcAft>
                          <a:spcPts val="0"/>
                        </a:spcAft>
                      </a:pPr>
                      <a:r>
                        <a:rPr lang="en-US" sz="2000">
                          <a:effectLst/>
                          <a:latin typeface="+mj-lt"/>
                          <a:ea typeface="Calibri"/>
                          <a:cs typeface="Arial"/>
                        </a:rPr>
                        <a:t>care.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12-Review test results with the</a:t>
                      </a:r>
                    </a:p>
                    <a:p>
                      <a:pPr algn="l" rtl="1">
                        <a:lnSpc>
                          <a:spcPct val="115000"/>
                        </a:lnSpc>
                        <a:spcAft>
                          <a:spcPts val="0"/>
                        </a:spcAft>
                      </a:pPr>
                      <a:r>
                        <a:rPr lang="en-US" sz="2000" dirty="0">
                          <a:effectLst/>
                          <a:latin typeface="+mj-lt"/>
                          <a:ea typeface="Calibri"/>
                          <a:cs typeface="Arial"/>
                        </a:rPr>
                        <a:t>patient.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886">
                <a:tc>
                  <a:txBody>
                    <a:bodyPr/>
                    <a:lstStyle/>
                    <a:p>
                      <a:pPr algn="l" rtl="0">
                        <a:lnSpc>
                          <a:spcPct val="115000"/>
                        </a:lnSpc>
                        <a:spcAft>
                          <a:spcPts val="0"/>
                        </a:spcAft>
                      </a:pPr>
                      <a:r>
                        <a:rPr lang="en-US" sz="2000">
                          <a:effectLst/>
                          <a:latin typeface="+mj-lt"/>
                          <a:ea typeface="Calibri"/>
                          <a:cs typeface="Arial"/>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15000"/>
                        </a:lnSpc>
                        <a:spcAft>
                          <a:spcPts val="0"/>
                        </a:spcAft>
                      </a:pPr>
                      <a:r>
                        <a:rPr lang="en-US" sz="2000" dirty="0">
                          <a:effectLst/>
                          <a:latin typeface="+mj-lt"/>
                          <a:ea typeface="Calibri"/>
                          <a:cs typeface="Arial"/>
                        </a:rPr>
                        <a:t>13-Documentation of any</a:t>
                      </a:r>
                    </a:p>
                    <a:p>
                      <a:pPr algn="l" rtl="0">
                        <a:lnSpc>
                          <a:spcPct val="115000"/>
                        </a:lnSpc>
                        <a:spcAft>
                          <a:spcPts val="0"/>
                        </a:spcAft>
                      </a:pPr>
                      <a:r>
                        <a:rPr lang="en-US" sz="2000" dirty="0">
                          <a:effectLst/>
                          <a:latin typeface="+mj-lt"/>
                          <a:ea typeface="Calibri"/>
                          <a:cs typeface="Arial"/>
                        </a:rPr>
                        <a:t>abnormalities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63869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b="1" dirty="0">
                <a:effectLst/>
              </a:rPr>
              <a:t>Definition:</a:t>
            </a:r>
            <a:r>
              <a:rPr lang="en-US" b="1" dirty="0">
                <a:effectLst/>
              </a:rPr>
              <a:t/>
            </a:r>
            <a:br>
              <a:rPr lang="en-US" b="1" dirty="0">
                <a:effectLst/>
              </a:rPr>
            </a:br>
            <a:endParaRPr lang="ar-EG" b="1" dirty="0"/>
          </a:p>
        </p:txBody>
      </p:sp>
      <p:sp>
        <p:nvSpPr>
          <p:cNvPr id="2" name="Content Placeholder 1"/>
          <p:cNvSpPr>
            <a:spLocks noGrp="1"/>
          </p:cNvSpPr>
          <p:nvPr>
            <p:ph idx="1"/>
          </p:nvPr>
        </p:nvSpPr>
        <p:spPr/>
        <p:txBody>
          <a:bodyPr/>
          <a:lstStyle/>
          <a:p>
            <a:pPr algn="l" rtl="0">
              <a:lnSpc>
                <a:spcPct val="115000"/>
              </a:lnSpc>
            </a:pPr>
            <a:r>
              <a:rPr lang="en-US" sz="3200" dirty="0">
                <a:latin typeface="+mj-lt"/>
                <a:ea typeface="Calibri"/>
                <a:cs typeface="Arial"/>
              </a:rPr>
              <a:t>Quick and simple way to check for abnormally high levels of glucose in </a:t>
            </a:r>
            <a:r>
              <a:rPr lang="en-US" sz="3200" dirty="0" smtClean="0">
                <a:latin typeface="+mj-lt"/>
                <a:ea typeface="Calibri"/>
                <a:cs typeface="Arial"/>
              </a:rPr>
              <a:t>the urine.</a:t>
            </a:r>
            <a:endParaRPr lang="en-US" sz="3200" dirty="0">
              <a:latin typeface="+mj-lt"/>
              <a:ea typeface="Calibri"/>
              <a:cs typeface="Arial"/>
            </a:endParaRPr>
          </a:p>
          <a:p>
            <a:endParaRPr lang="ar-EG" dirty="0"/>
          </a:p>
        </p:txBody>
      </p:sp>
    </p:spTree>
    <p:extLst>
      <p:ext uri="{BB962C8B-B14F-4D97-AF65-F5344CB8AC3E}">
        <p14:creationId xmlns:p14="http://schemas.microsoft.com/office/powerpoint/2010/main" val="2090639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b="1" dirty="0">
                <a:effectLst/>
              </a:rPr>
              <a:t>Indication:</a:t>
            </a:r>
            <a:r>
              <a:rPr lang="en-US" dirty="0">
                <a:effectLst/>
              </a:rPr>
              <a:t/>
            </a:r>
            <a:br>
              <a:rPr lang="en-US" dirty="0">
                <a:effectLst/>
              </a:rPr>
            </a:br>
            <a:endParaRPr lang="ar-EG"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 y="1143000"/>
            <a:ext cx="8839199"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3623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Results of test:</a:t>
            </a:r>
            <a:r>
              <a:rPr lang="en-US" dirty="0"/>
              <a:t/>
            </a:r>
            <a:br>
              <a:rPr lang="en-US" dirty="0"/>
            </a:br>
            <a:endParaRPr lang="ar-EG" dirty="0"/>
          </a:p>
        </p:txBody>
      </p:sp>
      <p:sp>
        <p:nvSpPr>
          <p:cNvPr id="3" name="Content Placeholder 2"/>
          <p:cNvSpPr>
            <a:spLocks noGrp="1"/>
          </p:cNvSpPr>
          <p:nvPr>
            <p:ph idx="1"/>
          </p:nvPr>
        </p:nvSpPr>
        <p:spPr>
          <a:xfrm>
            <a:off x="457200" y="1219200"/>
            <a:ext cx="8229600" cy="5410200"/>
          </a:xfrm>
        </p:spPr>
        <p:txBody>
          <a:bodyPr>
            <a:noAutofit/>
          </a:bodyPr>
          <a:lstStyle/>
          <a:p>
            <a:pPr algn="l" rtl="0">
              <a:lnSpc>
                <a:spcPct val="115000"/>
              </a:lnSpc>
              <a:spcAft>
                <a:spcPts val="0"/>
              </a:spcAft>
            </a:pPr>
            <a:r>
              <a:rPr lang="en-US" sz="2800" dirty="0">
                <a:latin typeface="+mj-lt"/>
                <a:ea typeface="Calibri"/>
                <a:cs typeface="Arial"/>
              </a:rPr>
              <a:t>The normal amount of glucose in urine is 0 to 0.8 </a:t>
            </a:r>
            <a:r>
              <a:rPr lang="en-US" sz="2800" dirty="0" err="1">
                <a:latin typeface="+mj-lt"/>
                <a:ea typeface="Calibri"/>
                <a:cs typeface="Arial"/>
              </a:rPr>
              <a:t>mmol</a:t>
            </a:r>
            <a:r>
              <a:rPr lang="en-US" sz="2800" dirty="0">
                <a:latin typeface="+mj-lt"/>
                <a:ea typeface="Calibri"/>
                <a:cs typeface="Arial"/>
              </a:rPr>
              <a:t>/L (</a:t>
            </a:r>
            <a:r>
              <a:rPr lang="en-US" sz="2800" dirty="0" err="1">
                <a:latin typeface="+mj-lt"/>
                <a:ea typeface="Calibri"/>
                <a:cs typeface="Arial"/>
              </a:rPr>
              <a:t>millimoles</a:t>
            </a:r>
            <a:r>
              <a:rPr lang="en-US" sz="2800" dirty="0">
                <a:latin typeface="+mj-lt"/>
                <a:ea typeface="Calibri"/>
                <a:cs typeface="Arial"/>
              </a:rPr>
              <a:t> per liter).</a:t>
            </a:r>
          </a:p>
          <a:p>
            <a:pPr algn="l" rtl="0">
              <a:lnSpc>
                <a:spcPct val="115000"/>
              </a:lnSpc>
              <a:spcAft>
                <a:spcPts val="0"/>
              </a:spcAft>
            </a:pPr>
            <a:r>
              <a:rPr lang="en-US" sz="2800" dirty="0">
                <a:latin typeface="+mj-lt"/>
                <a:ea typeface="Calibri"/>
                <a:cs typeface="Arial"/>
              </a:rPr>
              <a:t>A higher measurement could be:</a:t>
            </a:r>
          </a:p>
          <a:p>
            <a:pPr marL="0" indent="0" algn="l" rtl="0">
              <a:lnSpc>
                <a:spcPct val="115000"/>
              </a:lnSpc>
              <a:spcAft>
                <a:spcPts val="0"/>
              </a:spcAft>
              <a:buNone/>
            </a:pPr>
            <a:endParaRPr lang="en-US" sz="2800" dirty="0">
              <a:latin typeface="+mj-lt"/>
              <a:ea typeface="Calibri"/>
              <a:cs typeface="Arial"/>
            </a:endParaRPr>
          </a:p>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Diabetes is the most common cause of elevated glucose levels.</a:t>
            </a:r>
          </a:p>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In some cases, a high amount of glucose in urine can be due to pregnancy.</a:t>
            </a:r>
          </a:p>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Elevated levels of glucose in urine may also be a result of renal glycosuria.</a:t>
            </a:r>
          </a:p>
          <a:p>
            <a:endParaRPr lang="ar-EG" sz="2800" dirty="0"/>
          </a:p>
        </p:txBody>
      </p:sp>
    </p:spTree>
    <p:extLst>
      <p:ext uri="{BB962C8B-B14F-4D97-AF65-F5344CB8AC3E}">
        <p14:creationId xmlns:p14="http://schemas.microsoft.com/office/powerpoint/2010/main" val="15576729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r>
              <a:rPr lang="en-US" b="1" dirty="0"/>
              <a:t>Advantages of urine glucose </a:t>
            </a:r>
            <a:r>
              <a:rPr lang="en-US" b="1" dirty="0" smtClean="0"/>
              <a:t>monitoring:</a:t>
            </a:r>
            <a:r>
              <a:rPr lang="en-US" dirty="0"/>
              <a:t/>
            </a:r>
            <a:br>
              <a:rPr lang="en-US" dirty="0"/>
            </a:br>
            <a:r>
              <a:rPr lang="en-US" dirty="0"/>
              <a:t> </a:t>
            </a:r>
            <a:br>
              <a:rPr lang="en-US" dirty="0"/>
            </a:br>
            <a:endParaRPr lang="ar-EG" dirty="0"/>
          </a:p>
        </p:txBody>
      </p:sp>
      <p:sp>
        <p:nvSpPr>
          <p:cNvPr id="4" name="Content Placeholder 3"/>
          <p:cNvSpPr>
            <a:spLocks noGrp="1"/>
          </p:cNvSpPr>
          <p:nvPr>
            <p:ph idx="1"/>
          </p:nvPr>
        </p:nvSpPr>
        <p:spPr>
          <a:xfrm>
            <a:off x="457200" y="1295400"/>
            <a:ext cx="8229600" cy="5181600"/>
          </a:xfrm>
        </p:spPr>
        <p:txBody>
          <a:bodyPr>
            <a:normAutofit fontScale="92500"/>
          </a:bodyPr>
          <a:lstStyle/>
          <a:p>
            <a:pPr algn="l" rtl="0">
              <a:lnSpc>
                <a:spcPct val="115000"/>
              </a:lnSpc>
              <a:spcAft>
                <a:spcPts val="0"/>
              </a:spcAft>
            </a:pPr>
            <a:r>
              <a:rPr lang="en-US" sz="3200" dirty="0">
                <a:latin typeface="Times New Roman"/>
                <a:ea typeface="SymbolMT"/>
                <a:cs typeface="Arial"/>
              </a:rPr>
              <a:t> </a:t>
            </a:r>
            <a:r>
              <a:rPr lang="en-US" sz="3200" dirty="0">
                <a:latin typeface="+mj-lt"/>
                <a:ea typeface="Calibri"/>
                <a:cs typeface="Arial"/>
              </a:rPr>
              <a:t>Urine glucose testing is easy to do: just dip the test strip in the urine and read the result at the allocated time.</a:t>
            </a:r>
          </a:p>
          <a:p>
            <a:pPr algn="l" rtl="0">
              <a:lnSpc>
                <a:spcPct val="115000"/>
              </a:lnSpc>
              <a:spcAft>
                <a:spcPts val="0"/>
              </a:spcAft>
            </a:pPr>
            <a:r>
              <a:rPr lang="en-US" sz="3200" dirty="0">
                <a:latin typeface="+mj-lt"/>
                <a:ea typeface="SymbolMT"/>
                <a:cs typeface="Arial"/>
              </a:rPr>
              <a:t> </a:t>
            </a:r>
            <a:r>
              <a:rPr lang="en-US" sz="3200" dirty="0">
                <a:latin typeface="+mj-lt"/>
                <a:ea typeface="Calibri"/>
                <a:cs typeface="Arial"/>
              </a:rPr>
              <a:t>It is less painful than blood glucose monitoring , no finger pricks to collect blood.</a:t>
            </a:r>
          </a:p>
          <a:p>
            <a:pPr algn="l" rtl="0">
              <a:lnSpc>
                <a:spcPct val="115000"/>
              </a:lnSpc>
              <a:spcAft>
                <a:spcPts val="0"/>
              </a:spcAft>
            </a:pPr>
            <a:r>
              <a:rPr lang="en-US" sz="3200" dirty="0">
                <a:latin typeface="+mj-lt"/>
                <a:ea typeface="SymbolMT"/>
                <a:cs typeface="Arial"/>
              </a:rPr>
              <a:t> Urine test strips are less costly than buying a blood glucose monitor and</a:t>
            </a:r>
            <a:endParaRPr lang="en-US" sz="3200" dirty="0">
              <a:latin typeface="+mj-lt"/>
              <a:ea typeface="Calibri"/>
              <a:cs typeface="Arial"/>
            </a:endParaRPr>
          </a:p>
          <a:p>
            <a:pPr algn="l" rtl="0">
              <a:lnSpc>
                <a:spcPct val="115000"/>
              </a:lnSpc>
              <a:spcAft>
                <a:spcPts val="0"/>
              </a:spcAft>
            </a:pPr>
            <a:r>
              <a:rPr lang="en-US" sz="3200" dirty="0">
                <a:latin typeface="+mj-lt"/>
                <a:ea typeface="SymbolMT"/>
                <a:cs typeface="Arial"/>
              </a:rPr>
              <a:t>its test strips.</a:t>
            </a:r>
            <a:endParaRPr lang="en-US" sz="3200" dirty="0">
              <a:latin typeface="+mj-lt"/>
              <a:ea typeface="Calibri"/>
              <a:cs typeface="Arial"/>
            </a:endParaRPr>
          </a:p>
          <a:p>
            <a:pPr algn="l" rtl="0">
              <a:lnSpc>
                <a:spcPct val="115000"/>
              </a:lnSpc>
              <a:spcAft>
                <a:spcPts val="0"/>
              </a:spcAft>
            </a:pPr>
            <a:r>
              <a:rPr lang="en-US" b="1" dirty="0">
                <a:latin typeface="Times New Roman"/>
                <a:ea typeface="SymbolMT"/>
                <a:cs typeface="Arial"/>
              </a:rPr>
              <a:t> </a:t>
            </a:r>
            <a:endParaRPr lang="en-US" sz="1400" dirty="0">
              <a:latin typeface="Calibri"/>
              <a:ea typeface="Calibri"/>
              <a:cs typeface="Arial"/>
            </a:endParaRPr>
          </a:p>
          <a:p>
            <a:endParaRPr lang="ar-EG" dirty="0"/>
          </a:p>
        </p:txBody>
      </p:sp>
    </p:spTree>
    <p:extLst>
      <p:ext uri="{BB962C8B-B14F-4D97-AF65-F5344CB8AC3E}">
        <p14:creationId xmlns:p14="http://schemas.microsoft.com/office/powerpoint/2010/main" val="25892373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a:lnSpc>
                <a:spcPct val="115000"/>
              </a:lnSpc>
            </a:pPr>
            <a:r>
              <a:rPr lang="en-US" b="1" dirty="0">
                <a:latin typeface="Times New Roman"/>
                <a:ea typeface="SymbolMT"/>
                <a:cs typeface="Arial"/>
              </a:rPr>
              <a:t>Limitations of urine glucose monitoring:</a:t>
            </a:r>
            <a:r>
              <a:rPr lang="en-US" sz="2400" dirty="0">
                <a:latin typeface="Calibri"/>
                <a:ea typeface="Calibri"/>
                <a:cs typeface="Arial"/>
              </a:rPr>
              <a:t/>
            </a:r>
            <a:br>
              <a:rPr lang="en-US" sz="2400" dirty="0">
                <a:latin typeface="Calibri"/>
                <a:ea typeface="Calibri"/>
                <a:cs typeface="Arial"/>
              </a:rPr>
            </a:br>
            <a:endParaRPr lang="ar-EG" dirty="0"/>
          </a:p>
        </p:txBody>
      </p:sp>
      <p:sp>
        <p:nvSpPr>
          <p:cNvPr id="3" name="Content Placeholder 2"/>
          <p:cNvSpPr>
            <a:spLocks noGrp="1"/>
          </p:cNvSpPr>
          <p:nvPr>
            <p:ph idx="1"/>
          </p:nvPr>
        </p:nvSpPr>
        <p:spPr>
          <a:xfrm>
            <a:off x="457200" y="1295400"/>
            <a:ext cx="8229600" cy="5410200"/>
          </a:xfrm>
        </p:spPr>
        <p:txBody>
          <a:bodyPr>
            <a:normAutofit/>
          </a:bodyPr>
          <a:lstStyle/>
          <a:p>
            <a:pPr algn="l" rtl="0">
              <a:lnSpc>
                <a:spcPct val="115000"/>
              </a:lnSpc>
              <a:spcAft>
                <a:spcPts val="0"/>
              </a:spcAft>
            </a:pPr>
            <a:r>
              <a:rPr lang="en-US" dirty="0">
                <a:latin typeface="+mj-lt"/>
                <a:ea typeface="SymbolMT"/>
                <a:cs typeface="Arial"/>
              </a:rPr>
              <a:t> A urine glucose test does not reflect blood glucose level at the time of testing; instead, it gives an indication of blood glucose level over the past several hours.</a:t>
            </a:r>
            <a:endParaRPr lang="en-US" dirty="0">
              <a:latin typeface="+mj-lt"/>
              <a:ea typeface="Calibri"/>
              <a:cs typeface="Arial"/>
            </a:endParaRPr>
          </a:p>
          <a:p>
            <a:pPr algn="l" rtl="0">
              <a:lnSpc>
                <a:spcPct val="115000"/>
              </a:lnSpc>
              <a:spcAft>
                <a:spcPts val="0"/>
              </a:spcAft>
            </a:pPr>
            <a:r>
              <a:rPr lang="en-US" dirty="0">
                <a:latin typeface="+mj-lt"/>
                <a:ea typeface="SymbolMT"/>
                <a:cs typeface="Arial"/>
              </a:rPr>
              <a:t> A urine glucose test does not give any information about low blood glucose levels, as glucose is only found in the urine when the blood glucose level is above 10 </a:t>
            </a:r>
            <a:r>
              <a:rPr lang="en-US" dirty="0" err="1">
                <a:latin typeface="+mj-lt"/>
                <a:ea typeface="SymbolMT"/>
                <a:cs typeface="Arial"/>
              </a:rPr>
              <a:t>mmol</a:t>
            </a:r>
            <a:r>
              <a:rPr lang="en-US" dirty="0">
                <a:latin typeface="+mj-lt"/>
                <a:ea typeface="SymbolMT"/>
                <a:cs typeface="Arial"/>
              </a:rPr>
              <a:t>/L</a:t>
            </a:r>
            <a:endParaRPr lang="en-US" dirty="0">
              <a:latin typeface="+mj-lt"/>
              <a:ea typeface="Calibri"/>
              <a:cs typeface="Arial"/>
            </a:endParaRPr>
          </a:p>
          <a:p>
            <a:pPr algn="l" rtl="0">
              <a:lnSpc>
                <a:spcPct val="115000"/>
              </a:lnSpc>
              <a:spcAft>
                <a:spcPts val="0"/>
              </a:spcAft>
            </a:pPr>
            <a:r>
              <a:rPr lang="en-US" dirty="0">
                <a:latin typeface="+mj-lt"/>
                <a:ea typeface="SymbolMT"/>
                <a:cs typeface="Arial"/>
              </a:rPr>
              <a:t> The results of a urine glucose test are influenced by the volume and concentration of urine that you pass, which will vary with the amount of fluid consumed and fluid loss due to such things as heavy sweating or</a:t>
            </a:r>
            <a:endParaRPr lang="en-US" dirty="0">
              <a:latin typeface="+mj-lt"/>
              <a:ea typeface="Calibri"/>
              <a:cs typeface="Arial"/>
            </a:endParaRPr>
          </a:p>
          <a:p>
            <a:pPr algn="l" rtl="0">
              <a:lnSpc>
                <a:spcPct val="115000"/>
              </a:lnSpc>
              <a:spcAft>
                <a:spcPts val="0"/>
              </a:spcAft>
            </a:pPr>
            <a:r>
              <a:rPr lang="en-US" dirty="0">
                <a:latin typeface="+mj-lt"/>
                <a:ea typeface="SymbolMT"/>
                <a:cs typeface="Arial"/>
              </a:rPr>
              <a:t>vomiting.</a:t>
            </a:r>
            <a:endParaRPr lang="en-US" dirty="0">
              <a:latin typeface="+mj-lt"/>
              <a:ea typeface="Calibri"/>
              <a:cs typeface="Arial"/>
            </a:endParaRPr>
          </a:p>
          <a:p>
            <a:endParaRPr lang="ar-EG" dirty="0"/>
          </a:p>
        </p:txBody>
      </p:sp>
    </p:spTree>
    <p:extLst>
      <p:ext uri="{BB962C8B-B14F-4D97-AF65-F5344CB8AC3E}">
        <p14:creationId xmlns:p14="http://schemas.microsoft.com/office/powerpoint/2010/main" val="22652599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725970"/>
            <a:ext cx="7772400" cy="5175776"/>
          </a:xfrm>
          <a:prstGeom prst="rect">
            <a:avLst/>
          </a:prstGeom>
        </p:spPr>
        <p:txBody>
          <a:bodyPr wrap="square">
            <a:spAutoFit/>
          </a:bodyPr>
          <a:lstStyle/>
          <a:p>
            <a:pPr>
              <a:lnSpc>
                <a:spcPct val="115000"/>
              </a:lnSpc>
            </a:pPr>
            <a:r>
              <a:rPr lang="en-US" sz="2400" dirty="0">
                <a:latin typeface="+mj-lt"/>
                <a:ea typeface="SymbolMT"/>
                <a:cs typeface="Arial"/>
              </a:rPr>
              <a:t> </a:t>
            </a:r>
            <a:r>
              <a:rPr lang="en-US" sz="2800" dirty="0">
                <a:latin typeface="+mj-lt"/>
                <a:ea typeface="SymbolMT"/>
                <a:cs typeface="Arial"/>
              </a:rPr>
              <a:t>Urine glucose tests designed for home use rely on interpreting a color change to define the result. Subtle color differences may be difficult to interpret.</a:t>
            </a:r>
            <a:endParaRPr lang="en-US" sz="2800" dirty="0">
              <a:latin typeface="+mj-lt"/>
              <a:ea typeface="Calibri"/>
              <a:cs typeface="Arial"/>
            </a:endParaRPr>
          </a:p>
          <a:p>
            <a:pPr>
              <a:lnSpc>
                <a:spcPct val="115000"/>
              </a:lnSpc>
            </a:pPr>
            <a:r>
              <a:rPr lang="en-US" sz="2800" dirty="0">
                <a:latin typeface="+mj-lt"/>
                <a:ea typeface="SymbolMT"/>
                <a:cs typeface="Arial"/>
              </a:rPr>
              <a:t> If a urine glucose test is not read at the specified time after applying the urine to the test strip, then the result is prone to error.</a:t>
            </a:r>
            <a:endParaRPr lang="en-US" sz="2800" dirty="0">
              <a:latin typeface="+mj-lt"/>
              <a:ea typeface="Calibri"/>
              <a:cs typeface="Arial"/>
            </a:endParaRPr>
          </a:p>
          <a:p>
            <a:pPr rtl="1">
              <a:lnSpc>
                <a:spcPct val="115000"/>
              </a:lnSpc>
              <a:spcAft>
                <a:spcPts val="1000"/>
              </a:spcAft>
            </a:pPr>
            <a:r>
              <a:rPr lang="en-US" sz="2800" dirty="0">
                <a:latin typeface="+mj-lt"/>
                <a:ea typeface="SymbolMT"/>
                <a:cs typeface="Arial"/>
              </a:rPr>
              <a:t> Some medications may interfere with the results of urine glucose testing.</a:t>
            </a:r>
            <a:endParaRPr lang="en-US" sz="2800" dirty="0">
              <a:latin typeface="+mj-lt"/>
              <a:ea typeface="Calibri"/>
              <a:cs typeface="Arial"/>
            </a:endParaRPr>
          </a:p>
          <a:p>
            <a:pPr algn="r" rtl="1">
              <a:lnSpc>
                <a:spcPct val="115000"/>
              </a:lnSpc>
              <a:spcAft>
                <a:spcPts val="1000"/>
              </a:spcAft>
            </a:pPr>
            <a:r>
              <a:rPr lang="ar-EG" sz="2800" dirty="0">
                <a:latin typeface="+mj-lt"/>
                <a:ea typeface="Calibri"/>
                <a:cs typeface="Times New Roman"/>
              </a:rPr>
              <a:t> </a:t>
            </a:r>
            <a:endParaRPr lang="en-US" sz="2800" dirty="0">
              <a:effectLst/>
              <a:latin typeface="+mj-lt"/>
              <a:ea typeface="Calibri"/>
              <a:cs typeface="Arial"/>
            </a:endParaRPr>
          </a:p>
        </p:txBody>
      </p:sp>
    </p:spTree>
    <p:extLst>
      <p:ext uri="{BB962C8B-B14F-4D97-AF65-F5344CB8AC3E}">
        <p14:creationId xmlns:p14="http://schemas.microsoft.com/office/powerpoint/2010/main" val="949369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Patient preparation:</a:t>
            </a:r>
            <a:r>
              <a:rPr lang="en-US" dirty="0"/>
              <a:t/>
            </a:r>
            <a:br>
              <a:rPr lang="en-US" dirty="0"/>
            </a:br>
            <a:endParaRPr lang="ar-EG" dirty="0"/>
          </a:p>
        </p:txBody>
      </p:sp>
      <p:sp>
        <p:nvSpPr>
          <p:cNvPr id="3" name="Content Placeholder 2"/>
          <p:cNvSpPr>
            <a:spLocks noGrp="1"/>
          </p:cNvSpPr>
          <p:nvPr>
            <p:ph idx="1"/>
          </p:nvPr>
        </p:nvSpPr>
        <p:spPr>
          <a:xfrm>
            <a:off x="381000" y="1295400"/>
            <a:ext cx="8305800" cy="5181600"/>
          </a:xfrm>
        </p:spPr>
        <p:txBody>
          <a:bodyPr>
            <a:normAutofit/>
          </a:bodyPr>
          <a:lstStyle/>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Drinking enough water</a:t>
            </a:r>
          </a:p>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Tell doctor about any medications or supplements that may affect the</a:t>
            </a:r>
          </a:p>
          <a:p>
            <a:pPr algn="l" rtl="0">
              <a:lnSpc>
                <a:spcPct val="115000"/>
              </a:lnSpc>
              <a:spcAft>
                <a:spcPts val="0"/>
              </a:spcAft>
            </a:pPr>
            <a:r>
              <a:rPr lang="en-US" sz="2800" dirty="0">
                <a:latin typeface="+mj-lt"/>
                <a:ea typeface="Calibri"/>
                <a:cs typeface="Arial"/>
              </a:rPr>
              <a:t>results.</a:t>
            </a:r>
          </a:p>
          <a:p>
            <a:pPr algn="l" rtl="0">
              <a:lnSpc>
                <a:spcPct val="115000"/>
              </a:lnSpc>
              <a:spcAft>
                <a:spcPts val="0"/>
              </a:spcAft>
            </a:pPr>
            <a:r>
              <a:rPr lang="en-US" sz="2800" dirty="0">
                <a:latin typeface="+mj-lt"/>
                <a:ea typeface="SymbolMT"/>
                <a:cs typeface="Arial"/>
              </a:rPr>
              <a:t> </a:t>
            </a:r>
            <a:r>
              <a:rPr lang="en-US" sz="2800" dirty="0">
                <a:latin typeface="+mj-lt"/>
                <a:ea typeface="Calibri"/>
                <a:cs typeface="Arial"/>
              </a:rPr>
              <a:t>Cleaning genital area with water before providing a sample of urine</a:t>
            </a:r>
          </a:p>
          <a:p>
            <a:pPr marL="0" indent="0" algn="l" rtl="0">
              <a:lnSpc>
                <a:spcPct val="115000"/>
              </a:lnSpc>
              <a:spcAft>
                <a:spcPts val="0"/>
              </a:spcAft>
              <a:buNone/>
            </a:pPr>
            <a:r>
              <a:rPr lang="en-US" sz="2800" b="1" dirty="0">
                <a:latin typeface="+mj-lt"/>
                <a:ea typeface="Calibri"/>
                <a:cs typeface="Arial"/>
              </a:rPr>
              <a:t> </a:t>
            </a:r>
            <a:endParaRPr lang="en-US" sz="2800" dirty="0">
              <a:latin typeface="+mj-lt"/>
              <a:ea typeface="Calibri"/>
              <a:cs typeface="Arial"/>
            </a:endParaRPr>
          </a:p>
          <a:p>
            <a:endParaRPr lang="ar-EG" dirty="0"/>
          </a:p>
        </p:txBody>
      </p:sp>
    </p:spTree>
    <p:extLst>
      <p:ext uri="{BB962C8B-B14F-4D97-AF65-F5344CB8AC3E}">
        <p14:creationId xmlns:p14="http://schemas.microsoft.com/office/powerpoint/2010/main" val="3852947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Equipment:</a:t>
            </a:r>
            <a:r>
              <a:rPr lang="en-US" dirty="0"/>
              <a:t/>
            </a:r>
            <a:br>
              <a:rPr lang="en-US" dirty="0"/>
            </a:br>
            <a:endParaRPr lang="ar-EG" dirty="0"/>
          </a:p>
        </p:txBody>
      </p:sp>
      <p:sp>
        <p:nvSpPr>
          <p:cNvPr id="3" name="Content Placeholder 2"/>
          <p:cNvSpPr>
            <a:spLocks noGrp="1"/>
          </p:cNvSpPr>
          <p:nvPr>
            <p:ph idx="1"/>
          </p:nvPr>
        </p:nvSpPr>
        <p:spPr/>
        <p:txBody>
          <a:bodyPr/>
          <a:lstStyle/>
          <a:p>
            <a:pPr algn="l" rtl="0">
              <a:lnSpc>
                <a:spcPct val="115000"/>
              </a:lnSpc>
              <a:spcAft>
                <a:spcPts val="0"/>
              </a:spcAft>
            </a:pPr>
            <a:r>
              <a:rPr lang="en-US" dirty="0">
                <a:latin typeface="+mj-lt"/>
                <a:ea typeface="SymbolMT"/>
                <a:cs typeface="Arial"/>
              </a:rPr>
              <a:t> </a:t>
            </a:r>
            <a:r>
              <a:rPr lang="en-US" dirty="0">
                <a:latin typeface="+mj-lt"/>
                <a:ea typeface="Calibri"/>
                <a:cs typeface="Arial"/>
              </a:rPr>
              <a:t>Gloves</a:t>
            </a:r>
          </a:p>
          <a:p>
            <a:pPr algn="l" rtl="0">
              <a:lnSpc>
                <a:spcPct val="115000"/>
              </a:lnSpc>
              <a:spcAft>
                <a:spcPts val="0"/>
              </a:spcAft>
            </a:pPr>
            <a:r>
              <a:rPr lang="en-US" dirty="0">
                <a:latin typeface="+mj-lt"/>
                <a:ea typeface="SymbolMT"/>
                <a:cs typeface="Arial"/>
              </a:rPr>
              <a:t> </a:t>
            </a:r>
            <a:r>
              <a:rPr lang="en-US" dirty="0">
                <a:latin typeface="+mj-lt"/>
                <a:ea typeface="Calibri"/>
                <a:cs typeface="Arial"/>
              </a:rPr>
              <a:t>Testing strips and comparison chart</a:t>
            </a:r>
          </a:p>
          <a:p>
            <a:pPr algn="l" rtl="0">
              <a:lnSpc>
                <a:spcPct val="115000"/>
              </a:lnSpc>
              <a:spcAft>
                <a:spcPts val="0"/>
              </a:spcAft>
            </a:pPr>
            <a:r>
              <a:rPr lang="en-US" dirty="0">
                <a:latin typeface="+mj-lt"/>
                <a:ea typeface="SymbolMT"/>
                <a:cs typeface="Arial"/>
              </a:rPr>
              <a:t> </a:t>
            </a:r>
            <a:r>
              <a:rPr lang="en-US" dirty="0">
                <a:latin typeface="+mj-lt"/>
                <a:ea typeface="Calibri"/>
                <a:cs typeface="Arial"/>
              </a:rPr>
              <a:t>Cup for urine</a:t>
            </a:r>
          </a:p>
          <a:p>
            <a:pPr algn="l">
              <a:lnSpc>
                <a:spcPct val="115000"/>
              </a:lnSpc>
              <a:spcAft>
                <a:spcPts val="1000"/>
              </a:spcAft>
            </a:pPr>
            <a:r>
              <a:rPr lang="en-US" dirty="0">
                <a:latin typeface="+mj-lt"/>
                <a:ea typeface="SymbolMT"/>
                <a:cs typeface="Arial"/>
              </a:rPr>
              <a:t> </a:t>
            </a:r>
            <a:r>
              <a:rPr lang="en-US" dirty="0">
                <a:latin typeface="+mj-lt"/>
                <a:ea typeface="Calibri"/>
                <a:cs typeface="Arial"/>
              </a:rPr>
              <a:t>Protected testing area (waterproof disposable pad)</a:t>
            </a:r>
          </a:p>
          <a:p>
            <a:pPr algn="l">
              <a:lnSpc>
                <a:spcPct val="115000"/>
              </a:lnSpc>
              <a:spcAft>
                <a:spcPts val="1000"/>
              </a:spcAft>
            </a:pPr>
            <a:r>
              <a:rPr lang="en-US" dirty="0">
                <a:latin typeface="+mj-lt"/>
                <a:ea typeface="SymbolMT"/>
                <a:cs typeface="Arial"/>
              </a:rPr>
              <a:t> Timing device (watch)</a:t>
            </a:r>
            <a:endParaRPr lang="en-US" dirty="0">
              <a:latin typeface="+mj-lt"/>
              <a:ea typeface="Calibri"/>
              <a:cs typeface="Arial"/>
            </a:endParaRPr>
          </a:p>
          <a:p>
            <a:endParaRPr lang="ar-EG" dirty="0"/>
          </a:p>
        </p:txBody>
      </p:sp>
    </p:spTree>
    <p:extLst>
      <p:ext uri="{BB962C8B-B14F-4D97-AF65-F5344CB8AC3E}">
        <p14:creationId xmlns:p14="http://schemas.microsoft.com/office/powerpoint/2010/main" val="19184687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31</TotalTime>
  <Words>580</Words>
  <Application>Microsoft Office PowerPoint</Application>
  <PresentationFormat>On-screen Show (4:3)</PresentationFormat>
  <Paragraphs>85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Measuring glucose level via urine </vt:lpstr>
      <vt:lpstr>Definition: </vt:lpstr>
      <vt:lpstr>Indication: </vt:lpstr>
      <vt:lpstr>Results of test: </vt:lpstr>
      <vt:lpstr>Advantages of urine glucose monitoring:   </vt:lpstr>
      <vt:lpstr>Limitations of urine glucose monitoring: </vt:lpstr>
      <vt:lpstr>PowerPoint Presentation</vt:lpstr>
      <vt:lpstr>Patient preparation: </vt:lpstr>
      <vt:lpstr>Equipment: </vt:lpstr>
      <vt:lpstr>Procedure: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glucose level via urine </dc:title>
  <dc:creator>EECC</dc:creator>
  <cp:lastModifiedBy>EECC</cp:lastModifiedBy>
  <cp:revision>6</cp:revision>
  <dcterms:created xsi:type="dcterms:W3CDTF">2006-08-16T00:00:00Z</dcterms:created>
  <dcterms:modified xsi:type="dcterms:W3CDTF">2020-03-31T10:42:21Z</dcterms:modified>
</cp:coreProperties>
</file>