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9" r:id="rId4"/>
    <p:sldId id="266" r:id="rId5"/>
    <p:sldId id="270" r:id="rId6"/>
    <p:sldId id="272" r:id="rId7"/>
    <p:sldId id="273" r:id="rId8"/>
    <p:sldId id="274" r:id="rId9"/>
    <p:sldId id="275" r:id="rId10"/>
    <p:sldId id="341" r:id="rId11"/>
    <p:sldId id="343" r:id="rId12"/>
    <p:sldId id="344" r:id="rId13"/>
    <p:sldId id="345" r:id="rId14"/>
    <p:sldId id="346" r:id="rId15"/>
    <p:sldId id="347" r:id="rId16"/>
    <p:sldId id="348" r:id="rId17"/>
    <p:sldId id="349" r:id="rId18"/>
    <p:sldId id="350" r:id="rId19"/>
    <p:sldId id="351" r:id="rId20"/>
    <p:sldId id="340" r:id="rId21"/>
  </p:sldIdLst>
  <p:sldSz cx="8280400" cy="6480175"/>
  <p:notesSz cx="6858000" cy="9144000"/>
  <p:defaultTextStyle>
    <a:defPPr>
      <a:defRPr lang="en-US"/>
    </a:defPPr>
    <a:lvl1pPr marL="0" algn="l" defTabSz="843305" rtl="0" eaLnBrk="1" latinLnBrk="0" hangingPunct="1">
      <a:defRPr sz="1600" kern="1200">
        <a:solidFill>
          <a:schemeClr val="tx1"/>
        </a:solidFill>
        <a:latin typeface="+mn-lt"/>
        <a:ea typeface="+mn-ea"/>
        <a:cs typeface="+mn-cs"/>
      </a:defRPr>
    </a:lvl1pPr>
    <a:lvl2pPr marL="421653" algn="l" defTabSz="843305" rtl="0" eaLnBrk="1" latinLnBrk="0" hangingPunct="1">
      <a:defRPr sz="1600" kern="1200">
        <a:solidFill>
          <a:schemeClr val="tx1"/>
        </a:solidFill>
        <a:latin typeface="+mn-lt"/>
        <a:ea typeface="+mn-ea"/>
        <a:cs typeface="+mn-cs"/>
      </a:defRPr>
    </a:lvl2pPr>
    <a:lvl3pPr marL="843305" algn="l" defTabSz="843305" rtl="0" eaLnBrk="1" latinLnBrk="0" hangingPunct="1">
      <a:defRPr sz="1600" kern="1200">
        <a:solidFill>
          <a:schemeClr val="tx1"/>
        </a:solidFill>
        <a:latin typeface="+mn-lt"/>
        <a:ea typeface="+mn-ea"/>
        <a:cs typeface="+mn-cs"/>
      </a:defRPr>
    </a:lvl3pPr>
    <a:lvl4pPr marL="1264957" algn="l" defTabSz="843305" rtl="0" eaLnBrk="1" latinLnBrk="0" hangingPunct="1">
      <a:defRPr sz="1600" kern="1200">
        <a:solidFill>
          <a:schemeClr val="tx1"/>
        </a:solidFill>
        <a:latin typeface="+mn-lt"/>
        <a:ea typeface="+mn-ea"/>
        <a:cs typeface="+mn-cs"/>
      </a:defRPr>
    </a:lvl4pPr>
    <a:lvl5pPr marL="1686610" algn="l" defTabSz="843305" rtl="0" eaLnBrk="1" latinLnBrk="0" hangingPunct="1">
      <a:defRPr sz="1600" kern="1200">
        <a:solidFill>
          <a:schemeClr val="tx1"/>
        </a:solidFill>
        <a:latin typeface="+mn-lt"/>
        <a:ea typeface="+mn-ea"/>
        <a:cs typeface="+mn-cs"/>
      </a:defRPr>
    </a:lvl5pPr>
    <a:lvl6pPr marL="2108263" algn="l" defTabSz="843305" rtl="0" eaLnBrk="1" latinLnBrk="0" hangingPunct="1">
      <a:defRPr sz="1600" kern="1200">
        <a:solidFill>
          <a:schemeClr val="tx1"/>
        </a:solidFill>
        <a:latin typeface="+mn-lt"/>
        <a:ea typeface="+mn-ea"/>
        <a:cs typeface="+mn-cs"/>
      </a:defRPr>
    </a:lvl6pPr>
    <a:lvl7pPr marL="2529915" algn="l" defTabSz="843305" rtl="0" eaLnBrk="1" latinLnBrk="0" hangingPunct="1">
      <a:defRPr sz="1600" kern="1200">
        <a:solidFill>
          <a:schemeClr val="tx1"/>
        </a:solidFill>
        <a:latin typeface="+mn-lt"/>
        <a:ea typeface="+mn-ea"/>
        <a:cs typeface="+mn-cs"/>
      </a:defRPr>
    </a:lvl7pPr>
    <a:lvl8pPr marL="2951567" algn="l" defTabSz="843305" rtl="0" eaLnBrk="1" latinLnBrk="0" hangingPunct="1">
      <a:defRPr sz="1600" kern="1200">
        <a:solidFill>
          <a:schemeClr val="tx1"/>
        </a:solidFill>
        <a:latin typeface="+mn-lt"/>
        <a:ea typeface="+mn-ea"/>
        <a:cs typeface="+mn-cs"/>
      </a:defRPr>
    </a:lvl8pPr>
    <a:lvl9pPr marL="3373220" algn="l" defTabSz="843305" rtl="0" eaLnBrk="1" latinLnBrk="0" hangingPunct="1">
      <a:defRPr sz="1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7158" autoAdjust="0"/>
  </p:normalViewPr>
  <p:slideViewPr>
    <p:cSldViewPr>
      <p:cViewPr>
        <p:scale>
          <a:sx n="77" d="100"/>
          <a:sy n="77" d="100"/>
        </p:scale>
        <p:origin x="-516" y="-66"/>
      </p:cViewPr>
      <p:guideLst>
        <p:guide orient="horz" pos="2041"/>
        <p:guide pos="2608"/>
      </p:guideLst>
    </p:cSldViewPr>
  </p:slideViewPr>
  <p:outlineViewPr>
    <p:cViewPr>
      <p:scale>
        <a:sx n="33" d="100"/>
        <a:sy n="33" d="100"/>
      </p:scale>
      <p:origin x="0" y="50442"/>
    </p:cViewPr>
  </p:outlineViewPr>
  <p:notesTextViewPr>
    <p:cViewPr>
      <p:scale>
        <a:sx n="100" d="100"/>
        <a:sy n="100" d="100"/>
      </p:scale>
      <p:origin x="0" y="0"/>
    </p:cViewPr>
  </p:notesTextViewPr>
  <p:sorterViewPr>
    <p:cViewPr>
      <p:scale>
        <a:sx n="66" d="100"/>
        <a:sy n="66" d="100"/>
      </p:scale>
      <p:origin x="0" y="1257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0071AA-B516-446D-BB08-69559BDC5E43}" type="datetimeFigureOut">
              <a:rPr lang="en-US" smtClean="0"/>
              <a:pPr/>
              <a:t>3/30/2020</a:t>
            </a:fld>
            <a:endParaRPr lang="en-GB"/>
          </a:p>
        </p:txBody>
      </p:sp>
      <p:sp>
        <p:nvSpPr>
          <p:cNvPr id="4" name="Slide Image Placeholder 3"/>
          <p:cNvSpPr>
            <a:spLocks noGrp="1" noRot="1" noChangeAspect="1"/>
          </p:cNvSpPr>
          <p:nvPr>
            <p:ph type="sldImg" idx="2"/>
          </p:nvPr>
        </p:nvSpPr>
        <p:spPr>
          <a:xfrm>
            <a:off x="1238250" y="685800"/>
            <a:ext cx="43815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2D5B64-43CC-4D26-9514-843173CB8B0A}" type="slidenum">
              <a:rPr lang="en-GB" smtClean="0"/>
              <a:pPr/>
              <a:t>‹#›</a:t>
            </a:fld>
            <a:endParaRPr lang="en-GB"/>
          </a:p>
        </p:txBody>
      </p:sp>
    </p:spTree>
    <p:extLst>
      <p:ext uri="{BB962C8B-B14F-4D97-AF65-F5344CB8AC3E}">
        <p14:creationId xmlns:p14="http://schemas.microsoft.com/office/powerpoint/2010/main" val="3086936981"/>
      </p:ext>
    </p:extLst>
  </p:cSld>
  <p:clrMap bg1="lt1" tx1="dk1" bg2="lt2" tx2="dk2" accent1="accent1" accent2="accent2" accent3="accent3" accent4="accent4" accent5="accent5" accent6="accent6" hlink="hlink" folHlink="folHlink"/>
  <p:notesStyle>
    <a:lvl1pPr marL="0" algn="l" defTabSz="843305" rtl="0" eaLnBrk="1" latinLnBrk="0" hangingPunct="1">
      <a:defRPr sz="1100" kern="1200">
        <a:solidFill>
          <a:schemeClr val="tx1"/>
        </a:solidFill>
        <a:latin typeface="+mn-lt"/>
        <a:ea typeface="+mn-ea"/>
        <a:cs typeface="+mn-cs"/>
      </a:defRPr>
    </a:lvl1pPr>
    <a:lvl2pPr marL="421653" algn="l" defTabSz="843305" rtl="0" eaLnBrk="1" latinLnBrk="0" hangingPunct="1">
      <a:defRPr sz="1100" kern="1200">
        <a:solidFill>
          <a:schemeClr val="tx1"/>
        </a:solidFill>
        <a:latin typeface="+mn-lt"/>
        <a:ea typeface="+mn-ea"/>
        <a:cs typeface="+mn-cs"/>
      </a:defRPr>
    </a:lvl2pPr>
    <a:lvl3pPr marL="843305" algn="l" defTabSz="843305" rtl="0" eaLnBrk="1" latinLnBrk="0" hangingPunct="1">
      <a:defRPr sz="1100" kern="1200">
        <a:solidFill>
          <a:schemeClr val="tx1"/>
        </a:solidFill>
        <a:latin typeface="+mn-lt"/>
        <a:ea typeface="+mn-ea"/>
        <a:cs typeface="+mn-cs"/>
      </a:defRPr>
    </a:lvl3pPr>
    <a:lvl4pPr marL="1264957" algn="l" defTabSz="843305" rtl="0" eaLnBrk="1" latinLnBrk="0" hangingPunct="1">
      <a:defRPr sz="1100" kern="1200">
        <a:solidFill>
          <a:schemeClr val="tx1"/>
        </a:solidFill>
        <a:latin typeface="+mn-lt"/>
        <a:ea typeface="+mn-ea"/>
        <a:cs typeface="+mn-cs"/>
      </a:defRPr>
    </a:lvl4pPr>
    <a:lvl5pPr marL="1686610" algn="l" defTabSz="843305" rtl="0" eaLnBrk="1" latinLnBrk="0" hangingPunct="1">
      <a:defRPr sz="1100" kern="1200">
        <a:solidFill>
          <a:schemeClr val="tx1"/>
        </a:solidFill>
        <a:latin typeface="+mn-lt"/>
        <a:ea typeface="+mn-ea"/>
        <a:cs typeface="+mn-cs"/>
      </a:defRPr>
    </a:lvl5pPr>
    <a:lvl6pPr marL="2108263" algn="l" defTabSz="843305" rtl="0" eaLnBrk="1" latinLnBrk="0" hangingPunct="1">
      <a:defRPr sz="1100" kern="1200">
        <a:solidFill>
          <a:schemeClr val="tx1"/>
        </a:solidFill>
        <a:latin typeface="+mn-lt"/>
        <a:ea typeface="+mn-ea"/>
        <a:cs typeface="+mn-cs"/>
      </a:defRPr>
    </a:lvl6pPr>
    <a:lvl7pPr marL="2529915" algn="l" defTabSz="843305" rtl="0" eaLnBrk="1" latinLnBrk="0" hangingPunct="1">
      <a:defRPr sz="1100" kern="1200">
        <a:solidFill>
          <a:schemeClr val="tx1"/>
        </a:solidFill>
        <a:latin typeface="+mn-lt"/>
        <a:ea typeface="+mn-ea"/>
        <a:cs typeface="+mn-cs"/>
      </a:defRPr>
    </a:lvl7pPr>
    <a:lvl8pPr marL="2951567" algn="l" defTabSz="843305" rtl="0" eaLnBrk="1" latinLnBrk="0" hangingPunct="1">
      <a:defRPr sz="1100" kern="1200">
        <a:solidFill>
          <a:schemeClr val="tx1"/>
        </a:solidFill>
        <a:latin typeface="+mn-lt"/>
        <a:ea typeface="+mn-ea"/>
        <a:cs typeface="+mn-cs"/>
      </a:defRPr>
    </a:lvl8pPr>
    <a:lvl9pPr marL="3373220" algn="l" defTabSz="843305"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38250" y="685800"/>
            <a:ext cx="43815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91817CA-AC26-4EFB-B0DC-D05CD399C310}"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483024" y="1296035"/>
            <a:ext cx="7110103" cy="1728047"/>
          </a:xfrm>
          <a:ln>
            <a:noFill/>
          </a:ln>
        </p:spPr>
        <p:txBody>
          <a:bodyPr vert="horz" tIns="0" rIns="16866"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2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83024" y="3050668"/>
            <a:ext cx="7112863" cy="1656044"/>
          </a:xfrm>
        </p:spPr>
        <p:txBody>
          <a:bodyPr lIns="0" rIns="16866"/>
          <a:lstStyle>
            <a:lvl1pPr marL="0" marR="42165" indent="0" algn="r">
              <a:buNone/>
              <a:defRPr>
                <a:solidFill>
                  <a:schemeClr val="tx1"/>
                </a:solidFill>
              </a:defRPr>
            </a:lvl1pPr>
            <a:lvl2pPr marL="421653" indent="0" algn="ctr">
              <a:buNone/>
            </a:lvl2pPr>
            <a:lvl3pPr marL="843305" indent="0" algn="ctr">
              <a:buNone/>
            </a:lvl3pPr>
            <a:lvl4pPr marL="1264957" indent="0" algn="ctr">
              <a:buNone/>
            </a:lvl4pPr>
            <a:lvl5pPr marL="1686610" indent="0" algn="ctr">
              <a:buNone/>
            </a:lvl5pPr>
            <a:lvl6pPr marL="2108263" indent="0" algn="ctr">
              <a:buNone/>
            </a:lvl6pPr>
            <a:lvl7pPr marL="2529915" indent="0" algn="ctr">
              <a:buNone/>
            </a:lvl7pPr>
            <a:lvl8pPr marL="2951567" indent="0" algn="ctr">
              <a:buNone/>
            </a:lvl8pPr>
            <a:lvl9pPr marL="337322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3/30/2020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03290" y="864025"/>
            <a:ext cx="1863090" cy="49246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14020" y="864025"/>
            <a:ext cx="5451263" cy="49246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80264" y="1244194"/>
            <a:ext cx="7038340" cy="1287395"/>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2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80264" y="2555657"/>
            <a:ext cx="7038340" cy="1426538"/>
          </a:xfrm>
        </p:spPr>
        <p:txBody>
          <a:bodyPr lIns="42165" rIns="42165" anchor="t"/>
          <a:lstStyle>
            <a:lvl1pPr marL="0" indent="0">
              <a:buNone/>
              <a:defRPr sz="2000">
                <a:solidFill>
                  <a:schemeClr val="tx1"/>
                </a:solidFill>
              </a:defRPr>
            </a:lvl1pPr>
            <a:lvl2pPr>
              <a:buNone/>
              <a:defRPr sz="1600">
                <a:solidFill>
                  <a:schemeClr val="tx1">
                    <a:tint val="75000"/>
                  </a:schemeClr>
                </a:solidFill>
              </a:defRPr>
            </a:lvl2pPr>
            <a:lvl3pPr>
              <a:buNone/>
              <a:defRPr sz="1400">
                <a:solidFill>
                  <a:schemeClr val="tx1">
                    <a:tint val="75000"/>
                  </a:schemeClr>
                </a:solidFill>
              </a:defRPr>
            </a:lvl3pPr>
            <a:lvl4pPr>
              <a:buNone/>
              <a:defRPr sz="1300">
                <a:solidFill>
                  <a:schemeClr val="tx1">
                    <a:tint val="75000"/>
                  </a:schemeClr>
                </a:solidFill>
              </a:defRPr>
            </a:lvl4pPr>
            <a:lvl5pPr>
              <a:buNone/>
              <a:defRPr sz="13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14020" y="665298"/>
            <a:ext cx="7452360" cy="1080029"/>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14020" y="1814302"/>
            <a:ext cx="3657177" cy="4190513"/>
          </a:xfrm>
        </p:spPr>
        <p:txBody>
          <a:bodyPr/>
          <a:lstStyle>
            <a:lvl1pPr>
              <a:defRPr sz="2400"/>
            </a:lvl1pPr>
            <a:lvl2pPr>
              <a:defRPr sz="22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09204" y="1814302"/>
            <a:ext cx="3657177" cy="4190513"/>
          </a:xfrm>
        </p:spPr>
        <p:txBody>
          <a:bodyPr/>
          <a:lstStyle>
            <a:lvl1pPr>
              <a:defRPr sz="2400"/>
            </a:lvl1pPr>
            <a:lvl2pPr>
              <a:defRPr sz="22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4020" y="665298"/>
            <a:ext cx="7452360" cy="1080029"/>
          </a:xfrm>
        </p:spPr>
        <p:txBody>
          <a:bodyPr tIns="42165"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14020" y="1753038"/>
            <a:ext cx="3658615" cy="623027"/>
          </a:xfrm>
        </p:spPr>
        <p:txBody>
          <a:bodyPr lIns="42165" tIns="0" rIns="42165" bIns="0" anchor="ctr">
            <a:noAutofit/>
          </a:bodyPr>
          <a:lstStyle>
            <a:lvl1pPr marL="0" indent="0">
              <a:buNone/>
              <a:defRPr sz="2200" b="1" cap="none" baseline="0">
                <a:solidFill>
                  <a:schemeClr val="tx2"/>
                </a:solidFill>
                <a:effectLst/>
              </a:defRPr>
            </a:lvl1pPr>
            <a:lvl2pPr>
              <a:buNone/>
              <a:defRPr sz="1800" b="1"/>
            </a:lvl2pPr>
            <a:lvl3pPr>
              <a:buNone/>
              <a:defRPr sz="1600" b="1"/>
            </a:lvl3pPr>
            <a:lvl4pPr>
              <a:buNone/>
              <a:defRPr sz="1400" b="1"/>
            </a:lvl4pPr>
            <a:lvl5pPr>
              <a:buNone/>
              <a:defRPr sz="14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206329" y="1757300"/>
            <a:ext cx="3660052" cy="618766"/>
          </a:xfrm>
        </p:spPr>
        <p:txBody>
          <a:bodyPr lIns="42165" tIns="0" rIns="42165" bIns="0" anchor="ctr"/>
          <a:lstStyle>
            <a:lvl1pPr marL="0" indent="0">
              <a:buNone/>
              <a:defRPr sz="2200" b="1" cap="none" baseline="0">
                <a:solidFill>
                  <a:schemeClr val="tx2"/>
                </a:solidFill>
                <a:effectLst/>
              </a:defRPr>
            </a:lvl1pPr>
            <a:lvl2pPr>
              <a:buNone/>
              <a:defRPr sz="1800" b="1"/>
            </a:lvl2pPr>
            <a:lvl3pPr>
              <a:buNone/>
              <a:defRPr sz="1600" b="1"/>
            </a:lvl3pPr>
            <a:lvl4pPr>
              <a:buNone/>
              <a:defRPr sz="1400" b="1"/>
            </a:lvl4pPr>
            <a:lvl5pPr>
              <a:buNone/>
              <a:defRPr sz="14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14020" y="2376064"/>
            <a:ext cx="3658615" cy="3633850"/>
          </a:xfrm>
        </p:spPr>
        <p:txBody>
          <a:bodyPr tIns="0"/>
          <a:lstStyle>
            <a:lvl1pPr>
              <a:defRPr sz="2000"/>
            </a:lvl1pPr>
            <a:lvl2pPr>
              <a:defRPr sz="1800"/>
            </a:lvl2pPr>
            <a:lvl3pPr>
              <a:defRPr sz="1600"/>
            </a:lvl3pPr>
            <a:lvl4pPr>
              <a:defRPr sz="1400"/>
            </a:lvl4pPr>
            <a:lvl5pPr>
              <a:defRPr sz="1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206329" y="2376064"/>
            <a:ext cx="3660052" cy="3633850"/>
          </a:xfrm>
        </p:spPr>
        <p:txBody>
          <a:bodyPr tIns="0"/>
          <a:lstStyle>
            <a:lvl1pPr>
              <a:defRPr sz="2000"/>
            </a:lvl1pPr>
            <a:lvl2pPr>
              <a:defRPr sz="1800"/>
            </a:lvl2pPr>
            <a:lvl3pPr>
              <a:defRPr sz="1600"/>
            </a:lvl3pPr>
            <a:lvl4pPr>
              <a:defRPr sz="1400"/>
            </a:lvl4pPr>
            <a:lvl5pPr>
              <a:defRPr sz="14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14020" y="665298"/>
            <a:ext cx="7521363" cy="1080029"/>
          </a:xfrm>
        </p:spPr>
        <p:txBody>
          <a:bodyPr vert="horz" tIns="42165"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4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1030" y="486015"/>
            <a:ext cx="2484120" cy="1098029"/>
          </a:xfrm>
        </p:spPr>
        <p:txBody>
          <a:bodyPr lIns="0" anchor="b">
            <a:noAutofit/>
          </a:bodyPr>
          <a:lstStyle>
            <a:lvl1pPr algn="l" rtl="0">
              <a:spcBef>
                <a:spcPct val="0"/>
              </a:spcBef>
              <a:buNone/>
              <a:defRPr sz="24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21030" y="1584043"/>
            <a:ext cx="2484120" cy="4320117"/>
          </a:xfrm>
        </p:spPr>
        <p:txBody>
          <a:bodyPr lIns="16866" rIns="16866"/>
          <a:lstStyle>
            <a:lvl1pPr marL="0" indent="0" algn="l">
              <a:buNone/>
              <a:defRPr sz="1300"/>
            </a:lvl1pPr>
            <a:lvl2pPr indent="0" algn="l">
              <a:buNone/>
              <a:defRPr sz="11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237407" y="1584043"/>
            <a:ext cx="4628974" cy="4320117"/>
          </a:xfrm>
        </p:spPr>
        <p:txBody>
          <a:bodyPr tIns="0"/>
          <a:lstStyle>
            <a:lvl1pPr>
              <a:defRPr sz="2600"/>
            </a:lvl1pPr>
            <a:lvl2pPr>
              <a:defRPr sz="2400"/>
            </a:lvl2pPr>
            <a:lvl3pPr>
              <a:defRPr sz="2200"/>
            </a:lvl3pPr>
            <a:lvl4pPr>
              <a:defRPr sz="18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2866766" y="1047031"/>
            <a:ext cx="4761230" cy="3888105"/>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84331" tIns="42165" rIns="84331" bIns="42165" rtlCol="0" anchor="ctr"/>
          <a:lstStyle/>
          <a:p>
            <a:pPr algn="ctr" eaLnBrk="1" latinLnBrk="0" hangingPunct="1"/>
            <a:endParaRPr kumimoji="0" lang="en-US"/>
          </a:p>
        </p:txBody>
      </p:sp>
      <p:sp>
        <p:nvSpPr>
          <p:cNvPr id="12" name="Right Triangle 11"/>
          <p:cNvSpPr/>
          <p:nvPr/>
        </p:nvSpPr>
        <p:spPr>
          <a:xfrm rot="420000" flipV="1">
            <a:off x="7248188" y="5064485"/>
            <a:ext cx="140767" cy="146884"/>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84331" tIns="42165" rIns="84331" bIns="42165" rtlCol="0" anchor="ctr"/>
          <a:lstStyle/>
          <a:p>
            <a:pPr algn="ctr" eaLnBrk="1" latinLnBrk="0" hangingPunct="1"/>
            <a:endParaRPr kumimoji="0" lang="en-US"/>
          </a:p>
        </p:txBody>
      </p:sp>
      <p:sp>
        <p:nvSpPr>
          <p:cNvPr id="2" name="Title 1"/>
          <p:cNvSpPr>
            <a:spLocks noGrp="1"/>
          </p:cNvSpPr>
          <p:nvPr>
            <p:ph type="title"/>
          </p:nvPr>
        </p:nvSpPr>
        <p:spPr>
          <a:xfrm>
            <a:off x="552027" y="1112153"/>
            <a:ext cx="2003857" cy="1495430"/>
          </a:xfrm>
        </p:spPr>
        <p:txBody>
          <a:bodyPr vert="horz" lIns="42165" tIns="42165" rIns="42165" bIns="42165" anchor="b"/>
          <a:lstStyle>
            <a:lvl1pPr algn="l">
              <a:buNone/>
              <a:defRPr sz="18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552027" y="2672939"/>
            <a:ext cx="2001096" cy="2059256"/>
          </a:xfrm>
        </p:spPr>
        <p:txBody>
          <a:bodyPr lIns="59031" rIns="42165" bIns="42165" anchor="t"/>
          <a:lstStyle>
            <a:lvl1pPr marL="0" indent="0" algn="l">
              <a:spcBef>
                <a:spcPts val="230"/>
              </a:spcBef>
              <a:buFontTx/>
              <a:buNone/>
              <a:defRPr sz="1200"/>
            </a:lvl1pPr>
            <a:lvl2pPr>
              <a:defRPr sz="11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314354" y="6006163"/>
            <a:ext cx="552027" cy="345009"/>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156580" y="1133433"/>
            <a:ext cx="4181602" cy="3715300"/>
          </a:xfrm>
          <a:prstGeom prst="rect">
            <a:avLst/>
          </a:prstGeom>
          <a:solidFill>
            <a:schemeClr val="bg2"/>
          </a:solidFill>
          <a:ln w="3000" cap="rnd">
            <a:solidFill>
              <a:srgbClr val="C0C0C0"/>
            </a:solidFill>
            <a:round/>
          </a:ln>
          <a:effectLst/>
        </p:spPr>
        <p:txBody>
          <a:bodyPr/>
          <a:lstStyle>
            <a:lvl1pPr marL="0" indent="0">
              <a:buNone/>
              <a:defRPr sz="3000"/>
            </a:lvl1pPr>
          </a:lstStyle>
          <a:p>
            <a:r>
              <a:rPr kumimoji="0" lang="en-US" smtClean="0"/>
              <a:t>Click icon to add picture</a:t>
            </a:r>
            <a:endParaRPr kumimoji="0" lang="en-US" dirty="0"/>
          </a:p>
        </p:txBody>
      </p:sp>
      <p:sp>
        <p:nvSpPr>
          <p:cNvPr id="10" name="Freeform 9"/>
          <p:cNvSpPr>
            <a:spLocks/>
          </p:cNvSpPr>
          <p:nvPr/>
        </p:nvSpPr>
        <p:spPr bwMode="auto">
          <a:xfrm flipV="1">
            <a:off x="-8625" y="5496148"/>
            <a:ext cx="8297651" cy="984027"/>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84331" tIns="42165" rIns="84331" bIns="42165"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3967693" y="5877159"/>
            <a:ext cx="4312708" cy="60301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84331" tIns="42165" rIns="84331" bIns="42165"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8625" y="-6751"/>
            <a:ext cx="8297651" cy="984027"/>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84331" tIns="42165" rIns="84331" bIns="42165"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3967693" y="-6750"/>
            <a:ext cx="4312708" cy="60301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84331" tIns="42165" rIns="84331" bIns="42165"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14020" y="665298"/>
            <a:ext cx="7452360" cy="1080029"/>
          </a:xfrm>
          <a:prstGeom prst="rect">
            <a:avLst/>
          </a:prstGeom>
        </p:spPr>
        <p:txBody>
          <a:bodyPr vert="horz" lIns="0" tIns="42165"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14020" y="1828849"/>
            <a:ext cx="7452360" cy="4147312"/>
          </a:xfrm>
          <a:prstGeom prst="rect">
            <a:avLst/>
          </a:prstGeom>
        </p:spPr>
        <p:txBody>
          <a:bodyPr vert="horz" lIns="84331" tIns="42165" rIns="84331" bIns="42165">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14020" y="6006163"/>
            <a:ext cx="1932093" cy="345009"/>
          </a:xfrm>
          <a:prstGeom prst="rect">
            <a:avLst/>
          </a:prstGeom>
        </p:spPr>
        <p:txBody>
          <a:bodyPr vert="horz" lIns="0" tIns="0" rIns="0" bIns="0" anchor="b"/>
          <a:lstStyle>
            <a:lvl1pPr algn="l" eaLnBrk="1" latinLnBrk="0" hangingPunct="1">
              <a:defRPr kumimoji="0" sz="1100">
                <a:solidFill>
                  <a:schemeClr val="tx2">
                    <a:shade val="90000"/>
                  </a:schemeClr>
                </a:solidFill>
              </a:defRPr>
            </a:lvl1pPr>
          </a:lstStyle>
          <a:p>
            <a:fld id="{1D8BD707-D9CF-40AE-B4C6-C98DA3205C09}" type="datetimeFigureOut">
              <a:rPr lang="en-US" smtClean="0"/>
              <a:pPr/>
              <a:t>3/30/2020</a:t>
            </a:fld>
            <a:endParaRPr lang="en-US"/>
          </a:p>
        </p:txBody>
      </p:sp>
      <p:sp>
        <p:nvSpPr>
          <p:cNvPr id="22" name="Footer Placeholder 21"/>
          <p:cNvSpPr>
            <a:spLocks noGrp="1"/>
          </p:cNvSpPr>
          <p:nvPr>
            <p:ph type="ftr" sz="quarter" idx="3"/>
          </p:nvPr>
        </p:nvSpPr>
        <p:spPr>
          <a:xfrm>
            <a:off x="2415116" y="6006163"/>
            <a:ext cx="3036147" cy="345009"/>
          </a:xfrm>
          <a:prstGeom prst="rect">
            <a:avLst/>
          </a:prstGeom>
        </p:spPr>
        <p:txBody>
          <a:bodyPr vert="horz" lIns="0" tIns="0" rIns="0" bIns="0" anchor="b"/>
          <a:lstStyle>
            <a:lvl1pPr algn="l" eaLnBrk="1" latinLnBrk="0" hangingPunct="1">
              <a:defRPr kumimoji="0" sz="11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176346" y="6006163"/>
            <a:ext cx="690034" cy="345009"/>
          </a:xfrm>
          <a:prstGeom prst="rect">
            <a:avLst/>
          </a:prstGeom>
        </p:spPr>
        <p:txBody>
          <a:bodyPr vert="horz" lIns="0" tIns="0" rIns="0" bIns="0" anchor="b"/>
          <a:lstStyle>
            <a:lvl1pPr algn="r" eaLnBrk="1" latinLnBrk="0" hangingPunct="1">
              <a:defRPr kumimoji="0" sz="11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7222" y="191257"/>
            <a:ext cx="8313497" cy="613456"/>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b="0" kern="1200">
          <a:ln>
            <a:noFill/>
          </a:ln>
          <a:solidFill>
            <a:schemeClr val="tx2"/>
          </a:solidFill>
          <a:effectLst/>
          <a:latin typeface="+mj-lt"/>
          <a:ea typeface="+mj-ea"/>
          <a:cs typeface="+mj-cs"/>
        </a:defRPr>
      </a:lvl1pPr>
    </p:titleStyle>
    <p:bodyStyle>
      <a:lvl1pPr marL="252991" indent="-252991" algn="l" rtl="0" eaLnBrk="1" latinLnBrk="0" hangingPunct="1">
        <a:spcBef>
          <a:spcPct val="20000"/>
        </a:spcBef>
        <a:buClr>
          <a:schemeClr val="accent3"/>
        </a:buClr>
        <a:buSzPct val="95000"/>
        <a:buFont typeface="Wingdings 2"/>
        <a:buChar char=""/>
        <a:defRPr kumimoji="0" sz="2400" kern="1200">
          <a:solidFill>
            <a:schemeClr val="tx1"/>
          </a:solidFill>
          <a:latin typeface="+mn-lt"/>
          <a:ea typeface="+mn-ea"/>
          <a:cs typeface="+mn-cs"/>
        </a:defRPr>
      </a:lvl1pPr>
      <a:lvl2pPr marL="590313" indent="-227693" algn="l" rtl="0" eaLnBrk="1" latinLnBrk="0" hangingPunct="1">
        <a:spcBef>
          <a:spcPct val="20000"/>
        </a:spcBef>
        <a:buClr>
          <a:schemeClr val="accent1"/>
        </a:buClr>
        <a:buSzPct val="85000"/>
        <a:buFont typeface="Wingdings 2"/>
        <a:buChar char=""/>
        <a:defRPr kumimoji="0" sz="2200" kern="1200">
          <a:solidFill>
            <a:schemeClr val="tx1"/>
          </a:solidFill>
          <a:latin typeface="+mn-lt"/>
          <a:ea typeface="+mn-ea"/>
          <a:cs typeface="+mn-cs"/>
        </a:defRPr>
      </a:lvl2pPr>
      <a:lvl3pPr marL="843305" indent="-227693" algn="l" rtl="0" eaLnBrk="1" latinLnBrk="0" hangingPunct="1">
        <a:spcBef>
          <a:spcPct val="20000"/>
        </a:spcBef>
        <a:buClr>
          <a:schemeClr val="accent2"/>
        </a:buClr>
        <a:buSzPct val="70000"/>
        <a:buFont typeface="Wingdings 2"/>
        <a:buChar char=""/>
        <a:defRPr kumimoji="0" sz="1900" kern="1200">
          <a:solidFill>
            <a:schemeClr val="tx1"/>
          </a:solidFill>
          <a:latin typeface="+mn-lt"/>
          <a:ea typeface="+mn-ea"/>
          <a:cs typeface="+mn-cs"/>
        </a:defRPr>
      </a:lvl3pPr>
      <a:lvl4pPr marL="1096297" indent="-193960" algn="l" rtl="0" eaLnBrk="1" latinLnBrk="0" hangingPunct="1">
        <a:spcBef>
          <a:spcPct val="20000"/>
        </a:spcBef>
        <a:buClr>
          <a:schemeClr val="accent3"/>
        </a:buClr>
        <a:buSzPct val="65000"/>
        <a:buFont typeface="Wingdings 2"/>
        <a:buChar char=""/>
        <a:defRPr kumimoji="0" sz="1800" kern="1200">
          <a:solidFill>
            <a:schemeClr val="tx1"/>
          </a:solidFill>
          <a:latin typeface="+mn-lt"/>
          <a:ea typeface="+mn-ea"/>
          <a:cs typeface="+mn-cs"/>
        </a:defRPr>
      </a:lvl4pPr>
      <a:lvl5pPr marL="1349288" indent="-193960" algn="l" rtl="0" eaLnBrk="1" latinLnBrk="0" hangingPunct="1">
        <a:spcBef>
          <a:spcPct val="20000"/>
        </a:spcBef>
        <a:buClr>
          <a:schemeClr val="accent4"/>
        </a:buClr>
        <a:buSzPct val="65000"/>
        <a:buFont typeface="Wingdings 2"/>
        <a:buChar char=""/>
        <a:defRPr kumimoji="0" sz="1800" kern="1200">
          <a:solidFill>
            <a:schemeClr val="tx1"/>
          </a:solidFill>
          <a:latin typeface="+mn-lt"/>
          <a:ea typeface="+mn-ea"/>
          <a:cs typeface="+mn-cs"/>
        </a:defRPr>
      </a:lvl5pPr>
      <a:lvl6pPr marL="1602279" indent="-193960" algn="l" rtl="0" eaLnBrk="1" latinLnBrk="0" hangingPunct="1">
        <a:spcBef>
          <a:spcPct val="20000"/>
        </a:spcBef>
        <a:buClr>
          <a:schemeClr val="accent5"/>
        </a:buClr>
        <a:buSzPct val="80000"/>
        <a:buFont typeface="Wingdings 2"/>
        <a:buChar char=""/>
        <a:defRPr kumimoji="0" sz="1600" kern="1200">
          <a:solidFill>
            <a:schemeClr val="tx1"/>
          </a:solidFill>
          <a:latin typeface="+mn-lt"/>
          <a:ea typeface="+mn-ea"/>
          <a:cs typeface="+mn-cs"/>
        </a:defRPr>
      </a:lvl6pPr>
      <a:lvl7pPr marL="1770941" indent="-168661" algn="l" rtl="0" eaLnBrk="1" latinLnBrk="0" hangingPunct="1">
        <a:spcBef>
          <a:spcPct val="20000"/>
        </a:spcBef>
        <a:buClr>
          <a:schemeClr val="accent6"/>
        </a:buClr>
        <a:buSzPct val="80000"/>
        <a:buFont typeface="Wingdings 2"/>
        <a:buChar char=""/>
        <a:defRPr kumimoji="0" sz="1400" kern="1200" baseline="0">
          <a:solidFill>
            <a:schemeClr val="tx1"/>
          </a:solidFill>
          <a:latin typeface="+mn-lt"/>
          <a:ea typeface="+mn-ea"/>
          <a:cs typeface="+mn-cs"/>
        </a:defRPr>
      </a:lvl7pPr>
      <a:lvl8pPr marL="2023932" indent="-168661" algn="l" rtl="0" eaLnBrk="1" latinLnBrk="0" hangingPunct="1">
        <a:spcBef>
          <a:spcPct val="20000"/>
        </a:spcBef>
        <a:buClr>
          <a:schemeClr val="tx2"/>
        </a:buClr>
        <a:buChar char="•"/>
        <a:defRPr kumimoji="0" sz="1400" kern="1200">
          <a:solidFill>
            <a:schemeClr val="tx1"/>
          </a:solidFill>
          <a:latin typeface="+mn-lt"/>
          <a:ea typeface="+mn-ea"/>
          <a:cs typeface="+mn-cs"/>
        </a:defRPr>
      </a:lvl8pPr>
      <a:lvl9pPr marL="2276923" indent="-168661" algn="l" rtl="0" eaLnBrk="1" latinLnBrk="0" hangingPunct="1">
        <a:spcBef>
          <a:spcPct val="20000"/>
        </a:spcBef>
        <a:buClr>
          <a:schemeClr val="tx2"/>
        </a:buClr>
        <a:buFontTx/>
        <a:buChar char="•"/>
        <a:defRPr kumimoji="0" sz="13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21653" algn="l" rtl="0" eaLnBrk="1" latinLnBrk="0" hangingPunct="1">
        <a:defRPr kumimoji="0" kern="1200">
          <a:solidFill>
            <a:schemeClr val="tx1"/>
          </a:solidFill>
          <a:latin typeface="+mn-lt"/>
          <a:ea typeface="+mn-ea"/>
          <a:cs typeface="+mn-cs"/>
        </a:defRPr>
      </a:lvl2pPr>
      <a:lvl3pPr marL="843305" algn="l" rtl="0" eaLnBrk="1" latinLnBrk="0" hangingPunct="1">
        <a:defRPr kumimoji="0" kern="1200">
          <a:solidFill>
            <a:schemeClr val="tx1"/>
          </a:solidFill>
          <a:latin typeface="+mn-lt"/>
          <a:ea typeface="+mn-ea"/>
          <a:cs typeface="+mn-cs"/>
        </a:defRPr>
      </a:lvl3pPr>
      <a:lvl4pPr marL="1264957" algn="l" rtl="0" eaLnBrk="1" latinLnBrk="0" hangingPunct="1">
        <a:defRPr kumimoji="0" kern="1200">
          <a:solidFill>
            <a:schemeClr val="tx1"/>
          </a:solidFill>
          <a:latin typeface="+mn-lt"/>
          <a:ea typeface="+mn-ea"/>
          <a:cs typeface="+mn-cs"/>
        </a:defRPr>
      </a:lvl4pPr>
      <a:lvl5pPr marL="1686610" algn="l" rtl="0" eaLnBrk="1" latinLnBrk="0" hangingPunct="1">
        <a:defRPr kumimoji="0" kern="1200">
          <a:solidFill>
            <a:schemeClr val="tx1"/>
          </a:solidFill>
          <a:latin typeface="+mn-lt"/>
          <a:ea typeface="+mn-ea"/>
          <a:cs typeface="+mn-cs"/>
        </a:defRPr>
      </a:lvl5pPr>
      <a:lvl6pPr marL="2108263" algn="l" rtl="0" eaLnBrk="1" latinLnBrk="0" hangingPunct="1">
        <a:defRPr kumimoji="0" kern="1200">
          <a:solidFill>
            <a:schemeClr val="tx1"/>
          </a:solidFill>
          <a:latin typeface="+mn-lt"/>
          <a:ea typeface="+mn-ea"/>
          <a:cs typeface="+mn-cs"/>
        </a:defRPr>
      </a:lvl6pPr>
      <a:lvl7pPr marL="2529915" algn="l" rtl="0" eaLnBrk="1" latinLnBrk="0" hangingPunct="1">
        <a:defRPr kumimoji="0" kern="1200">
          <a:solidFill>
            <a:schemeClr val="tx1"/>
          </a:solidFill>
          <a:latin typeface="+mn-lt"/>
          <a:ea typeface="+mn-ea"/>
          <a:cs typeface="+mn-cs"/>
        </a:defRPr>
      </a:lvl7pPr>
      <a:lvl8pPr marL="2951567" algn="l" rtl="0" eaLnBrk="1" latinLnBrk="0" hangingPunct="1">
        <a:defRPr kumimoji="0" kern="1200">
          <a:solidFill>
            <a:schemeClr val="tx1"/>
          </a:solidFill>
          <a:latin typeface="+mn-lt"/>
          <a:ea typeface="+mn-ea"/>
          <a:cs typeface="+mn-cs"/>
        </a:defRPr>
      </a:lvl8pPr>
      <a:lvl9pPr marL="337322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medical photos\img_1374399525_379.gif"/>
          <p:cNvPicPr>
            <a:picLocks noChangeAspect="1" noChangeArrowheads="1" noCrop="1"/>
          </p:cNvPicPr>
          <p:nvPr/>
        </p:nvPicPr>
        <p:blipFill>
          <a:blip r:embed="rId3"/>
          <a:srcRect/>
          <a:stretch>
            <a:fillRect/>
          </a:stretch>
        </p:blipFill>
        <p:spPr bwMode="auto">
          <a:xfrm>
            <a:off x="1552557" y="1080015"/>
            <a:ext cx="5001321" cy="3303105"/>
          </a:xfrm>
          <a:prstGeom prst="rect">
            <a:avLst/>
          </a:prstGeom>
          <a:noFill/>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8800" y="1335087"/>
            <a:ext cx="7110103" cy="1728047"/>
          </a:xfrm>
        </p:spPr>
        <p:txBody>
          <a:bodyPr>
            <a:normAutofit/>
          </a:bodyPr>
          <a:lstStyle/>
          <a:p>
            <a:pPr marL="83159" algn="ctr">
              <a:lnSpc>
                <a:spcPct val="150000"/>
              </a:lnSpc>
              <a:spcBef>
                <a:spcPts val="359"/>
              </a:spcBef>
            </a:pPr>
            <a:r>
              <a:rPr lang="en-US" sz="3600" dirty="0">
                <a:solidFill>
                  <a:srgbClr val="FF0000"/>
                </a:solidFill>
                <a:latin typeface="Times New Roman"/>
              </a:rPr>
              <a:t>Nasogastric Tube Insertion </a:t>
            </a:r>
            <a:endParaRPr lang="en-US" sz="3600" dirty="0">
              <a:solidFill>
                <a:srgbClr val="FF0000"/>
              </a:solidFill>
              <a:effectLst/>
              <a:ea typeface="Calibri"/>
              <a:cs typeface="Arial"/>
            </a:endParaRPr>
          </a:p>
        </p:txBody>
      </p:sp>
    </p:spTree>
    <p:extLst>
      <p:ext uri="{BB962C8B-B14F-4D97-AF65-F5344CB8AC3E}">
        <p14:creationId xmlns:p14="http://schemas.microsoft.com/office/powerpoint/2010/main" val="2800742988"/>
      </p:ext>
    </p:extLst>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FF0000"/>
                </a:solidFill>
                <a:latin typeface="Times New Roman"/>
                <a:ea typeface="+mn-ea"/>
                <a:cs typeface="+mn-cs"/>
              </a:rPr>
              <a:t>Introduction</a:t>
            </a:r>
            <a:endParaRPr lang="ar-EG" sz="3600" dirty="0">
              <a:solidFill>
                <a:srgbClr val="FF0000"/>
              </a:solidFill>
            </a:endParaRPr>
          </a:p>
        </p:txBody>
      </p:sp>
      <p:sp>
        <p:nvSpPr>
          <p:cNvPr id="3" name="Content Placeholder 2"/>
          <p:cNvSpPr>
            <a:spLocks noGrp="1"/>
          </p:cNvSpPr>
          <p:nvPr>
            <p:ph idx="1"/>
          </p:nvPr>
        </p:nvSpPr>
        <p:spPr/>
        <p:txBody>
          <a:bodyPr/>
          <a:lstStyle/>
          <a:p>
            <a:pPr marL="0" indent="0" algn="justLow">
              <a:lnSpc>
                <a:spcPct val="150000"/>
              </a:lnSpc>
              <a:buNone/>
            </a:pPr>
            <a:r>
              <a:rPr lang="en-US" dirty="0" smtClean="0">
                <a:solidFill>
                  <a:srgbClr val="000000"/>
                </a:solidFill>
                <a:latin typeface="Times New Roman"/>
              </a:rPr>
              <a:t>When </a:t>
            </a:r>
            <a:r>
              <a:rPr lang="en-US" dirty="0">
                <a:solidFill>
                  <a:srgbClr val="000000"/>
                </a:solidFill>
                <a:latin typeface="Times New Roman"/>
              </a:rPr>
              <a:t>baby is too sick for well-coordinated sucking, swallowing, esophageal motility and gastric emptying without marked reflux, tube feeding can be used for successful feeding of the baby. Tubes can be passed into the stomach, duodenum or jejunum. Feeding can also be given by continuous infusion. </a:t>
            </a:r>
            <a:endParaRPr lang="ar-EG" dirty="0"/>
          </a:p>
        </p:txBody>
      </p:sp>
    </p:spTree>
    <p:extLst>
      <p:ext uri="{BB962C8B-B14F-4D97-AF65-F5344CB8AC3E}">
        <p14:creationId xmlns:p14="http://schemas.microsoft.com/office/powerpoint/2010/main" val="1662669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030287"/>
            <a:ext cx="7452360" cy="5334000"/>
          </a:xfrm>
        </p:spPr>
        <p:txBody>
          <a:bodyPr>
            <a:normAutofit lnSpcReduction="10000"/>
          </a:bodyPr>
          <a:lstStyle/>
          <a:p>
            <a:pPr marL="0" indent="0">
              <a:lnSpc>
                <a:spcPct val="150000"/>
              </a:lnSpc>
              <a:buNone/>
            </a:pPr>
            <a:r>
              <a:rPr lang="en-US" b="1" dirty="0">
                <a:solidFill>
                  <a:srgbClr val="FF0000"/>
                </a:solidFill>
                <a:latin typeface="Times New Roman"/>
              </a:rPr>
              <a:t>Definition</a:t>
            </a:r>
            <a:r>
              <a:rPr lang="en-US" b="1" dirty="0" smtClean="0">
                <a:solidFill>
                  <a:srgbClr val="FF0000"/>
                </a:solidFill>
                <a:latin typeface="Times New Roman"/>
              </a:rPr>
              <a:t>:</a:t>
            </a:r>
          </a:p>
          <a:p>
            <a:pPr marL="0" indent="0">
              <a:lnSpc>
                <a:spcPct val="150000"/>
              </a:lnSpc>
              <a:buNone/>
            </a:pPr>
            <a:r>
              <a:rPr lang="en-US" b="1" dirty="0" smtClean="0">
                <a:solidFill>
                  <a:srgbClr val="000000"/>
                </a:solidFill>
                <a:latin typeface="Times New Roman"/>
              </a:rPr>
              <a:t> </a:t>
            </a:r>
            <a:r>
              <a:rPr lang="en-US" dirty="0">
                <a:solidFill>
                  <a:srgbClr val="000000"/>
                </a:solidFill>
                <a:latin typeface="Times New Roman"/>
              </a:rPr>
              <a:t>This is an alternate method of feeding in which children are fed by a way of tube inserted orally or nasally into the stomach. </a:t>
            </a:r>
            <a:endParaRPr lang="en-US" dirty="0" smtClean="0">
              <a:solidFill>
                <a:srgbClr val="000000"/>
              </a:solidFill>
              <a:latin typeface="Times New Roman"/>
            </a:endParaRPr>
          </a:p>
          <a:p>
            <a:pPr marL="0" indent="0">
              <a:lnSpc>
                <a:spcPct val="150000"/>
              </a:lnSpc>
              <a:buNone/>
            </a:pPr>
            <a:r>
              <a:rPr lang="en-US" b="1" dirty="0" smtClean="0">
                <a:solidFill>
                  <a:srgbClr val="FF0000"/>
                </a:solidFill>
                <a:latin typeface="Times New Roman"/>
              </a:rPr>
              <a:t>The </a:t>
            </a:r>
            <a:r>
              <a:rPr lang="en-US" b="1" dirty="0">
                <a:solidFill>
                  <a:srgbClr val="FF0000"/>
                </a:solidFill>
                <a:latin typeface="Times New Roman"/>
              </a:rPr>
              <a:t>indications for inserting nasogastric tubes are: </a:t>
            </a:r>
            <a:endParaRPr lang="en-US" b="1" dirty="0" smtClean="0">
              <a:solidFill>
                <a:srgbClr val="FF0000"/>
              </a:solidFill>
              <a:latin typeface="Times New Roman"/>
            </a:endParaRPr>
          </a:p>
          <a:p>
            <a:pPr marL="0" indent="0">
              <a:lnSpc>
                <a:spcPct val="150000"/>
              </a:lnSpc>
              <a:buNone/>
            </a:pPr>
            <a:r>
              <a:rPr lang="en-US" dirty="0" smtClean="0">
                <a:solidFill>
                  <a:srgbClr val="000000"/>
                </a:solidFill>
                <a:latin typeface="Times New Roman"/>
              </a:rPr>
              <a:t> </a:t>
            </a:r>
            <a:r>
              <a:rPr lang="en-US" dirty="0">
                <a:solidFill>
                  <a:srgbClr val="000000"/>
                </a:solidFill>
                <a:latin typeface="Times New Roman"/>
              </a:rPr>
              <a:t>Anomalies of throat, esophagus or bowel. </a:t>
            </a:r>
            <a:endParaRPr lang="en-US" dirty="0" smtClean="0">
              <a:solidFill>
                <a:srgbClr val="000000"/>
              </a:solidFill>
              <a:latin typeface="Times New Roman"/>
            </a:endParaRPr>
          </a:p>
          <a:p>
            <a:pPr marL="0" indent="0">
              <a:lnSpc>
                <a:spcPct val="150000"/>
              </a:lnSpc>
              <a:buNone/>
            </a:pPr>
            <a:r>
              <a:rPr lang="en-US" dirty="0" smtClean="0">
                <a:solidFill>
                  <a:srgbClr val="000000"/>
                </a:solidFill>
                <a:latin typeface="Times New Roman"/>
              </a:rPr>
              <a:t> </a:t>
            </a:r>
            <a:r>
              <a:rPr lang="en-US" dirty="0">
                <a:solidFill>
                  <a:srgbClr val="000000"/>
                </a:solidFill>
                <a:latin typeface="Times New Roman"/>
              </a:rPr>
              <a:t>Impaired swallowing capacity, e.g. postoperative cases.  Severe debilitation</a:t>
            </a:r>
            <a:r>
              <a:rPr lang="en-US" dirty="0" smtClean="0">
                <a:solidFill>
                  <a:srgbClr val="000000"/>
                </a:solidFill>
                <a:latin typeface="Times New Roman"/>
              </a:rPr>
              <a:t>.</a:t>
            </a:r>
          </a:p>
          <a:p>
            <a:pPr marL="0" indent="0">
              <a:lnSpc>
                <a:spcPct val="150000"/>
              </a:lnSpc>
              <a:buNone/>
            </a:pPr>
            <a:r>
              <a:rPr lang="en-US" dirty="0" smtClean="0">
                <a:solidFill>
                  <a:srgbClr val="000000"/>
                </a:solidFill>
                <a:latin typeface="Times New Roman"/>
              </a:rPr>
              <a:t> </a:t>
            </a:r>
            <a:r>
              <a:rPr lang="en-US" dirty="0">
                <a:solidFill>
                  <a:srgbClr val="000000"/>
                </a:solidFill>
                <a:latin typeface="Times New Roman"/>
              </a:rPr>
              <a:t>Unconsciousness or respiratory distress </a:t>
            </a:r>
            <a:endParaRPr lang="ar-EG" dirty="0"/>
          </a:p>
        </p:txBody>
      </p:sp>
    </p:spTree>
    <p:extLst>
      <p:ext uri="{BB962C8B-B14F-4D97-AF65-F5344CB8AC3E}">
        <p14:creationId xmlns:p14="http://schemas.microsoft.com/office/powerpoint/2010/main" val="2344182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FF0000"/>
                </a:solidFill>
                <a:latin typeface="Times New Roman"/>
              </a:rPr>
              <a:t>Articles required: </a:t>
            </a:r>
            <a:endParaRPr lang="ar-EG" sz="3600" dirty="0">
              <a:solidFill>
                <a:srgbClr val="FF0000"/>
              </a:solidFill>
            </a:endParaRPr>
          </a:p>
        </p:txBody>
      </p:sp>
      <p:sp>
        <p:nvSpPr>
          <p:cNvPr id="3" name="Content Placeholder 2"/>
          <p:cNvSpPr>
            <a:spLocks noGrp="1"/>
          </p:cNvSpPr>
          <p:nvPr>
            <p:ph idx="1"/>
          </p:nvPr>
        </p:nvSpPr>
        <p:spPr/>
        <p:txBody>
          <a:bodyPr/>
          <a:lstStyle/>
          <a:p>
            <a:pPr algn="justLow">
              <a:lnSpc>
                <a:spcPct val="150000"/>
              </a:lnSpc>
            </a:pPr>
            <a:r>
              <a:rPr lang="en-US" dirty="0" smtClean="0">
                <a:solidFill>
                  <a:srgbClr val="000000"/>
                </a:solidFill>
                <a:latin typeface="Times New Roman"/>
              </a:rPr>
              <a:t>Tube </a:t>
            </a:r>
            <a:r>
              <a:rPr lang="en-US" dirty="0">
                <a:solidFill>
                  <a:srgbClr val="000000"/>
                </a:solidFill>
                <a:latin typeface="Times New Roman"/>
              </a:rPr>
              <a:t>of appropriate size according to the age of the child</a:t>
            </a:r>
            <a:r>
              <a:rPr lang="en-US" dirty="0" smtClean="0">
                <a:solidFill>
                  <a:srgbClr val="000000"/>
                </a:solidFill>
                <a:latin typeface="Times New Roman"/>
              </a:rPr>
              <a:t>.</a:t>
            </a:r>
          </a:p>
          <a:p>
            <a:pPr algn="justLow">
              <a:lnSpc>
                <a:spcPct val="150000"/>
              </a:lnSpc>
            </a:pPr>
            <a:r>
              <a:rPr lang="en-US" dirty="0" smtClean="0">
                <a:solidFill>
                  <a:srgbClr val="000000"/>
                </a:solidFill>
                <a:latin typeface="Times New Roman"/>
              </a:rPr>
              <a:t> Mackintosh </a:t>
            </a:r>
            <a:r>
              <a:rPr lang="en-US" dirty="0">
                <a:solidFill>
                  <a:srgbClr val="000000"/>
                </a:solidFill>
                <a:latin typeface="Times New Roman"/>
              </a:rPr>
              <a:t>and draw sheet. </a:t>
            </a:r>
            <a:endParaRPr lang="en-US" dirty="0" smtClean="0">
              <a:solidFill>
                <a:srgbClr val="000000"/>
              </a:solidFill>
              <a:latin typeface="Times New Roman"/>
            </a:endParaRPr>
          </a:p>
          <a:p>
            <a:pPr algn="justLow">
              <a:lnSpc>
                <a:spcPct val="150000"/>
              </a:lnSpc>
              <a:buFont typeface="Symbol" pitchFamily="18" charset="2"/>
              <a:buChar char="·"/>
            </a:pPr>
            <a:r>
              <a:rPr lang="en-US" dirty="0" smtClean="0">
                <a:solidFill>
                  <a:srgbClr val="000000"/>
                </a:solidFill>
                <a:latin typeface="Times New Roman"/>
              </a:rPr>
              <a:t>Saline </a:t>
            </a:r>
            <a:r>
              <a:rPr lang="en-US" dirty="0">
                <a:solidFill>
                  <a:srgbClr val="000000"/>
                </a:solidFill>
                <a:latin typeface="Times New Roman"/>
              </a:rPr>
              <a:t>or warm water to lubricate the tube</a:t>
            </a:r>
            <a:r>
              <a:rPr lang="en-US" dirty="0" smtClean="0">
                <a:solidFill>
                  <a:srgbClr val="000000"/>
                </a:solidFill>
                <a:latin typeface="Times New Roman"/>
              </a:rPr>
              <a:t>.</a:t>
            </a:r>
          </a:p>
          <a:p>
            <a:pPr algn="justLow">
              <a:lnSpc>
                <a:spcPct val="150000"/>
              </a:lnSpc>
              <a:buFont typeface="Symbol" pitchFamily="18" charset="2"/>
              <a:buChar char="·"/>
            </a:pPr>
            <a:r>
              <a:rPr lang="en-US" dirty="0" smtClean="0">
                <a:solidFill>
                  <a:srgbClr val="000000"/>
                </a:solidFill>
                <a:latin typeface="Times New Roman"/>
              </a:rPr>
              <a:t>Stethoscope </a:t>
            </a:r>
            <a:r>
              <a:rPr lang="en-US" dirty="0">
                <a:solidFill>
                  <a:srgbClr val="000000"/>
                </a:solidFill>
                <a:latin typeface="Times New Roman"/>
              </a:rPr>
              <a:t>to check the placement of the tube</a:t>
            </a:r>
            <a:r>
              <a:rPr lang="en-US" dirty="0" smtClean="0">
                <a:solidFill>
                  <a:srgbClr val="000000"/>
                </a:solidFill>
                <a:latin typeface="Times New Roman"/>
              </a:rPr>
              <a:t>.</a:t>
            </a:r>
          </a:p>
          <a:p>
            <a:pPr algn="justLow">
              <a:lnSpc>
                <a:spcPct val="150000"/>
              </a:lnSpc>
              <a:buFont typeface="Symbol" pitchFamily="18" charset="2"/>
              <a:buChar char="·"/>
            </a:pPr>
            <a:r>
              <a:rPr lang="en-US" dirty="0" smtClean="0">
                <a:solidFill>
                  <a:srgbClr val="000000"/>
                </a:solidFill>
                <a:latin typeface="Times New Roman"/>
              </a:rPr>
              <a:t>5ml </a:t>
            </a:r>
            <a:r>
              <a:rPr lang="en-US" dirty="0">
                <a:solidFill>
                  <a:srgbClr val="000000"/>
                </a:solidFill>
                <a:latin typeface="Times New Roman"/>
              </a:rPr>
              <a:t>or 10ml syringe to aspirate the contents. </a:t>
            </a:r>
            <a:endParaRPr lang="en-US" dirty="0" smtClean="0">
              <a:solidFill>
                <a:srgbClr val="000000"/>
              </a:solidFill>
              <a:latin typeface="Times New Roman"/>
            </a:endParaRPr>
          </a:p>
          <a:p>
            <a:pPr algn="justLow">
              <a:lnSpc>
                <a:spcPct val="150000"/>
              </a:lnSpc>
              <a:buFont typeface="Symbol" pitchFamily="18" charset="2"/>
              <a:buChar char="·"/>
            </a:pPr>
            <a:r>
              <a:rPr lang="en-US" dirty="0" smtClean="0">
                <a:solidFill>
                  <a:srgbClr val="000000"/>
                </a:solidFill>
                <a:latin typeface="Times New Roman"/>
              </a:rPr>
              <a:t>A </a:t>
            </a:r>
            <a:r>
              <a:rPr lang="en-US" dirty="0">
                <a:solidFill>
                  <a:srgbClr val="000000"/>
                </a:solidFill>
                <a:latin typeface="Times New Roman"/>
              </a:rPr>
              <a:t>skin friendly tape to secure the tube </a:t>
            </a:r>
            <a:endParaRPr lang="ar-EG" dirty="0"/>
          </a:p>
        </p:txBody>
      </p:sp>
    </p:spTree>
    <p:extLst>
      <p:ext uri="{BB962C8B-B14F-4D97-AF65-F5344CB8AC3E}">
        <p14:creationId xmlns:p14="http://schemas.microsoft.com/office/powerpoint/2010/main" val="2383614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dirty="0">
                <a:solidFill>
                  <a:srgbClr val="000000"/>
                </a:solidFill>
                <a:latin typeface="Times New Roman"/>
              </a:rPr>
              <a:t>Choosing the correct size of Ryle tube: NG tube (for pediatric patients) </a:t>
            </a:r>
            <a:r>
              <a:rPr lang="en-US" dirty="0" smtClean="0">
                <a:solidFill>
                  <a:srgbClr val="000000"/>
                </a:solidFill>
                <a:latin typeface="Times New Roman"/>
              </a:rPr>
              <a:t>– </a:t>
            </a:r>
          </a:p>
          <a:p>
            <a:pPr algn="justLow"/>
            <a:r>
              <a:rPr lang="en-US" dirty="0" smtClean="0">
                <a:solidFill>
                  <a:srgbClr val="000000"/>
                </a:solidFill>
                <a:latin typeface="Times New Roman"/>
              </a:rPr>
              <a:t>In </a:t>
            </a:r>
            <a:r>
              <a:rPr lang="en-US" dirty="0">
                <a:solidFill>
                  <a:srgbClr val="000000"/>
                </a:solidFill>
                <a:latin typeface="Times New Roman"/>
              </a:rPr>
              <a:t>pediatric patients, the correct tube size varies with the patient's age; to find the correct size (in French), add 16 to the patient's age in years and then divide by 2, so that for an 8-year-old child, for example, the correct size is 12 French ([8 + 16]/2 = 12 </a:t>
            </a:r>
            <a:endParaRPr lang="ar-EG" dirty="0"/>
          </a:p>
        </p:txBody>
      </p:sp>
    </p:spTree>
    <p:extLst>
      <p:ext uri="{BB962C8B-B14F-4D97-AF65-F5344CB8AC3E}">
        <p14:creationId xmlns:p14="http://schemas.microsoft.com/office/powerpoint/2010/main" val="1877671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344487"/>
            <a:ext cx="7452360" cy="1080029"/>
          </a:xfrm>
        </p:spPr>
        <p:txBody>
          <a:bodyPr>
            <a:normAutofit/>
          </a:bodyPr>
          <a:lstStyle/>
          <a:p>
            <a:pPr algn="ctr"/>
            <a:r>
              <a:rPr lang="en-US" sz="3200" b="1" dirty="0" smtClean="0">
                <a:solidFill>
                  <a:srgbClr val="FF0000"/>
                </a:solidFill>
                <a:latin typeface="Times New Roman"/>
              </a:rPr>
              <a:t>Ryle's Tube Insertion </a:t>
            </a:r>
            <a:endParaRPr lang="ar-EG" sz="3200"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276802"/>
              </p:ext>
            </p:extLst>
          </p:nvPr>
        </p:nvGraphicFramePr>
        <p:xfrm>
          <a:off x="482600" y="1639887"/>
          <a:ext cx="7002463" cy="4487523"/>
        </p:xfrm>
        <a:graphic>
          <a:graphicData uri="http://schemas.openxmlformats.org/drawingml/2006/table">
            <a:tbl>
              <a:tblPr rtl="1" firstRow="1" bandRow="1">
                <a:tableStyleId>{5C22544A-7EE6-4342-B048-85BDC9FD1C3A}</a:tableStyleId>
              </a:tblPr>
              <a:tblGrid>
                <a:gridCol w="7002463"/>
              </a:tblGrid>
              <a:tr h="393919">
                <a:tc>
                  <a:txBody>
                    <a:bodyPr/>
                    <a:lstStyle/>
                    <a:p>
                      <a:pPr rtl="1"/>
                      <a:r>
                        <a:rPr lang="en-US" sz="1800" b="1" i="0" u="none" strike="noStrike" baseline="0" dirty="0" smtClean="0">
                          <a:solidFill>
                            <a:schemeClr val="bg1"/>
                          </a:solidFill>
                          <a:latin typeface="Times New Roman"/>
                        </a:rPr>
                        <a:t>Procedure </a:t>
                      </a:r>
                      <a:endParaRPr lang="ar-EG" dirty="0">
                        <a:solidFill>
                          <a:schemeClr val="bg1"/>
                        </a:solidFill>
                      </a:endParaRPr>
                    </a:p>
                  </a:txBody>
                  <a:tcPr/>
                </a:tc>
              </a:tr>
              <a:tr h="444281">
                <a:tc>
                  <a:txBody>
                    <a:bodyPr/>
                    <a:lstStyle/>
                    <a:p>
                      <a:pPr rtl="1"/>
                      <a:r>
                        <a:rPr lang="en-US" sz="2000" b="0" i="0" u="none" strike="noStrike" baseline="0" dirty="0" smtClean="0">
                          <a:solidFill>
                            <a:srgbClr val="000000"/>
                          </a:solidFill>
                          <a:latin typeface="Times New Roman"/>
                        </a:rPr>
                        <a:t>1 – wash hand </a:t>
                      </a:r>
                      <a:endParaRPr lang="ar-EG" sz="2000" dirty="0"/>
                    </a:p>
                  </a:txBody>
                  <a:tcPr/>
                </a:tc>
              </a:tr>
              <a:tr h="444281">
                <a:tc>
                  <a:txBody>
                    <a:bodyPr/>
                    <a:lstStyle/>
                    <a:p>
                      <a:pPr rtl="1"/>
                      <a:r>
                        <a:rPr lang="en-US" sz="2000" b="0" i="0" u="none" strike="noStrike" baseline="0" dirty="0" smtClean="0">
                          <a:solidFill>
                            <a:srgbClr val="000000"/>
                          </a:solidFill>
                          <a:latin typeface="Times New Roman"/>
                        </a:rPr>
                        <a:t>2 – wear the gloves </a:t>
                      </a:r>
                      <a:endParaRPr lang="ar-EG" sz="2000" dirty="0"/>
                    </a:p>
                  </a:txBody>
                  <a:tcPr/>
                </a:tc>
              </a:tr>
              <a:tr h="444281">
                <a:tc>
                  <a:txBody>
                    <a:bodyPr/>
                    <a:lstStyle/>
                    <a:p>
                      <a:pPr rtl="1"/>
                      <a:r>
                        <a:rPr lang="en-US" sz="2000" b="0" i="0" u="none" strike="noStrike" baseline="0" dirty="0" smtClean="0">
                          <a:solidFill>
                            <a:srgbClr val="000000"/>
                          </a:solidFill>
                          <a:latin typeface="Times New Roman"/>
                        </a:rPr>
                        <a:t>3 – prepare the equipment </a:t>
                      </a:r>
                      <a:endParaRPr lang="ar-EG" sz="2000" dirty="0"/>
                    </a:p>
                  </a:txBody>
                  <a:tcPr/>
                </a:tc>
              </a:tr>
              <a:tr h="444281">
                <a:tc>
                  <a:txBody>
                    <a:bodyPr/>
                    <a:lstStyle/>
                    <a:p>
                      <a:pPr rtl="1"/>
                      <a:r>
                        <a:rPr lang="en-US" sz="2000" b="0" i="0" u="none" strike="noStrike" baseline="0" dirty="0" smtClean="0">
                          <a:solidFill>
                            <a:srgbClr val="000000"/>
                          </a:solidFill>
                          <a:latin typeface="Times New Roman"/>
                        </a:rPr>
                        <a:t>4 - explain the procedure to the mother </a:t>
                      </a:r>
                      <a:endParaRPr lang="ar-EG" sz="2000" dirty="0"/>
                    </a:p>
                  </a:txBody>
                  <a:tcPr/>
                </a:tc>
              </a:tr>
              <a:tr h="444281">
                <a:tc>
                  <a:txBody>
                    <a:bodyPr/>
                    <a:lstStyle/>
                    <a:p>
                      <a:pPr rtl="1"/>
                      <a:r>
                        <a:rPr lang="en-US" sz="2000" b="0" i="0" u="none" strike="noStrike" baseline="0" dirty="0" smtClean="0">
                          <a:solidFill>
                            <a:srgbClr val="000000"/>
                          </a:solidFill>
                          <a:latin typeface="Times New Roman"/>
                        </a:rPr>
                        <a:t>5 - Explain the procedure to the child if possible, or to the care givers. </a:t>
                      </a:r>
                      <a:endParaRPr lang="ar-EG" sz="2000" dirty="0"/>
                    </a:p>
                  </a:txBody>
                  <a:tcPr/>
                </a:tc>
              </a:tr>
              <a:tr h="444281">
                <a:tc>
                  <a:txBody>
                    <a:bodyPr/>
                    <a:lstStyle/>
                    <a:p>
                      <a:pPr algn="justLow" rtl="0"/>
                      <a:r>
                        <a:rPr lang="en-US" sz="2000" b="0" i="0" u="none" strike="noStrike" baseline="0" dirty="0" smtClean="0">
                          <a:solidFill>
                            <a:srgbClr val="000000"/>
                          </a:solidFill>
                          <a:latin typeface="Times New Roman"/>
                        </a:rPr>
                        <a:t>6 - For a child, Place so that his/her head is slightly elevated. For newborn, place on the back with head of the bed elevated, Encourage the child to swallow as the tube passes down his/her throat. Infants should be encourage to suck on a pacifier during tube placement </a:t>
                      </a:r>
                      <a:endParaRPr lang="ar-EG" sz="2000" dirty="0"/>
                    </a:p>
                  </a:txBody>
                  <a:tcPr/>
                </a:tc>
              </a:tr>
            </a:tbl>
          </a:graphicData>
        </a:graphic>
      </p:graphicFrame>
    </p:spTree>
    <p:extLst>
      <p:ext uri="{BB962C8B-B14F-4D97-AF65-F5344CB8AC3E}">
        <p14:creationId xmlns:p14="http://schemas.microsoft.com/office/powerpoint/2010/main" val="3942952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344487"/>
            <a:ext cx="7452360" cy="1080029"/>
          </a:xfrm>
        </p:spPr>
        <p:txBody>
          <a:bodyPr>
            <a:normAutofit/>
          </a:bodyPr>
          <a:lstStyle/>
          <a:p>
            <a:pPr algn="ctr"/>
            <a:r>
              <a:rPr lang="en-US" sz="2800" b="1" dirty="0">
                <a:solidFill>
                  <a:srgbClr val="FF0000"/>
                </a:solidFill>
                <a:latin typeface="Times New Roman"/>
              </a:rPr>
              <a:t>Ryle's Tube Insertion </a:t>
            </a:r>
            <a:r>
              <a:rPr lang="en-US" sz="2800" b="1" dirty="0" smtClean="0">
                <a:solidFill>
                  <a:srgbClr val="FF0000"/>
                </a:solidFill>
                <a:latin typeface="Times New Roman"/>
              </a:rPr>
              <a:t>cont.,</a:t>
            </a:r>
            <a:endParaRPr lang="ar-EG"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6285589"/>
              </p:ext>
            </p:extLst>
          </p:nvPr>
        </p:nvGraphicFramePr>
        <p:xfrm>
          <a:off x="482600" y="1563687"/>
          <a:ext cx="7010400" cy="4236720"/>
        </p:xfrm>
        <a:graphic>
          <a:graphicData uri="http://schemas.openxmlformats.org/drawingml/2006/table">
            <a:tbl>
              <a:tblPr rtl="1" firstRow="1" bandRow="1">
                <a:tableStyleId>{5C22544A-7EE6-4342-B048-85BDC9FD1C3A}</a:tableStyleId>
              </a:tblPr>
              <a:tblGrid>
                <a:gridCol w="7010400"/>
              </a:tblGrid>
              <a:tr h="524758">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EG" sz="1800" b="1" i="0" u="none" strike="noStrike" kern="1200" cap="none" spc="0" normalizeH="0" baseline="0" noProof="0" dirty="0" smtClean="0">
                          <a:ln>
                            <a:noFill/>
                          </a:ln>
                          <a:solidFill>
                            <a:prstClr val="white"/>
                          </a:solidFill>
                          <a:effectLst/>
                          <a:uLnTx/>
                          <a:uFillTx/>
                          <a:latin typeface="Times New Roman"/>
                          <a:ea typeface="+mn-ea"/>
                          <a:cs typeface="+mn-cs"/>
                        </a:rPr>
                        <a:t> </a:t>
                      </a:r>
                      <a:r>
                        <a:rPr kumimoji="0" lang="en-US" sz="1800" b="1" i="0" u="none" strike="noStrike" kern="1200" cap="none" spc="0" normalizeH="0" baseline="0" noProof="0" dirty="0" smtClean="0">
                          <a:ln>
                            <a:noFill/>
                          </a:ln>
                          <a:solidFill>
                            <a:prstClr val="white"/>
                          </a:solidFill>
                          <a:effectLst/>
                          <a:uLnTx/>
                          <a:uFillTx/>
                          <a:latin typeface="Times New Roman"/>
                          <a:ea typeface="+mn-ea"/>
                          <a:cs typeface="+mn-cs"/>
                        </a:rPr>
                        <a:t>Procedure  cont., </a:t>
                      </a:r>
                      <a:endParaRPr kumimoji="0" lang="ar-EG" sz="1800" b="1" i="0" u="none" strike="noStrike" kern="1200" cap="none" spc="0" normalizeH="0" baseline="0" noProof="0" dirty="0" smtClean="0">
                        <a:ln>
                          <a:noFill/>
                        </a:ln>
                        <a:solidFill>
                          <a:prstClr val="white"/>
                        </a:solidFill>
                        <a:effectLst/>
                        <a:uLnTx/>
                        <a:uFillTx/>
                        <a:latin typeface="+mn-lt"/>
                        <a:ea typeface="+mn-ea"/>
                      </a:endParaRPr>
                    </a:p>
                  </a:txBody>
                  <a:tcPr/>
                </a:tc>
              </a:tr>
              <a:tr h="2066042">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Times New Roman"/>
                          <a:ea typeface="+mn-ea"/>
                          <a:cs typeface="+mn-cs"/>
                        </a:rPr>
                        <a:t>7- Measure the tube for approximate length of insertion &amp; mark the point with a small piece of tape. Two standard method of measuring are the following:- </a:t>
                      </a: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Times New Roman"/>
                          <a:ea typeface="+mn-ea"/>
                          <a:cs typeface="+mn-cs"/>
                        </a:rPr>
                        <a:t>A-Measuring from the nose to the earlobe &amp; then to the end of the xiphoid process. </a:t>
                      </a:r>
                    </a:p>
                    <a:p>
                      <a:pPr marL="0" marR="0" lvl="0" indent="0" algn="l" defTabSz="914400" rtl="1"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Times New Roman"/>
                          <a:ea typeface="+mn-ea"/>
                          <a:cs typeface="+mn-cs"/>
                        </a:rPr>
                        <a:t>B-Measuring from the nose to the earlobe &amp; then to a point mid-way between the xiphoid process to umbilicus  </a:t>
                      </a:r>
                      <a:endParaRPr kumimoji="0" lang="ar-EG" sz="1800" b="1" i="0" u="none" strike="noStrike" kern="1200" cap="none" spc="0" normalizeH="0" baseline="0" noProof="0" dirty="0" smtClean="0">
                        <a:ln>
                          <a:noFill/>
                        </a:ln>
                        <a:solidFill>
                          <a:prstClr val="white"/>
                        </a:solidFill>
                        <a:effectLst/>
                        <a:uLnTx/>
                        <a:uFillTx/>
                        <a:latin typeface="+mn-lt"/>
                        <a:ea typeface="+mn-ea"/>
                      </a:endParaRPr>
                    </a:p>
                  </a:txBody>
                  <a:tcPr/>
                </a:tc>
              </a:tr>
              <a:tr h="304800">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Times New Roman"/>
                          <a:ea typeface="+mn-ea"/>
                          <a:cs typeface="+mn-cs"/>
                        </a:rPr>
                        <a:t>8 - Lubricate the tip of the tube with saline or water. </a:t>
                      </a:r>
                      <a:r>
                        <a:rPr lang="en-US" sz="1800" b="0" i="0" u="none" strike="noStrike" baseline="0" dirty="0" smtClean="0">
                          <a:solidFill>
                            <a:srgbClr val="000000"/>
                          </a:solidFill>
                          <a:latin typeface="Times New Roman"/>
                        </a:rPr>
                        <a:t> </a:t>
                      </a:r>
                      <a:endParaRPr lang="ar-EG" dirty="0"/>
                    </a:p>
                  </a:txBody>
                  <a:tcPr/>
                </a:tc>
              </a:tr>
              <a:tr h="548640">
                <a:tc>
                  <a:txBody>
                    <a:bodyPr/>
                    <a:lstStyle/>
                    <a:p>
                      <a:pPr rtl="1"/>
                      <a:r>
                        <a:rPr kumimoji="0" lang="en-US" sz="1800" b="0" i="0" u="none" strike="noStrike" kern="1200" cap="none" spc="0" normalizeH="0" baseline="0" noProof="0" dirty="0" smtClean="0">
                          <a:ln>
                            <a:noFill/>
                          </a:ln>
                          <a:solidFill>
                            <a:srgbClr val="000000"/>
                          </a:solidFill>
                          <a:effectLst/>
                          <a:uLnTx/>
                          <a:uFillTx/>
                          <a:latin typeface="Times New Roman"/>
                          <a:ea typeface="+mn-ea"/>
                          <a:cs typeface="+mn-cs"/>
                        </a:rPr>
                        <a:t>9 - Insert the lubricated tube through mouth or nares to the predetermined mark.</a:t>
                      </a:r>
                      <a:endParaRPr lang="ar-EG" dirty="0"/>
                    </a:p>
                  </a:txBody>
                  <a:tcPr/>
                </a:tc>
              </a:tr>
              <a:tr h="463724">
                <a:tc>
                  <a:txBody>
                    <a:bodyPr/>
                    <a:lstStyle/>
                    <a:p>
                      <a:pPr rtl="1"/>
                      <a:r>
                        <a:rPr lang="en-US" sz="1800" b="0" i="0" u="none" strike="noStrike" baseline="0" dirty="0" smtClean="0">
                          <a:solidFill>
                            <a:srgbClr val="000000"/>
                          </a:solidFill>
                          <a:latin typeface="Times New Roman"/>
                        </a:rPr>
                        <a:t>10 - When inserting through nasal route, slip the tube along the base of the nose and direct it back towards the occiput </a:t>
                      </a:r>
                      <a:endParaRPr lang="ar-EG" dirty="0"/>
                    </a:p>
                  </a:txBody>
                  <a:tcPr/>
                </a:tc>
              </a:tr>
            </a:tbl>
          </a:graphicData>
        </a:graphic>
      </p:graphicFrame>
    </p:spTree>
    <p:extLst>
      <p:ext uri="{BB962C8B-B14F-4D97-AF65-F5344CB8AC3E}">
        <p14:creationId xmlns:p14="http://schemas.microsoft.com/office/powerpoint/2010/main" val="2458624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solidFill>
                  <a:srgbClr val="FF0000"/>
                </a:solidFill>
                <a:latin typeface="Times New Roman"/>
              </a:rPr>
              <a:t>Ryle's Tube Insertion cont.,</a:t>
            </a:r>
            <a:endParaRPr lang="ar-E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67143572"/>
              </p:ext>
            </p:extLst>
          </p:nvPr>
        </p:nvGraphicFramePr>
        <p:xfrm>
          <a:off x="482600" y="2020886"/>
          <a:ext cx="7162800" cy="3292886"/>
        </p:xfrm>
        <a:graphic>
          <a:graphicData uri="http://schemas.openxmlformats.org/drawingml/2006/table">
            <a:tbl>
              <a:tblPr rtl="1" firstRow="1" bandRow="1">
                <a:tableStyleId>{5C22544A-7EE6-4342-B048-85BDC9FD1C3A}</a:tableStyleId>
              </a:tblPr>
              <a:tblGrid>
                <a:gridCol w="7162800"/>
              </a:tblGrid>
              <a:tr h="366358">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EG" sz="1800" b="1" i="0" u="none" strike="noStrike" kern="1200" cap="none" spc="0" normalizeH="0" baseline="0" noProof="0" dirty="0" smtClean="0">
                          <a:ln>
                            <a:noFill/>
                          </a:ln>
                          <a:solidFill>
                            <a:prstClr val="white"/>
                          </a:solidFill>
                          <a:effectLst/>
                          <a:uLnTx/>
                          <a:uFillTx/>
                          <a:latin typeface="Times New Roman"/>
                          <a:ea typeface="+mn-ea"/>
                          <a:cs typeface="+mn-cs"/>
                        </a:rPr>
                        <a:t> </a:t>
                      </a:r>
                      <a:r>
                        <a:rPr kumimoji="0" lang="en-US" sz="1800" b="1" i="0" u="none" strike="noStrike" kern="1200" cap="none" spc="0" normalizeH="0" baseline="0" noProof="0" dirty="0" smtClean="0">
                          <a:ln>
                            <a:noFill/>
                          </a:ln>
                          <a:solidFill>
                            <a:prstClr val="white"/>
                          </a:solidFill>
                          <a:effectLst/>
                          <a:uLnTx/>
                          <a:uFillTx/>
                          <a:latin typeface="Times New Roman"/>
                          <a:ea typeface="+mn-ea"/>
                          <a:cs typeface="+mn-cs"/>
                        </a:rPr>
                        <a:t>Procedure  cont., </a:t>
                      </a:r>
                      <a:endParaRPr kumimoji="0" lang="ar-EG" sz="1800" b="1" i="0" u="none" strike="noStrike" kern="1200" cap="none" spc="0" normalizeH="0" baseline="0" noProof="0" dirty="0" smtClean="0">
                        <a:ln>
                          <a:noFill/>
                        </a:ln>
                        <a:solidFill>
                          <a:prstClr val="white"/>
                        </a:solidFill>
                        <a:effectLst/>
                        <a:uLnTx/>
                        <a:uFillTx/>
                        <a:latin typeface="+mn-lt"/>
                        <a:ea typeface="+mn-ea"/>
                      </a:endParaRPr>
                    </a:p>
                    <a:p>
                      <a:pPr rtl="1"/>
                      <a:endParaRPr lang="ar-EG" dirty="0"/>
                    </a:p>
                  </a:txBody>
                  <a:tcPr/>
                </a:tc>
              </a:tr>
              <a:tr h="641126">
                <a:tc>
                  <a:txBody>
                    <a:bodyPr/>
                    <a:lstStyle/>
                    <a:p>
                      <a:pPr algn="justLow" rtl="0"/>
                      <a:r>
                        <a:rPr lang="en-US" sz="2000" b="0" i="0" u="none" strike="noStrike" baseline="0" dirty="0" smtClean="0">
                          <a:solidFill>
                            <a:srgbClr val="000000"/>
                          </a:solidFill>
                          <a:latin typeface="Times New Roman"/>
                        </a:rPr>
                        <a:t>11 - When entering through the mouth direct the tube towards the back of the throat... </a:t>
                      </a:r>
                      <a:endParaRPr lang="ar-EG" sz="2000" dirty="0"/>
                    </a:p>
                  </a:txBody>
                  <a:tcPr/>
                </a:tc>
              </a:tr>
              <a:tr h="1126117">
                <a:tc>
                  <a:txBody>
                    <a:bodyPr/>
                    <a:lstStyle/>
                    <a:p>
                      <a:pPr algn="justLow" rtl="0"/>
                      <a:r>
                        <a:rPr lang="en-US" sz="2000" b="0" i="0" u="none" strike="noStrike" baseline="0" dirty="0" smtClean="0">
                          <a:solidFill>
                            <a:srgbClr val="000000"/>
                          </a:solidFill>
                          <a:latin typeface="Times New Roman"/>
                        </a:rPr>
                        <a:t>12 - Check the placement of the tube by aspirating the contents or with help of syringe or inject a small amount of air (0.5 – 1 ml in preterm or small infants to 5 ml in larger children) into the tube and listening with stethoscope over stomach. </a:t>
                      </a:r>
                      <a:endParaRPr lang="ar-EG" sz="2000" dirty="0"/>
                    </a:p>
                  </a:txBody>
                  <a:tcPr/>
                </a:tc>
              </a:tr>
              <a:tr h="641126">
                <a:tc>
                  <a:txBody>
                    <a:bodyPr/>
                    <a:lstStyle/>
                    <a:p>
                      <a:pPr algn="justLow" rtl="0"/>
                      <a:r>
                        <a:rPr lang="en-US" sz="2000" b="0" i="0" u="none" strike="noStrike" baseline="0" dirty="0" smtClean="0">
                          <a:solidFill>
                            <a:srgbClr val="000000"/>
                          </a:solidFill>
                          <a:latin typeface="Times New Roman"/>
                        </a:rPr>
                        <a:t>13 - Secure the tube with the help of tape if in correct position. </a:t>
                      </a:r>
                      <a:endParaRPr lang="ar-EG" sz="2000" dirty="0"/>
                    </a:p>
                  </a:txBody>
                  <a:tcPr/>
                </a:tc>
              </a:tr>
            </a:tbl>
          </a:graphicData>
        </a:graphic>
      </p:graphicFrame>
    </p:spTree>
    <p:extLst>
      <p:ext uri="{BB962C8B-B14F-4D97-AF65-F5344CB8AC3E}">
        <p14:creationId xmlns:p14="http://schemas.microsoft.com/office/powerpoint/2010/main" val="3888896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78000" y="1106487"/>
            <a:ext cx="4500000" cy="201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7400" y="3621087"/>
            <a:ext cx="33813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7000" y="3849687"/>
            <a:ext cx="1895475"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5574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solidFill>
                  <a:srgbClr val="FF0000"/>
                </a:solidFill>
                <a:latin typeface="Times New Roman"/>
              </a:rPr>
              <a:t>Ryle's Tube Insertion cont.,</a:t>
            </a:r>
            <a:endParaRPr lang="ar-E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2226534"/>
              </p:ext>
            </p:extLst>
          </p:nvPr>
        </p:nvGraphicFramePr>
        <p:xfrm>
          <a:off x="939800" y="2097087"/>
          <a:ext cx="6629400" cy="2011680"/>
        </p:xfrm>
        <a:graphic>
          <a:graphicData uri="http://schemas.openxmlformats.org/drawingml/2006/table">
            <a:tbl>
              <a:tblPr rtl="1" firstRow="1" bandRow="1">
                <a:tableStyleId>{5C22544A-7EE6-4342-B048-85BDC9FD1C3A}</a:tableStyleId>
              </a:tblPr>
              <a:tblGrid>
                <a:gridCol w="6629400"/>
              </a:tblGrid>
              <a:tr h="335815">
                <a:tc>
                  <a: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EG" sz="1800" b="1" i="0" u="none" strike="noStrike" kern="1200" cap="none" spc="0" normalizeH="0" baseline="0" noProof="0" dirty="0" smtClean="0">
                          <a:ln>
                            <a:noFill/>
                          </a:ln>
                          <a:solidFill>
                            <a:prstClr val="white"/>
                          </a:solidFill>
                          <a:effectLst/>
                          <a:uLnTx/>
                          <a:uFillTx/>
                          <a:latin typeface="Times New Roman"/>
                          <a:ea typeface="+mn-ea"/>
                          <a:cs typeface="+mn-cs"/>
                        </a:rPr>
                        <a:t> </a:t>
                      </a:r>
                      <a:r>
                        <a:rPr kumimoji="0" lang="en-US" sz="1800" b="1" i="0" u="none" strike="noStrike" kern="1200" cap="none" spc="0" normalizeH="0" baseline="0" noProof="0" dirty="0" smtClean="0">
                          <a:ln>
                            <a:noFill/>
                          </a:ln>
                          <a:solidFill>
                            <a:prstClr val="white"/>
                          </a:solidFill>
                          <a:effectLst/>
                          <a:uLnTx/>
                          <a:uFillTx/>
                          <a:latin typeface="Times New Roman"/>
                          <a:ea typeface="+mn-ea"/>
                          <a:cs typeface="+mn-cs"/>
                        </a:rPr>
                        <a:t>Procedure  cont., </a:t>
                      </a:r>
                      <a:endParaRPr kumimoji="0" lang="ar-EG" sz="1800" b="1" i="0" u="none" strike="noStrike" kern="1200" cap="none" spc="0" normalizeH="0" baseline="0" noProof="0" dirty="0" smtClean="0">
                        <a:ln>
                          <a:noFill/>
                        </a:ln>
                        <a:solidFill>
                          <a:prstClr val="white"/>
                        </a:solidFill>
                        <a:effectLst/>
                        <a:uLnTx/>
                        <a:uFillTx/>
                        <a:latin typeface="+mn-lt"/>
                        <a:ea typeface="+mn-ea"/>
                      </a:endParaRPr>
                    </a:p>
                    <a:p>
                      <a:pPr rtl="1"/>
                      <a:endParaRPr lang="ar-EG" dirty="0"/>
                    </a:p>
                  </a:txBody>
                  <a:tcPr/>
                </a:tc>
              </a:tr>
              <a:tr h="419768">
                <a:tc>
                  <a:txBody>
                    <a:bodyPr/>
                    <a:lstStyle/>
                    <a:p>
                      <a:pPr rtl="1"/>
                      <a:r>
                        <a:rPr lang="en-US" sz="2400" b="0" i="0" u="none" strike="noStrike" baseline="0" dirty="0" smtClean="0">
                          <a:solidFill>
                            <a:srgbClr val="000000"/>
                          </a:solidFill>
                          <a:latin typeface="Times New Roman"/>
                        </a:rPr>
                        <a:t>14 – wash hands </a:t>
                      </a:r>
                      <a:endParaRPr lang="ar-EG" sz="2400" dirty="0"/>
                    </a:p>
                  </a:txBody>
                  <a:tcPr/>
                </a:tc>
              </a:tr>
              <a:tr h="419768">
                <a:tc>
                  <a:txBody>
                    <a:bodyPr/>
                    <a:lstStyle/>
                    <a:p>
                      <a:pPr rtl="1"/>
                      <a:r>
                        <a:rPr lang="en-US" sz="2400" b="0" i="0" u="none" strike="noStrike" baseline="0" dirty="0" smtClean="0">
                          <a:solidFill>
                            <a:srgbClr val="000000"/>
                          </a:solidFill>
                          <a:latin typeface="Times New Roman"/>
                        </a:rPr>
                        <a:t>15 - Put the infant in comfortable position </a:t>
                      </a:r>
                      <a:endParaRPr lang="ar-EG" sz="2400" dirty="0"/>
                    </a:p>
                  </a:txBody>
                  <a:tcPr/>
                </a:tc>
              </a:tr>
              <a:tr h="419768">
                <a:tc>
                  <a:txBody>
                    <a:bodyPr/>
                    <a:lstStyle/>
                    <a:p>
                      <a:pPr rtl="1"/>
                      <a:r>
                        <a:rPr lang="en-US" sz="2400" b="0" i="0" u="none" strike="noStrike" baseline="0" dirty="0" smtClean="0">
                          <a:solidFill>
                            <a:srgbClr val="000000"/>
                          </a:solidFill>
                          <a:latin typeface="Times New Roman"/>
                        </a:rPr>
                        <a:t>16- Documentation </a:t>
                      </a:r>
                      <a:endParaRPr lang="ar-EG" sz="2400" dirty="0"/>
                    </a:p>
                  </a:txBody>
                  <a:tcPr/>
                </a:tc>
              </a:tr>
            </a:tbl>
          </a:graphicData>
        </a:graphic>
      </p:graphicFrame>
    </p:spTree>
    <p:extLst>
      <p:ext uri="{BB962C8B-B14F-4D97-AF65-F5344CB8AC3E}">
        <p14:creationId xmlns:p14="http://schemas.microsoft.com/office/powerpoint/2010/main" val="1336372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8800" y="1335087"/>
            <a:ext cx="7110103" cy="1728047"/>
          </a:xfrm>
        </p:spPr>
        <p:txBody>
          <a:bodyPr>
            <a:normAutofit/>
          </a:bodyPr>
          <a:lstStyle/>
          <a:p>
            <a:pPr marL="83159" algn="ctr">
              <a:lnSpc>
                <a:spcPct val="150000"/>
              </a:lnSpc>
              <a:spcBef>
                <a:spcPts val="359"/>
              </a:spcBef>
            </a:pPr>
            <a:r>
              <a:rPr lang="en-US" sz="3600" dirty="0">
                <a:solidFill>
                  <a:srgbClr val="FF0000"/>
                </a:solidFill>
                <a:latin typeface="Times New Roman"/>
              </a:rPr>
              <a:t>Formula feeding </a:t>
            </a:r>
            <a:endParaRPr lang="en-US" sz="3600" dirty="0">
              <a:solidFill>
                <a:srgbClr val="FF0000"/>
              </a:solidFill>
              <a:effectLst/>
              <a:ea typeface="Calibri"/>
              <a:cs typeface="Arial"/>
            </a:endParaRPr>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436" name="Picture 4" descr="D:\medical photos\thank-you-very-much-Mdi7bq9c9.gif"/>
          <p:cNvPicPr>
            <a:picLocks noChangeAspect="1" noChangeArrowheads="1" noCrop="1"/>
          </p:cNvPicPr>
          <p:nvPr/>
        </p:nvPicPr>
        <p:blipFill>
          <a:blip r:embed="rId2"/>
          <a:srcRect/>
          <a:stretch>
            <a:fillRect/>
          </a:stretch>
        </p:blipFill>
        <p:spPr bwMode="auto">
          <a:xfrm>
            <a:off x="711574" y="1350023"/>
            <a:ext cx="6298450" cy="310510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020" y="665298"/>
            <a:ext cx="7452360" cy="752228"/>
          </a:xfrm>
        </p:spPr>
        <p:txBody>
          <a:bodyPr>
            <a:normAutofit/>
          </a:bodyPr>
          <a:lstStyle/>
          <a:p>
            <a:r>
              <a:rPr lang="en-US" b="1" dirty="0" smtClean="0">
                <a:solidFill>
                  <a:srgbClr val="FF0000"/>
                </a:solidFill>
                <a:latin typeface="+mn-lt"/>
              </a:rPr>
              <a:t>Presentation rules </a:t>
            </a:r>
            <a:endParaRPr lang="en-US" b="1" dirty="0">
              <a:solidFill>
                <a:srgbClr val="FF0000"/>
              </a:solidFill>
              <a:latin typeface="+mn-lt"/>
            </a:endParaRPr>
          </a:p>
        </p:txBody>
      </p:sp>
      <p:pic>
        <p:nvPicPr>
          <p:cNvPr id="3074" name="Picture 2" descr="D:\medical photos\ثقفل.jpg"/>
          <p:cNvPicPr>
            <a:picLocks noChangeAspect="1" noChangeArrowheads="1"/>
          </p:cNvPicPr>
          <p:nvPr/>
        </p:nvPicPr>
        <p:blipFill>
          <a:blip r:embed="rId2"/>
          <a:srcRect/>
          <a:stretch>
            <a:fillRect/>
          </a:stretch>
        </p:blipFill>
        <p:spPr bwMode="auto">
          <a:xfrm>
            <a:off x="582192" y="2304063"/>
            <a:ext cx="1901929" cy="2383824"/>
          </a:xfrm>
          <a:prstGeom prst="rect">
            <a:avLst/>
          </a:prstGeom>
          <a:noFill/>
        </p:spPr>
      </p:pic>
      <p:pic>
        <p:nvPicPr>
          <p:cNvPr id="3075" name="Picture 3" descr="D:\medical photos\werfgt.jpg"/>
          <p:cNvPicPr>
            <a:picLocks noChangeAspect="1" noChangeArrowheads="1"/>
          </p:cNvPicPr>
          <p:nvPr/>
        </p:nvPicPr>
        <p:blipFill>
          <a:blip r:embed="rId3"/>
          <a:srcRect/>
          <a:stretch>
            <a:fillRect/>
          </a:stretch>
        </p:blipFill>
        <p:spPr bwMode="auto">
          <a:xfrm>
            <a:off x="2781688" y="1944053"/>
            <a:ext cx="2458261" cy="3658234"/>
          </a:xfrm>
          <a:prstGeom prst="rect">
            <a:avLst/>
          </a:prstGeom>
          <a:noFill/>
        </p:spPr>
      </p:pic>
      <p:pic>
        <p:nvPicPr>
          <p:cNvPr id="3076" name="Picture 4" descr="D:\medical photos\q1w2ertg.png"/>
          <p:cNvPicPr>
            <a:picLocks noChangeAspect="1" noChangeArrowheads="1"/>
          </p:cNvPicPr>
          <p:nvPr/>
        </p:nvPicPr>
        <p:blipFill>
          <a:blip r:embed="rId4"/>
          <a:srcRect/>
          <a:stretch>
            <a:fillRect/>
          </a:stretch>
        </p:blipFill>
        <p:spPr bwMode="auto">
          <a:xfrm>
            <a:off x="5588000" y="1182686"/>
            <a:ext cx="2522952" cy="4668643"/>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496887"/>
            <a:ext cx="7452360" cy="1080029"/>
          </a:xfrm>
        </p:spPr>
        <p:txBody>
          <a:bodyPr>
            <a:normAutofit/>
          </a:bodyPr>
          <a:lstStyle/>
          <a:p>
            <a:r>
              <a:rPr lang="en-US" sz="2600" b="1" dirty="0">
                <a:solidFill>
                  <a:srgbClr val="FF0000"/>
                </a:solidFill>
                <a:latin typeface="Times New Roman"/>
                <a:ea typeface="+mn-ea"/>
                <a:cs typeface="+mn-cs"/>
              </a:rPr>
              <a:t>Definition:</a:t>
            </a:r>
            <a:endParaRPr lang="en-GB" sz="3300" b="1" dirty="0">
              <a:solidFill>
                <a:srgbClr val="FF0000"/>
              </a:solidFill>
              <a:latin typeface="+mn-lt"/>
            </a:endParaRPr>
          </a:p>
        </p:txBody>
      </p:sp>
      <p:sp>
        <p:nvSpPr>
          <p:cNvPr id="3" name="Content Placeholder 2"/>
          <p:cNvSpPr>
            <a:spLocks noGrp="1"/>
          </p:cNvSpPr>
          <p:nvPr>
            <p:ph idx="1"/>
          </p:nvPr>
        </p:nvSpPr>
        <p:spPr>
          <a:xfrm>
            <a:off x="406400" y="1792287"/>
            <a:ext cx="7452360" cy="4147312"/>
          </a:xfrm>
        </p:spPr>
        <p:txBody>
          <a:bodyPr>
            <a:normAutofit/>
          </a:bodyPr>
          <a:lstStyle/>
          <a:p>
            <a:pPr marL="0" indent="0" algn="justLow">
              <a:lnSpc>
                <a:spcPct val="150000"/>
              </a:lnSpc>
              <a:spcBef>
                <a:spcPts val="330"/>
              </a:spcBef>
              <a:buNone/>
            </a:pPr>
            <a:r>
              <a:rPr lang="en-US" sz="2800" b="1" dirty="0" smtClean="0">
                <a:solidFill>
                  <a:srgbClr val="0000FF"/>
                </a:solidFill>
                <a:latin typeface="Times New Roman"/>
              </a:rPr>
              <a:t>Formula </a:t>
            </a:r>
            <a:r>
              <a:rPr lang="en-US" sz="2800" b="1" dirty="0">
                <a:solidFill>
                  <a:srgbClr val="0000FF"/>
                </a:solidFill>
                <a:latin typeface="Times New Roman"/>
              </a:rPr>
              <a:t>feeding: </a:t>
            </a:r>
            <a:r>
              <a:rPr lang="en-US" sz="2800" dirty="0">
                <a:solidFill>
                  <a:srgbClr val="000000"/>
                </a:solidFill>
                <a:latin typeface="Times New Roman"/>
              </a:rPr>
              <a:t>Feeding an infant or toddler prepared formula instead of or in addition to breastfeeding. Formula feeding is indicated when the mother has an illness that could be passed on to the baby through breast milk or through the close physical proximity required for breastfeeding. </a:t>
            </a:r>
            <a:endParaRPr lang="en-US" sz="2800" dirty="0">
              <a:effectLst/>
              <a:latin typeface="Arial" pitchFamily="34" charset="0"/>
              <a:ea typeface="Calibri"/>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420687"/>
            <a:ext cx="7452360" cy="1080029"/>
          </a:xfrm>
        </p:spPr>
        <p:txBody>
          <a:bodyPr>
            <a:noAutofit/>
          </a:bodyPr>
          <a:lstStyle/>
          <a:p>
            <a:pPr>
              <a:lnSpc>
                <a:spcPct val="150000"/>
              </a:lnSpc>
              <a:spcBef>
                <a:spcPts val="290"/>
              </a:spcBef>
            </a:pPr>
            <a:r>
              <a:rPr lang="en-US" sz="3600" b="1" dirty="0">
                <a:solidFill>
                  <a:srgbClr val="FF0000"/>
                </a:solidFill>
                <a:uFill>
                  <a:solidFill>
                    <a:srgbClr val="000000"/>
                  </a:solidFill>
                </a:uFill>
                <a:latin typeface="Times New Roman"/>
                <a:ea typeface="Calibri"/>
                <a:cs typeface="Arial"/>
              </a:rPr>
              <a:t>Procedure</a:t>
            </a:r>
            <a:endParaRPr lang="en-US" sz="3600" dirty="0">
              <a:solidFill>
                <a:srgbClr val="FF0000"/>
              </a:solidFill>
              <a:ea typeface="Calibri"/>
              <a:cs typeface="Aria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57972784"/>
              </p:ext>
            </p:extLst>
          </p:nvPr>
        </p:nvGraphicFramePr>
        <p:xfrm>
          <a:off x="177800" y="1563687"/>
          <a:ext cx="7935384" cy="4501231"/>
        </p:xfrm>
        <a:graphic>
          <a:graphicData uri="http://schemas.openxmlformats.org/drawingml/2006/table">
            <a:tbl>
              <a:tblPr firstRow="1" bandRow="1">
                <a:tableStyleId>{5C22544A-7EE6-4342-B048-85BDC9FD1C3A}</a:tableStyleId>
              </a:tblPr>
              <a:tblGrid>
                <a:gridCol w="351790"/>
                <a:gridCol w="2971800"/>
                <a:gridCol w="4611794"/>
              </a:tblGrid>
              <a:tr h="471503">
                <a:tc>
                  <a:txBody>
                    <a:bodyPr/>
                    <a:lstStyle/>
                    <a:p>
                      <a:pPr algn="ctr"/>
                      <a:endParaRPr lang="en-GB" sz="1900" b="1" dirty="0"/>
                    </a:p>
                  </a:txBody>
                  <a:tcPr marL="82804" marR="82804" marT="43201" marB="43201"/>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effectLst/>
                          <a:latin typeface="Times New Roman"/>
                          <a:ea typeface="Calibri"/>
                        </a:rPr>
                        <a:t>S</a:t>
                      </a:r>
                      <a:r>
                        <a:rPr lang="en-US" sz="2000" spc="5" dirty="0" smtClean="0">
                          <a:effectLst/>
                          <a:latin typeface="Times New Roman"/>
                          <a:ea typeface="Calibri"/>
                        </a:rPr>
                        <a:t>t</a:t>
                      </a:r>
                      <a:r>
                        <a:rPr lang="en-US" sz="2000" dirty="0" smtClean="0">
                          <a:effectLst/>
                          <a:latin typeface="Times New Roman"/>
                          <a:ea typeface="Calibri"/>
                        </a:rPr>
                        <a:t>eps</a:t>
                      </a:r>
                      <a:endParaRPr lang="en-GB" sz="1900" b="1" dirty="0" smtClean="0"/>
                    </a:p>
                  </a:txBody>
                  <a:tcPr marL="82804" marR="82804" marT="43201" marB="43201"/>
                </a:tc>
                <a:tc>
                  <a:txBody>
                    <a:bodyPr/>
                    <a:lstStyle/>
                    <a:p>
                      <a:pPr algn="ctr"/>
                      <a:r>
                        <a:rPr lang="en-US" sz="2000" dirty="0" smtClean="0">
                          <a:effectLst/>
                          <a:latin typeface="Times New Roman"/>
                          <a:ea typeface="Calibri"/>
                        </a:rPr>
                        <a:t>Ra</a:t>
                      </a:r>
                      <a:r>
                        <a:rPr lang="en-US" sz="2000" spc="5" dirty="0" smtClean="0">
                          <a:effectLst/>
                          <a:latin typeface="Times New Roman"/>
                          <a:ea typeface="Calibri"/>
                        </a:rPr>
                        <a:t>ti</a:t>
                      </a:r>
                      <a:r>
                        <a:rPr lang="en-US" sz="2000" dirty="0" smtClean="0">
                          <a:effectLst/>
                          <a:latin typeface="Times New Roman"/>
                          <a:ea typeface="Calibri"/>
                        </a:rPr>
                        <a:t>onal</a:t>
                      </a:r>
                      <a:r>
                        <a:rPr lang="en-US" sz="2000" spc="10" dirty="0" smtClean="0">
                          <a:effectLst/>
                          <a:latin typeface="Times New Roman"/>
                          <a:ea typeface="Calibri"/>
                        </a:rPr>
                        <a:t>e</a:t>
                      </a:r>
                      <a:endParaRPr lang="en-GB" sz="1900" b="1" dirty="0"/>
                    </a:p>
                  </a:txBody>
                  <a:tcPr marL="82804" marR="82804" marT="43201" marB="43201"/>
                </a:tc>
              </a:tr>
              <a:tr h="838869">
                <a:tc>
                  <a:txBody>
                    <a:bodyPr/>
                    <a:lstStyle/>
                    <a:p>
                      <a:r>
                        <a:rPr lang="en-US" sz="2000" dirty="0" smtClean="0">
                          <a:effectLst/>
                          <a:latin typeface="Times New Roman"/>
                          <a:ea typeface="Calibri"/>
                        </a:rPr>
                        <a:t>1</a:t>
                      </a:r>
                      <a:endParaRPr lang="en-GB" sz="1900" b="1" dirty="0"/>
                    </a:p>
                  </a:txBody>
                  <a:tcPr marL="82804" marR="82804" marT="43201" marB="43201"/>
                </a:tc>
                <a:tc>
                  <a:txBody>
                    <a:bodyPr/>
                    <a:lstStyle/>
                    <a:p>
                      <a:pPr algn="justLow"/>
                      <a:r>
                        <a:rPr lang="en-US" sz="2000" dirty="0" smtClean="0">
                          <a:effectLst/>
                          <a:latin typeface="Times New Roman"/>
                          <a:ea typeface="Calibri"/>
                        </a:rPr>
                        <a:t>Wash</a:t>
                      </a:r>
                      <a:r>
                        <a:rPr lang="en-US" sz="2000" spc="-35" dirty="0" smtClean="0">
                          <a:effectLst/>
                          <a:latin typeface="Times New Roman"/>
                          <a:ea typeface="Calibri"/>
                        </a:rPr>
                        <a:t> </a:t>
                      </a:r>
                      <a:r>
                        <a:rPr lang="en-US" sz="2000" dirty="0" smtClean="0">
                          <a:effectLst/>
                          <a:latin typeface="Times New Roman"/>
                          <a:ea typeface="Calibri"/>
                        </a:rPr>
                        <a:t>h</a:t>
                      </a:r>
                      <a:r>
                        <a:rPr lang="en-US" sz="2000" spc="5" dirty="0" smtClean="0">
                          <a:effectLst/>
                          <a:latin typeface="Times New Roman"/>
                          <a:ea typeface="Calibri"/>
                        </a:rPr>
                        <a:t>a</a:t>
                      </a:r>
                      <a:r>
                        <a:rPr lang="en-US" sz="2000" dirty="0" smtClean="0">
                          <a:effectLst/>
                          <a:latin typeface="Times New Roman"/>
                          <a:ea typeface="Calibri"/>
                        </a:rPr>
                        <a:t>nds</a:t>
                      </a:r>
                      <a:endParaRPr lang="en-GB" sz="1900" dirty="0" smtClean="0"/>
                    </a:p>
                  </a:txBody>
                  <a:tcPr marL="82804" marR="82804" marT="43201" marB="43201"/>
                </a:tc>
                <a:tc>
                  <a:txBody>
                    <a:bodyPr/>
                    <a:lstStyle/>
                    <a:p>
                      <a:pPr marL="0" marR="0" indent="0" algn="justLow" defTabSz="914400" rtl="0" eaLnBrk="1" fontAlgn="auto" latinLnBrk="0" hangingPunct="1">
                        <a:lnSpc>
                          <a:spcPct val="100000"/>
                        </a:lnSpc>
                        <a:spcBef>
                          <a:spcPts val="0"/>
                        </a:spcBef>
                        <a:spcAft>
                          <a:spcPts val="0"/>
                        </a:spcAft>
                        <a:buClrTx/>
                        <a:buSzTx/>
                        <a:buFontTx/>
                        <a:buNone/>
                        <a:tabLst/>
                        <a:defRPr/>
                      </a:pPr>
                      <a:r>
                        <a:rPr lang="en-US" sz="2000" b="0" i="0" u="none" strike="noStrike" baseline="0" dirty="0" smtClean="0">
                          <a:solidFill>
                            <a:srgbClr val="000000"/>
                          </a:solidFill>
                          <a:latin typeface="Times New Roman"/>
                        </a:rPr>
                        <a:t>To reduces transmission of microorganisms before formula preparation </a:t>
                      </a:r>
                      <a:endParaRPr lang="en-GB" sz="1900" dirty="0" smtClean="0"/>
                    </a:p>
                  </a:txBody>
                  <a:tcPr marL="82804" marR="82804" marT="43201" marB="43201"/>
                </a:tc>
              </a:tr>
              <a:tr h="551049">
                <a:tc>
                  <a:txBody>
                    <a:bodyPr/>
                    <a:lstStyle/>
                    <a:p>
                      <a:r>
                        <a:rPr lang="en-US" sz="1800" dirty="0" smtClean="0">
                          <a:effectLst/>
                          <a:latin typeface="Times New Roman"/>
                          <a:ea typeface="Calibri"/>
                        </a:rPr>
                        <a:t>2</a:t>
                      </a:r>
                      <a:endParaRPr lang="en-GB" sz="1700" b="1" dirty="0"/>
                    </a:p>
                  </a:txBody>
                  <a:tcPr marL="82804" marR="82804" marT="43201" marB="43201"/>
                </a:tc>
                <a:tc>
                  <a:txBody>
                    <a:bodyPr/>
                    <a:lstStyle/>
                    <a:p>
                      <a:pPr marL="0" marR="89535" algn="justLow" rtl="0" eaLnBrk="1" latinLnBrk="0" hangingPunct="1">
                        <a:lnSpc>
                          <a:spcPct val="150000"/>
                        </a:lnSpc>
                        <a:spcAft>
                          <a:spcPts val="0"/>
                        </a:spcAft>
                        <a:tabLst>
                          <a:tab pos="817880" algn="r"/>
                        </a:tabLst>
                      </a:pPr>
                      <a:r>
                        <a:rPr lang="en-US" sz="2000" b="0" i="0" u="none" strike="noStrike" baseline="0" dirty="0" smtClean="0">
                          <a:solidFill>
                            <a:srgbClr val="000000"/>
                          </a:solidFill>
                          <a:latin typeface="Times New Roman"/>
                        </a:rPr>
                        <a:t>Wear the gloves </a:t>
                      </a:r>
                      <a:endParaRPr kumimoji="0" lang="en-US" sz="2000" kern="1200" dirty="0">
                        <a:solidFill>
                          <a:schemeClr val="dk1"/>
                        </a:solidFill>
                        <a:effectLst/>
                        <a:latin typeface="Times New Roman"/>
                        <a:ea typeface="Calibri"/>
                        <a:cs typeface="+mn-cs"/>
                      </a:endParaRPr>
                    </a:p>
                  </a:txBody>
                  <a:tcPr marL="114300" marR="114300" marT="0" marB="0"/>
                </a:tc>
                <a:tc>
                  <a:txBody>
                    <a:bodyPr/>
                    <a:lstStyle/>
                    <a:p>
                      <a:pPr marL="180340" marR="86360" algn="l" rtl="0">
                        <a:lnSpc>
                          <a:spcPct val="150000"/>
                        </a:lnSpc>
                        <a:spcAft>
                          <a:spcPts val="0"/>
                        </a:spcAft>
                        <a:tabLst>
                          <a:tab pos="2970530" algn="r"/>
                        </a:tabLst>
                      </a:pPr>
                      <a:r>
                        <a:rPr lang="en-US" sz="2000" b="0" i="0" u="none" strike="noStrike" baseline="0" dirty="0" smtClean="0">
                          <a:solidFill>
                            <a:srgbClr val="000000"/>
                          </a:solidFill>
                          <a:latin typeface="Times New Roman"/>
                        </a:rPr>
                        <a:t>To promote disinfection </a:t>
                      </a:r>
                      <a:endParaRPr kumimoji="0" lang="en-US" sz="2000" kern="1200" dirty="0">
                        <a:solidFill>
                          <a:schemeClr val="dk1"/>
                        </a:solidFill>
                        <a:effectLst/>
                        <a:latin typeface="Times New Roman"/>
                        <a:ea typeface="Calibri"/>
                        <a:cs typeface="+mn-cs"/>
                      </a:endParaRPr>
                    </a:p>
                  </a:txBody>
                  <a:tcPr marL="114300" marR="114300" marT="0" marB="0"/>
                </a:tc>
              </a:tr>
              <a:tr h="471503">
                <a:tc>
                  <a:txBody>
                    <a:bodyPr/>
                    <a:lstStyle/>
                    <a:p>
                      <a:r>
                        <a:rPr lang="en-US" sz="2000" dirty="0" smtClean="0">
                          <a:effectLst/>
                          <a:latin typeface="Times New Roman"/>
                          <a:ea typeface="Calibri"/>
                        </a:rPr>
                        <a:t>3</a:t>
                      </a:r>
                      <a:endParaRPr lang="en-GB" sz="1900" b="1" dirty="0"/>
                    </a:p>
                  </a:txBody>
                  <a:tcPr marL="82804" marR="82804" marT="43201" marB="43201"/>
                </a:tc>
                <a:tc>
                  <a:txBody>
                    <a:bodyPr/>
                    <a:lstStyle/>
                    <a:p>
                      <a:pPr algn="justLow"/>
                      <a:r>
                        <a:rPr lang="en-US" sz="2000" b="0" i="0" u="none" strike="noStrike" baseline="0" dirty="0" smtClean="0">
                          <a:solidFill>
                            <a:srgbClr val="000000"/>
                          </a:solidFill>
                          <a:latin typeface="Times New Roman"/>
                        </a:rPr>
                        <a:t>Prepare the equipment </a:t>
                      </a:r>
                      <a:endParaRPr lang="en-GB" sz="1900" dirty="0"/>
                    </a:p>
                  </a:txBody>
                  <a:tcPr marL="82804" marR="82804" marT="43201" marB="43201"/>
                </a:tc>
                <a:tc>
                  <a:txBody>
                    <a:bodyPr/>
                    <a:lstStyle/>
                    <a:p>
                      <a:pPr algn="justLow"/>
                      <a:r>
                        <a:rPr lang="en-US" sz="2000" b="0" i="0" u="none" strike="noStrike" baseline="0" dirty="0" smtClean="0">
                          <a:solidFill>
                            <a:srgbClr val="000000"/>
                          </a:solidFill>
                          <a:latin typeface="Times New Roman"/>
                        </a:rPr>
                        <a:t>To perform procedure </a:t>
                      </a:r>
                      <a:endParaRPr lang="en-GB" sz="1900" dirty="0"/>
                    </a:p>
                  </a:txBody>
                  <a:tcPr marL="82804" marR="82804" marT="43201" marB="43201"/>
                </a:tc>
              </a:tr>
              <a:tr h="562676">
                <a:tc>
                  <a:txBody>
                    <a:bodyPr/>
                    <a:lstStyle/>
                    <a:p>
                      <a:r>
                        <a:rPr lang="en-GB" sz="1900" b="0" dirty="0" smtClean="0"/>
                        <a:t>4</a:t>
                      </a:r>
                      <a:endParaRPr lang="en-GB" sz="1900" b="0" dirty="0"/>
                    </a:p>
                  </a:txBody>
                  <a:tcPr marL="82804" marR="82804" marT="43201" marB="43201"/>
                </a:tc>
                <a:tc>
                  <a:txBody>
                    <a:bodyPr/>
                    <a:lstStyle/>
                    <a:p>
                      <a:pPr algn="justLow"/>
                      <a:r>
                        <a:rPr lang="en-US" sz="2000" b="0" i="0" u="none" strike="noStrike" baseline="0" dirty="0" smtClean="0">
                          <a:solidFill>
                            <a:srgbClr val="000000"/>
                          </a:solidFill>
                          <a:latin typeface="Times New Roman"/>
                        </a:rPr>
                        <a:t>Explain the procedure to the Mother </a:t>
                      </a:r>
                      <a:endParaRPr lang="en-GB" sz="1900" dirty="0"/>
                    </a:p>
                  </a:txBody>
                  <a:tcPr marL="82804" marR="82804" marT="43201" marB="43201"/>
                </a:tc>
                <a:tc>
                  <a:txBody>
                    <a:bodyPr/>
                    <a:lstStyle/>
                    <a:p>
                      <a:pPr algn="justLow"/>
                      <a:r>
                        <a:rPr lang="en-US" sz="2000" b="0" i="0" u="none" strike="noStrike" baseline="0" dirty="0" smtClean="0">
                          <a:solidFill>
                            <a:srgbClr val="000000"/>
                          </a:solidFill>
                          <a:latin typeface="Times New Roman"/>
                        </a:rPr>
                        <a:t>To enhance understanding and cooperation of mother. </a:t>
                      </a:r>
                      <a:endParaRPr lang="en-GB" sz="1900" dirty="0"/>
                    </a:p>
                  </a:txBody>
                  <a:tcPr marL="82804" marR="82804" marT="43201" marB="43201"/>
                </a:tc>
              </a:tr>
              <a:tr h="471503">
                <a:tc gridSpan="3">
                  <a:txBody>
                    <a:bodyPr/>
                    <a:lstStyle/>
                    <a:p>
                      <a:pPr algn="l"/>
                      <a:r>
                        <a:rPr lang="en-US" sz="2000" b="1" i="0" u="none" strike="noStrike" baseline="0" dirty="0" smtClean="0">
                          <a:solidFill>
                            <a:srgbClr val="000000"/>
                          </a:solidFill>
                          <a:latin typeface="Times New Roman"/>
                        </a:rPr>
                        <a:t>During the procedure </a:t>
                      </a:r>
                      <a:endParaRPr lang="en-GB" sz="1900" dirty="0"/>
                    </a:p>
                  </a:txBody>
                  <a:tcPr marL="82804" marR="82804" marT="43201" marB="43201"/>
                </a:tc>
                <a:tc hMerge="1">
                  <a:txBody>
                    <a:bodyPr/>
                    <a:lstStyle/>
                    <a:p>
                      <a:pPr algn="justLow"/>
                      <a:endParaRPr lang="en-GB" sz="1900" dirty="0"/>
                    </a:p>
                  </a:txBody>
                  <a:tcPr marL="82804" marR="82804" marT="43201" marB="43201"/>
                </a:tc>
                <a:tc hMerge="1">
                  <a:txBody>
                    <a:bodyPr/>
                    <a:lstStyle/>
                    <a:p>
                      <a:pPr algn="justLow"/>
                      <a:endParaRPr lang="en-GB" sz="1900" dirty="0"/>
                    </a:p>
                  </a:txBody>
                  <a:tcPr marL="82804" marR="82804" marT="43201" marB="43201"/>
                </a:tc>
              </a:tr>
              <a:tr h="471503">
                <a:tc>
                  <a:txBody>
                    <a:bodyPr/>
                    <a:lstStyle/>
                    <a:p>
                      <a:pPr algn="l"/>
                      <a:r>
                        <a:rPr lang="en-GB" sz="1900" dirty="0" smtClean="0"/>
                        <a:t>1</a:t>
                      </a:r>
                      <a:endParaRPr lang="en-GB" sz="1900" dirty="0"/>
                    </a:p>
                  </a:txBody>
                  <a:tcPr marL="82804" marR="82804" marT="43201" marB="43201">
                    <a:lnR w="12700" cap="flat" cmpd="sng" algn="ctr">
                      <a:solidFill>
                        <a:schemeClr val="bg1"/>
                      </a:solidFill>
                      <a:prstDash val="solid"/>
                      <a:round/>
                      <a:headEnd type="none" w="med" len="med"/>
                      <a:tailEnd type="none" w="med" len="med"/>
                    </a:lnR>
                  </a:tcPr>
                </a:tc>
                <a:tc>
                  <a:txBody>
                    <a:bodyPr/>
                    <a:lstStyle/>
                    <a:p>
                      <a:pPr algn="justLow"/>
                      <a:r>
                        <a:rPr lang="en-US" sz="2000" b="0" i="0" u="none" strike="noStrike" baseline="0" dirty="0" smtClean="0">
                          <a:solidFill>
                            <a:srgbClr val="000000"/>
                          </a:solidFill>
                          <a:latin typeface="Times New Roman"/>
                        </a:rPr>
                        <a:t>Clean any surface thoroughly where the feed is prepared. </a:t>
                      </a:r>
                      <a:endParaRPr lang="en-GB" sz="1900" dirty="0"/>
                    </a:p>
                  </a:txBody>
                  <a:tcPr marL="82804" marR="82804" marT="43201" marB="43201">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l"/>
                      <a:r>
                        <a:rPr lang="en-US" sz="2000" b="0" i="0" u="none" strike="noStrike" baseline="0" dirty="0" smtClean="0">
                          <a:solidFill>
                            <a:srgbClr val="000000"/>
                          </a:solidFill>
                          <a:latin typeface="Times New Roman"/>
                        </a:rPr>
                        <a:t>To prevent transmission of microorganisms to formula </a:t>
                      </a:r>
                      <a:endParaRPr lang="en-GB" sz="1900" dirty="0"/>
                    </a:p>
                  </a:txBody>
                  <a:tcPr marL="82804" marR="82804" marT="43201" marB="43201">
                    <a:lnL w="12700" cap="flat" cmpd="sng" algn="ctr">
                      <a:solidFill>
                        <a:schemeClr val="bg1"/>
                      </a:solidFill>
                      <a:prstDash val="solid"/>
                      <a:round/>
                      <a:headEnd type="none" w="med" len="med"/>
                      <a:tailEnd type="none" w="med" len="med"/>
                    </a:ln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0"/>
            <a:ext cx="7452360" cy="918745"/>
          </a:xfrm>
        </p:spPr>
        <p:txBody>
          <a:bodyPr>
            <a:noAutofit/>
          </a:bodyPr>
          <a:lstStyle/>
          <a:p>
            <a:r>
              <a:rPr lang="en-US" sz="3600" b="1" dirty="0" smtClean="0">
                <a:solidFill>
                  <a:srgbClr val="FF0000"/>
                </a:solidFill>
                <a:uFill>
                  <a:solidFill>
                    <a:srgbClr val="000000"/>
                  </a:solidFill>
                </a:uFill>
                <a:latin typeface="Times New Roman"/>
                <a:ea typeface="Calibri"/>
                <a:cs typeface="Arial"/>
              </a:rPr>
              <a:t>Procedure, cont., </a:t>
            </a:r>
            <a:endParaRPr lang="en-GB" sz="2600" b="1" dirty="0">
              <a:solidFill>
                <a:srgbClr val="0000FF"/>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1923254"/>
              </p:ext>
            </p:extLst>
          </p:nvPr>
        </p:nvGraphicFramePr>
        <p:xfrm>
          <a:off x="177800" y="1030287"/>
          <a:ext cx="7848600" cy="5199444"/>
        </p:xfrm>
        <a:graphic>
          <a:graphicData uri="http://schemas.openxmlformats.org/drawingml/2006/table">
            <a:tbl>
              <a:tblPr firstRow="1" bandRow="1">
                <a:tableStyleId>{5C22544A-7EE6-4342-B048-85BDC9FD1C3A}</a:tableStyleId>
              </a:tblPr>
              <a:tblGrid>
                <a:gridCol w="323654"/>
                <a:gridCol w="3943546"/>
                <a:gridCol w="3581400"/>
              </a:tblGrid>
              <a:tr h="132122">
                <a:tc>
                  <a:txBody>
                    <a:bodyPr/>
                    <a:lstStyle/>
                    <a:p>
                      <a:endParaRPr lang="en-GB" sz="1900" b="1" dirty="0"/>
                    </a:p>
                  </a:txBody>
                  <a:tcPr marL="82804" marR="82804" marT="43201" marB="4320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S</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eps</a:t>
                      </a:r>
                      <a:r>
                        <a:rPr lang="en-GB" sz="2300" baseline="0" dirty="0" smtClean="0"/>
                        <a:t> </a:t>
                      </a:r>
                      <a:endParaRPr lang="en-GB" sz="1900" dirty="0"/>
                    </a:p>
                  </a:txBody>
                  <a:tcPr marL="82804" marR="82804" marT="43201" marB="4320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Ra</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ti</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onal</a:t>
                      </a:r>
                      <a:r>
                        <a:rPr kumimoji="0" lang="en-US" sz="2000" b="1" i="0" u="none" strike="noStrike" kern="1200" cap="none" spc="10" normalizeH="0" baseline="0" noProof="0" dirty="0" smtClean="0">
                          <a:ln>
                            <a:noFill/>
                          </a:ln>
                          <a:solidFill>
                            <a:prstClr val="white"/>
                          </a:solidFill>
                          <a:effectLst/>
                          <a:uLnTx/>
                          <a:uFillTx/>
                          <a:latin typeface="Times New Roman"/>
                          <a:ea typeface="Calibri"/>
                          <a:cs typeface="+mn-cs"/>
                        </a:rPr>
                        <a:t>e</a:t>
                      </a:r>
                      <a:endParaRPr kumimoji="0" lang="en-GB" sz="1900" b="1" i="0" u="none" strike="noStrike" kern="1200" cap="none" spc="0" normalizeH="0" baseline="0" noProof="0" dirty="0">
                        <a:ln>
                          <a:noFill/>
                        </a:ln>
                        <a:solidFill>
                          <a:prstClr val="white"/>
                        </a:solidFill>
                        <a:effectLst/>
                        <a:uLnTx/>
                        <a:uFillTx/>
                        <a:latin typeface="+mn-lt"/>
                        <a:ea typeface="+mn-ea"/>
                        <a:cs typeface="+mn-cs"/>
                      </a:endParaRPr>
                    </a:p>
                  </a:txBody>
                  <a:tcPr marL="82804" marR="82804" marT="43201" marB="43201"/>
                </a:tc>
              </a:tr>
              <a:tr h="477478">
                <a:tc>
                  <a:txBody>
                    <a:bodyPr/>
                    <a:lstStyle/>
                    <a:p>
                      <a:r>
                        <a:rPr lang="en-US" sz="2000" dirty="0" smtClean="0">
                          <a:effectLst/>
                          <a:latin typeface="Times New Roman"/>
                          <a:ea typeface="Calibri"/>
                        </a:rPr>
                        <a:t>2</a:t>
                      </a:r>
                      <a:endParaRPr lang="en-GB" sz="1900" b="1" dirty="0"/>
                    </a:p>
                  </a:txBody>
                  <a:tcPr marL="82804" marR="82804" marT="43201" marB="43201"/>
                </a:tc>
                <a:tc>
                  <a:txBody>
                    <a:bodyPr/>
                    <a:lstStyle/>
                    <a:p>
                      <a:pPr algn="l"/>
                      <a:r>
                        <a:rPr lang="en-US" sz="2000" b="0" i="0" u="none" strike="noStrike" baseline="0" dirty="0" smtClean="0">
                          <a:solidFill>
                            <a:srgbClr val="000000"/>
                          </a:solidFill>
                          <a:latin typeface="Times New Roman"/>
                        </a:rPr>
                        <a:t>Wash hands with soap and water </a:t>
                      </a:r>
                      <a:endParaRPr lang="en-GB" sz="1900" dirty="0"/>
                    </a:p>
                  </a:txBody>
                  <a:tcPr marL="82804" marR="82804" marT="43201" marB="43201"/>
                </a:tc>
                <a:tc>
                  <a:txBody>
                    <a:bodyPr/>
                    <a:lstStyle/>
                    <a:p>
                      <a:pPr algn="just"/>
                      <a:r>
                        <a:rPr lang="en-US" sz="2000" b="0" i="0" u="none" strike="noStrike" baseline="0" dirty="0" smtClean="0">
                          <a:solidFill>
                            <a:srgbClr val="000000"/>
                          </a:solidFill>
                          <a:latin typeface="Times New Roman"/>
                        </a:rPr>
                        <a:t>To prevent infection transmission </a:t>
                      </a:r>
                      <a:endParaRPr lang="en-GB" sz="1900" dirty="0"/>
                    </a:p>
                  </a:txBody>
                  <a:tcPr marL="82804" marR="82804" marT="43201" marB="43201"/>
                </a:tc>
              </a:tr>
              <a:tr h="1437690">
                <a:tc>
                  <a:txBody>
                    <a:bodyPr/>
                    <a:lstStyle/>
                    <a:p>
                      <a:r>
                        <a:rPr lang="en-US" sz="2000" dirty="0" smtClean="0">
                          <a:effectLst/>
                          <a:latin typeface="Times New Roman"/>
                          <a:ea typeface="Calibri"/>
                        </a:rPr>
                        <a:t>3</a:t>
                      </a:r>
                      <a:endParaRPr lang="en-GB" sz="1900" b="1" dirty="0"/>
                    </a:p>
                  </a:txBody>
                  <a:tcPr marL="82804" marR="82804" marT="43201" marB="43201"/>
                </a:tc>
                <a:tc>
                  <a:txBody>
                    <a:bodyPr/>
                    <a:lstStyle/>
                    <a:p>
                      <a:pPr marL="90170" marR="89535" algn="justLow" rtl="0">
                        <a:lnSpc>
                          <a:spcPct val="150000"/>
                        </a:lnSpc>
                        <a:spcAft>
                          <a:spcPts val="0"/>
                        </a:spcAft>
                        <a:tabLst>
                          <a:tab pos="817880" algn="r"/>
                        </a:tabLst>
                      </a:pPr>
                      <a:r>
                        <a:rPr lang="en-US" sz="2000" b="0" i="0" u="none" strike="noStrike" baseline="0" dirty="0" smtClean="0">
                          <a:solidFill>
                            <a:srgbClr val="000000"/>
                          </a:solidFill>
                          <a:latin typeface="Times New Roman"/>
                        </a:rPr>
                        <a:t>Boil fresh tap water in a kettle. </a:t>
                      </a:r>
                      <a:r>
                        <a:rPr kumimoji="0" lang="en-US" sz="2000" kern="1200" spc="-5" dirty="0" smtClean="0">
                          <a:solidFill>
                            <a:schemeClr val="dk1"/>
                          </a:solidFill>
                          <a:effectLst/>
                          <a:latin typeface="Times New Roman"/>
                          <a:ea typeface="Calibri"/>
                          <a:cs typeface="+mn-cs"/>
                        </a:rPr>
                        <a:t> </a:t>
                      </a:r>
                    </a:p>
                    <a:p>
                      <a:pPr marL="90170" marR="89535" algn="justLow" rtl="0">
                        <a:lnSpc>
                          <a:spcPct val="150000"/>
                        </a:lnSpc>
                        <a:spcAft>
                          <a:spcPts val="0"/>
                        </a:spcAft>
                        <a:tabLst>
                          <a:tab pos="817880" algn="r"/>
                        </a:tabLst>
                      </a:pPr>
                      <a:r>
                        <a:rPr lang="en-US" sz="2000" b="0" i="0" u="none" strike="noStrike" baseline="0" dirty="0" smtClean="0">
                          <a:solidFill>
                            <a:srgbClr val="000000"/>
                          </a:solidFill>
                          <a:latin typeface="Times New Roman"/>
                        </a:rPr>
                        <a:t>Alternatively bottled water that is suitable for infants can be used for making up feeds and should be boiled in the same way as tap water. </a:t>
                      </a:r>
                      <a:endParaRPr kumimoji="0" lang="en-US" sz="2000" kern="1200" spc="-5" dirty="0">
                        <a:solidFill>
                          <a:schemeClr val="dk1"/>
                        </a:solidFill>
                        <a:effectLst/>
                        <a:latin typeface="Times New Roman"/>
                        <a:ea typeface="Calibri"/>
                        <a:cs typeface="+mn-cs"/>
                      </a:endParaRPr>
                    </a:p>
                  </a:txBody>
                  <a:tcPr marL="114300" marR="114300" marT="0" marB="0"/>
                </a:tc>
                <a:tc>
                  <a:txBody>
                    <a:bodyPr/>
                    <a:lstStyle/>
                    <a:p>
                      <a:pPr algn="justLow">
                        <a:lnSpc>
                          <a:spcPct val="150000"/>
                        </a:lnSpc>
                      </a:pPr>
                      <a:r>
                        <a:rPr lang="en-US" sz="2000" b="0" i="0" u="none" strike="noStrike" baseline="0" dirty="0" smtClean="0">
                          <a:solidFill>
                            <a:srgbClr val="000000"/>
                          </a:solidFill>
                          <a:latin typeface="Times New Roman"/>
                        </a:rPr>
                        <a:t>(it may be helpful to roll the infant on the side to smooth the blanket behind the back then roll the infant into the back over smooth section of the blanket ) </a:t>
                      </a:r>
                      <a:endParaRPr lang="en-GB" sz="1900" dirty="0"/>
                    </a:p>
                  </a:txBody>
                  <a:tcPr marL="82804" marR="82804" marT="43201" marB="43201"/>
                </a:tc>
              </a:tr>
              <a:tr h="961155">
                <a:tc>
                  <a:txBody>
                    <a:bodyPr/>
                    <a:lstStyle/>
                    <a:p>
                      <a:r>
                        <a:rPr lang="en-US" sz="2000" dirty="0" smtClean="0">
                          <a:effectLst/>
                          <a:latin typeface="Times New Roman"/>
                          <a:ea typeface="Calibri"/>
                        </a:rPr>
                        <a:t>4</a:t>
                      </a:r>
                      <a:endParaRPr lang="en-GB" sz="1900" b="1" dirty="0">
                        <a:solidFill>
                          <a:schemeClr val="tx1"/>
                        </a:solidFill>
                      </a:endParaRPr>
                    </a:p>
                  </a:txBody>
                  <a:tcPr marL="82804" marR="82804" marT="43201" marB="43201"/>
                </a:tc>
                <a:tc>
                  <a:txBody>
                    <a:bodyPr/>
                    <a:lstStyle/>
                    <a:p>
                      <a:pPr marL="90170" marR="89535" algn="justLow" rtl="0">
                        <a:lnSpc>
                          <a:spcPct val="150000"/>
                        </a:lnSpc>
                        <a:spcAft>
                          <a:spcPts val="0"/>
                        </a:spcAft>
                        <a:tabLst>
                          <a:tab pos="817880" algn="r"/>
                        </a:tabLst>
                      </a:pPr>
                      <a:r>
                        <a:rPr lang="en-US" sz="1800" b="0" i="0" u="none" strike="noStrike" baseline="0" dirty="0" smtClean="0">
                          <a:solidFill>
                            <a:srgbClr val="000000"/>
                          </a:solidFill>
                          <a:latin typeface="Times New Roman"/>
                        </a:rPr>
                        <a:t>Allow the boiled water to cool to no less than 70oC. This means in practice using water that has been left covered for less than 30 minutes after boiling. </a:t>
                      </a:r>
                      <a:endParaRPr kumimoji="0" lang="en-US" sz="1800" kern="1200" spc="-5" dirty="0">
                        <a:solidFill>
                          <a:schemeClr val="dk1"/>
                        </a:solidFill>
                        <a:effectLst/>
                        <a:latin typeface="Times New Roman"/>
                        <a:ea typeface="Calibri"/>
                        <a:cs typeface="+mn-cs"/>
                      </a:endParaRPr>
                    </a:p>
                  </a:txBody>
                  <a:tcPr marL="114300" marR="114300" marT="0" marB="0"/>
                </a:tc>
                <a:tc>
                  <a:txBody>
                    <a:bodyPr/>
                    <a:lstStyle/>
                    <a:p>
                      <a:pPr marL="0" indent="0">
                        <a:buFont typeface="Arial" pitchFamily="34" charset="0"/>
                        <a:buNone/>
                      </a:pPr>
                      <a:r>
                        <a:rPr lang="en-US" sz="2000" b="0" i="0" u="none" strike="noStrike" baseline="0" dirty="0" smtClean="0">
                          <a:solidFill>
                            <a:srgbClr val="000000"/>
                          </a:solidFill>
                          <a:latin typeface="Times New Roman"/>
                        </a:rPr>
                        <a:t>For sterilization </a:t>
                      </a:r>
                      <a:endParaRPr lang="en-GB" sz="1900" dirty="0">
                        <a:solidFill>
                          <a:schemeClr val="tx1"/>
                        </a:solidFill>
                      </a:endParaRPr>
                    </a:p>
                  </a:txBody>
                  <a:tcPr marL="82804" marR="82804" marT="43201" marB="43201"/>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344487"/>
            <a:ext cx="7452360" cy="1080029"/>
          </a:xfrm>
        </p:spPr>
        <p:txBody>
          <a:bodyPr>
            <a:noAutofit/>
          </a:bodyPr>
          <a:lstStyle/>
          <a:p>
            <a:r>
              <a:rPr lang="en-US" sz="3600" b="1" dirty="0">
                <a:solidFill>
                  <a:srgbClr val="FF0000"/>
                </a:solidFill>
                <a:uFill>
                  <a:solidFill>
                    <a:srgbClr val="000000"/>
                  </a:solidFill>
                </a:uFill>
                <a:latin typeface="Times New Roman"/>
                <a:ea typeface="Calibri"/>
                <a:cs typeface="Arial"/>
              </a:rPr>
              <a:t>Procedure, cont., </a:t>
            </a:r>
            <a:endParaRPr lang="en-GB" sz="2200" b="1" dirty="0">
              <a:solidFill>
                <a:srgbClr val="0000FF"/>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79842609"/>
              </p:ext>
            </p:extLst>
          </p:nvPr>
        </p:nvGraphicFramePr>
        <p:xfrm>
          <a:off x="482600" y="1563687"/>
          <a:ext cx="7452360" cy="4676903"/>
        </p:xfrm>
        <a:graphic>
          <a:graphicData uri="http://schemas.openxmlformats.org/drawingml/2006/table">
            <a:tbl>
              <a:tblPr firstRow="1" bandRow="1">
                <a:tableStyleId>{5C22544A-7EE6-4342-B048-85BDC9FD1C3A}</a:tableStyleId>
              </a:tblPr>
              <a:tblGrid>
                <a:gridCol w="533400"/>
                <a:gridCol w="3048000"/>
                <a:gridCol w="3870960"/>
              </a:tblGrid>
              <a:tr h="530501">
                <a:tc>
                  <a:txBody>
                    <a:bodyPr/>
                    <a:lstStyle/>
                    <a:p>
                      <a:pPr algn="ctr"/>
                      <a:endParaRPr lang="en-GB" sz="2700" b="1" dirty="0"/>
                    </a:p>
                  </a:txBody>
                  <a:tcPr marL="82804" marR="82804" marT="43201" marB="43201"/>
                </a:tc>
                <a:tc>
                  <a:txBody>
                    <a:bodyPr/>
                    <a:lstStyle/>
                    <a:p>
                      <a:pPr algn="ct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S</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eps</a:t>
                      </a:r>
                      <a:endParaRPr lang="en-GB" sz="2700" b="1" dirty="0"/>
                    </a:p>
                  </a:txBody>
                  <a:tcPr marL="82804" marR="82804" marT="43201" marB="4320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Ra</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ti</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onal</a:t>
                      </a:r>
                      <a:r>
                        <a:rPr kumimoji="0" lang="en-US" sz="2000" b="1" i="0" u="none" strike="noStrike" kern="1200" cap="none" spc="10" normalizeH="0" baseline="0" noProof="0" dirty="0" smtClean="0">
                          <a:ln>
                            <a:noFill/>
                          </a:ln>
                          <a:solidFill>
                            <a:prstClr val="white"/>
                          </a:solidFill>
                          <a:effectLst/>
                          <a:uLnTx/>
                          <a:uFillTx/>
                          <a:latin typeface="Times New Roman"/>
                          <a:ea typeface="Calibri"/>
                          <a:cs typeface="+mn-cs"/>
                        </a:rPr>
                        <a:t>e</a:t>
                      </a:r>
                      <a:endParaRPr kumimoji="0" lang="en-GB" sz="1900" b="1" i="0" u="none" strike="noStrike" kern="1200" cap="none" spc="0" normalizeH="0" baseline="0" noProof="0" dirty="0">
                        <a:ln>
                          <a:noFill/>
                        </a:ln>
                        <a:solidFill>
                          <a:prstClr val="white"/>
                        </a:solidFill>
                        <a:effectLst/>
                        <a:uLnTx/>
                        <a:uFillTx/>
                        <a:latin typeface="+mn-lt"/>
                        <a:ea typeface="+mn-ea"/>
                        <a:cs typeface="+mn-cs"/>
                      </a:endParaRPr>
                    </a:p>
                  </a:txBody>
                  <a:tcPr marL="82804" marR="82804" marT="43201" marB="43201"/>
                </a:tc>
              </a:tr>
              <a:tr h="1247572">
                <a:tc>
                  <a:txBody>
                    <a:bodyPr/>
                    <a:lstStyle/>
                    <a:p>
                      <a:r>
                        <a:rPr lang="en-GB" sz="1900" b="1" dirty="0" smtClean="0"/>
                        <a:t>5</a:t>
                      </a:r>
                      <a:endParaRPr lang="en-GB" sz="1900" b="1" dirty="0"/>
                    </a:p>
                  </a:txBody>
                  <a:tcPr marL="82804" marR="82804" marT="43201" marB="43201"/>
                </a:tc>
                <a:tc>
                  <a:txBody>
                    <a:bodyPr/>
                    <a:lstStyle/>
                    <a:p>
                      <a:pPr marL="0" marR="89535" algn="just" rtl="0" eaLnBrk="1" latinLnBrk="0" hangingPunct="1">
                        <a:lnSpc>
                          <a:spcPct val="150000"/>
                        </a:lnSpc>
                        <a:spcAft>
                          <a:spcPts val="0"/>
                        </a:spcAft>
                        <a:tabLst>
                          <a:tab pos="817880" algn="r"/>
                        </a:tabLst>
                      </a:pPr>
                      <a:r>
                        <a:rPr lang="en-US" sz="2000" b="0" i="0" u="none" strike="noStrike" baseline="0" dirty="0" smtClean="0">
                          <a:solidFill>
                            <a:srgbClr val="000000"/>
                          </a:solidFill>
                          <a:latin typeface="Times New Roman"/>
                        </a:rPr>
                        <a:t>Pour the amount of boiled water required into the sterilized bottle </a:t>
                      </a:r>
                      <a:endParaRPr kumimoji="0" lang="en-US" sz="2000" kern="1200" dirty="0">
                        <a:solidFill>
                          <a:schemeClr val="dk1"/>
                        </a:solidFill>
                        <a:effectLst/>
                        <a:latin typeface="Times New Roman"/>
                        <a:ea typeface="Calibri"/>
                        <a:cs typeface="+mn-cs"/>
                      </a:endParaRPr>
                    </a:p>
                  </a:txBody>
                  <a:tcPr marL="114300" marR="114300" marT="0" marB="0"/>
                </a:tc>
                <a:tc>
                  <a:txBody>
                    <a:bodyPr/>
                    <a:lstStyle/>
                    <a:p>
                      <a:pPr marL="180340" marR="86360" algn="l" rtl="0">
                        <a:lnSpc>
                          <a:spcPct val="150000"/>
                        </a:lnSpc>
                        <a:spcAft>
                          <a:spcPts val="0"/>
                        </a:spcAft>
                      </a:pPr>
                      <a:r>
                        <a:rPr lang="en-US" sz="2000" b="0" i="0" u="none" strike="noStrike" baseline="0" dirty="0" smtClean="0">
                          <a:solidFill>
                            <a:srgbClr val="000000"/>
                          </a:solidFill>
                          <a:latin typeface="Times New Roman"/>
                        </a:rPr>
                        <a:t>To prepare accurate amount of feeding. </a:t>
                      </a:r>
                      <a:endParaRPr kumimoji="0" lang="en-US" sz="2000" kern="1200" dirty="0">
                        <a:solidFill>
                          <a:schemeClr val="dk1"/>
                        </a:solidFill>
                        <a:effectLst/>
                        <a:latin typeface="Times New Roman"/>
                        <a:ea typeface="Calibri"/>
                        <a:cs typeface="+mn-cs"/>
                      </a:endParaRPr>
                    </a:p>
                  </a:txBody>
                  <a:tcPr marL="114300" marR="114300" marT="0" marB="0"/>
                </a:tc>
              </a:tr>
              <a:tr h="307699">
                <a:tc>
                  <a:txBody>
                    <a:bodyPr/>
                    <a:lstStyle/>
                    <a:p>
                      <a:r>
                        <a:rPr lang="en-GB" sz="1900" b="1" dirty="0" smtClean="0"/>
                        <a:t>6</a:t>
                      </a:r>
                      <a:endParaRPr lang="en-GB" sz="1900" b="1" dirty="0"/>
                    </a:p>
                  </a:txBody>
                  <a:tcPr marL="82804" marR="82804" marT="43201" marB="43201"/>
                </a:tc>
                <a:tc>
                  <a:txBody>
                    <a:bodyPr/>
                    <a:lstStyle/>
                    <a:p>
                      <a:pPr algn="justLow"/>
                      <a:r>
                        <a:rPr lang="en-US" sz="2000" b="0" i="0" u="none" strike="noStrike" baseline="0" dirty="0" smtClean="0">
                          <a:solidFill>
                            <a:srgbClr val="000000"/>
                          </a:solidFill>
                          <a:latin typeface="Times New Roman"/>
                        </a:rPr>
                        <a:t>Add the exact amount of formula as instructed on the label always using the scoop provided with the powered formula by the manufacturer. Don't add any extra powder than instructed as this could make the baby ill. </a:t>
                      </a:r>
                      <a:endParaRPr lang="en-GB" sz="1900" dirty="0"/>
                    </a:p>
                  </a:txBody>
                  <a:tcPr marL="82804" marR="82804" marT="43201" marB="43201"/>
                </a:tc>
                <a:tc>
                  <a:txBody>
                    <a:bodyPr/>
                    <a:lstStyle/>
                    <a:p>
                      <a:r>
                        <a:rPr lang="en-US" sz="2000" b="0" i="0" u="none" strike="noStrike" baseline="0" dirty="0" smtClean="0">
                          <a:solidFill>
                            <a:srgbClr val="000000"/>
                          </a:solidFill>
                          <a:latin typeface="Times New Roman"/>
                        </a:rPr>
                        <a:t>To prevent over Or under nourished of baby. </a:t>
                      </a:r>
                      <a:endParaRPr lang="en-GB" sz="1900" dirty="0"/>
                    </a:p>
                  </a:txBody>
                  <a:tcPr marL="82804" marR="82804" marT="43201" marB="43201"/>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19092"/>
            <a:ext cx="7452360" cy="1080029"/>
          </a:xfrm>
        </p:spPr>
        <p:txBody>
          <a:bodyPr>
            <a:noAutofit/>
          </a:bodyPr>
          <a:lstStyle/>
          <a:p>
            <a:r>
              <a:rPr lang="en-US" sz="3600" b="1" dirty="0">
                <a:solidFill>
                  <a:srgbClr val="FF0000"/>
                </a:solidFill>
                <a:uFill>
                  <a:solidFill>
                    <a:srgbClr val="000000"/>
                  </a:solidFill>
                </a:uFill>
                <a:latin typeface="Times New Roman"/>
                <a:ea typeface="Calibri"/>
                <a:cs typeface="Arial"/>
              </a:rPr>
              <a:t>Procedure, cont., </a:t>
            </a:r>
            <a:endParaRPr lang="en-GB" sz="1800"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99295703"/>
              </p:ext>
            </p:extLst>
          </p:nvPr>
        </p:nvGraphicFramePr>
        <p:xfrm>
          <a:off x="482600" y="1411287"/>
          <a:ext cx="7452360" cy="4251960"/>
        </p:xfrm>
        <a:graphic>
          <a:graphicData uri="http://schemas.openxmlformats.org/drawingml/2006/table">
            <a:tbl>
              <a:tblPr firstRow="1" bandRow="1">
                <a:tableStyleId>{5C22544A-7EE6-4342-B048-85BDC9FD1C3A}</a:tableStyleId>
              </a:tblPr>
              <a:tblGrid>
                <a:gridCol w="609600"/>
                <a:gridCol w="3124200"/>
                <a:gridCol w="3718560"/>
              </a:tblGrid>
              <a:tr h="457199">
                <a:tc>
                  <a:txBody>
                    <a:bodyPr/>
                    <a:lstStyle/>
                    <a:p>
                      <a:endParaRPr lang="en-GB" sz="1900" dirty="0"/>
                    </a:p>
                  </a:txBody>
                  <a:tcPr marL="82804" marR="82804" marT="43201" marB="4320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S</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eps</a:t>
                      </a:r>
                      <a:endParaRPr kumimoji="0" lang="en-GB" sz="2700" b="1" i="0" u="none" strike="noStrike" kern="1200" cap="none" spc="0" normalizeH="0" baseline="0" noProof="0" dirty="0">
                        <a:ln>
                          <a:noFill/>
                        </a:ln>
                        <a:solidFill>
                          <a:prstClr val="white"/>
                        </a:solidFill>
                        <a:effectLst/>
                        <a:uLnTx/>
                        <a:uFillTx/>
                        <a:latin typeface="+mn-lt"/>
                        <a:ea typeface="+mn-ea"/>
                        <a:cs typeface="+mn-cs"/>
                      </a:endParaRPr>
                    </a:p>
                  </a:txBody>
                  <a:tcPr marL="82804" marR="82804" marT="43201" marB="43201"/>
                </a:tc>
                <a:tc>
                  <a:txBody>
                    <a:bodyPr/>
                    <a:lstStyle/>
                    <a:p>
                      <a:pPr algn="ct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Ra</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ti</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onal</a:t>
                      </a:r>
                      <a:r>
                        <a:rPr kumimoji="0" lang="en-US" sz="2000" b="1" i="0" u="none" strike="noStrike" kern="1200" cap="none" spc="10" normalizeH="0" baseline="0" noProof="0" dirty="0" smtClean="0">
                          <a:ln>
                            <a:noFill/>
                          </a:ln>
                          <a:solidFill>
                            <a:prstClr val="white"/>
                          </a:solidFill>
                          <a:effectLst/>
                          <a:uLnTx/>
                          <a:uFillTx/>
                          <a:latin typeface="Times New Roman"/>
                          <a:ea typeface="Calibri"/>
                          <a:cs typeface="+mn-cs"/>
                        </a:rPr>
                        <a:t>e</a:t>
                      </a:r>
                      <a:endParaRPr lang="en-GB" sz="2300" dirty="0"/>
                    </a:p>
                  </a:txBody>
                  <a:tcPr marL="82804" marR="82804" marT="43201" marB="43201"/>
                </a:tc>
              </a:tr>
              <a:tr h="914401">
                <a:tc>
                  <a:txBody>
                    <a:bodyPr/>
                    <a:lstStyle/>
                    <a:p>
                      <a:r>
                        <a:rPr lang="en-US" dirty="0" smtClean="0"/>
                        <a:t>7</a:t>
                      </a:r>
                      <a:endParaRPr lang="ar-EG" dirty="0"/>
                    </a:p>
                  </a:txBody>
                  <a:tcPr marL="82804" marR="82804" marT="43201" marB="43201"/>
                </a:tc>
                <a:tc>
                  <a:txBody>
                    <a:bodyPr/>
                    <a:lstStyle/>
                    <a:p>
                      <a:pPr algn="justLow"/>
                      <a:r>
                        <a:rPr lang="en-US" sz="1800" b="0" i="0" u="none" strike="noStrike" baseline="0" dirty="0" smtClean="0">
                          <a:solidFill>
                            <a:srgbClr val="000000"/>
                          </a:solidFill>
                          <a:latin typeface="Times New Roman"/>
                        </a:rPr>
                        <a:t>Re-assemble the bottle following manufacturer's instruction. </a:t>
                      </a:r>
                      <a:endParaRPr lang="ar-EG" dirty="0"/>
                    </a:p>
                  </a:txBody>
                  <a:tcPr marL="82804" marR="82804" marT="43201" marB="43201"/>
                </a:tc>
                <a:tc>
                  <a:txBody>
                    <a:bodyPr/>
                    <a:lstStyle/>
                    <a:p>
                      <a:pPr algn="justLow"/>
                      <a:r>
                        <a:rPr lang="en-US" sz="1800" b="0" i="0" u="none" strike="noStrike" baseline="0" dirty="0" smtClean="0">
                          <a:solidFill>
                            <a:srgbClr val="000000"/>
                          </a:solidFill>
                          <a:latin typeface="Times New Roman"/>
                        </a:rPr>
                        <a:t>To enhance good preparation of formula. </a:t>
                      </a:r>
                      <a:endParaRPr lang="ar-EG" dirty="0"/>
                    </a:p>
                  </a:txBody>
                  <a:tcPr marL="82804" marR="82804" marT="43201" marB="43201"/>
                </a:tc>
              </a:tr>
              <a:tr h="685800">
                <a:tc>
                  <a:txBody>
                    <a:bodyPr/>
                    <a:lstStyle/>
                    <a:p>
                      <a:r>
                        <a:rPr lang="en-US" dirty="0" smtClean="0"/>
                        <a:t>8</a:t>
                      </a:r>
                      <a:endParaRPr lang="ar-EG" dirty="0"/>
                    </a:p>
                  </a:txBody>
                  <a:tcPr marL="82804" marR="82804" marT="43201" marB="43201"/>
                </a:tc>
                <a:tc>
                  <a:txBody>
                    <a:bodyPr/>
                    <a:lstStyle/>
                    <a:p>
                      <a:pPr algn="justLow"/>
                      <a:r>
                        <a:rPr lang="en-US" sz="1800" b="0" i="0" u="none" strike="noStrike" baseline="0" dirty="0" smtClean="0">
                          <a:solidFill>
                            <a:srgbClr val="000000"/>
                          </a:solidFill>
                          <a:latin typeface="Times New Roman"/>
                        </a:rPr>
                        <a:t>Shake the bottle well to mix the contents. </a:t>
                      </a:r>
                      <a:endParaRPr lang="ar-EG" dirty="0"/>
                    </a:p>
                  </a:txBody>
                  <a:tcPr marL="114300" marR="114300" marT="0" marB="0"/>
                </a:tc>
                <a:tc>
                  <a:txBody>
                    <a:bodyPr/>
                    <a:lstStyle/>
                    <a:p>
                      <a:pPr algn="justLow"/>
                      <a:r>
                        <a:rPr lang="en-US" sz="1800" b="0" i="0" u="none" strike="noStrike" baseline="0" dirty="0" smtClean="0">
                          <a:solidFill>
                            <a:srgbClr val="000000"/>
                          </a:solidFill>
                          <a:latin typeface="Times New Roman"/>
                        </a:rPr>
                        <a:t>To avoid improper mix of powdered milk. </a:t>
                      </a:r>
                      <a:endParaRPr lang="ar-EG" dirty="0"/>
                    </a:p>
                  </a:txBody>
                  <a:tcPr marL="114300" marR="114300" marT="0" marB="0"/>
                </a:tc>
              </a:tr>
              <a:tr h="666987">
                <a:tc>
                  <a:txBody>
                    <a:bodyPr/>
                    <a:lstStyle/>
                    <a:p>
                      <a:r>
                        <a:rPr lang="en-US" dirty="0" smtClean="0"/>
                        <a:t>9</a:t>
                      </a:r>
                      <a:endParaRPr lang="ar-EG" dirty="0"/>
                    </a:p>
                  </a:txBody>
                  <a:tcPr marL="82804" marR="82804" marT="43201" marB="43201"/>
                </a:tc>
                <a:tc>
                  <a:txBody>
                    <a:bodyPr/>
                    <a:lstStyle/>
                    <a:p>
                      <a:pPr algn="justLow"/>
                      <a:r>
                        <a:rPr lang="en-US" sz="1800" b="0" i="0" u="none" strike="noStrike" baseline="0" dirty="0" smtClean="0">
                          <a:solidFill>
                            <a:srgbClr val="000000"/>
                          </a:solidFill>
                          <a:latin typeface="Times New Roman"/>
                        </a:rPr>
                        <a:t>Cool quickly to feeding Temperature by holding under a running tap, or placing in a container of water. </a:t>
                      </a:r>
                      <a:endParaRPr lang="ar-EG" dirty="0"/>
                    </a:p>
                  </a:txBody>
                  <a:tcPr marL="114300" marR="114300" marT="0" marB="0"/>
                </a:tc>
                <a:tc>
                  <a:txBody>
                    <a:bodyPr/>
                    <a:lstStyle/>
                    <a:p>
                      <a:r>
                        <a:rPr lang="en-US" sz="1800" b="0" i="0" u="none" strike="noStrike" baseline="0" dirty="0" smtClean="0">
                          <a:solidFill>
                            <a:srgbClr val="000000"/>
                          </a:solidFill>
                          <a:latin typeface="Times New Roman"/>
                        </a:rPr>
                        <a:t>To provide neutral milk temperature for feeding the baby. </a:t>
                      </a:r>
                      <a:endParaRPr lang="ar-EG" dirty="0"/>
                    </a:p>
                  </a:txBody>
                  <a:tcPr marL="82804" marR="82804" marT="43201" marB="43201"/>
                </a:tc>
              </a:tr>
              <a:tr h="666987">
                <a:tc>
                  <a:txBody>
                    <a:bodyPr/>
                    <a:lstStyle/>
                    <a:p>
                      <a:r>
                        <a:rPr lang="en-US" dirty="0" smtClean="0"/>
                        <a:t>10</a:t>
                      </a:r>
                      <a:endParaRPr lang="ar-EG" dirty="0"/>
                    </a:p>
                  </a:txBody>
                  <a:tcPr marL="82804" marR="82804" marT="43201" marB="43201"/>
                </a:tc>
                <a:tc>
                  <a:txBody>
                    <a:bodyPr/>
                    <a:lstStyle/>
                    <a:p>
                      <a:pPr algn="justLow"/>
                      <a:r>
                        <a:rPr lang="en-US" sz="1800" b="0" i="0" u="none" strike="noStrike" baseline="0" dirty="0" smtClean="0">
                          <a:solidFill>
                            <a:srgbClr val="000000"/>
                          </a:solidFill>
                          <a:latin typeface="Times New Roman"/>
                        </a:rPr>
                        <a:t>Check the temperature by shaking a few drops onto the inside of the wrist – it should feel lukewarm, not hot. </a:t>
                      </a:r>
                      <a:endParaRPr lang="ar-EG" dirty="0"/>
                    </a:p>
                  </a:txBody>
                  <a:tcPr marL="114300" marR="114300" marT="0" marB="0"/>
                </a:tc>
                <a:tc>
                  <a:txBody>
                    <a:bodyPr/>
                    <a:lstStyle/>
                    <a:p>
                      <a:r>
                        <a:rPr lang="en-US" sz="1800" b="0" i="0" u="none" strike="noStrike" baseline="0" dirty="0" smtClean="0">
                          <a:solidFill>
                            <a:srgbClr val="000000"/>
                          </a:solidFill>
                          <a:latin typeface="Times New Roman"/>
                        </a:rPr>
                        <a:t>To prevent harming the baby. </a:t>
                      </a:r>
                      <a:endParaRPr lang="ar-EG" dirty="0"/>
                    </a:p>
                  </a:txBody>
                  <a:tcPr marL="82804" marR="82804" marT="43201" marB="43201"/>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2200" y="21152"/>
            <a:ext cx="7452360" cy="1080029"/>
          </a:xfrm>
        </p:spPr>
        <p:txBody>
          <a:bodyPr>
            <a:noAutofit/>
          </a:bodyPr>
          <a:lstStyle/>
          <a:p>
            <a:r>
              <a:rPr lang="en-US" sz="3600" b="1" dirty="0">
                <a:solidFill>
                  <a:srgbClr val="FF0000"/>
                </a:solidFill>
                <a:uFill>
                  <a:solidFill>
                    <a:srgbClr val="000000"/>
                  </a:solidFill>
                </a:uFill>
                <a:latin typeface="Times New Roman"/>
                <a:ea typeface="Calibri"/>
                <a:cs typeface="Arial"/>
              </a:rPr>
              <a:t>Procedure, cont., </a:t>
            </a:r>
            <a:endParaRPr lang="en-US" sz="2600" b="1" dirty="0">
              <a:solidFill>
                <a:srgbClr val="0000FF"/>
              </a:solidFill>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1705827"/>
              </p:ext>
            </p:extLst>
          </p:nvPr>
        </p:nvGraphicFramePr>
        <p:xfrm>
          <a:off x="635000" y="1258887"/>
          <a:ext cx="7452362" cy="4736254"/>
        </p:xfrm>
        <a:graphic>
          <a:graphicData uri="http://schemas.openxmlformats.org/drawingml/2006/table">
            <a:tbl>
              <a:tblPr firstRow="1" bandRow="1">
                <a:tableStyleId>{5C22544A-7EE6-4342-B048-85BDC9FD1C3A}</a:tableStyleId>
              </a:tblPr>
              <a:tblGrid>
                <a:gridCol w="381000"/>
                <a:gridCol w="4191000"/>
                <a:gridCol w="2880362"/>
              </a:tblGrid>
              <a:tr h="434753">
                <a:tc>
                  <a:txBody>
                    <a:bodyPr/>
                    <a:lstStyle/>
                    <a:p>
                      <a:pPr algn="ctr"/>
                      <a:endParaRPr lang="en-US" sz="2300" dirty="0"/>
                    </a:p>
                  </a:txBody>
                  <a:tcPr marL="82804" marR="82804" marT="43201" marB="4320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S</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eps</a:t>
                      </a:r>
                      <a:endParaRPr kumimoji="0" lang="en-GB" sz="2700" b="1" i="0" u="none" strike="noStrike" kern="1200" cap="none" spc="0" normalizeH="0" baseline="0" noProof="0" dirty="0">
                        <a:ln>
                          <a:noFill/>
                        </a:ln>
                        <a:solidFill>
                          <a:prstClr val="white"/>
                        </a:solidFill>
                        <a:effectLst/>
                        <a:uLnTx/>
                        <a:uFillTx/>
                        <a:latin typeface="+mn-lt"/>
                        <a:ea typeface="+mn-ea"/>
                        <a:cs typeface="+mn-cs"/>
                      </a:endParaRPr>
                    </a:p>
                  </a:txBody>
                  <a:tcPr marL="82804" marR="82804" marT="43201" marB="4320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Ra</a:t>
                      </a:r>
                      <a:r>
                        <a:rPr kumimoji="0" lang="en-US" sz="2000" b="1" i="0" u="none" strike="noStrike" kern="1200" cap="none" spc="5" normalizeH="0" baseline="0" noProof="0" dirty="0" smtClean="0">
                          <a:ln>
                            <a:noFill/>
                          </a:ln>
                          <a:solidFill>
                            <a:prstClr val="white"/>
                          </a:solidFill>
                          <a:effectLst/>
                          <a:uLnTx/>
                          <a:uFillTx/>
                          <a:latin typeface="Times New Roman"/>
                          <a:ea typeface="Calibri"/>
                          <a:cs typeface="+mn-cs"/>
                        </a:rPr>
                        <a:t>ti</a:t>
                      </a:r>
                      <a:r>
                        <a:rPr kumimoji="0" lang="en-US" sz="2000" b="1" i="0" u="none" strike="noStrike" kern="1200" cap="none" spc="0" normalizeH="0" baseline="0" noProof="0" dirty="0" smtClean="0">
                          <a:ln>
                            <a:noFill/>
                          </a:ln>
                          <a:solidFill>
                            <a:prstClr val="white"/>
                          </a:solidFill>
                          <a:effectLst/>
                          <a:uLnTx/>
                          <a:uFillTx/>
                          <a:latin typeface="Times New Roman"/>
                          <a:ea typeface="Calibri"/>
                          <a:cs typeface="+mn-cs"/>
                        </a:rPr>
                        <a:t>onal</a:t>
                      </a:r>
                      <a:r>
                        <a:rPr kumimoji="0" lang="en-US" sz="2000" b="1" i="0" u="none" strike="noStrike" kern="1200" cap="none" spc="10" normalizeH="0" baseline="0" noProof="0" dirty="0" smtClean="0">
                          <a:ln>
                            <a:noFill/>
                          </a:ln>
                          <a:solidFill>
                            <a:prstClr val="white"/>
                          </a:solidFill>
                          <a:effectLst/>
                          <a:uLnTx/>
                          <a:uFillTx/>
                          <a:latin typeface="Times New Roman"/>
                          <a:ea typeface="Calibri"/>
                          <a:cs typeface="+mn-cs"/>
                        </a:rPr>
                        <a:t>e</a:t>
                      </a:r>
                      <a:endParaRPr kumimoji="0" lang="en-GB" sz="2300" b="1" i="0" u="none" strike="noStrike" kern="1200" cap="none" spc="0" normalizeH="0" baseline="0" noProof="0" dirty="0" smtClean="0">
                        <a:ln>
                          <a:noFill/>
                        </a:ln>
                        <a:solidFill>
                          <a:prstClr val="white"/>
                        </a:solidFill>
                        <a:effectLst/>
                        <a:uLnTx/>
                        <a:uFillTx/>
                        <a:latin typeface="+mn-lt"/>
                        <a:ea typeface="+mn-ea"/>
                        <a:cs typeface="+mn-cs"/>
                      </a:endParaRPr>
                    </a:p>
                  </a:txBody>
                  <a:tcPr marL="82804" marR="82804" marT="43201" marB="43201"/>
                </a:tc>
              </a:tr>
              <a:tr h="706078">
                <a:tc>
                  <a:txBody>
                    <a:bodyPr/>
                    <a:lstStyle/>
                    <a:p>
                      <a:r>
                        <a:rPr lang="en-US" dirty="0" smtClean="0"/>
                        <a:t>11</a:t>
                      </a:r>
                      <a:endParaRPr lang="ar-EG" dirty="0"/>
                    </a:p>
                  </a:txBody>
                  <a:tcPr marL="82804" marR="82804" marT="43201" marB="43201"/>
                </a:tc>
                <a:tc>
                  <a:txBody>
                    <a:bodyPr/>
                    <a:lstStyle/>
                    <a:p>
                      <a:pPr algn="justLow"/>
                      <a:r>
                        <a:rPr kumimoji="0" lang="en-US" sz="2400" b="0" i="0" u="none" strike="noStrike" kern="1200" baseline="0" dirty="0" smtClean="0">
                          <a:solidFill>
                            <a:srgbClr val="000000"/>
                          </a:solidFill>
                          <a:latin typeface="Times New Roman"/>
                          <a:ea typeface="+mn-ea"/>
                          <a:cs typeface="+mn-cs"/>
                        </a:rPr>
                        <a:t>Any feed that has been used within 2 hours should be discarded. </a:t>
                      </a:r>
                      <a:endParaRPr kumimoji="0" lang="ar-EG" sz="2400" b="0" i="0" u="none" strike="noStrike" kern="1200" baseline="0" dirty="0">
                        <a:solidFill>
                          <a:srgbClr val="000000"/>
                        </a:solidFill>
                        <a:latin typeface="Times New Roman"/>
                        <a:ea typeface="+mn-ea"/>
                        <a:cs typeface="+mn-cs"/>
                      </a:endParaRPr>
                    </a:p>
                  </a:txBody>
                  <a:tcPr marL="114300" marR="114300" marT="0" marB="0"/>
                </a:tc>
                <a:tc>
                  <a:txBody>
                    <a:bodyPr/>
                    <a:lstStyle/>
                    <a:p>
                      <a:pPr algn="justLow"/>
                      <a:r>
                        <a:rPr lang="en-US" sz="2000" b="0" i="0" u="none" strike="noStrike" baseline="0" dirty="0" smtClean="0">
                          <a:solidFill>
                            <a:srgbClr val="000000"/>
                          </a:solidFill>
                          <a:latin typeface="Times New Roman"/>
                        </a:rPr>
                        <a:t>To prevent contamination of feeding </a:t>
                      </a:r>
                      <a:endParaRPr lang="en-US" sz="2000" dirty="0"/>
                    </a:p>
                  </a:txBody>
                  <a:tcPr marL="82804" marR="82804" marT="43201" marB="43201"/>
                </a:tc>
              </a:tr>
              <a:tr h="783104">
                <a:tc gridSpan="3">
                  <a:txBody>
                    <a:bodyPr/>
                    <a:lstStyle/>
                    <a:p>
                      <a:pPr algn="justLow"/>
                      <a:r>
                        <a:rPr kumimoji="0" lang="en-US" sz="2400" b="1" i="0" u="none" strike="noStrike" kern="1200" baseline="0" dirty="0" smtClean="0">
                          <a:solidFill>
                            <a:srgbClr val="000000"/>
                          </a:solidFill>
                          <a:latin typeface="Times New Roman"/>
                          <a:ea typeface="+mn-ea"/>
                          <a:cs typeface="+mn-cs"/>
                        </a:rPr>
                        <a:t>After procedure </a:t>
                      </a:r>
                      <a:endParaRPr kumimoji="0" lang="ar-EG" sz="2400" b="1" i="0" u="none" strike="noStrike" kern="1200" baseline="0" dirty="0">
                        <a:solidFill>
                          <a:srgbClr val="000000"/>
                        </a:solidFill>
                        <a:latin typeface="Times New Roman"/>
                        <a:ea typeface="+mn-ea"/>
                        <a:cs typeface="+mn-cs"/>
                      </a:endParaRPr>
                    </a:p>
                  </a:txBody>
                  <a:tcPr marL="82804" marR="82804" marT="43201" marB="43201"/>
                </a:tc>
                <a:tc hMerge="1">
                  <a:txBody>
                    <a:bodyPr/>
                    <a:lstStyle/>
                    <a:p>
                      <a:pPr algn="justLow"/>
                      <a:endParaRPr kumimoji="0" lang="ar-EG" sz="2400" b="1" i="0" u="none" strike="noStrike" kern="1200" baseline="0" dirty="0">
                        <a:solidFill>
                          <a:srgbClr val="000000"/>
                        </a:solidFill>
                        <a:latin typeface="Times New Roman"/>
                        <a:ea typeface="+mn-ea"/>
                        <a:cs typeface="+mn-cs"/>
                      </a:endParaRPr>
                    </a:p>
                  </a:txBody>
                  <a:tcPr marL="82804" marR="82804" marT="43201" marB="43201"/>
                </a:tc>
                <a:tc hMerge="1">
                  <a:txBody>
                    <a:bodyPr/>
                    <a:lstStyle/>
                    <a:p>
                      <a:endParaRPr lang="en-US" sz="2300" dirty="0"/>
                    </a:p>
                  </a:txBody>
                  <a:tcPr marL="82804" marR="82804" marT="43201" marB="43201"/>
                </a:tc>
              </a:tr>
              <a:tr h="783104">
                <a:tc>
                  <a:txBody>
                    <a:bodyPr/>
                    <a:lstStyle/>
                    <a:p>
                      <a:r>
                        <a:rPr lang="en-US" dirty="0" smtClean="0"/>
                        <a:t>1</a:t>
                      </a:r>
                      <a:endParaRPr lang="ar-EG" dirty="0"/>
                    </a:p>
                  </a:txBody>
                  <a:tcPr marL="82804" marR="82804" marT="43201" marB="43201"/>
                </a:tc>
                <a:tc>
                  <a:txBody>
                    <a:bodyPr/>
                    <a:lstStyle/>
                    <a:p>
                      <a:r>
                        <a:rPr kumimoji="0" lang="en-US" sz="2400" b="0" i="0" u="none" strike="noStrike" kern="1200" baseline="0" dirty="0" smtClean="0">
                          <a:solidFill>
                            <a:srgbClr val="000000"/>
                          </a:solidFill>
                          <a:latin typeface="Times New Roman"/>
                          <a:ea typeface="+mn-ea"/>
                          <a:cs typeface="+mn-cs"/>
                        </a:rPr>
                        <a:t>Wash hand </a:t>
                      </a:r>
                      <a:endParaRPr kumimoji="0" lang="ar-EG" sz="2400" b="0" i="0" u="none" strike="noStrike" kern="1200" baseline="0" dirty="0">
                        <a:solidFill>
                          <a:srgbClr val="000000"/>
                        </a:solidFill>
                        <a:latin typeface="Times New Roman"/>
                        <a:ea typeface="+mn-ea"/>
                        <a:cs typeface="+mn-cs"/>
                      </a:endParaRPr>
                    </a:p>
                  </a:txBody>
                  <a:tcPr marL="82804" marR="82804" marT="43201" marB="43201"/>
                </a:tc>
                <a:tc>
                  <a:txBody>
                    <a:bodyPr/>
                    <a:lstStyle/>
                    <a:p>
                      <a:r>
                        <a:rPr lang="en-US" sz="2400" b="0" i="0" u="none" strike="noStrike" baseline="0" dirty="0" smtClean="0">
                          <a:solidFill>
                            <a:srgbClr val="000000"/>
                          </a:solidFill>
                          <a:latin typeface="Times New Roman"/>
                        </a:rPr>
                        <a:t>To prevent infection </a:t>
                      </a:r>
                      <a:endParaRPr lang="en-US" sz="2300" dirty="0"/>
                    </a:p>
                  </a:txBody>
                  <a:tcPr marL="82804" marR="82804" marT="43201" marB="43201"/>
                </a:tc>
              </a:tr>
              <a:tr h="783104">
                <a:tc>
                  <a:txBody>
                    <a:bodyPr/>
                    <a:lstStyle/>
                    <a:p>
                      <a:r>
                        <a:rPr lang="en-US" dirty="0" smtClean="0"/>
                        <a:t>2</a:t>
                      </a:r>
                      <a:endParaRPr lang="ar-EG" dirty="0"/>
                    </a:p>
                  </a:txBody>
                  <a:tcPr marL="82804" marR="82804" marT="43201" marB="43201"/>
                </a:tc>
                <a:tc>
                  <a:txBody>
                    <a:bodyPr/>
                    <a:lstStyle/>
                    <a:p>
                      <a:r>
                        <a:rPr kumimoji="0" lang="en-US" sz="2400" b="0" i="0" u="none" strike="noStrike" kern="1200" baseline="0" dirty="0" smtClean="0">
                          <a:solidFill>
                            <a:srgbClr val="000000"/>
                          </a:solidFill>
                          <a:latin typeface="Times New Roman"/>
                          <a:ea typeface="+mn-ea"/>
                          <a:cs typeface="+mn-cs"/>
                        </a:rPr>
                        <a:t>Put the Infant in comfortable Position </a:t>
                      </a:r>
                      <a:endParaRPr kumimoji="0" lang="ar-EG" sz="2400" b="0" i="0" u="none" strike="noStrike" kern="1200" baseline="0" dirty="0">
                        <a:solidFill>
                          <a:srgbClr val="000000"/>
                        </a:solidFill>
                        <a:latin typeface="Times New Roman"/>
                        <a:ea typeface="+mn-ea"/>
                        <a:cs typeface="+mn-cs"/>
                      </a:endParaRPr>
                    </a:p>
                  </a:txBody>
                  <a:tcPr marL="82804" marR="82804" marT="43201" marB="43201"/>
                </a:tc>
                <a:tc>
                  <a:txBody>
                    <a:bodyPr/>
                    <a:lstStyle/>
                    <a:p>
                      <a:r>
                        <a:rPr lang="en-US" sz="2400" b="0" i="0" u="none" strike="noStrike" baseline="0" dirty="0" smtClean="0">
                          <a:solidFill>
                            <a:srgbClr val="000000"/>
                          </a:solidFill>
                          <a:latin typeface="Times New Roman"/>
                        </a:rPr>
                        <a:t>To prevent discomfort and colic </a:t>
                      </a:r>
                      <a:endParaRPr lang="en-US" sz="2300" dirty="0"/>
                    </a:p>
                  </a:txBody>
                  <a:tcPr marL="82804" marR="82804" marT="43201" marB="43201"/>
                </a:tc>
              </a:tr>
              <a:tr h="783104">
                <a:tc>
                  <a:txBody>
                    <a:bodyPr/>
                    <a:lstStyle/>
                    <a:p>
                      <a:r>
                        <a:rPr lang="en-US" dirty="0" smtClean="0"/>
                        <a:t>3</a:t>
                      </a:r>
                      <a:endParaRPr lang="ar-EG" dirty="0"/>
                    </a:p>
                  </a:txBody>
                  <a:tcPr marL="82804" marR="82804" marT="43201" marB="43201"/>
                </a:tc>
                <a:tc>
                  <a:txBody>
                    <a:bodyPr/>
                    <a:lstStyle/>
                    <a:p>
                      <a:r>
                        <a:rPr kumimoji="0" lang="en-US" sz="2400" b="0" i="0" u="none" strike="noStrike" kern="1200" baseline="0" dirty="0" smtClean="0">
                          <a:solidFill>
                            <a:srgbClr val="000000"/>
                          </a:solidFill>
                          <a:latin typeface="Times New Roman"/>
                          <a:ea typeface="+mn-ea"/>
                          <a:cs typeface="+mn-cs"/>
                        </a:rPr>
                        <a:t>Record and report any abnormality </a:t>
                      </a:r>
                      <a:endParaRPr kumimoji="0" lang="ar-EG" sz="2400" b="0" i="0" u="none" strike="noStrike" kern="1200" baseline="0" dirty="0">
                        <a:solidFill>
                          <a:srgbClr val="000000"/>
                        </a:solidFill>
                        <a:latin typeface="Times New Roman"/>
                        <a:ea typeface="+mn-ea"/>
                        <a:cs typeface="+mn-cs"/>
                      </a:endParaRPr>
                    </a:p>
                  </a:txBody>
                  <a:tcPr marL="82804" marR="82804" marT="43201" marB="43201"/>
                </a:tc>
                <a:tc>
                  <a:txBody>
                    <a:bodyPr/>
                    <a:lstStyle/>
                    <a:p>
                      <a:r>
                        <a:rPr lang="en-US" sz="2400" b="0" i="0" u="none" strike="noStrike" baseline="0" dirty="0" smtClean="0">
                          <a:solidFill>
                            <a:srgbClr val="000000"/>
                          </a:solidFill>
                          <a:latin typeface="Times New Roman"/>
                        </a:rPr>
                        <a:t>To promote follow up of baby condition </a:t>
                      </a:r>
                      <a:endParaRPr lang="en-US" sz="2300" dirty="0"/>
                    </a:p>
                  </a:txBody>
                  <a:tcPr marL="82804" marR="82804" marT="43201" marB="43201"/>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1232</TotalTime>
  <Words>1064</Words>
  <Application>Microsoft Office PowerPoint</Application>
  <PresentationFormat>Custom</PresentationFormat>
  <Paragraphs>121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PowerPoint Presentation</vt:lpstr>
      <vt:lpstr>Formula feeding </vt:lpstr>
      <vt:lpstr>Presentation rules </vt:lpstr>
      <vt:lpstr>Definition:</vt:lpstr>
      <vt:lpstr>Procedure</vt:lpstr>
      <vt:lpstr>Procedure, cont., </vt:lpstr>
      <vt:lpstr>Procedure, cont., </vt:lpstr>
      <vt:lpstr>Procedure, cont., </vt:lpstr>
      <vt:lpstr>Procedure, cont., </vt:lpstr>
      <vt:lpstr>Nasogastric Tube Insertion </vt:lpstr>
      <vt:lpstr>Introduction</vt:lpstr>
      <vt:lpstr>PowerPoint Presentation</vt:lpstr>
      <vt:lpstr>Articles required: </vt:lpstr>
      <vt:lpstr>PowerPoint Presentation</vt:lpstr>
      <vt:lpstr>Ryle's Tube Insertion </vt:lpstr>
      <vt:lpstr>Ryle's Tube Insertion cont.,</vt:lpstr>
      <vt:lpstr>Ryle's Tube Insertion cont.,</vt:lpstr>
      <vt:lpstr>PowerPoint Presentation</vt:lpstr>
      <vt:lpstr>Ryle's Tube Insertion cont.,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as</dc:creator>
  <cp:lastModifiedBy>ahmed</cp:lastModifiedBy>
  <cp:revision>149</cp:revision>
  <dcterms:created xsi:type="dcterms:W3CDTF">2006-08-16T00:00:00Z</dcterms:created>
  <dcterms:modified xsi:type="dcterms:W3CDTF">2020-03-30T20:43:51Z</dcterms:modified>
</cp:coreProperties>
</file>