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60" r:id="rId4"/>
    <p:sldId id="262" r:id="rId5"/>
    <p:sldId id="266" r:id="rId6"/>
    <p:sldId id="267" r:id="rId7"/>
    <p:sldId id="270" r:id="rId8"/>
    <p:sldId id="272" r:id="rId9"/>
    <p:sldId id="273" r:id="rId10"/>
    <p:sldId id="274" r:id="rId11"/>
    <p:sldId id="275" r:id="rId12"/>
    <p:sldId id="354" r:id="rId13"/>
    <p:sldId id="350" r:id="rId14"/>
    <p:sldId id="351" r:id="rId15"/>
    <p:sldId id="352" r:id="rId16"/>
    <p:sldId id="353" r:id="rId17"/>
    <p:sldId id="340" r:id="rId18"/>
  </p:sldIdLst>
  <p:sldSz cx="8280400" cy="6480175"/>
  <p:notesSz cx="6858000" cy="9144000"/>
  <p:defaultTextStyle>
    <a:defPPr>
      <a:defRPr lang="en-US"/>
    </a:defPPr>
    <a:lvl1pPr marL="0" algn="l" defTabSz="84330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21653" algn="l" defTabSz="84330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43305" algn="l" defTabSz="84330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64957" algn="l" defTabSz="84330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86610" algn="l" defTabSz="84330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108263" algn="l" defTabSz="84330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529915" algn="l" defTabSz="84330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51567" algn="l" defTabSz="84330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73220" algn="l" defTabSz="84330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7158" autoAdjust="0"/>
  </p:normalViewPr>
  <p:slideViewPr>
    <p:cSldViewPr>
      <p:cViewPr>
        <p:scale>
          <a:sx n="77" d="100"/>
          <a:sy n="77" d="100"/>
        </p:scale>
        <p:origin x="-1350" y="-72"/>
      </p:cViewPr>
      <p:guideLst>
        <p:guide orient="horz" pos="2041"/>
        <p:guide pos="2608"/>
      </p:guideLst>
    </p:cSldViewPr>
  </p:slideViewPr>
  <p:outlineViewPr>
    <p:cViewPr>
      <p:scale>
        <a:sx n="33" d="100"/>
        <a:sy n="33" d="100"/>
      </p:scale>
      <p:origin x="0" y="504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5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0071AA-B516-446D-BB08-69559BDC5E43}" type="datetimeFigureOut">
              <a:rPr lang="en-US" smtClean="0"/>
              <a:pPr/>
              <a:t>3/31/2020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38250" y="685800"/>
            <a:ext cx="4381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2D5B64-43CC-4D26-9514-843173CB8B0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936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4330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1653" algn="l" defTabSz="84330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43305" algn="l" defTabSz="84330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64957" algn="l" defTabSz="84330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86610" algn="l" defTabSz="84330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08263" algn="l" defTabSz="84330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29915" algn="l" defTabSz="84330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51567" algn="l" defTabSz="84330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73220" algn="l" defTabSz="84330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38250" y="685800"/>
            <a:ext cx="43815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817CA-AC26-4EFB-B0DC-D05CD399C31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83024" y="1296035"/>
            <a:ext cx="7110103" cy="1728047"/>
          </a:xfrm>
          <a:ln>
            <a:noFill/>
          </a:ln>
        </p:spPr>
        <p:txBody>
          <a:bodyPr vert="horz" tIns="0" rIns="16866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2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83024" y="3050668"/>
            <a:ext cx="7112863" cy="1656044"/>
          </a:xfrm>
        </p:spPr>
        <p:txBody>
          <a:bodyPr lIns="0" rIns="16866"/>
          <a:lstStyle>
            <a:lvl1pPr marL="0" marR="42165" indent="0" algn="r">
              <a:buNone/>
              <a:defRPr>
                <a:solidFill>
                  <a:schemeClr val="tx1"/>
                </a:solidFill>
              </a:defRPr>
            </a:lvl1pPr>
            <a:lvl2pPr marL="421653" indent="0" algn="ctr">
              <a:buNone/>
            </a:lvl2pPr>
            <a:lvl3pPr marL="843305" indent="0" algn="ctr">
              <a:buNone/>
            </a:lvl3pPr>
            <a:lvl4pPr marL="1264957" indent="0" algn="ctr">
              <a:buNone/>
            </a:lvl4pPr>
            <a:lvl5pPr marL="1686610" indent="0" algn="ctr">
              <a:buNone/>
            </a:lvl5pPr>
            <a:lvl6pPr marL="2108263" indent="0" algn="ctr">
              <a:buNone/>
            </a:lvl6pPr>
            <a:lvl7pPr marL="2529915" indent="0" algn="ctr">
              <a:buNone/>
            </a:lvl7pPr>
            <a:lvl8pPr marL="2951567" indent="0" algn="ctr">
              <a:buNone/>
            </a:lvl8pPr>
            <a:lvl9pPr marL="337322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03290" y="864025"/>
            <a:ext cx="1863090" cy="492463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4020" y="864025"/>
            <a:ext cx="5451263" cy="492463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264" y="1244194"/>
            <a:ext cx="7038340" cy="1287395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2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264" y="2555657"/>
            <a:ext cx="7038340" cy="1426538"/>
          </a:xfrm>
        </p:spPr>
        <p:txBody>
          <a:bodyPr lIns="42165" rIns="42165" anchor="t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020" y="665298"/>
            <a:ext cx="7452360" cy="1080029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4020" y="1814302"/>
            <a:ext cx="3657177" cy="419051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09204" y="1814302"/>
            <a:ext cx="3657177" cy="419051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020" y="665298"/>
            <a:ext cx="7452360" cy="1080029"/>
          </a:xfrm>
        </p:spPr>
        <p:txBody>
          <a:bodyPr tIns="42165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4020" y="1753038"/>
            <a:ext cx="3658615" cy="623027"/>
          </a:xfrm>
        </p:spPr>
        <p:txBody>
          <a:bodyPr lIns="42165" tIns="0" rIns="42165" bIns="0" anchor="ctr">
            <a:noAutofit/>
          </a:bodyPr>
          <a:lstStyle>
            <a:lvl1pPr marL="0" indent="0">
              <a:buNone/>
              <a:defRPr sz="22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800" b="1"/>
            </a:lvl2pPr>
            <a:lvl3pPr>
              <a:buNone/>
              <a:defRPr sz="1600" b="1"/>
            </a:lvl3pPr>
            <a:lvl4pPr>
              <a:buNone/>
              <a:defRPr sz="1400" b="1"/>
            </a:lvl4pPr>
            <a:lvl5pPr>
              <a:buNone/>
              <a:defRPr sz="14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206329" y="1757300"/>
            <a:ext cx="3660052" cy="618766"/>
          </a:xfrm>
        </p:spPr>
        <p:txBody>
          <a:bodyPr lIns="42165" tIns="0" rIns="42165" bIns="0" anchor="ctr"/>
          <a:lstStyle>
            <a:lvl1pPr marL="0" indent="0">
              <a:buNone/>
              <a:defRPr sz="22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800" b="1"/>
            </a:lvl2pPr>
            <a:lvl3pPr>
              <a:buNone/>
              <a:defRPr sz="1600" b="1"/>
            </a:lvl3pPr>
            <a:lvl4pPr>
              <a:buNone/>
              <a:defRPr sz="1400" b="1"/>
            </a:lvl4pPr>
            <a:lvl5pPr>
              <a:buNone/>
              <a:defRPr sz="14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4020" y="2376064"/>
            <a:ext cx="3658615" cy="3633850"/>
          </a:xfrm>
        </p:spPr>
        <p:txBody>
          <a:bodyPr tIns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06329" y="2376064"/>
            <a:ext cx="3660052" cy="3633850"/>
          </a:xfrm>
        </p:spPr>
        <p:txBody>
          <a:bodyPr tIns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020" y="665298"/>
            <a:ext cx="7521363" cy="1080029"/>
          </a:xfrm>
        </p:spPr>
        <p:txBody>
          <a:bodyPr vert="horz" tIns="42165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030" y="486015"/>
            <a:ext cx="2484120" cy="1098029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4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21030" y="1584043"/>
            <a:ext cx="2484120" cy="4320117"/>
          </a:xfrm>
        </p:spPr>
        <p:txBody>
          <a:bodyPr lIns="16866" rIns="16866"/>
          <a:lstStyle>
            <a:lvl1pPr marL="0" indent="0" algn="l">
              <a:buNone/>
              <a:defRPr sz="1300"/>
            </a:lvl1pPr>
            <a:lvl2pPr indent="0" algn="l">
              <a:buNone/>
              <a:defRPr sz="11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37407" y="1584043"/>
            <a:ext cx="4628974" cy="4320117"/>
          </a:xfrm>
        </p:spPr>
        <p:txBody>
          <a:bodyPr tIns="0"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18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2866766" y="1047031"/>
            <a:ext cx="4761230" cy="3888105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331" tIns="42165" rIns="84331" bIns="42165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7248188" y="5064485"/>
            <a:ext cx="140767" cy="14688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331" tIns="42165" rIns="84331" bIns="42165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027" y="1112153"/>
            <a:ext cx="2003857" cy="1495430"/>
          </a:xfrm>
        </p:spPr>
        <p:txBody>
          <a:bodyPr vert="horz" lIns="42165" tIns="42165" rIns="42165" bIns="42165" anchor="b"/>
          <a:lstStyle>
            <a:lvl1pPr algn="l">
              <a:buNone/>
              <a:defRPr sz="18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2027" y="2672939"/>
            <a:ext cx="2001096" cy="2059256"/>
          </a:xfrm>
        </p:spPr>
        <p:txBody>
          <a:bodyPr lIns="59031" rIns="42165" bIns="42165" anchor="t"/>
          <a:lstStyle>
            <a:lvl1pPr marL="0" indent="0" algn="l">
              <a:spcBef>
                <a:spcPts val="230"/>
              </a:spcBef>
              <a:buFontTx/>
              <a:buNone/>
              <a:defRPr sz="12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314354" y="6006163"/>
            <a:ext cx="552027" cy="345009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156580" y="1133433"/>
            <a:ext cx="4181602" cy="371530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0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8625" y="5496148"/>
            <a:ext cx="8297651" cy="98402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331" tIns="42165" rIns="84331" bIns="42165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3967693" y="5877159"/>
            <a:ext cx="4312708" cy="60301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331" tIns="42165" rIns="84331" bIns="42165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8625" y="-6751"/>
            <a:ext cx="8297651" cy="98402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331" tIns="42165" rIns="84331" bIns="42165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967693" y="-6750"/>
            <a:ext cx="4312708" cy="60301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4331" tIns="42165" rIns="84331" bIns="42165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14020" y="665298"/>
            <a:ext cx="7452360" cy="1080029"/>
          </a:xfrm>
          <a:prstGeom prst="rect">
            <a:avLst/>
          </a:prstGeom>
        </p:spPr>
        <p:txBody>
          <a:bodyPr vert="horz" lIns="0" tIns="42165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14020" y="1828849"/>
            <a:ext cx="7452360" cy="4147312"/>
          </a:xfrm>
          <a:prstGeom prst="rect">
            <a:avLst/>
          </a:prstGeom>
        </p:spPr>
        <p:txBody>
          <a:bodyPr vert="horz" lIns="84331" tIns="42165" rIns="84331" bIns="42165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14020" y="6006163"/>
            <a:ext cx="1932093" cy="345009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415116" y="6006163"/>
            <a:ext cx="3036147" cy="345009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1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176346" y="6006163"/>
            <a:ext cx="690034" cy="345009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7222" y="191257"/>
            <a:ext cx="8313497" cy="613456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52991" indent="-252991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90313" indent="-227693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843305" indent="-227693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297" indent="-193960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49288" indent="-193960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2279" indent="-193960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70941" indent="-168661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023932" indent="-168661" algn="l" rtl="0" eaLnBrk="1" latinLnBrk="0" hangingPunct="1">
        <a:spcBef>
          <a:spcPct val="20000"/>
        </a:spcBef>
        <a:buClr>
          <a:schemeClr val="tx2"/>
        </a:buClr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76923" indent="-168661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2165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4330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26495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68661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0826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529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95156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3732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medical photos\img_1374399525_379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52557" y="1080015"/>
            <a:ext cx="5001321" cy="330310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800" y="19092"/>
            <a:ext cx="7452360" cy="1080029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Calibri"/>
                <a:cs typeface="Arial"/>
              </a:rPr>
              <a:t>Procedure, cont., </a:t>
            </a:r>
            <a:endParaRPr lang="en-GB" sz="1800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9450316"/>
              </p:ext>
            </p:extLst>
          </p:nvPr>
        </p:nvGraphicFramePr>
        <p:xfrm>
          <a:off x="482600" y="1182687"/>
          <a:ext cx="7452360" cy="5257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3962400"/>
                <a:gridCol w="2880360"/>
              </a:tblGrid>
              <a:tr h="457199"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S</a:t>
                      </a:r>
                      <a:r>
                        <a:rPr kumimoji="0" lang="en-US" sz="2000" b="1" i="0" u="none" strike="noStrike" kern="1200" cap="none" spc="5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t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eps</a:t>
                      </a:r>
                      <a:endParaRPr kumimoji="0" lang="en-GB" sz="2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Ra</a:t>
                      </a:r>
                      <a:r>
                        <a:rPr kumimoji="0" lang="en-US" sz="2000" b="1" i="0" u="none" strike="noStrike" kern="1200" cap="none" spc="5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ti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onal</a:t>
                      </a:r>
                      <a:r>
                        <a:rPr kumimoji="0" lang="en-US" sz="2000" b="1" i="0" u="none" strike="noStrike" kern="1200" cap="none" spc="1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e</a:t>
                      </a:r>
                      <a:endParaRPr lang="en-GB" sz="2300" dirty="0"/>
                    </a:p>
                  </a:txBody>
                  <a:tcPr marL="82804" marR="82804" marT="43201" marB="43201"/>
                </a:tc>
              </a:tr>
              <a:tr h="1600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-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10</a:t>
                      </a:r>
                      <a:endParaRPr kumimoji="0" lang="en-GB" sz="1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0" marR="89535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817880" algn="r"/>
                        </a:tabLst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Clean the eye using wash cloth with water only from the inner to outer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aspe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c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spc="-3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of</a:t>
                      </a:r>
                      <a:r>
                        <a:rPr lang="en-US" sz="2000" spc="-1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he</a:t>
                      </a:r>
                      <a:r>
                        <a:rPr lang="en-US" sz="2000" spc="-1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l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d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0" marR="0" indent="0" algn="justLow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Fol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l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owing</a:t>
                      </a:r>
                      <a:r>
                        <a:rPr lang="en-US" sz="2000" spc="-6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h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spc="-2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na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ure</a:t>
                      </a:r>
                      <a:r>
                        <a:rPr lang="en-US" sz="2000" spc="-5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te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spc="-3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f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l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ow</a:t>
                      </a:r>
                      <a:r>
                        <a:rPr lang="en-US" sz="2000" spc="-2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wi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l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l pr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v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nt</a:t>
                      </a:r>
                      <a:r>
                        <a:rPr lang="en-US" sz="2000" spc="-4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h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spc="-2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sp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ead</a:t>
                      </a:r>
                      <a:r>
                        <a:rPr lang="en-US" sz="2000" spc="-4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of mic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o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o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g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n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sms</a:t>
                      </a:r>
                      <a:endParaRPr kumimoji="0" lang="en-GB" sz="19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804" marR="82804" marT="43201" marB="43201"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11</a:t>
                      </a:r>
                      <a:endParaRPr lang="en-GB" sz="1900" b="1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180340" marR="89535" algn="l" rtl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17880" algn="r"/>
                        </a:tabLst>
                      </a:pPr>
                      <a:r>
                        <a:rPr kumimoji="0" lang="en-US" sz="2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Wash the infant face with water only</a:t>
                      </a: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180340" marR="89535" algn="l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17880" algn="r"/>
                        </a:tabLst>
                      </a:pPr>
                      <a:r>
                        <a:rPr kumimoji="0" lang="en-US" sz="2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Using plain water will prevent </a:t>
                      </a:r>
                      <a:r>
                        <a:rPr kumimoji="0" lang="en-US" sz="20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soap 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f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om</a:t>
                      </a:r>
                      <a:r>
                        <a:rPr lang="en-US" sz="2000" spc="-3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ir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it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ng</a:t>
                      </a:r>
                      <a:r>
                        <a:rPr lang="en-US" sz="2000" spc="-4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h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spc="-3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y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es</a:t>
                      </a:r>
                      <a:endParaRPr kumimoji="0" lang="en-US" sz="20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  <a:tr h="666987">
                <a:tc>
                  <a:txBody>
                    <a:bodyPr/>
                    <a:lstStyle/>
                    <a:p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12</a:t>
                      </a:r>
                      <a:endParaRPr lang="en-GB" sz="1900" b="1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180340" marR="89535" algn="just" rtl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17880" algn="r"/>
                        </a:tabLst>
                      </a:pPr>
                      <a:r>
                        <a:rPr kumimoji="0" lang="en-US" sz="2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Wash infant's ears and neck </a:t>
                      </a:r>
                      <a:r>
                        <a:rPr kumimoji="0" lang="en-US" sz="20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giving particular attention to skin fold of the neck, behind the ears and the external part of the ears</a:t>
                      </a:r>
                      <a:endParaRPr kumimoji="0" lang="en-US" sz="20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justLow"/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Pr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vents</a:t>
                      </a:r>
                      <a:r>
                        <a:rPr lang="en-US" sz="2000" spc="-5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15" dirty="0" smtClean="0">
                          <a:effectLst/>
                          <a:latin typeface="Times New Roman"/>
                          <a:ea typeface="Calibri"/>
                        </a:rPr>
                        <a:t>p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ossi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bl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spc="-5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p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c</a:t>
                      </a:r>
                      <a:r>
                        <a:rPr lang="en-US" sz="2000" spc="-10" dirty="0" smtClean="0">
                          <a:effectLst/>
                          <a:latin typeface="Times New Roman"/>
                          <a:ea typeface="Calibri"/>
                        </a:rPr>
                        <a:t>k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ng</a:t>
                      </a:r>
                      <a:r>
                        <a:rPr lang="en-US" sz="2000" spc="-4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of</a:t>
                      </a:r>
                      <a:r>
                        <a:rPr lang="en-US" sz="2000" spc="-1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he d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scharge</a:t>
                      </a:r>
                      <a:r>
                        <a:rPr lang="en-US" sz="2000" spc="-6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f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her</a:t>
                      </a:r>
                      <a:r>
                        <a:rPr lang="en-US" sz="2000" spc="-2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down</a:t>
                      </a:r>
                      <a:r>
                        <a:rPr lang="en-US" sz="2000" spc="-3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he</a:t>
                      </a:r>
                      <a:r>
                        <a:rPr lang="en-US" sz="2000" spc="-1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spc="-1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can</a:t>
                      </a:r>
                      <a:r>
                        <a:rPr lang="en-US" sz="2000" spc="15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l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. Pr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vents</a:t>
                      </a:r>
                      <a:r>
                        <a:rPr lang="en-US" sz="2000" spc="-5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d</a:t>
                      </a:r>
                      <a:r>
                        <a:rPr lang="en-US" sz="2000" spc="20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mage</a:t>
                      </a:r>
                      <a:r>
                        <a:rPr lang="en-US" sz="2000" spc="-5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20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o</a:t>
                      </a:r>
                      <a:r>
                        <a:rPr lang="en-US" sz="2000" spc="-1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ea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d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um</a:t>
                      </a:r>
                      <a:r>
                        <a:rPr lang="en-GB" sz="1900" dirty="0" smtClean="0"/>
                        <a:t> </a:t>
                      </a:r>
                      <a:endParaRPr lang="en-GB" sz="1900" dirty="0"/>
                    </a:p>
                  </a:txBody>
                  <a:tcPr marL="82804" marR="82804" marT="43201" marB="43201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2200" y="21152"/>
            <a:ext cx="7452360" cy="1080029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Calibri"/>
                <a:cs typeface="Arial"/>
              </a:rPr>
              <a:t>Procedure, cont., </a:t>
            </a:r>
            <a:endParaRPr lang="en-US" sz="2600" b="1" dirty="0">
              <a:solidFill>
                <a:srgbClr val="0000FF"/>
              </a:solidFill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8772364"/>
              </p:ext>
            </p:extLst>
          </p:nvPr>
        </p:nvGraphicFramePr>
        <p:xfrm>
          <a:off x="635000" y="1258887"/>
          <a:ext cx="7452362" cy="4798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4296924"/>
                <a:gridCol w="2545838"/>
              </a:tblGrid>
              <a:tr h="434753">
                <a:tc>
                  <a:txBody>
                    <a:bodyPr/>
                    <a:lstStyle/>
                    <a:p>
                      <a:pPr algn="ctr"/>
                      <a:endParaRPr lang="en-US" sz="2300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S</a:t>
                      </a:r>
                      <a:r>
                        <a:rPr kumimoji="0" lang="en-US" sz="2000" b="1" i="0" u="none" strike="noStrike" kern="1200" cap="none" spc="5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t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eps</a:t>
                      </a:r>
                      <a:endParaRPr kumimoji="0" lang="en-GB" sz="2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Ra</a:t>
                      </a:r>
                      <a:r>
                        <a:rPr kumimoji="0" lang="en-US" sz="2000" b="1" i="0" u="none" strike="noStrike" kern="1200" cap="none" spc="5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ti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onal</a:t>
                      </a:r>
                      <a:r>
                        <a:rPr kumimoji="0" lang="en-US" sz="2000" b="1" i="0" u="none" strike="noStrike" kern="1200" cap="none" spc="1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e</a:t>
                      </a:r>
                      <a:endParaRPr kumimoji="0" lang="en-GB" sz="23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804" marR="82804" marT="43201" marB="43201"/>
                </a:tc>
              </a:tr>
              <a:tr h="2230078"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13</a:t>
                      </a:r>
                      <a:endParaRPr lang="en-US" sz="2300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0" marR="89535" algn="justLow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17880" algn="r"/>
                        </a:tabLst>
                      </a:pPr>
                      <a:r>
                        <a:rPr kumimoji="0"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Place the infant again on his back</a:t>
                      </a:r>
                      <a:r>
                        <a:rPr kumimoji="0"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, Wash, rinse and dry each arm and hand , pay attention to the axilla, dry it thoroughly</a:t>
                      </a:r>
                    </a:p>
                    <a:p>
                      <a:pPr marL="180340" marR="89535" algn="just" rtl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17880" algn="r"/>
                        </a:tabLs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endParaRPr lang="en-US" sz="2300" dirty="0"/>
                    </a:p>
                  </a:txBody>
                  <a:tcPr marL="82804" marR="82804" marT="43201" marB="43201"/>
                </a:tc>
              </a:tr>
              <a:tr h="783104"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14</a:t>
                      </a:r>
                      <a:endParaRPr lang="en-US" sz="2300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algn="justLow"/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Wash,</a:t>
                      </a:r>
                      <a:r>
                        <a:rPr lang="en-US" sz="2400" spc="-3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400" spc="-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400" spc="5" dirty="0" smtClean="0">
                          <a:effectLst/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nse</a:t>
                      </a:r>
                      <a:r>
                        <a:rPr lang="en-US" sz="2400" spc="-3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and</a:t>
                      </a:r>
                      <a:r>
                        <a:rPr lang="en-US" sz="2400" spc="-2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400" spc="10" dirty="0" smtClean="0">
                          <a:effectLst/>
                          <a:latin typeface="Times New Roman"/>
                          <a:ea typeface="Calibri"/>
                        </a:rPr>
                        <a:t>d</a:t>
                      </a:r>
                      <a:r>
                        <a:rPr lang="en-US" sz="2400" spc="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y</a:t>
                      </a:r>
                      <a:r>
                        <a:rPr lang="en-US" sz="2400" spc="-2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the</a:t>
                      </a:r>
                      <a:r>
                        <a:rPr lang="en-US" sz="2400" spc="-2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400" spc="5" dirty="0" smtClean="0">
                          <a:effectLst/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n</a:t>
                      </a:r>
                      <a:r>
                        <a:rPr lang="en-US" sz="2400" spc="5" dirty="0" smtClean="0">
                          <a:effectLst/>
                          <a:latin typeface="Times New Roman"/>
                          <a:ea typeface="Calibri"/>
                        </a:rPr>
                        <a:t>f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400" spc="5" dirty="0" smtClean="0">
                          <a:effectLst/>
                          <a:latin typeface="Times New Roman"/>
                          <a:ea typeface="Calibri"/>
                        </a:rPr>
                        <a:t>nt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's chest</a:t>
                      </a:r>
                      <a:r>
                        <a:rPr lang="en-US" sz="2400" spc="-3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400" spc="5" dirty="0" smtClean="0">
                          <a:effectLst/>
                          <a:latin typeface="Times New Roman"/>
                          <a:ea typeface="Calibri"/>
                        </a:rPr>
                        <a:t>n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d</a:t>
                      </a:r>
                      <a:r>
                        <a:rPr lang="en-US" sz="2400" spc="-2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400" spc="5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bd</a:t>
                      </a:r>
                      <a:r>
                        <a:rPr lang="en-US" sz="2400" spc="10" dirty="0" smtClean="0">
                          <a:effectLst/>
                          <a:latin typeface="Times New Roman"/>
                          <a:ea typeface="Calibri"/>
                        </a:rPr>
                        <a:t>o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m</a:t>
                      </a:r>
                      <a:r>
                        <a:rPr lang="en-US" sz="2400" spc="5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n.</a:t>
                      </a:r>
                      <a:r>
                        <a:rPr lang="en-US" sz="2400" spc="-6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K</a:t>
                      </a:r>
                      <a:r>
                        <a:rPr lang="en-US" sz="2400" spc="-5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ep</a:t>
                      </a:r>
                      <a:r>
                        <a:rPr lang="en-US" sz="2400" spc="-3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h</a:t>
                      </a:r>
                      <a:r>
                        <a:rPr lang="en-US" sz="2400" spc="5" dirty="0" smtClean="0">
                          <a:effectLst/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m co</a:t>
                      </a:r>
                      <a:r>
                        <a:rPr lang="en-US" sz="2400" spc="-5" dirty="0" smtClean="0">
                          <a:effectLst/>
                          <a:latin typeface="Times New Roman"/>
                          <a:ea typeface="Calibri"/>
                        </a:rPr>
                        <a:t>v</a:t>
                      </a:r>
                      <a:r>
                        <a:rPr lang="en-US" sz="2400" spc="1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400" spc="-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ed</a:t>
                      </a:r>
                      <a:r>
                        <a:rPr lang="en-US" sz="2400" spc="-4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wi</a:t>
                      </a:r>
                      <a:r>
                        <a:rPr lang="en-US" sz="2400" spc="10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h</a:t>
                      </a:r>
                      <a:r>
                        <a:rPr lang="en-US" sz="2400" spc="-3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b</a:t>
                      </a:r>
                      <a:r>
                        <a:rPr lang="en-US" sz="2400" spc="5" dirty="0" smtClean="0">
                          <a:effectLst/>
                          <a:latin typeface="Times New Roman"/>
                          <a:ea typeface="Calibri"/>
                        </a:rPr>
                        <a:t>at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h</a:t>
                      </a:r>
                      <a:r>
                        <a:rPr lang="en-US" sz="2400" spc="-2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b</a:t>
                      </a:r>
                      <a:r>
                        <a:rPr lang="en-US" sz="2400" spc="5" dirty="0" smtClean="0">
                          <a:effectLst/>
                          <a:latin typeface="Times New Roman"/>
                          <a:ea typeface="Calibri"/>
                        </a:rPr>
                        <a:t>l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400" spc="5" dirty="0" smtClean="0">
                          <a:effectLst/>
                          <a:latin typeface="Times New Roman"/>
                          <a:ea typeface="Calibri"/>
                        </a:rPr>
                        <a:t>n</a:t>
                      </a:r>
                      <a:r>
                        <a:rPr lang="en-US" sz="2400" spc="-5" dirty="0" smtClean="0">
                          <a:effectLst/>
                          <a:latin typeface="Times New Roman"/>
                          <a:ea typeface="Calibri"/>
                        </a:rPr>
                        <a:t>k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et</a:t>
                      </a:r>
                      <a:r>
                        <a:rPr lang="en-US" sz="2400" spc="-5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or</a:t>
                      </a:r>
                      <a:r>
                        <a:rPr lang="en-US" sz="2400" spc="-2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400" spc="5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400" spc="10" dirty="0" smtClean="0">
                          <a:effectLst/>
                          <a:latin typeface="Times New Roman"/>
                          <a:ea typeface="Calibri"/>
                        </a:rPr>
                        <a:t>o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wel between</a:t>
                      </a:r>
                      <a:r>
                        <a:rPr lang="en-US" sz="2400" spc="-4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wash</a:t>
                      </a:r>
                      <a:r>
                        <a:rPr lang="en-US" sz="2400" spc="10" dirty="0" smtClean="0">
                          <a:effectLst/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ng</a:t>
                      </a:r>
                      <a:r>
                        <a:rPr lang="en-US" sz="2400" spc="-5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400" spc="5" dirty="0" smtClean="0">
                          <a:effectLst/>
                          <a:latin typeface="Times New Roman"/>
                          <a:ea typeface="Calibri"/>
                        </a:rPr>
                        <a:t>n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d</a:t>
                      </a:r>
                      <a:r>
                        <a:rPr lang="en-US" sz="2400" spc="-2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rins</a:t>
                      </a:r>
                      <a:r>
                        <a:rPr lang="en-US" sz="2400" spc="10" dirty="0" smtClean="0">
                          <a:effectLst/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en-US" sz="2400" dirty="0" smtClean="0">
                          <a:effectLst/>
                          <a:latin typeface="Times New Roman"/>
                          <a:ea typeface="Calibri"/>
                        </a:rPr>
                        <a:t>ng</a:t>
                      </a:r>
                      <a:endParaRPr lang="en-US" sz="2300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endParaRPr lang="en-US" sz="2300" dirty="0"/>
                    </a:p>
                  </a:txBody>
                  <a:tcPr marL="82804" marR="82804" marT="43201" marB="43201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1703" y="877887"/>
            <a:ext cx="2304762" cy="14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800" y="1580806"/>
            <a:ext cx="1323975" cy="151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8621" y="2935287"/>
            <a:ext cx="1933575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759" y="4154487"/>
            <a:ext cx="1657350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34942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192087"/>
            <a:ext cx="7452360" cy="1080029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Calibri"/>
                <a:cs typeface="Arial"/>
              </a:rPr>
              <a:t>Procedure, cont., </a:t>
            </a:r>
            <a:endParaRPr lang="en-US" sz="2200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8753881"/>
              </p:ext>
            </p:extLst>
          </p:nvPr>
        </p:nvGraphicFramePr>
        <p:xfrm>
          <a:off x="635000" y="1487487"/>
          <a:ext cx="7078980" cy="4582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3733800"/>
                <a:gridCol w="2506980"/>
              </a:tblGrid>
              <a:tr h="298561">
                <a:tc>
                  <a:txBody>
                    <a:bodyPr/>
                    <a:lstStyle/>
                    <a:p>
                      <a:pPr algn="ctr"/>
                      <a:endParaRPr lang="en-US" sz="2300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S</a:t>
                      </a:r>
                      <a:r>
                        <a:rPr kumimoji="0" lang="en-US" sz="2000" b="1" i="0" u="none" strike="noStrike" kern="1200" cap="none" spc="5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t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eps</a:t>
                      </a:r>
                      <a:endParaRPr kumimoji="0" lang="en-GB" sz="27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2300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Ra</a:t>
                      </a:r>
                      <a:r>
                        <a:rPr kumimoji="0" lang="en-US" sz="2000" b="1" i="0" u="none" strike="noStrike" kern="1200" cap="none" spc="5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ti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onal</a:t>
                      </a:r>
                      <a:r>
                        <a:rPr kumimoji="0" lang="en-US" sz="2000" b="1" i="0" u="none" strike="noStrike" kern="1200" cap="none" spc="1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e</a:t>
                      </a:r>
                      <a:endParaRPr lang="en-US" sz="2300" dirty="0"/>
                    </a:p>
                  </a:txBody>
                  <a:tcPr marL="82804" marR="82804" marT="43201" marB="43201"/>
                </a:tc>
              </a:tr>
              <a:tr h="706078">
                <a:tc>
                  <a:txBody>
                    <a:bodyPr/>
                    <a:lstStyle/>
                    <a:p>
                      <a:r>
                        <a:rPr lang="en-US" sz="2400" spc="-5" dirty="0" smtClean="0">
                          <a:effectLst/>
                          <a:latin typeface="Times New Roman"/>
                          <a:ea typeface="Calibri"/>
                        </a:rPr>
                        <a:t>15</a:t>
                      </a:r>
                      <a:endParaRPr lang="en-US" sz="2300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180340" marR="180340" algn="just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Turn the infant on his stomach </a:t>
                      </a:r>
                      <a:r>
                        <a:rPr kumimoji="0"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or side, wash, rinse and dry the back</a:t>
                      </a:r>
                      <a:endParaRPr kumimoji="0" lang="en-US" sz="24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endParaRPr lang="en-US" sz="2300" dirty="0"/>
                    </a:p>
                  </a:txBody>
                  <a:tcPr marL="82804" marR="82804" marT="43201" marB="43201"/>
                </a:tc>
              </a:tr>
              <a:tr h="812742">
                <a:tc>
                  <a:txBody>
                    <a:bodyPr/>
                    <a:lstStyle/>
                    <a:p>
                      <a:r>
                        <a:rPr lang="en-US" sz="2400" spc="-5" dirty="0" smtClean="0">
                          <a:effectLst/>
                          <a:latin typeface="Times New Roman"/>
                          <a:ea typeface="Calibri"/>
                        </a:rPr>
                        <a:t>16</a:t>
                      </a:r>
                      <a:endParaRPr lang="en-US" sz="2300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180340" marR="180340" algn="just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US" sz="24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Wash, rinse and dry the infant </a:t>
                      </a:r>
                      <a:r>
                        <a:rPr kumimoji="0"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legs and feet, pay attention to areas between the toes</a:t>
                      </a:r>
                      <a:endParaRPr kumimoji="0" lang="en-US" sz="24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endParaRPr lang="en-US" sz="2300" dirty="0"/>
                    </a:p>
                  </a:txBody>
                  <a:tcPr marL="82804" marR="82804" marT="43201" marB="4320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527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192087"/>
            <a:ext cx="7452360" cy="1080029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Calibri"/>
                <a:cs typeface="Arial"/>
              </a:rPr>
              <a:t>Procedure, cont., </a:t>
            </a:r>
            <a:endParaRPr lang="en-US" sz="2200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5823586"/>
              </p:ext>
            </p:extLst>
          </p:nvPr>
        </p:nvGraphicFramePr>
        <p:xfrm>
          <a:off x="330200" y="1335087"/>
          <a:ext cx="7631937" cy="50089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408"/>
                <a:gridCol w="4238217"/>
                <a:gridCol w="2874312"/>
              </a:tblGrid>
              <a:tr h="165873">
                <a:tc>
                  <a:txBody>
                    <a:bodyPr/>
                    <a:lstStyle/>
                    <a:p>
                      <a:pPr algn="ctr"/>
                      <a:endParaRPr lang="en-US" sz="2300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S</a:t>
                      </a:r>
                      <a:r>
                        <a:rPr kumimoji="0" lang="en-US" sz="2000" b="1" i="0" u="none" strike="noStrike" kern="1200" cap="none" spc="5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t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eps</a:t>
                      </a:r>
                      <a:endParaRPr kumimoji="0" lang="en-GB" sz="27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Ra</a:t>
                      </a:r>
                      <a:r>
                        <a:rPr kumimoji="0" lang="en-US" sz="2000" b="1" i="0" u="none" strike="noStrike" kern="1200" cap="none" spc="5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ti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onal</a:t>
                      </a:r>
                      <a:r>
                        <a:rPr kumimoji="0" lang="en-US" sz="2000" b="1" i="0" u="none" strike="noStrike" kern="1200" cap="none" spc="1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e</a:t>
                      </a:r>
                      <a:endParaRPr lang="en-US" sz="2300" dirty="0"/>
                    </a:p>
                  </a:txBody>
                  <a:tcPr marL="82804" marR="82804" marT="43201" marB="43201"/>
                </a:tc>
              </a:tr>
              <a:tr h="16810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-5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17</a:t>
                      </a:r>
                      <a:endParaRPr kumimoji="0" lang="en-US" sz="2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180340" marR="18034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Place the infant on his back, clean and dry the genital areas from front to back, the rectal area is cleansed last since it is the most contaminated 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indent="0" algn="justLow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Wash from front to back to reduce the transmission of microorganisms from the anus</a:t>
                      </a:r>
                    </a:p>
                  </a:txBody>
                  <a:tcPr marL="82804" marR="82804" marT="43201" marB="43201"/>
                </a:tc>
              </a:tr>
              <a:tr h="2092642">
                <a:tc>
                  <a:txBody>
                    <a:bodyPr/>
                    <a:lstStyle/>
                    <a:p>
                      <a:r>
                        <a:rPr lang="en-US" sz="2400" spc="-5" dirty="0" smtClean="0">
                          <a:effectLst/>
                          <a:latin typeface="Times New Roman"/>
                          <a:ea typeface="Calibri"/>
                        </a:rPr>
                        <a:t>18</a:t>
                      </a:r>
                      <a:endParaRPr lang="en-US" sz="2300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180340" marR="180340" algn="just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P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ck</a:t>
                      </a:r>
                      <a:r>
                        <a:rPr lang="en-US" sz="2000" spc="-3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h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spc="-2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in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f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n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spc="-3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up</a:t>
                      </a:r>
                      <a:r>
                        <a:rPr lang="en-US" sz="2000" spc="-1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u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s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ng</a:t>
                      </a:r>
                      <a:r>
                        <a:rPr lang="en-US" sz="2000" spc="-3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foo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b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al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l</a:t>
                      </a:r>
                      <a:r>
                        <a:rPr lang="en-US" sz="2000" spc="-5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ho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l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d pos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iti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on t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h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spc="-2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baby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'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s</a:t>
                      </a:r>
                      <a:r>
                        <a:rPr lang="en-US" sz="2000" spc="-4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head</a:t>
                      </a:r>
                      <a:r>
                        <a:rPr lang="en-US" sz="2000" spc="-3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o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v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er</a:t>
                      </a:r>
                      <a:r>
                        <a:rPr lang="en-US" sz="2000" spc="-4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h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 wash</a:t>
                      </a:r>
                      <a:r>
                        <a:rPr lang="en-US" sz="2000" spc="-3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b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as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n.</a:t>
                      </a:r>
                      <a:r>
                        <a:rPr lang="en-US" sz="2000" spc="-3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La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her</a:t>
                      </a:r>
                      <a:r>
                        <a:rPr lang="en-US" sz="2000" spc="-3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h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spc="-2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s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c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l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p</a:t>
                      </a:r>
                      <a:r>
                        <a:rPr lang="en-US" sz="2000" spc="-3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us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ng mi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l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d</a:t>
                      </a:r>
                      <a:r>
                        <a:rPr lang="en-US" sz="2000" spc="-3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soap</a:t>
                      </a:r>
                      <a:r>
                        <a:rPr lang="en-US" sz="2000" spc="-3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n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d</a:t>
                      </a:r>
                      <a:r>
                        <a:rPr lang="en-US" sz="2000" spc="-2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m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s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sa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g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spc="-5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the</a:t>
                      </a:r>
                      <a:r>
                        <a:rPr lang="en-US" sz="2000" spc="-20" dirty="0" smtClean="0">
                          <a:effectLst/>
                          <a:latin typeface="Times New Roman"/>
                          <a:ea typeface="Calibri"/>
                        </a:rPr>
                        <a:t> scalp using your finger tips</a:t>
                      </a:r>
                      <a:endParaRPr kumimoji="0" lang="en-US" sz="20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endParaRPr lang="en-US" sz="2300" dirty="0"/>
                    </a:p>
                  </a:txBody>
                  <a:tcPr marL="82804" marR="82804" marT="43201" marB="4320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477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192087"/>
            <a:ext cx="7452360" cy="1080029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Calibri"/>
                <a:cs typeface="Arial"/>
              </a:rPr>
              <a:t>Procedure, cont., </a:t>
            </a:r>
            <a:endParaRPr lang="en-US" sz="2200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1131888"/>
              </p:ext>
            </p:extLst>
          </p:nvPr>
        </p:nvGraphicFramePr>
        <p:xfrm>
          <a:off x="482600" y="1411287"/>
          <a:ext cx="7479537" cy="40436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9036"/>
                <a:gridCol w="4153585"/>
                <a:gridCol w="2816916"/>
              </a:tblGrid>
              <a:tr h="132122">
                <a:tc>
                  <a:txBody>
                    <a:bodyPr/>
                    <a:lstStyle/>
                    <a:p>
                      <a:pPr algn="ctr"/>
                      <a:endParaRPr lang="en-US" sz="2300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S</a:t>
                      </a:r>
                      <a:r>
                        <a:rPr kumimoji="0" lang="en-US" sz="2000" b="1" i="0" u="none" strike="noStrike" kern="1200" cap="none" spc="5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t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eps</a:t>
                      </a:r>
                      <a:endParaRPr kumimoji="0" lang="en-GB" sz="27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Ra</a:t>
                      </a:r>
                      <a:r>
                        <a:rPr kumimoji="0" lang="en-US" sz="2000" b="1" i="0" u="none" strike="noStrike" kern="1200" cap="none" spc="5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ti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onal</a:t>
                      </a:r>
                      <a:r>
                        <a:rPr kumimoji="0" lang="en-US" sz="2000" b="1" i="0" u="none" strike="noStrike" kern="1200" cap="none" spc="1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e</a:t>
                      </a:r>
                      <a:endParaRPr lang="en-US" sz="2300" dirty="0"/>
                    </a:p>
                  </a:txBody>
                  <a:tcPr marL="82804" marR="82804" marT="43201" marB="43201"/>
                </a:tc>
              </a:tr>
              <a:tr h="15222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pc="-5" dirty="0" smtClean="0">
                          <a:effectLst/>
                          <a:latin typeface="Times New Roman"/>
                          <a:ea typeface="Calibri"/>
                        </a:rPr>
                        <a:t>19</a:t>
                      </a:r>
                      <a:endParaRPr kumimoji="0" lang="en-US" sz="2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180340" marR="18034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Rinse</a:t>
                      </a:r>
                      <a:r>
                        <a:rPr lang="en-US" sz="2000" spc="-3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n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d</a:t>
                      </a:r>
                      <a:r>
                        <a:rPr lang="en-US" sz="2000" spc="-2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d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y</a:t>
                      </a:r>
                      <a:r>
                        <a:rPr lang="en-US" sz="2000" spc="-2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the</a:t>
                      </a:r>
                      <a:r>
                        <a:rPr lang="en-US" sz="2000" spc="-1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sca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l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p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indent="0" algn="justLow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Wash from front to back to reduce the transmission of microorganisms from the anus</a:t>
                      </a:r>
                    </a:p>
                  </a:txBody>
                  <a:tcPr marL="82804" marR="82804" marT="43201" marB="43201"/>
                </a:tc>
              </a:tr>
              <a:tr h="391076">
                <a:tc>
                  <a:txBody>
                    <a:bodyPr/>
                    <a:lstStyle/>
                    <a:p>
                      <a:r>
                        <a:rPr lang="en-US" sz="2400" spc="-5" dirty="0" smtClean="0">
                          <a:effectLst/>
                          <a:latin typeface="Times New Roman"/>
                          <a:ea typeface="Calibri"/>
                        </a:rPr>
                        <a:t>20</a:t>
                      </a:r>
                      <a:endParaRPr lang="en-US" sz="2300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180340" marR="180340" algn="just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Dr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ss</a:t>
                      </a:r>
                      <a:r>
                        <a:rPr lang="en-US" sz="2000" spc="-3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h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spc="-1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nf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n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spc="-2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endParaRPr kumimoji="0" lang="en-US" sz="20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endParaRPr lang="en-US" sz="2300" dirty="0"/>
                    </a:p>
                  </a:txBody>
                  <a:tcPr marL="82804" marR="82804" marT="43201" marB="43201"/>
                </a:tc>
              </a:tr>
              <a:tr h="937377">
                <a:tc>
                  <a:txBody>
                    <a:bodyPr/>
                    <a:lstStyle/>
                    <a:p>
                      <a:r>
                        <a:rPr lang="en-US" sz="2400" spc="-5" dirty="0" smtClean="0">
                          <a:effectLst/>
                          <a:latin typeface="Times New Roman"/>
                          <a:ea typeface="Calibri"/>
                        </a:rPr>
                        <a:t>21</a:t>
                      </a:r>
                      <a:endParaRPr lang="en-US" sz="2300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180340" marR="180340" algn="just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US" sz="20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Clean the finger nails with , </a:t>
                      </a:r>
                      <a:r>
                        <a:rPr kumimoji="0"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cutting toe nails, comb the hair</a:t>
                      </a:r>
                      <a:endParaRPr kumimoji="0" lang="en-US" sz="20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endParaRPr lang="en-US" sz="2300" dirty="0"/>
                    </a:p>
                  </a:txBody>
                  <a:tcPr marL="82804" marR="82804" marT="43201" marB="43201"/>
                </a:tc>
              </a:tr>
              <a:tr h="601737">
                <a:tc>
                  <a:txBody>
                    <a:bodyPr/>
                    <a:lstStyle/>
                    <a:p>
                      <a:r>
                        <a:rPr lang="en-US" sz="2400" spc="-5" dirty="0" smtClean="0">
                          <a:effectLst/>
                          <a:latin typeface="Times New Roman"/>
                          <a:ea typeface="Calibri"/>
                        </a:rPr>
                        <a:t>22</a:t>
                      </a:r>
                      <a:endParaRPr lang="en-US" sz="2300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180340" marR="180340" algn="just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Clean the equipment</a:t>
                      </a:r>
                      <a:endParaRPr kumimoji="0" lang="en-US" sz="20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endParaRPr lang="en-US" sz="2300" dirty="0"/>
                    </a:p>
                  </a:txBody>
                  <a:tcPr marL="82804" marR="82804" marT="43201" marB="4320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1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192087"/>
            <a:ext cx="7452360" cy="1080029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Calibri"/>
                <a:cs typeface="Arial"/>
              </a:rPr>
              <a:t>Procedure, cont., </a:t>
            </a:r>
            <a:endParaRPr lang="en-US" sz="2200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6721525"/>
              </p:ext>
            </p:extLst>
          </p:nvPr>
        </p:nvGraphicFramePr>
        <p:xfrm>
          <a:off x="482600" y="1868487"/>
          <a:ext cx="7479537" cy="31801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9036"/>
                <a:gridCol w="4153585"/>
                <a:gridCol w="2816916"/>
              </a:tblGrid>
              <a:tr h="132122">
                <a:tc>
                  <a:txBody>
                    <a:bodyPr/>
                    <a:lstStyle/>
                    <a:p>
                      <a:pPr algn="ctr"/>
                      <a:endParaRPr lang="en-US" sz="2300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S</a:t>
                      </a:r>
                      <a:r>
                        <a:rPr kumimoji="0" lang="en-US" sz="2000" b="1" i="0" u="none" strike="noStrike" kern="1200" cap="none" spc="5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t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eps</a:t>
                      </a:r>
                      <a:endParaRPr kumimoji="0" lang="en-GB" sz="27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Ra</a:t>
                      </a:r>
                      <a:r>
                        <a:rPr kumimoji="0" lang="en-US" sz="2000" b="1" i="0" u="none" strike="noStrike" kern="1200" cap="none" spc="5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ti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onal</a:t>
                      </a:r>
                      <a:r>
                        <a:rPr kumimoji="0" lang="en-US" sz="2000" b="1" i="0" u="none" strike="noStrike" kern="1200" cap="none" spc="1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e</a:t>
                      </a:r>
                      <a:endParaRPr lang="en-US" sz="2300" dirty="0"/>
                    </a:p>
                  </a:txBody>
                  <a:tcPr marL="82804" marR="82804" marT="43201" marB="43201"/>
                </a:tc>
              </a:tr>
              <a:tr h="15222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spc="-5" dirty="0" smtClean="0">
                          <a:effectLst/>
                          <a:latin typeface="Times New Roman"/>
                          <a:ea typeface="Calibri"/>
                        </a:rPr>
                        <a:t>23</a:t>
                      </a:r>
                      <a:endParaRPr kumimoji="0" lang="en-US" sz="2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180340" marR="18034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Wash</a:t>
                      </a:r>
                      <a:r>
                        <a:rPr lang="en-US" sz="2000" spc="-3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h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nds</a:t>
                      </a:r>
                      <a:r>
                        <a:rPr lang="en-US" sz="2000" spc="-4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h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o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o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u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g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h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l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y</a:t>
                      </a:r>
                      <a:r>
                        <a:rPr lang="en-US" sz="2000" spc="-6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w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it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h</a:t>
                      </a:r>
                      <a:r>
                        <a:rPr lang="en-US" sz="2000" spc="-2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soap a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n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d</a:t>
                      </a:r>
                      <a:r>
                        <a:rPr lang="en-US" sz="2000" spc="-2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wa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,</a:t>
                      </a:r>
                      <a:r>
                        <a:rPr lang="en-US" sz="2000" spc="-4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d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y</a:t>
                      </a:r>
                      <a:r>
                        <a:rPr lang="en-US" sz="2000" spc="-1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wi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h</a:t>
                      </a:r>
                      <a:r>
                        <a:rPr lang="en-US" sz="2000" spc="-3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clean</a:t>
                      </a:r>
                      <a:r>
                        <a:rPr lang="en-US" sz="2000" spc="-3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n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d</a:t>
                      </a:r>
                      <a:r>
                        <a:rPr lang="en-US" sz="2000" spc="-2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d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y clo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h</a:t>
                      </a:r>
                      <a:endParaRPr kumimoji="0" lang="en-U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112395" algn="justLow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US" sz="20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Standard precaution to reduces </a:t>
                      </a:r>
                      <a:r>
                        <a:rPr kumimoji="0"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the transmission of microorganisms</a:t>
                      </a:r>
                      <a:endParaRPr kumimoji="0" lang="en-US" sz="20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  <a:tr h="391076">
                <a:tc>
                  <a:txBody>
                    <a:bodyPr/>
                    <a:lstStyle/>
                    <a:p>
                      <a:r>
                        <a:rPr lang="en-US" sz="2400" spc="-5" dirty="0" smtClean="0">
                          <a:effectLst/>
                          <a:latin typeface="Times New Roman"/>
                          <a:ea typeface="Calibri"/>
                        </a:rPr>
                        <a:t>24</a:t>
                      </a:r>
                      <a:endParaRPr lang="en-US" sz="2300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180340" marR="180340" algn="just" rtl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700655" algn="r"/>
                        </a:tabLst>
                      </a:pPr>
                      <a:r>
                        <a:rPr kumimoji="0" lang="en-US" sz="20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Record the following : time</a:t>
                      </a:r>
                      <a:r>
                        <a:rPr kumimoji="0"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, observation, reaction of infant</a:t>
                      </a:r>
                      <a:endParaRPr kumimoji="0" lang="en-US" sz="20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endParaRPr lang="en-US" sz="2300" dirty="0"/>
                    </a:p>
                  </a:txBody>
                  <a:tcPr marL="82804" marR="82804" marT="43201" marB="4320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458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436" name="Picture 4" descr="D:\medical photos\thank-you-very-much-Mdi7bq9c9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1574" y="1350023"/>
            <a:ext cx="6298450" cy="31051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5000" y="1792287"/>
            <a:ext cx="7110103" cy="1728047"/>
          </a:xfrm>
        </p:spPr>
        <p:txBody>
          <a:bodyPr/>
          <a:lstStyle/>
          <a:p>
            <a:pPr marL="83159" algn="ctr">
              <a:lnSpc>
                <a:spcPct val="150000"/>
              </a:lnSpc>
              <a:spcBef>
                <a:spcPts val="359"/>
              </a:spcBef>
            </a:pPr>
            <a:r>
              <a:rPr lang="en-US" sz="5500" dirty="0">
                <a:solidFill>
                  <a:srgbClr val="FF0000"/>
                </a:solidFill>
                <a:effectLst/>
                <a:latin typeface="Times New Roman"/>
                <a:ea typeface="Calibri"/>
                <a:cs typeface="Arial"/>
              </a:rPr>
              <a:t>Infant bath</a:t>
            </a:r>
            <a:endParaRPr lang="en-US" sz="3700" dirty="0">
              <a:solidFill>
                <a:srgbClr val="FF0000"/>
              </a:solidFill>
              <a:effectLst/>
              <a:ea typeface="Calibri"/>
              <a:cs typeface="Arial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800" y="3468687"/>
            <a:ext cx="3733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>
                <a:solidFill>
                  <a:srgbClr val="FF0000"/>
                </a:solidFill>
                <a:latin typeface="+mn-lt"/>
              </a:rPr>
              <a:t>Objectives 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987708"/>
            <a:ext cx="7452360" cy="41473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b="1" dirty="0" smtClean="0">
                <a:latin typeface="+mn-lt"/>
              </a:rPr>
              <a:t>At the end of this lecture, every student will be able to:</a:t>
            </a:r>
            <a:endParaRPr lang="en-GB" dirty="0" smtClean="0">
              <a:latin typeface="+mn-lt"/>
            </a:endParaRPr>
          </a:p>
          <a:p>
            <a:pPr lvl="0">
              <a:buClr>
                <a:srgbClr val="0BD0D9"/>
              </a:buClr>
            </a:pP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Identify the </a:t>
            </a:r>
            <a:r>
              <a:rPr lang="en-US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purposes 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of infant bath </a:t>
            </a:r>
          </a:p>
          <a:p>
            <a:pPr lvl="0">
              <a:buClr>
                <a:srgbClr val="0BD0D9"/>
              </a:buClr>
            </a:pP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Identify equipment of infant bath.</a:t>
            </a:r>
          </a:p>
          <a:p>
            <a:pPr lvl="0">
              <a:buClr>
                <a:srgbClr val="0BD0D9"/>
              </a:buClr>
            </a:pP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Apply procedures of infant bath </a:t>
            </a:r>
          </a:p>
          <a:p>
            <a:pPr marL="0" lvl="0" indent="0">
              <a:buClr>
                <a:srgbClr val="0BD0D9"/>
              </a:buClr>
              <a:buNone/>
            </a:pP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endParaRPr lang="en-GB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2261" y="3096084"/>
            <a:ext cx="2609204" cy="1930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  <a:latin typeface="+mn-lt"/>
              </a:rPr>
              <a:t>Outlines </a:t>
            </a:r>
            <a:endParaRPr lang="en-GB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812" y="2020887"/>
            <a:ext cx="7452360" cy="4147312"/>
          </a:xfrm>
        </p:spPr>
        <p:txBody>
          <a:bodyPr>
            <a:normAutofit/>
          </a:bodyPr>
          <a:lstStyle/>
          <a:p>
            <a:pPr lvl="0">
              <a:buClr>
                <a:srgbClr val="0BD0D9"/>
              </a:buClr>
            </a:pPr>
            <a:r>
              <a:rPr lang="en-US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purpose 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of infant bath </a:t>
            </a:r>
          </a:p>
          <a:p>
            <a:pPr lvl="0">
              <a:buClr>
                <a:srgbClr val="0BD0D9"/>
              </a:buClr>
            </a:pPr>
            <a:r>
              <a:rPr lang="en-US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Equipment 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of infant bath.</a:t>
            </a:r>
          </a:p>
          <a:p>
            <a:pPr lvl="0">
              <a:buClr>
                <a:srgbClr val="0BD0D9"/>
              </a:buClr>
            </a:pPr>
            <a:r>
              <a:rPr lang="en-US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procedures 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of infant bath </a:t>
            </a:r>
          </a:p>
          <a:p>
            <a:pPr marL="0" lvl="0" indent="0">
              <a:buClr>
                <a:srgbClr val="0BD0D9"/>
              </a:buClr>
              <a:buNone/>
            </a:pPr>
            <a:endParaRPr lang="en-GB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0BD0D9"/>
              </a:buClr>
            </a:pPr>
            <a:endParaRPr lang="en-GB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1"/>
            <a:endParaRPr lang="en-GB" dirty="0" smtClean="0">
              <a:latin typeface="+mn-lt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5250" y="1656045"/>
            <a:ext cx="2673879" cy="1656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/>
                <a:ea typeface="Calibri"/>
              </a:rPr>
              <a:t>Purposes</a:t>
            </a:r>
            <a:endParaRPr lang="en-GB" sz="33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330"/>
              </a:spcBef>
              <a:buNone/>
            </a:pPr>
            <a:r>
              <a:rPr lang="en-US" sz="2800" spc="-5" dirty="0">
                <a:latin typeface="Arial" pitchFamily="34" charset="0"/>
                <a:ea typeface="Calibri"/>
                <a:cs typeface="Arial" pitchFamily="34" charset="0"/>
              </a:rPr>
              <a:t>1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-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To</a:t>
            </a:r>
            <a:r>
              <a:rPr lang="en-US" sz="2800" spc="-30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k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e</a:t>
            </a:r>
            <a:r>
              <a:rPr lang="en-US" sz="2800" spc="-5" dirty="0">
                <a:latin typeface="Arial" pitchFamily="34" charset="0"/>
                <a:ea typeface="Calibri"/>
                <a:cs typeface="Arial" pitchFamily="34" charset="0"/>
              </a:rPr>
              <a:t>e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p</a:t>
            </a:r>
            <a:r>
              <a:rPr lang="en-US" sz="2800" spc="-20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s</a:t>
            </a:r>
            <a:r>
              <a:rPr lang="en-US" sz="2800" spc="-5" dirty="0">
                <a:latin typeface="Arial" pitchFamily="34" charset="0"/>
                <a:ea typeface="Calibri"/>
                <a:cs typeface="Arial" pitchFamily="34" charset="0"/>
              </a:rPr>
              <a:t>k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i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n</a:t>
            </a:r>
            <a:r>
              <a:rPr lang="en-US" sz="2800" spc="-25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cl</a:t>
            </a:r>
            <a:r>
              <a:rPr lang="en-US" sz="2800" spc="15" dirty="0">
                <a:latin typeface="Arial" pitchFamily="34" charset="0"/>
                <a:ea typeface="Calibri"/>
                <a:cs typeface="Arial" pitchFamily="34" charset="0"/>
              </a:rPr>
              <a:t>e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an</a:t>
            </a:r>
          </a:p>
          <a:p>
            <a:pPr marL="0" indent="0">
              <a:lnSpc>
                <a:spcPct val="150000"/>
              </a:lnSpc>
              <a:spcBef>
                <a:spcPts val="290"/>
              </a:spcBef>
              <a:buNone/>
            </a:pPr>
            <a:r>
              <a:rPr lang="en-US" sz="2800" spc="-5" dirty="0">
                <a:latin typeface="Arial" pitchFamily="34" charset="0"/>
                <a:ea typeface="Calibri"/>
                <a:cs typeface="Arial" pitchFamily="34" charset="0"/>
              </a:rPr>
              <a:t>2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-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To</a:t>
            </a:r>
            <a:r>
              <a:rPr lang="en-US" sz="2800" spc="-30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s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ti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mul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at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e</a:t>
            </a:r>
            <a:r>
              <a:rPr lang="en-US" sz="2800" spc="-55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800" spc="-5" dirty="0">
                <a:latin typeface="Arial" pitchFamily="34" charset="0"/>
                <a:ea typeface="Calibri"/>
                <a:cs typeface="Arial" pitchFamily="34" charset="0"/>
              </a:rPr>
              <a:t>c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i</a:t>
            </a:r>
            <a:r>
              <a:rPr lang="en-US" sz="2800" spc="-5" dirty="0">
                <a:latin typeface="Arial" pitchFamily="34" charset="0"/>
                <a:ea typeface="Calibri"/>
                <a:cs typeface="Arial" pitchFamily="34" charset="0"/>
              </a:rPr>
              <a:t>r</a:t>
            </a:r>
            <a:r>
              <a:rPr lang="en-US" sz="2800" spc="10" dirty="0">
                <a:latin typeface="Arial" pitchFamily="34" charset="0"/>
                <a:ea typeface="Calibri"/>
                <a:cs typeface="Arial" pitchFamily="34" charset="0"/>
              </a:rPr>
              <a:t>c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u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l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a</a:t>
            </a:r>
            <a:r>
              <a:rPr lang="en-US" sz="2800" spc="10" dirty="0">
                <a:latin typeface="Arial" pitchFamily="34" charset="0"/>
                <a:ea typeface="Calibri"/>
                <a:cs typeface="Arial" pitchFamily="34" charset="0"/>
              </a:rPr>
              <a:t>t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i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on</a:t>
            </a:r>
          </a:p>
          <a:p>
            <a:pPr marL="0" indent="0">
              <a:lnSpc>
                <a:spcPct val="150000"/>
              </a:lnSpc>
              <a:spcBef>
                <a:spcPts val="290"/>
              </a:spcBef>
              <a:buNone/>
            </a:pPr>
            <a:r>
              <a:rPr lang="en-US" sz="2800" spc="-5" dirty="0">
                <a:latin typeface="Arial" pitchFamily="34" charset="0"/>
                <a:ea typeface="Calibri"/>
                <a:cs typeface="Arial" pitchFamily="34" charset="0"/>
              </a:rPr>
              <a:t>3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-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To</a:t>
            </a:r>
            <a:r>
              <a:rPr lang="en-US" sz="2800" spc="-30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p</a:t>
            </a:r>
            <a:r>
              <a:rPr lang="en-US" sz="2800" spc="10" dirty="0">
                <a:latin typeface="Arial" pitchFamily="34" charset="0"/>
                <a:ea typeface="Calibri"/>
                <a:cs typeface="Arial" pitchFamily="34" charset="0"/>
              </a:rPr>
              <a:t>r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o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m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ote</a:t>
            </a:r>
            <a:r>
              <a:rPr lang="en-US" sz="2800" spc="-55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c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o</a:t>
            </a:r>
            <a:r>
              <a:rPr lang="en-US" sz="2800" spc="10" dirty="0">
                <a:latin typeface="Arial" pitchFamily="34" charset="0"/>
                <a:ea typeface="Calibri"/>
                <a:cs typeface="Arial" pitchFamily="34" charset="0"/>
              </a:rPr>
              <a:t>m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f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o</a:t>
            </a:r>
            <a:r>
              <a:rPr lang="en-US" sz="2800" spc="-5" dirty="0">
                <a:latin typeface="Arial" pitchFamily="34" charset="0"/>
                <a:ea typeface="Calibri"/>
                <a:cs typeface="Arial" pitchFamily="34" charset="0"/>
              </a:rPr>
              <a:t>r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t</a:t>
            </a:r>
          </a:p>
          <a:p>
            <a:pPr marL="0" indent="0">
              <a:lnSpc>
                <a:spcPct val="150000"/>
              </a:lnSpc>
              <a:spcBef>
                <a:spcPts val="290"/>
              </a:spcBef>
              <a:buNone/>
            </a:pPr>
            <a:r>
              <a:rPr lang="en-US" sz="2800" spc="-5" dirty="0">
                <a:latin typeface="Arial" pitchFamily="34" charset="0"/>
                <a:ea typeface="Calibri"/>
                <a:cs typeface="Arial" pitchFamily="34" charset="0"/>
              </a:rPr>
              <a:t>4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-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To</a:t>
            </a:r>
            <a:r>
              <a:rPr lang="en-US" sz="2800" spc="-30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ob</a:t>
            </a:r>
            <a:r>
              <a:rPr lang="en-US" sz="2800" spc="10" dirty="0">
                <a:latin typeface="Arial" pitchFamily="34" charset="0"/>
                <a:ea typeface="Calibri"/>
                <a:cs typeface="Arial" pitchFamily="34" charset="0"/>
              </a:rPr>
              <a:t>s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e</a:t>
            </a:r>
            <a:r>
              <a:rPr lang="en-US" sz="2800" spc="-5" dirty="0">
                <a:latin typeface="Arial" pitchFamily="34" charset="0"/>
                <a:ea typeface="Calibri"/>
                <a:cs typeface="Arial" pitchFamily="34" charset="0"/>
              </a:rPr>
              <a:t>r</a:t>
            </a:r>
            <a:r>
              <a:rPr lang="en-US" sz="2800" spc="10" dirty="0">
                <a:latin typeface="Arial" pitchFamily="34" charset="0"/>
                <a:ea typeface="Calibri"/>
                <a:cs typeface="Arial" pitchFamily="34" charset="0"/>
              </a:rPr>
              <a:t>v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e</a:t>
            </a:r>
            <a:r>
              <a:rPr lang="en-US" sz="2800" spc="-50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the</a:t>
            </a:r>
            <a:r>
              <a:rPr lang="en-US" sz="2800" spc="-10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800" spc="10" dirty="0">
                <a:latin typeface="Arial" pitchFamily="34" charset="0"/>
                <a:ea typeface="Calibri"/>
                <a:cs typeface="Arial" pitchFamily="34" charset="0"/>
              </a:rPr>
              <a:t>c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h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il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d</a:t>
            </a:r>
            <a:r>
              <a:rPr lang="en-US" sz="2800" spc="-30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body</a:t>
            </a:r>
            <a:endParaRPr lang="en-US" sz="2800" dirty="0">
              <a:effectLst/>
              <a:latin typeface="Arial" pitchFamily="34" charset="0"/>
              <a:ea typeface="Calibri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115887"/>
            <a:ext cx="7452360" cy="1080029"/>
          </a:xfrm>
        </p:spPr>
        <p:txBody>
          <a:bodyPr>
            <a:normAutofit/>
          </a:bodyPr>
          <a:lstStyle/>
          <a:p>
            <a:pPr marL="180340">
              <a:lnSpc>
                <a:spcPct val="150000"/>
              </a:lnSpc>
              <a:spcBef>
                <a:spcPts val="290"/>
              </a:spcBef>
            </a:pPr>
            <a:r>
              <a:rPr lang="en-US" sz="3600" b="1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Eq</a:t>
            </a:r>
            <a:r>
              <a:rPr lang="en-US" sz="3600" b="1" spc="-5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u</a:t>
            </a:r>
            <a:r>
              <a:rPr lang="en-US" sz="3600" b="1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ipm</a:t>
            </a:r>
            <a:r>
              <a:rPr lang="en-US" sz="3600" b="1" spc="5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e</a:t>
            </a:r>
            <a:r>
              <a:rPr lang="en-US" sz="3600" b="1" dirty="0">
                <a:solidFill>
                  <a:srgbClr val="FF0000"/>
                </a:solidFill>
                <a:latin typeface="Times New Roman"/>
                <a:ea typeface="Calibri"/>
                <a:cs typeface="Arial"/>
              </a:rPr>
              <a:t>nt:</a:t>
            </a:r>
            <a:endParaRPr lang="en-US" sz="2800" dirty="0">
              <a:solidFill>
                <a:srgbClr val="FF0000"/>
              </a:solidFill>
              <a:ea typeface="Calibri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106487"/>
            <a:ext cx="7452360" cy="4147312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290"/>
              </a:spcBef>
              <a:buNone/>
            </a:pPr>
            <a:r>
              <a:rPr lang="en-US" sz="2800" spc="-5" dirty="0">
                <a:latin typeface="Arial" pitchFamily="34" charset="0"/>
                <a:ea typeface="Calibri"/>
                <a:cs typeface="Arial" pitchFamily="34" charset="0"/>
              </a:rPr>
              <a:t>1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-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A</a:t>
            </a:r>
            <a:r>
              <a:rPr lang="en-US" sz="2800" spc="-20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wash</a:t>
            </a:r>
            <a:r>
              <a:rPr lang="en-US" sz="2800" spc="-35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b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as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i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n</a:t>
            </a:r>
            <a:r>
              <a:rPr lang="en-US" sz="2800" spc="-35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w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i</a:t>
            </a:r>
            <a:r>
              <a:rPr lang="en-US" sz="2800" spc="15" dirty="0">
                <a:latin typeface="Arial" pitchFamily="34" charset="0"/>
                <a:ea typeface="Calibri"/>
                <a:cs typeface="Arial" pitchFamily="34" charset="0"/>
              </a:rPr>
              <a:t>t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h</a:t>
            </a:r>
            <a:r>
              <a:rPr lang="en-US" sz="2800" spc="-25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warm wa</a:t>
            </a:r>
            <a:r>
              <a:rPr lang="en-US" sz="2800" spc="10" dirty="0">
                <a:latin typeface="Arial" pitchFamily="34" charset="0"/>
                <a:ea typeface="Calibri"/>
                <a:cs typeface="Arial" pitchFamily="34" charset="0"/>
              </a:rPr>
              <a:t>t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er (about 38</a:t>
            </a:r>
            <a:r>
              <a:rPr lang="en-US" sz="2800" baseline="30000" dirty="0">
                <a:latin typeface="Arial" pitchFamily="34" charset="0"/>
                <a:ea typeface="Calibri"/>
                <a:cs typeface="Arial" pitchFamily="34" charset="0"/>
              </a:rPr>
              <a:t>o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C)</a:t>
            </a:r>
            <a:r>
              <a:rPr lang="en-US" sz="2800" spc="-50" dirty="0">
                <a:latin typeface="Arial" pitchFamily="34" charset="0"/>
                <a:ea typeface="Calibri"/>
                <a:cs typeface="Arial" pitchFamily="34" charset="0"/>
              </a:rPr>
              <a:t>.</a:t>
            </a:r>
            <a:endParaRPr lang="en-US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290"/>
              </a:spcBef>
              <a:buNone/>
            </a:pPr>
            <a:r>
              <a:rPr lang="en-US" sz="2800" spc="-5" dirty="0">
                <a:latin typeface="Arial" pitchFamily="34" charset="0"/>
                <a:ea typeface="Calibri"/>
                <a:cs typeface="Arial" pitchFamily="34" charset="0"/>
              </a:rPr>
              <a:t>2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-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Clean </a:t>
            </a:r>
            <a:r>
              <a:rPr lang="en-US" sz="2800" spc="-85" dirty="0">
                <a:latin typeface="Arial" pitchFamily="34" charset="0"/>
                <a:ea typeface="Calibri"/>
                <a:cs typeface="Arial" pitchFamily="34" charset="0"/>
              </a:rPr>
              <a:t>gloves</a:t>
            </a:r>
            <a:endParaRPr lang="en-US" sz="2800" dirty="0">
              <a:latin typeface="Arial" pitchFamily="34" charset="0"/>
              <a:ea typeface="Calibri"/>
              <a:cs typeface="Arial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290"/>
              </a:spcBef>
              <a:buNone/>
            </a:pPr>
            <a:r>
              <a:rPr lang="en-US" sz="2800" spc="-5" dirty="0">
                <a:latin typeface="Arial" pitchFamily="34" charset="0"/>
                <a:ea typeface="Calibri"/>
                <a:cs typeface="Arial" pitchFamily="34" charset="0"/>
              </a:rPr>
              <a:t>3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-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Wash</a:t>
            </a:r>
            <a:r>
              <a:rPr lang="en-US" sz="2800" spc="-40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clo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t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h</a:t>
            </a:r>
          </a:p>
          <a:p>
            <a:pPr marL="0" indent="0">
              <a:lnSpc>
                <a:spcPct val="150000"/>
              </a:lnSpc>
              <a:spcBef>
                <a:spcPts val="300"/>
              </a:spcBef>
              <a:buNone/>
            </a:pPr>
            <a:r>
              <a:rPr lang="en-US" sz="2800" spc="-5" dirty="0">
                <a:latin typeface="Arial" pitchFamily="34" charset="0"/>
                <a:ea typeface="Calibri"/>
                <a:cs typeface="Arial" pitchFamily="34" charset="0"/>
              </a:rPr>
              <a:t>4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-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Cot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t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on</a:t>
            </a:r>
            <a:r>
              <a:rPr lang="en-US" sz="2800" spc="-50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b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al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l</a:t>
            </a:r>
          </a:p>
          <a:p>
            <a:pPr marL="0" indent="0">
              <a:lnSpc>
                <a:spcPct val="150000"/>
              </a:lnSpc>
              <a:spcBef>
                <a:spcPts val="290"/>
              </a:spcBef>
              <a:buNone/>
            </a:pPr>
            <a:r>
              <a:rPr lang="en-US" sz="2800" spc="-5" dirty="0">
                <a:latin typeface="Arial" pitchFamily="34" charset="0"/>
                <a:ea typeface="Calibri"/>
                <a:cs typeface="Arial" pitchFamily="34" charset="0"/>
              </a:rPr>
              <a:t>5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-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Towel</a:t>
            </a:r>
            <a:r>
              <a:rPr lang="en-US" sz="2800" spc="-35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(at</a:t>
            </a:r>
            <a:r>
              <a:rPr lang="en-US" sz="2800" spc="-10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l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east</a:t>
            </a:r>
            <a:r>
              <a:rPr lang="en-US" sz="2800" spc="-25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two)</a:t>
            </a:r>
          </a:p>
          <a:p>
            <a:pPr marL="0" indent="0">
              <a:lnSpc>
                <a:spcPct val="150000"/>
              </a:lnSpc>
              <a:spcBef>
                <a:spcPts val="290"/>
              </a:spcBef>
              <a:buNone/>
            </a:pPr>
            <a:r>
              <a:rPr lang="en-US" sz="2800" spc="-5" dirty="0">
                <a:latin typeface="Arial" pitchFamily="34" charset="0"/>
                <a:ea typeface="Calibri"/>
                <a:cs typeface="Arial" pitchFamily="34" charset="0"/>
              </a:rPr>
              <a:t>6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-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Baby</a:t>
            </a:r>
            <a:r>
              <a:rPr lang="en-US" sz="2800" spc="-40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c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o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mb</a:t>
            </a:r>
          </a:p>
          <a:p>
            <a:pPr marL="0" indent="0">
              <a:lnSpc>
                <a:spcPct val="150000"/>
              </a:lnSpc>
              <a:spcBef>
                <a:spcPts val="290"/>
              </a:spcBef>
              <a:buNone/>
            </a:pPr>
            <a:r>
              <a:rPr lang="en-US" sz="2800" spc="-5" dirty="0">
                <a:latin typeface="Arial" pitchFamily="34" charset="0"/>
                <a:ea typeface="Calibri"/>
                <a:cs typeface="Arial" pitchFamily="34" charset="0"/>
              </a:rPr>
              <a:t>7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-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The</a:t>
            </a:r>
            <a:r>
              <a:rPr lang="en-US" sz="2800" spc="-35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i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n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f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a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n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t</a:t>
            </a:r>
            <a:r>
              <a:rPr lang="en-US" sz="2800" spc="-35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clo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t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hs</a:t>
            </a:r>
          </a:p>
          <a:p>
            <a:pPr marL="0" indent="0">
              <a:lnSpc>
                <a:spcPct val="150000"/>
              </a:lnSpc>
              <a:spcBef>
                <a:spcPts val="290"/>
              </a:spcBef>
              <a:buNone/>
            </a:pPr>
            <a:r>
              <a:rPr lang="en-US" sz="2800" spc="-5" dirty="0">
                <a:latin typeface="Arial" pitchFamily="34" charset="0"/>
                <a:ea typeface="Calibri"/>
                <a:cs typeface="Arial" pitchFamily="34" charset="0"/>
              </a:rPr>
              <a:t>8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-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M</a:t>
            </a:r>
            <a:r>
              <a:rPr lang="en-US" sz="2800" spc="5" dirty="0">
                <a:latin typeface="Arial" pitchFamily="34" charset="0"/>
                <a:ea typeface="Calibri"/>
                <a:cs typeface="Arial" pitchFamily="34" charset="0"/>
              </a:rPr>
              <a:t>il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d</a:t>
            </a:r>
            <a:r>
              <a:rPr lang="en-US" sz="2800" spc="-50" dirty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800" dirty="0">
                <a:latin typeface="Arial" pitchFamily="34" charset="0"/>
                <a:ea typeface="Calibri"/>
                <a:cs typeface="Arial" pitchFamily="34" charset="0"/>
              </a:rPr>
              <a:t>soap</a:t>
            </a:r>
          </a:p>
          <a:p>
            <a:pPr marL="0" indent="0">
              <a:buNone/>
            </a:pP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2600" y="2630487"/>
            <a:ext cx="3738382" cy="2209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420687"/>
            <a:ext cx="7452360" cy="108002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290"/>
              </a:spcBef>
            </a:pPr>
            <a:r>
              <a:rPr lang="en-US" sz="3600" b="1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Calibri"/>
                <a:cs typeface="Arial"/>
              </a:rPr>
              <a:t>Procedure</a:t>
            </a:r>
            <a:endParaRPr lang="en-US" sz="3600" dirty="0">
              <a:solidFill>
                <a:srgbClr val="FF0000"/>
              </a:solidFill>
              <a:ea typeface="Calibri"/>
              <a:cs typeface="Arial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889671"/>
              </p:ext>
            </p:extLst>
          </p:nvPr>
        </p:nvGraphicFramePr>
        <p:xfrm>
          <a:off x="207010" y="1828550"/>
          <a:ext cx="7935384" cy="39101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1390"/>
                <a:gridCol w="2819400"/>
                <a:gridCol w="4154594"/>
              </a:tblGrid>
              <a:tr h="728162">
                <a:tc>
                  <a:txBody>
                    <a:bodyPr/>
                    <a:lstStyle/>
                    <a:p>
                      <a:pPr algn="ctr"/>
                      <a:endParaRPr lang="en-GB" sz="1900" b="1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S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eps</a:t>
                      </a:r>
                      <a:endParaRPr lang="en-GB" sz="1900" b="1" dirty="0" smtClean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Ra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ti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onal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endParaRPr lang="en-GB" sz="1900" b="1" dirty="0"/>
                    </a:p>
                  </a:txBody>
                  <a:tcPr marL="82804" marR="82804" marT="43201" marB="43201"/>
                </a:tc>
              </a:tr>
              <a:tr h="759575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1</a:t>
                      </a:r>
                      <a:endParaRPr lang="en-GB" sz="1900" b="1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algn="justLow"/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Wash</a:t>
                      </a:r>
                      <a:r>
                        <a:rPr lang="en-US" sz="2000" spc="-3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h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nds</a:t>
                      </a:r>
                      <a:endParaRPr lang="en-GB" sz="1900" dirty="0" smtClean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0" marR="0" indent="0" algn="justLow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St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nd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d</a:t>
                      </a:r>
                      <a:r>
                        <a:rPr lang="en-US" sz="2000" spc="-6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pr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cau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ti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on</a:t>
                      </a:r>
                      <a:r>
                        <a:rPr lang="en-US" sz="2000" spc="-7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o</a:t>
                      </a:r>
                      <a:r>
                        <a:rPr lang="en-US" sz="2000" spc="-1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duce 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n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smiss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on</a:t>
                      </a:r>
                      <a:r>
                        <a:rPr lang="en-US" sz="2000" spc="-7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of</a:t>
                      </a:r>
                      <a:r>
                        <a:rPr lang="en-US" sz="2000" spc="-1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m</a:t>
                      </a:r>
                      <a:r>
                        <a:rPr lang="en-US" sz="2000" spc="15" dirty="0" smtClean="0">
                          <a:effectLst/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c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o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o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g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n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sms</a:t>
                      </a:r>
                      <a:endParaRPr lang="en-GB" sz="1900" dirty="0" smtClean="0"/>
                    </a:p>
                  </a:txBody>
                  <a:tcPr marL="82804" marR="82804" marT="43201" marB="43201"/>
                </a:tc>
              </a:tr>
              <a:tr h="870192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effectLst/>
                          <a:latin typeface="Times New Roman"/>
                          <a:ea typeface="Calibri"/>
                        </a:rPr>
                        <a:t>2</a:t>
                      </a:r>
                      <a:endParaRPr lang="en-GB" sz="1700" b="1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0" marR="89535" algn="justLow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17880" algn="r"/>
                        </a:tabLst>
                      </a:pPr>
                      <a:r>
                        <a:rPr kumimoji="0" lang="en-US" sz="20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Prepare</a:t>
                      </a:r>
                      <a:r>
                        <a:rPr lang="en-US" sz="1400" spc="-4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 </a:t>
                      </a:r>
                      <a:r>
                        <a:rPr kumimoji="0" lang="en-US" sz="20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equipment </a:t>
                      </a: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180340" marR="86360" algn="justLow" rtl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970530" algn="r"/>
                        </a:tabLst>
                      </a:pPr>
                      <a:r>
                        <a:rPr kumimoji="0" lang="en-US" sz="20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Promotes efficient time </a:t>
                      </a:r>
                      <a:r>
                        <a:rPr kumimoji="0"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management and provide an organized approach to procedure</a:t>
                      </a:r>
                      <a:endParaRPr kumimoji="0" lang="en-US" sz="20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  <a:tr h="105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3</a:t>
                      </a:r>
                      <a:endParaRPr lang="en-GB" sz="1900" b="1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algn="justLow"/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x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p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l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n</a:t>
                      </a:r>
                      <a:r>
                        <a:rPr lang="en-US" sz="2000" spc="-4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pro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c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edu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spc="-6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o</a:t>
                      </a:r>
                      <a:r>
                        <a:rPr lang="en-US" sz="2000" spc="-1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h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spc="-2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m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ot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h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endParaRPr lang="en-GB" sz="1900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algn="justLow"/>
                      <a:r>
                        <a:rPr lang="en-GB" sz="1900" dirty="0" smtClean="0"/>
                        <a:t>Operational authority to implement administrative</a:t>
                      </a:r>
                      <a:r>
                        <a:rPr lang="en-GB" sz="1900" baseline="0" dirty="0" smtClean="0"/>
                        <a:t> decision</a:t>
                      </a:r>
                      <a:endParaRPr lang="en-GB" sz="1900" dirty="0"/>
                    </a:p>
                  </a:txBody>
                  <a:tcPr marL="82804" marR="82804" marT="43201" marB="43201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800" y="268287"/>
            <a:ext cx="7452360" cy="918745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Calibri"/>
                <a:cs typeface="Arial"/>
              </a:rPr>
              <a:t>Procedure, cont., </a:t>
            </a:r>
            <a:endParaRPr lang="en-GB" sz="2600" b="1" dirty="0">
              <a:solidFill>
                <a:srgbClr val="0000FF"/>
              </a:solidFill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1114412"/>
              </p:ext>
            </p:extLst>
          </p:nvPr>
        </p:nvGraphicFramePr>
        <p:xfrm>
          <a:off x="177800" y="1258887"/>
          <a:ext cx="7848600" cy="5055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654"/>
                <a:gridCol w="3448169"/>
                <a:gridCol w="4076777"/>
              </a:tblGrid>
              <a:tr h="284523">
                <a:tc>
                  <a:txBody>
                    <a:bodyPr/>
                    <a:lstStyle/>
                    <a:p>
                      <a:endParaRPr lang="en-GB" sz="1900" b="1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S</a:t>
                      </a:r>
                      <a:r>
                        <a:rPr kumimoji="0" lang="en-US" sz="2000" b="1" i="0" u="none" strike="noStrike" kern="1200" cap="none" spc="5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t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eps</a:t>
                      </a:r>
                      <a:r>
                        <a:rPr lang="en-GB" sz="2300" baseline="0" dirty="0" smtClean="0"/>
                        <a:t> </a:t>
                      </a:r>
                      <a:endParaRPr lang="en-GB" sz="1900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Ra</a:t>
                      </a:r>
                      <a:r>
                        <a:rPr kumimoji="0" lang="en-US" sz="2000" b="1" i="0" u="none" strike="noStrike" kern="1200" cap="none" spc="5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ti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onal</a:t>
                      </a:r>
                      <a:r>
                        <a:rPr kumimoji="0" lang="en-US" sz="2000" b="1" i="0" u="none" strike="noStrike" kern="1200" cap="none" spc="1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e</a:t>
                      </a:r>
                      <a:endParaRPr kumimoji="0" lang="en-GB" sz="1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804" marR="82804" marT="43201" marB="43201"/>
                </a:tc>
              </a:tr>
              <a:tr h="2076369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4</a:t>
                      </a:r>
                      <a:endParaRPr lang="en-GB" sz="1900" b="1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C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l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ose</a:t>
                      </a:r>
                      <a:r>
                        <a:rPr lang="en-US" sz="2000" spc="-3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w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ndow</a:t>
                      </a:r>
                      <a:r>
                        <a:rPr lang="en-US" sz="2000" spc="-5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nd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doo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s</a:t>
                      </a:r>
                      <a:endParaRPr lang="en-GB" sz="1900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Pr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p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spc="-4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h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spc="-2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nv</a:t>
                      </a:r>
                      <a:r>
                        <a:rPr lang="en-US" sz="2000" spc="15" dirty="0" smtClean="0">
                          <a:effectLst/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o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nment</a:t>
                      </a:r>
                      <a:r>
                        <a:rPr lang="en-US" sz="2000" spc="-8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o</a:t>
                      </a:r>
                      <a:r>
                        <a:rPr lang="en-US" sz="2000" spc="-1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be 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he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ma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ll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y</a:t>
                      </a:r>
                      <a:r>
                        <a:rPr lang="en-US" sz="2000" spc="-5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st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b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l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e.</a:t>
                      </a:r>
                      <a:r>
                        <a:rPr lang="en-US" sz="2000" spc="-4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Heat</a:t>
                      </a:r>
                      <a:r>
                        <a:rPr lang="en-US" sz="2000" spc="-2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loss</a:t>
                      </a:r>
                      <a:r>
                        <a:rPr lang="en-US" sz="2000" spc="-2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can</a:t>
                      </a:r>
                      <a:r>
                        <a:rPr lang="en-US" sz="2000" spc="-2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o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c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c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u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r by</a:t>
                      </a:r>
                      <a:r>
                        <a:rPr lang="en-US" sz="2000" spc="-1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c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o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n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ve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c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ti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on.</a:t>
                      </a:r>
                      <a:r>
                        <a:rPr lang="en-US" sz="2000" spc="-7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An</a:t>
                      </a:r>
                      <a:r>
                        <a:rPr lang="en-US" sz="2000" spc="-1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n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f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nt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's 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m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pe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tu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spc="-8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re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g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u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l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ng</a:t>
                      </a:r>
                      <a:r>
                        <a:rPr lang="en-US" sz="2000" spc="-6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m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chan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sms are</a:t>
                      </a:r>
                      <a:r>
                        <a:rPr lang="en-US" sz="2000" spc="-2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m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m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tu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e,</a:t>
                      </a:r>
                      <a:r>
                        <a:rPr lang="en-US" sz="2000" spc="-7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n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d</a:t>
                      </a:r>
                      <a:r>
                        <a:rPr lang="en-US" sz="2000" spc="-1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h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spc="-2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in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f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n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spc="-3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is</a:t>
                      </a:r>
                      <a:r>
                        <a:rPr lang="en-US" sz="2000" spc="-1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t h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gh</a:t>
                      </a:r>
                      <a:r>
                        <a:rPr lang="en-US" sz="2000" spc="-2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sk</a:t>
                      </a:r>
                      <a:r>
                        <a:rPr lang="en-US" sz="2000" spc="-3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for</a:t>
                      </a:r>
                      <a:r>
                        <a:rPr lang="en-US" sz="2000" spc="-2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h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eat</a:t>
                      </a:r>
                      <a:r>
                        <a:rPr lang="en-US" sz="2000" spc="-2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loss,</a:t>
                      </a:r>
                      <a:r>
                        <a:rPr lang="en-US" sz="2000" spc="-3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specia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l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l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y pr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ma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u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spc="-7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in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f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a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nt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s</a:t>
                      </a:r>
                      <a:endParaRPr lang="en-GB" sz="1900" dirty="0"/>
                    </a:p>
                  </a:txBody>
                  <a:tcPr marL="82804" marR="82804" marT="43201" marB="43201"/>
                </a:tc>
              </a:tr>
              <a:tr h="1437690">
                <a:tc>
                  <a:txBody>
                    <a:bodyPr/>
                    <a:lstStyle/>
                    <a:p>
                      <a:r>
                        <a:rPr lang="en-GB" sz="1900" b="1" dirty="0" smtClean="0"/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5</a:t>
                      </a:r>
                      <a:endParaRPr lang="en-GB" sz="1900" b="1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90170" marR="89535" algn="justLow" rtl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17880" algn="r"/>
                        </a:tabLst>
                      </a:pPr>
                      <a:r>
                        <a:rPr kumimoji="0" lang="en-US" sz="2000" kern="1200" spc="-5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Count apical pulse, </a:t>
                      </a:r>
                      <a:r>
                        <a:rPr kumimoji="0" lang="en-US" sz="2000" kern="1200" spc="-5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measure</a:t>
                      </a:r>
                      <a:r>
                        <a:rPr kumimoji="0" lang="en-US" sz="2000" kern="1200" spc="-5" baseline="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 </a:t>
                      </a:r>
                      <a:r>
                        <a:rPr kumimoji="0" lang="en-US" sz="2000" kern="1200" spc="-5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temperature </a:t>
                      </a:r>
                      <a:r>
                        <a:rPr kumimoji="0" lang="en-US" sz="2000" kern="1200" spc="-5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and respiration </a:t>
                      </a:r>
                      <a:r>
                        <a:rPr kumimoji="0" lang="en-US" sz="2000" kern="1200" spc="-5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before the infant disrupted </a:t>
                      </a:r>
                      <a:endParaRPr kumimoji="0" lang="en-US" sz="2000" kern="1200" spc="-5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/>
                      <a:endParaRPr lang="en-GB" sz="1900" dirty="0"/>
                    </a:p>
                  </a:txBody>
                  <a:tcPr marL="82804" marR="82804" marT="43201" marB="43201"/>
                </a:tc>
              </a:tr>
              <a:tr h="961155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6</a:t>
                      </a:r>
                      <a:endParaRPr lang="en-GB" sz="1900" b="1" dirty="0">
                        <a:solidFill>
                          <a:schemeClr val="tx1"/>
                        </a:solidFill>
                      </a:endParaRPr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90170" marR="89535" algn="justLow" rtl="0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17880" algn="r"/>
                        </a:tabLst>
                      </a:pPr>
                      <a:r>
                        <a:rPr kumimoji="0" lang="en-US" sz="2000" kern="1200" spc="-5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Fill the bath basin one-half full </a:t>
                      </a:r>
                      <a:r>
                        <a:rPr kumimoji="0" lang="en-US" sz="2000" kern="1200" spc="-5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of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warm</a:t>
                      </a:r>
                      <a:r>
                        <a:rPr lang="en-US" sz="2000" spc="-3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wa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er</a:t>
                      </a:r>
                      <a:endParaRPr kumimoji="0" lang="en-US" sz="2000" kern="1200" spc="-5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indent="0">
                        <a:buFont typeface="Arial" pitchFamily="34" charset="0"/>
                        <a:buNone/>
                      </a:pPr>
                      <a:endParaRPr lang="en-GB" sz="1900" dirty="0">
                        <a:solidFill>
                          <a:schemeClr val="tx1"/>
                        </a:solidFill>
                      </a:endParaRPr>
                    </a:p>
                  </a:txBody>
                  <a:tcPr marL="82804" marR="82804" marT="43201" marB="43201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6384" y="-188913"/>
            <a:ext cx="7452360" cy="1080029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/>
                <a:ea typeface="Calibri"/>
                <a:cs typeface="Arial"/>
              </a:rPr>
              <a:t>Procedure, cont., </a:t>
            </a:r>
            <a:endParaRPr lang="en-GB" sz="2200" b="1" dirty="0">
              <a:solidFill>
                <a:srgbClr val="0000FF"/>
              </a:solidFill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2133607"/>
              </p:ext>
            </p:extLst>
          </p:nvPr>
        </p:nvGraphicFramePr>
        <p:xfrm>
          <a:off x="482600" y="1106487"/>
          <a:ext cx="7452360" cy="4884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/>
                <a:gridCol w="3124200"/>
                <a:gridCol w="3794760"/>
              </a:tblGrid>
              <a:tr h="530501">
                <a:tc>
                  <a:txBody>
                    <a:bodyPr/>
                    <a:lstStyle/>
                    <a:p>
                      <a:pPr algn="ctr"/>
                      <a:endParaRPr lang="en-GB" sz="2700" b="1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S</a:t>
                      </a:r>
                      <a:r>
                        <a:rPr kumimoji="0" lang="en-US" sz="2000" b="1" i="0" u="none" strike="noStrike" kern="1200" cap="none" spc="5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t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eps</a:t>
                      </a:r>
                      <a:endParaRPr lang="en-GB" sz="2700" b="1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Ra</a:t>
                      </a:r>
                      <a:r>
                        <a:rPr kumimoji="0" lang="en-US" sz="2000" b="1" i="0" u="none" strike="noStrike" kern="1200" cap="none" spc="5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ti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onal</a:t>
                      </a:r>
                      <a:r>
                        <a:rPr kumimoji="0" lang="en-US" sz="2000" b="1" i="0" u="none" strike="noStrike" kern="1200" cap="none" spc="1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Times New Roman"/>
                          <a:ea typeface="Calibri"/>
                          <a:cs typeface="+mn-cs"/>
                        </a:rPr>
                        <a:t>e</a:t>
                      </a:r>
                      <a:endParaRPr kumimoji="0" lang="en-GB" sz="1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2804" marR="82804" marT="43201" marB="43201"/>
                </a:tc>
              </a:tr>
              <a:tr h="1247572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7</a:t>
                      </a:r>
                      <a:endParaRPr lang="en-GB" sz="1900" b="1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0" marR="89535" algn="just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17880" algn="r"/>
                        </a:tabLst>
                      </a:pPr>
                      <a:r>
                        <a:rPr kumimoji="0" lang="en-US" sz="20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Test temperature of water by </a:t>
                      </a:r>
                      <a:r>
                        <a:rPr kumimoji="0"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your wrist or elbow </a:t>
                      </a:r>
                      <a:endParaRPr kumimoji="0" lang="en-US" sz="20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180340" marR="86360" algn="just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en-US" sz="20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Prevents scalding of infant skin, if </a:t>
                      </a:r>
                      <a:r>
                        <a:rPr kumimoji="0"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a thermometer is not available, test the temperature of the water with the sensitive skin on the inside of your wrist or elbow</a:t>
                      </a:r>
                      <a:endParaRPr kumimoji="0" lang="en-US" sz="20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114300" marR="114300" marT="0" marB="0"/>
                </a:tc>
              </a:tr>
              <a:tr h="307699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8</a:t>
                      </a:r>
                      <a:endParaRPr lang="en-GB" sz="1900" b="1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P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l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ace</a:t>
                      </a:r>
                      <a:r>
                        <a:rPr lang="en-US" sz="2000" spc="-3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the</a:t>
                      </a:r>
                      <a:r>
                        <a:rPr lang="en-US" sz="2000" spc="-2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rubb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r</a:t>
                      </a:r>
                      <a:r>
                        <a:rPr lang="en-US" sz="2000" spc="-50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s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heet</a:t>
                      </a:r>
                      <a:r>
                        <a:rPr lang="en-US" sz="2000" spc="-3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on</a:t>
                      </a:r>
                      <a:r>
                        <a:rPr lang="en-US" sz="2000" spc="-1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b</a:t>
                      </a:r>
                      <a:r>
                        <a:rPr lang="en-US" sz="2000" spc="10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d</a:t>
                      </a:r>
                      <a:endParaRPr lang="en-GB" sz="1900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82804" marR="82804" marT="43201" marB="43201"/>
                </a:tc>
              </a:tr>
              <a:tr h="530501">
                <a:tc>
                  <a:txBody>
                    <a:bodyPr/>
                    <a:lstStyle/>
                    <a:p>
                      <a:r>
                        <a:rPr lang="en-GB" sz="1900" b="1" dirty="0" smtClean="0"/>
                        <a:t>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9</a:t>
                      </a:r>
                      <a:endParaRPr lang="en-GB" sz="1900" b="1" dirty="0"/>
                    </a:p>
                  </a:txBody>
                  <a:tcPr marL="82804" marR="82804" marT="43201" marB="43201"/>
                </a:tc>
                <a:tc>
                  <a:txBody>
                    <a:bodyPr/>
                    <a:lstStyle/>
                    <a:p>
                      <a:pPr marL="0" marR="89535" algn="just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17880" algn="r"/>
                        </a:tabLst>
                      </a:pPr>
                      <a:r>
                        <a:rPr kumimoji="0" lang="en-US" sz="20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Undress the infant, and wrap him </a:t>
                      </a:r>
                      <a:r>
                        <a:rPr kumimoji="0" lang="en-US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Calibri"/>
                          <a:cs typeface="+mn-cs"/>
                        </a:rPr>
                        <a:t>in 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b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at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h</a:t>
                      </a:r>
                      <a:r>
                        <a:rPr lang="en-US" sz="2000" spc="-25" dirty="0" smtClean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r>
                        <a:rPr lang="en-US" sz="2000" spc="5" dirty="0" smtClean="0">
                          <a:effectLst/>
                          <a:latin typeface="Times New Roman"/>
                          <a:ea typeface="Calibri"/>
                        </a:rPr>
                        <a:t>t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ow</a:t>
                      </a:r>
                      <a:r>
                        <a:rPr lang="en-US" sz="2000" spc="-5" dirty="0" smtClean="0">
                          <a:effectLst/>
                          <a:latin typeface="Times New Roman"/>
                          <a:ea typeface="Calibri"/>
                        </a:rPr>
                        <a:t>e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Calibri"/>
                        </a:rPr>
                        <a:t>l</a:t>
                      </a:r>
                      <a:endParaRPr kumimoji="0" lang="en-US" sz="20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Calibri"/>
                        <a:cs typeface="+mn-cs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 marL="82804" marR="82804" marT="43201" marB="43201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1115</TotalTime>
  <Words>640</Words>
  <Application>Microsoft Office PowerPoint</Application>
  <PresentationFormat>Custom</PresentationFormat>
  <Paragraphs>112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PowerPoint Presentation</vt:lpstr>
      <vt:lpstr>Infant bath</vt:lpstr>
      <vt:lpstr>Objectives </vt:lpstr>
      <vt:lpstr>Outlines </vt:lpstr>
      <vt:lpstr>Purposes</vt:lpstr>
      <vt:lpstr>Equipment:</vt:lpstr>
      <vt:lpstr>Procedure</vt:lpstr>
      <vt:lpstr>Procedure, cont., </vt:lpstr>
      <vt:lpstr>Procedure, cont., </vt:lpstr>
      <vt:lpstr>Procedure, cont., </vt:lpstr>
      <vt:lpstr>Procedure, cont., </vt:lpstr>
      <vt:lpstr>PowerPoint Presentation</vt:lpstr>
      <vt:lpstr>Procedure, cont., </vt:lpstr>
      <vt:lpstr>Procedure, cont., </vt:lpstr>
      <vt:lpstr>Procedure, cont., </vt:lpstr>
      <vt:lpstr>Procedure, cont.,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</dc:creator>
  <cp:lastModifiedBy>AL BOSTAN</cp:lastModifiedBy>
  <cp:revision>132</cp:revision>
  <dcterms:created xsi:type="dcterms:W3CDTF">2006-08-16T00:00:00Z</dcterms:created>
  <dcterms:modified xsi:type="dcterms:W3CDTF">2020-03-31T15:05:27Z</dcterms:modified>
</cp:coreProperties>
</file>