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2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19/08/1441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19/08/1441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19/08/1441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19/08/1441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19/08/1441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19/08/1441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19/08/1441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19/08/1441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19/08/1441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19/08/1441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19/08/1441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19/08/1441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C00000"/>
                </a:solidFill>
              </a:rPr>
              <a:t>Immunization </a:t>
            </a:r>
            <a:r>
              <a:rPr lang="en-US" b="1" dirty="0">
                <a:solidFill>
                  <a:srgbClr val="C00000"/>
                </a:solidFill>
              </a:rPr>
              <a:t>in infancy and childhood</a:t>
            </a:r>
            <a:r>
              <a:rPr lang="en-US" dirty="0">
                <a:solidFill>
                  <a:srgbClr val="C00000"/>
                </a:solidFill>
              </a:rPr>
              <a:t/>
            </a:r>
            <a:br>
              <a:rPr lang="en-US" dirty="0">
                <a:solidFill>
                  <a:srgbClr val="C00000"/>
                </a:solidFill>
              </a:rPr>
            </a:br>
            <a:endParaRPr lang="ar-EG" dirty="0">
              <a:solidFill>
                <a:srgbClr val="C00000"/>
              </a:solidFill>
            </a:endParaRPr>
          </a:p>
        </p:txBody>
      </p:sp>
      <p:sp>
        <p:nvSpPr>
          <p:cNvPr id="5" name="عنصر نائب للمحتوى 4"/>
          <p:cNvSpPr>
            <a:spLocks noGrp="1"/>
          </p:cNvSpPr>
          <p:nvPr>
            <p:ph idx="1"/>
          </p:nvPr>
        </p:nvSpPr>
        <p:spPr/>
        <p:txBody>
          <a:bodyPr/>
          <a:lstStyle/>
          <a:p>
            <a:pPr algn="ctr"/>
            <a:r>
              <a:rPr lang="en-US" b="1" dirty="0">
                <a:solidFill>
                  <a:srgbClr val="FF0000"/>
                </a:solidFill>
              </a:rPr>
              <a:t>Prepared by </a:t>
            </a:r>
          </a:p>
          <a:p>
            <a:pPr marL="1371600" lvl="3" indent="0" algn="ctr">
              <a:buNone/>
            </a:pPr>
            <a:r>
              <a:rPr lang="en-US" sz="3600" b="1" dirty="0" err="1"/>
              <a:t>Dr</a:t>
            </a:r>
            <a:r>
              <a:rPr lang="en-US" sz="3600" b="1" dirty="0"/>
              <a:t>\ Sabra Mohamed Ahmed</a:t>
            </a:r>
          </a:p>
          <a:p>
            <a:pPr marL="2286000" lvl="5" indent="0" algn="ctr">
              <a:buNone/>
            </a:pPr>
            <a:r>
              <a:rPr lang="en-US" sz="3600" b="1" dirty="0"/>
              <a:t>Lecturer in pediatric nursing department</a:t>
            </a:r>
          </a:p>
          <a:p>
            <a:pPr algn="ctr"/>
            <a:endParaRPr lang="ar-EG" b="1" dirty="0"/>
          </a:p>
          <a:p>
            <a:endParaRPr lang="ar-EG" dirty="0"/>
          </a:p>
        </p:txBody>
      </p:sp>
    </p:spTree>
    <p:extLst>
      <p:ext uri="{BB962C8B-B14F-4D97-AF65-F5344CB8AC3E}">
        <p14:creationId xmlns:p14="http://schemas.microsoft.com/office/powerpoint/2010/main" val="38136132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00B050"/>
                </a:solidFill>
              </a:rPr>
              <a:t>B –Maintain equipment: </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lstStyle/>
          <a:p>
            <a:pPr algn="l" rtl="0"/>
            <a:r>
              <a:rPr lang="en-US" dirty="0" smtClean="0"/>
              <a:t>1</a:t>
            </a:r>
            <a:r>
              <a:rPr lang="en-US" dirty="0"/>
              <a:t>. Refrigerator. </a:t>
            </a:r>
          </a:p>
          <a:p>
            <a:pPr algn="l" rtl="0"/>
            <a:r>
              <a:rPr lang="en-US" dirty="0"/>
              <a:t>2. Cold box.</a:t>
            </a:r>
          </a:p>
          <a:p>
            <a:pPr algn="l" rtl="0"/>
            <a:r>
              <a:rPr lang="en-US" dirty="0"/>
              <a:t>3. Vaccine </a:t>
            </a:r>
            <a:r>
              <a:rPr lang="en-US" dirty="0" smtClean="0"/>
              <a:t>carriers</a:t>
            </a:r>
          </a:p>
          <a:p>
            <a:pPr algn="l" rtl="0"/>
            <a:r>
              <a:rPr lang="en-US" dirty="0"/>
              <a:t>4. Ice packs</a:t>
            </a:r>
            <a:r>
              <a:rPr lang="en-US" dirty="0" smtClean="0"/>
              <a:t>.</a:t>
            </a:r>
            <a:endParaRPr lang="en-US" dirty="0"/>
          </a:p>
        </p:txBody>
      </p:sp>
    </p:spTree>
    <p:extLst>
      <p:ext uri="{BB962C8B-B14F-4D97-AF65-F5344CB8AC3E}">
        <p14:creationId xmlns:p14="http://schemas.microsoft.com/office/powerpoint/2010/main" val="28129923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Things that damage vaccines</a:t>
            </a:r>
            <a:r>
              <a:rPr lang="en-US" dirty="0"/>
              <a:t/>
            </a:r>
            <a:br>
              <a:rPr lang="en-US" dirty="0"/>
            </a:br>
            <a:endParaRPr lang="ar-EG" dirty="0"/>
          </a:p>
        </p:txBody>
      </p:sp>
      <p:sp>
        <p:nvSpPr>
          <p:cNvPr id="3" name="عنصر نائب للمحتوى 2"/>
          <p:cNvSpPr>
            <a:spLocks noGrp="1"/>
          </p:cNvSpPr>
          <p:nvPr>
            <p:ph idx="1"/>
          </p:nvPr>
        </p:nvSpPr>
        <p:spPr/>
        <p:txBody>
          <a:bodyPr>
            <a:normAutofit fontScale="92500" lnSpcReduction="10000"/>
          </a:bodyPr>
          <a:lstStyle/>
          <a:p>
            <a:pPr algn="just" rtl="0"/>
            <a:r>
              <a:rPr lang="en-US" dirty="0" smtClean="0"/>
              <a:t>1-All </a:t>
            </a:r>
            <a:r>
              <a:rPr lang="en-US" dirty="0"/>
              <a:t>vaccines lose their potency after a certain time even with good are.</a:t>
            </a:r>
          </a:p>
          <a:p>
            <a:pPr algn="just" rtl="0"/>
            <a:r>
              <a:rPr lang="en-US" dirty="0"/>
              <a:t>2-Heat and sunlight can damage vaccines, especially the live attenuated ones (polio-measles and BCG).</a:t>
            </a:r>
          </a:p>
          <a:p>
            <a:pPr algn="just" rtl="0"/>
            <a:r>
              <a:rPr lang="en-US" dirty="0"/>
              <a:t>3-Freezing damages the killed vaccines and toxoids (DPT, DT, TT and Hepatitis B).</a:t>
            </a:r>
          </a:p>
          <a:p>
            <a:pPr algn="just" rtl="0"/>
            <a:r>
              <a:rPr lang="en-US" dirty="0"/>
              <a:t>4-Disinfectants or antiseptics can damage vaccines and antibiotics such as streptomycin on B</a:t>
            </a:r>
          </a:p>
          <a:p>
            <a:pPr algn="just"/>
            <a:endParaRPr lang="ar-EG" dirty="0"/>
          </a:p>
        </p:txBody>
      </p:sp>
    </p:spTree>
    <p:extLst>
      <p:ext uri="{BB962C8B-B14F-4D97-AF65-F5344CB8AC3E}">
        <p14:creationId xmlns:p14="http://schemas.microsoft.com/office/powerpoint/2010/main" val="30854517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rtl="0"/>
            <a:r>
              <a:rPr lang="en-US" b="1" dirty="0">
                <a:solidFill>
                  <a:srgbClr val="C00000"/>
                </a:solidFill>
              </a:rPr>
              <a:t>Obligatory vaccination in Egypt:</a:t>
            </a:r>
            <a:r>
              <a:rPr lang="en-US" dirty="0">
                <a:solidFill>
                  <a:srgbClr val="C00000"/>
                </a:solidFill>
              </a:rPr>
              <a:t/>
            </a:r>
            <a:br>
              <a:rPr lang="en-US" dirty="0">
                <a:solidFill>
                  <a:srgbClr val="C00000"/>
                </a:solidFill>
              </a:rPr>
            </a:br>
            <a:r>
              <a:rPr lang="en-US" b="1" dirty="0">
                <a:solidFill>
                  <a:srgbClr val="C00000"/>
                </a:solidFill>
              </a:rPr>
              <a:t>Schedule of Obligatory Vaccinations</a:t>
            </a:r>
            <a:endParaRPr lang="ar-EG" dirty="0">
              <a:solidFill>
                <a:srgbClr val="C00000"/>
              </a:solidFill>
            </a:endParaRP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16441753"/>
              </p:ext>
            </p:extLst>
          </p:nvPr>
        </p:nvGraphicFramePr>
        <p:xfrm>
          <a:off x="1768381" y="1503042"/>
          <a:ext cx="6332011" cy="4889640"/>
        </p:xfrm>
        <a:graphic>
          <a:graphicData uri="http://schemas.openxmlformats.org/drawingml/2006/table">
            <a:tbl>
              <a:tblPr rtl="1">
                <a:tableStyleId>{5C22544A-7EE6-4342-B048-85BDC9FD1C3A}</a:tableStyleId>
              </a:tblPr>
              <a:tblGrid>
                <a:gridCol w="2329305"/>
                <a:gridCol w="362390"/>
                <a:gridCol w="181195"/>
                <a:gridCol w="181195"/>
                <a:gridCol w="181195"/>
                <a:gridCol w="181195"/>
                <a:gridCol w="181195"/>
                <a:gridCol w="181195"/>
                <a:gridCol w="2553146"/>
              </a:tblGrid>
              <a:tr h="358888">
                <a:tc gridSpan="2">
                  <a:txBody>
                    <a:bodyPr/>
                    <a:lstStyle/>
                    <a:p>
                      <a:pPr algn="l" rtl="0">
                        <a:lnSpc>
                          <a:spcPct val="115000"/>
                        </a:lnSpc>
                        <a:spcAft>
                          <a:spcPts val="1000"/>
                        </a:spcAft>
                      </a:pPr>
                      <a:endParaRPr lang="en-US" sz="1400" dirty="0">
                        <a:effectLst/>
                        <a:latin typeface="Calibri"/>
                        <a:ea typeface="Calibri"/>
                        <a:cs typeface="Arial"/>
                      </a:endParaRPr>
                    </a:p>
                  </a:txBody>
                  <a:tcPr marL="15735" marR="15735" marT="0" marB="0"/>
                </a:tc>
                <a:tc hMerge="1">
                  <a:txBody>
                    <a:bodyPr/>
                    <a:lstStyle/>
                    <a:p>
                      <a:pPr rtl="1"/>
                      <a:endParaRPr lang="ar-EG"/>
                    </a:p>
                  </a:txBody>
                  <a:tcPr/>
                </a:tc>
                <a:tc gridSpan="2">
                  <a:txBody>
                    <a:bodyPr/>
                    <a:lstStyle/>
                    <a:p>
                      <a:pPr rtl="1"/>
                      <a:endParaRPr lang="ar-EG" dirty="0"/>
                    </a:p>
                  </a:txBody>
                  <a:tcPr marL="15735" marR="15735" marT="0" marB="0"/>
                </a:tc>
                <a:tc hMerge="1">
                  <a:txBody>
                    <a:bodyPr/>
                    <a:lstStyle/>
                    <a:p>
                      <a:pPr rtl="1"/>
                      <a:endParaRPr lang="ar-EG"/>
                    </a:p>
                  </a:txBody>
                  <a:tcPr/>
                </a:tc>
                <a:tc gridSpan="2">
                  <a:txBody>
                    <a:bodyPr/>
                    <a:lstStyle/>
                    <a:p>
                      <a:pPr algn="l" rtl="0">
                        <a:lnSpc>
                          <a:spcPct val="115000"/>
                        </a:lnSpc>
                        <a:spcAft>
                          <a:spcPts val="1000"/>
                        </a:spcAft>
                      </a:pPr>
                      <a:endParaRPr lang="en-US" sz="1400">
                        <a:effectLst/>
                        <a:latin typeface="Calibri"/>
                        <a:ea typeface="Calibri"/>
                        <a:cs typeface="Arial"/>
                      </a:endParaRPr>
                    </a:p>
                  </a:txBody>
                  <a:tcPr marL="15735" marR="15735" marT="0" marB="0"/>
                </a:tc>
                <a:tc hMerge="1">
                  <a:txBody>
                    <a:bodyPr/>
                    <a:lstStyle/>
                    <a:p>
                      <a:pPr rtl="1"/>
                      <a:endParaRPr lang="ar-EG"/>
                    </a:p>
                  </a:txBody>
                  <a:tcPr/>
                </a:tc>
                <a:tc>
                  <a:txBody>
                    <a:bodyPr/>
                    <a:lstStyle/>
                    <a:p>
                      <a:pPr algn="l" rtl="0">
                        <a:lnSpc>
                          <a:spcPct val="115000"/>
                        </a:lnSpc>
                        <a:spcAft>
                          <a:spcPts val="1000"/>
                        </a:spcAft>
                      </a:pPr>
                      <a:endParaRPr lang="en-US" sz="1400">
                        <a:effectLst/>
                        <a:latin typeface="Calibri"/>
                        <a:ea typeface="Calibri"/>
                        <a:cs typeface="Arial"/>
                      </a:endParaRPr>
                    </a:p>
                  </a:txBody>
                  <a:tcPr marL="15735" marR="15735" marT="0" marB="0"/>
                </a:tc>
                <a:tc gridSpan="2">
                  <a:txBody>
                    <a:bodyPr/>
                    <a:lstStyle/>
                    <a:p>
                      <a:pPr algn="l" rtl="0">
                        <a:lnSpc>
                          <a:spcPct val="115000"/>
                        </a:lnSpc>
                        <a:spcAft>
                          <a:spcPts val="1000"/>
                        </a:spcAft>
                      </a:pPr>
                      <a:endParaRPr lang="en-US" sz="1400" dirty="0">
                        <a:effectLst/>
                        <a:latin typeface="Calibri"/>
                        <a:ea typeface="Calibri"/>
                        <a:cs typeface="Arial"/>
                      </a:endParaRPr>
                    </a:p>
                  </a:txBody>
                  <a:tcPr marL="15735" marR="15735" marT="0" marB="0"/>
                </a:tc>
                <a:tc hMerge="1">
                  <a:txBody>
                    <a:bodyPr/>
                    <a:lstStyle/>
                    <a:p>
                      <a:pPr rtl="1"/>
                      <a:endParaRPr lang="ar-EG"/>
                    </a:p>
                  </a:txBody>
                  <a:tcPr/>
                </a:tc>
              </a:tr>
              <a:tr h="2161737">
                <a:tc gridSpan="2">
                  <a:txBody>
                    <a:bodyPr/>
                    <a:lstStyle/>
                    <a:p>
                      <a:pPr algn="l" rtl="0">
                        <a:lnSpc>
                          <a:spcPct val="115000"/>
                        </a:lnSpc>
                        <a:spcAft>
                          <a:spcPts val="0"/>
                        </a:spcAft>
                      </a:pPr>
                      <a:endParaRPr lang="en-US" sz="1400" dirty="0">
                        <a:effectLst/>
                        <a:latin typeface="Calibri"/>
                        <a:ea typeface="Calibri"/>
                        <a:cs typeface="Arial"/>
                      </a:endParaRPr>
                    </a:p>
                  </a:txBody>
                  <a:tcPr marL="15735" marR="15735" marT="0" marB="0"/>
                </a:tc>
                <a:tc hMerge="1">
                  <a:txBody>
                    <a:bodyPr/>
                    <a:lstStyle/>
                    <a:p>
                      <a:pPr rtl="1"/>
                      <a:endParaRPr lang="ar-EG"/>
                    </a:p>
                  </a:txBody>
                  <a:tcPr/>
                </a:tc>
                <a:tc>
                  <a:txBody>
                    <a:bodyPr/>
                    <a:lstStyle/>
                    <a:p>
                      <a:pPr rtl="1"/>
                      <a:endParaRPr lang="ar-EG" dirty="0"/>
                    </a:p>
                  </a:txBody>
                  <a:tcPr marL="15735" marR="15735" marT="0" marB="0"/>
                </a:tc>
                <a:tc gridSpan="4">
                  <a:txBody>
                    <a:bodyPr/>
                    <a:lstStyle/>
                    <a:p>
                      <a:pPr algn="l" rtl="0">
                        <a:lnSpc>
                          <a:spcPct val="115000"/>
                        </a:lnSpc>
                        <a:spcAft>
                          <a:spcPts val="0"/>
                        </a:spcAft>
                      </a:pPr>
                      <a:endParaRPr lang="en-US" sz="1400">
                        <a:effectLst/>
                        <a:latin typeface="Calibri"/>
                        <a:ea typeface="Calibri"/>
                        <a:cs typeface="Arial"/>
                      </a:endParaRPr>
                    </a:p>
                  </a:txBody>
                  <a:tcPr marL="15735" marR="15735" marT="0" marB="0"/>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gridSpan="2">
                  <a:txBody>
                    <a:bodyPr/>
                    <a:lstStyle/>
                    <a:p>
                      <a:pPr algn="l" rtl="0">
                        <a:lnSpc>
                          <a:spcPct val="115000"/>
                        </a:lnSpc>
                        <a:spcAft>
                          <a:spcPts val="0"/>
                        </a:spcAft>
                      </a:pPr>
                      <a:endParaRPr lang="en-US" sz="1400" dirty="0">
                        <a:effectLst/>
                        <a:latin typeface="Calibri"/>
                        <a:ea typeface="Calibri"/>
                        <a:cs typeface="Arial"/>
                      </a:endParaRPr>
                    </a:p>
                  </a:txBody>
                  <a:tcPr marL="15735" marR="15735" marT="0" marB="0"/>
                </a:tc>
                <a:tc hMerge="1">
                  <a:txBody>
                    <a:bodyPr/>
                    <a:lstStyle/>
                    <a:p>
                      <a:pPr rtl="1"/>
                      <a:endParaRPr lang="ar-EG"/>
                    </a:p>
                  </a:txBody>
                  <a:tcPr/>
                </a:tc>
              </a:tr>
              <a:tr h="538332">
                <a:tc>
                  <a:txBody>
                    <a:bodyPr/>
                    <a:lstStyle/>
                    <a:p>
                      <a:pPr algn="l" rtl="0">
                        <a:lnSpc>
                          <a:spcPct val="115000"/>
                        </a:lnSpc>
                        <a:spcAft>
                          <a:spcPts val="0"/>
                        </a:spcAft>
                      </a:pPr>
                      <a:endParaRPr lang="en-US" sz="1400">
                        <a:effectLst/>
                        <a:latin typeface="Calibri"/>
                        <a:ea typeface="Calibri"/>
                        <a:cs typeface="Arial"/>
                      </a:endParaRPr>
                    </a:p>
                  </a:txBody>
                  <a:tcPr marL="15735" marR="15735" marT="0" marB="0"/>
                </a:tc>
                <a:tc>
                  <a:txBody>
                    <a:bodyPr/>
                    <a:lstStyle/>
                    <a:p>
                      <a:pPr algn="r" rtl="0">
                        <a:lnSpc>
                          <a:spcPct val="115000"/>
                        </a:lnSpc>
                        <a:spcAft>
                          <a:spcPts val="1000"/>
                        </a:spcAft>
                      </a:pPr>
                      <a:endParaRPr lang="en-US" sz="1400">
                        <a:effectLst/>
                        <a:latin typeface="Calibri"/>
                        <a:ea typeface="Calibri"/>
                        <a:cs typeface="Arial"/>
                      </a:endParaRPr>
                    </a:p>
                  </a:txBody>
                  <a:tcPr marL="15735" marR="15735" marT="0" marB="0"/>
                </a:tc>
                <a:tc gridSpan="5">
                  <a:txBody>
                    <a:bodyPr/>
                    <a:lstStyle/>
                    <a:p>
                      <a:pPr algn="l" rtl="0">
                        <a:lnSpc>
                          <a:spcPct val="115000"/>
                        </a:lnSpc>
                        <a:spcAft>
                          <a:spcPts val="0"/>
                        </a:spcAft>
                      </a:pPr>
                      <a:endParaRPr lang="en-US" sz="1400">
                        <a:effectLst/>
                        <a:latin typeface="Calibri"/>
                        <a:ea typeface="Calibri"/>
                        <a:cs typeface="Arial"/>
                      </a:endParaRPr>
                    </a:p>
                  </a:txBody>
                  <a:tcPr marL="15735" marR="15735" marT="0" marB="0"/>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a:txBody>
                    <a:bodyPr/>
                    <a:lstStyle/>
                    <a:p>
                      <a:pPr algn="l" rtl="0">
                        <a:lnSpc>
                          <a:spcPct val="115000"/>
                        </a:lnSpc>
                        <a:spcAft>
                          <a:spcPts val="0"/>
                        </a:spcAft>
                      </a:pPr>
                      <a:endParaRPr lang="en-US" sz="1400" dirty="0">
                        <a:effectLst/>
                        <a:latin typeface="Calibri"/>
                        <a:ea typeface="Calibri"/>
                        <a:cs typeface="Arial"/>
                      </a:endParaRPr>
                    </a:p>
                  </a:txBody>
                  <a:tcPr marL="15735" marR="15735" marT="0" marB="0"/>
                </a:tc>
                <a:tc>
                  <a:txBody>
                    <a:bodyPr/>
                    <a:lstStyle/>
                    <a:p>
                      <a:pPr algn="ctr" rtl="0">
                        <a:lnSpc>
                          <a:spcPct val="115000"/>
                        </a:lnSpc>
                        <a:spcAft>
                          <a:spcPts val="1000"/>
                        </a:spcAft>
                      </a:pPr>
                      <a:endParaRPr lang="en-US" sz="1400" dirty="0">
                        <a:effectLst/>
                        <a:latin typeface="Calibri"/>
                        <a:ea typeface="Calibri"/>
                        <a:cs typeface="Arial"/>
                      </a:endParaRPr>
                    </a:p>
                  </a:txBody>
                  <a:tcPr marL="15735" marR="15735" marT="0" marB="0"/>
                </a:tc>
              </a:tr>
              <a:tr h="247467">
                <a:tc gridSpan="9">
                  <a:txBody>
                    <a:bodyPr/>
                    <a:lstStyle/>
                    <a:p>
                      <a:pPr algn="l" rtl="0">
                        <a:lnSpc>
                          <a:spcPct val="115000"/>
                        </a:lnSpc>
                        <a:spcAft>
                          <a:spcPts val="0"/>
                        </a:spcAft>
                      </a:pPr>
                      <a:endParaRPr lang="en-US" sz="1400" dirty="0">
                        <a:effectLst/>
                        <a:latin typeface="Calibri"/>
                        <a:ea typeface="Calibri"/>
                        <a:cs typeface="Arial"/>
                      </a:endParaRPr>
                    </a:p>
                  </a:txBody>
                  <a:tcPr marL="15735" marR="15735" marT="0" marB="0"/>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r>
              <a:tr h="312279">
                <a:tc gridSpan="7">
                  <a:txBody>
                    <a:bodyPr/>
                    <a:lstStyle/>
                    <a:p>
                      <a:pPr algn="l" rtl="0">
                        <a:lnSpc>
                          <a:spcPct val="115000"/>
                        </a:lnSpc>
                        <a:spcAft>
                          <a:spcPts val="0"/>
                        </a:spcAft>
                      </a:pPr>
                      <a:endParaRPr lang="en-US" sz="1400">
                        <a:effectLst/>
                        <a:latin typeface="Calibri"/>
                        <a:ea typeface="Calibri"/>
                        <a:cs typeface="Arial"/>
                      </a:endParaRPr>
                    </a:p>
                  </a:txBody>
                  <a:tcPr marL="15735" marR="15735" marT="0" marB="0"/>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gridSpan="2">
                  <a:txBody>
                    <a:bodyPr/>
                    <a:lstStyle/>
                    <a:p>
                      <a:pPr algn="ctr" rtl="0">
                        <a:lnSpc>
                          <a:spcPct val="115000"/>
                        </a:lnSpc>
                        <a:spcAft>
                          <a:spcPts val="1000"/>
                        </a:spcAft>
                      </a:pPr>
                      <a:endParaRPr lang="en-US" sz="1400" dirty="0">
                        <a:effectLst/>
                        <a:latin typeface="Calibri"/>
                        <a:ea typeface="Calibri"/>
                        <a:cs typeface="Arial"/>
                      </a:endParaRPr>
                    </a:p>
                  </a:txBody>
                  <a:tcPr marL="15735" marR="15735" marT="0" marB="0"/>
                </a:tc>
                <a:tc hMerge="1">
                  <a:txBody>
                    <a:bodyPr/>
                    <a:lstStyle/>
                    <a:p>
                      <a:pPr rtl="1"/>
                      <a:endParaRPr lang="ar-EG"/>
                    </a:p>
                  </a:txBody>
                  <a:tcPr/>
                </a:tc>
              </a:tr>
              <a:tr h="293293">
                <a:tc gridSpan="5">
                  <a:txBody>
                    <a:bodyPr/>
                    <a:lstStyle/>
                    <a:p>
                      <a:pPr algn="l" rtl="0">
                        <a:lnSpc>
                          <a:spcPct val="115000"/>
                        </a:lnSpc>
                        <a:spcAft>
                          <a:spcPts val="0"/>
                        </a:spcAft>
                      </a:pPr>
                      <a:endParaRPr lang="en-US" sz="1400" dirty="0">
                        <a:effectLst/>
                        <a:latin typeface="Calibri"/>
                        <a:ea typeface="Calibri"/>
                        <a:cs typeface="Arial"/>
                      </a:endParaRPr>
                    </a:p>
                  </a:txBody>
                  <a:tcPr marL="15735" marR="15735" marT="0" marB="0"/>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gridSpan="2">
                  <a:txBody>
                    <a:bodyPr/>
                    <a:lstStyle/>
                    <a:p>
                      <a:pPr algn="l" rtl="0">
                        <a:lnSpc>
                          <a:spcPct val="115000"/>
                        </a:lnSpc>
                        <a:spcAft>
                          <a:spcPts val="0"/>
                        </a:spcAft>
                      </a:pPr>
                      <a:endParaRPr lang="en-US" sz="1400" dirty="0">
                        <a:effectLst/>
                        <a:latin typeface="Calibri"/>
                        <a:ea typeface="Calibri"/>
                        <a:cs typeface="Arial"/>
                      </a:endParaRPr>
                    </a:p>
                  </a:txBody>
                  <a:tcPr marL="15735" marR="15735" marT="0" marB="0"/>
                </a:tc>
                <a:tc hMerge="1">
                  <a:txBody>
                    <a:bodyPr/>
                    <a:lstStyle/>
                    <a:p>
                      <a:pPr rtl="1"/>
                      <a:endParaRPr lang="ar-EG"/>
                    </a:p>
                  </a:txBody>
                  <a:tcPr/>
                </a:tc>
                <a:tc gridSpan="2">
                  <a:txBody>
                    <a:bodyPr/>
                    <a:lstStyle/>
                    <a:p>
                      <a:pPr algn="ctr" rtl="1">
                        <a:lnSpc>
                          <a:spcPct val="115000"/>
                        </a:lnSpc>
                        <a:spcAft>
                          <a:spcPts val="1000"/>
                        </a:spcAft>
                      </a:pPr>
                      <a:endParaRPr lang="en-US" sz="1400" dirty="0">
                        <a:effectLst/>
                        <a:latin typeface="Calibri"/>
                        <a:ea typeface="Calibri"/>
                        <a:cs typeface="Arial"/>
                      </a:endParaRPr>
                    </a:p>
                  </a:txBody>
                  <a:tcPr marL="15735" marR="15735" marT="0" marB="0"/>
                </a:tc>
                <a:tc hMerge="1">
                  <a:txBody>
                    <a:bodyPr/>
                    <a:lstStyle/>
                    <a:p>
                      <a:pPr rtl="1"/>
                      <a:endParaRPr lang="ar-EG"/>
                    </a:p>
                  </a:txBody>
                  <a:tcPr/>
                </a:tc>
              </a:tr>
              <a:tr h="391058">
                <a:tc gridSpan="5">
                  <a:txBody>
                    <a:bodyPr/>
                    <a:lstStyle/>
                    <a:p>
                      <a:pPr algn="ctr" rtl="1">
                        <a:lnSpc>
                          <a:spcPct val="115000"/>
                        </a:lnSpc>
                        <a:spcAft>
                          <a:spcPts val="1000"/>
                        </a:spcAft>
                      </a:pPr>
                      <a:endParaRPr lang="en-US" sz="1400">
                        <a:effectLst/>
                        <a:latin typeface="Calibri"/>
                        <a:ea typeface="Calibri"/>
                        <a:cs typeface="Arial"/>
                      </a:endParaRPr>
                    </a:p>
                  </a:txBody>
                  <a:tcPr marL="15735" marR="15735" marT="0" marB="0"/>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gridSpan="2">
                  <a:txBody>
                    <a:bodyPr/>
                    <a:lstStyle/>
                    <a:p>
                      <a:pPr algn="l" rtl="0">
                        <a:lnSpc>
                          <a:spcPct val="115000"/>
                        </a:lnSpc>
                        <a:spcAft>
                          <a:spcPts val="0"/>
                        </a:spcAft>
                      </a:pPr>
                      <a:endParaRPr lang="en-US" sz="1400">
                        <a:effectLst/>
                        <a:latin typeface="Calibri"/>
                        <a:ea typeface="Calibri"/>
                        <a:cs typeface="Arial"/>
                      </a:endParaRPr>
                    </a:p>
                  </a:txBody>
                  <a:tcPr marL="15735" marR="15735" marT="0" marB="0"/>
                </a:tc>
                <a:tc hMerge="1">
                  <a:txBody>
                    <a:bodyPr/>
                    <a:lstStyle/>
                    <a:p>
                      <a:pPr rtl="1"/>
                      <a:endParaRPr lang="ar-EG"/>
                    </a:p>
                  </a:txBody>
                  <a:tcPr/>
                </a:tc>
                <a:tc gridSpan="2">
                  <a:txBody>
                    <a:bodyPr/>
                    <a:lstStyle/>
                    <a:p>
                      <a:pPr algn="ctr" rtl="0">
                        <a:lnSpc>
                          <a:spcPct val="115000"/>
                        </a:lnSpc>
                        <a:spcAft>
                          <a:spcPts val="1000"/>
                        </a:spcAft>
                      </a:pPr>
                      <a:endParaRPr lang="en-US" sz="1400" dirty="0">
                        <a:effectLst/>
                        <a:latin typeface="Calibri"/>
                        <a:ea typeface="Calibri"/>
                        <a:cs typeface="Arial"/>
                      </a:endParaRPr>
                    </a:p>
                  </a:txBody>
                  <a:tcPr marL="15735" marR="15735" marT="0" marB="0"/>
                </a:tc>
                <a:tc hMerge="1">
                  <a:txBody>
                    <a:bodyPr/>
                    <a:lstStyle/>
                    <a:p>
                      <a:pPr rtl="1"/>
                      <a:endParaRPr lang="ar-EG"/>
                    </a:p>
                  </a:txBody>
                  <a:tcPr/>
                </a:tc>
              </a:tr>
              <a:tr h="293293">
                <a:tc gridSpan="5">
                  <a:txBody>
                    <a:bodyPr/>
                    <a:lstStyle/>
                    <a:p>
                      <a:pPr algn="ctr" rtl="1">
                        <a:lnSpc>
                          <a:spcPct val="115000"/>
                        </a:lnSpc>
                        <a:spcAft>
                          <a:spcPts val="1000"/>
                        </a:spcAft>
                      </a:pPr>
                      <a:endParaRPr lang="en-US" sz="1400">
                        <a:effectLst/>
                        <a:latin typeface="Calibri"/>
                        <a:ea typeface="Calibri"/>
                        <a:cs typeface="Arial"/>
                      </a:endParaRPr>
                    </a:p>
                  </a:txBody>
                  <a:tcPr marL="15735" marR="15735" marT="0" marB="0"/>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gridSpan="2">
                  <a:txBody>
                    <a:bodyPr/>
                    <a:lstStyle/>
                    <a:p>
                      <a:pPr algn="l" rtl="0">
                        <a:lnSpc>
                          <a:spcPct val="115000"/>
                        </a:lnSpc>
                        <a:spcAft>
                          <a:spcPts val="0"/>
                        </a:spcAft>
                      </a:pPr>
                      <a:endParaRPr lang="en-US" sz="1400">
                        <a:effectLst/>
                        <a:latin typeface="Calibri"/>
                        <a:ea typeface="Calibri"/>
                        <a:cs typeface="Arial"/>
                      </a:endParaRPr>
                    </a:p>
                  </a:txBody>
                  <a:tcPr marL="15735" marR="15735" marT="0" marB="0"/>
                </a:tc>
                <a:tc hMerge="1">
                  <a:txBody>
                    <a:bodyPr/>
                    <a:lstStyle/>
                    <a:p>
                      <a:pPr rtl="1"/>
                      <a:endParaRPr lang="ar-EG"/>
                    </a:p>
                  </a:txBody>
                  <a:tcPr/>
                </a:tc>
                <a:tc gridSpan="2">
                  <a:txBody>
                    <a:bodyPr/>
                    <a:lstStyle/>
                    <a:p>
                      <a:pPr algn="l" rtl="0">
                        <a:lnSpc>
                          <a:spcPct val="115000"/>
                        </a:lnSpc>
                        <a:spcAft>
                          <a:spcPts val="0"/>
                        </a:spcAft>
                      </a:pPr>
                      <a:endParaRPr lang="en-US" sz="1400" dirty="0">
                        <a:effectLst/>
                        <a:latin typeface="Calibri"/>
                        <a:ea typeface="Calibri"/>
                        <a:cs typeface="Arial"/>
                      </a:endParaRPr>
                    </a:p>
                  </a:txBody>
                  <a:tcPr marL="15735" marR="15735" marT="0" marB="0"/>
                </a:tc>
                <a:tc hMerge="1">
                  <a:txBody>
                    <a:bodyPr/>
                    <a:lstStyle/>
                    <a:p>
                      <a:pPr rtl="1"/>
                      <a:endParaRPr lang="ar-EG"/>
                    </a:p>
                  </a:txBody>
                  <a:tcPr/>
                </a:tc>
              </a:tr>
              <a:tr h="293293">
                <a:tc gridSpan="9">
                  <a:txBody>
                    <a:bodyPr/>
                    <a:lstStyle/>
                    <a:p>
                      <a:pPr algn="just" rtl="0">
                        <a:lnSpc>
                          <a:spcPct val="115000"/>
                        </a:lnSpc>
                        <a:spcAft>
                          <a:spcPts val="0"/>
                        </a:spcAft>
                      </a:pPr>
                      <a:endParaRPr lang="en-US" sz="1400" dirty="0">
                        <a:effectLst/>
                        <a:latin typeface="Calibri"/>
                        <a:ea typeface="Calibri"/>
                        <a:cs typeface="Arial"/>
                      </a:endParaRPr>
                    </a:p>
                  </a:txBody>
                  <a:tcPr marL="15735" marR="15735" marT="0" marB="0"/>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c hMerge="1">
                  <a:txBody>
                    <a:bodyPr/>
                    <a:lstStyle/>
                    <a:p>
                      <a:pPr rtl="1"/>
                      <a:endParaRPr lang="ar-EG"/>
                    </a:p>
                  </a:txBody>
                  <a:tcPr/>
                </a:tc>
              </a:tr>
            </a:tbl>
          </a:graphicData>
        </a:graphic>
      </p:graphicFrame>
    </p:spTree>
    <p:extLst>
      <p:ext uri="{BB962C8B-B14F-4D97-AF65-F5344CB8AC3E}">
        <p14:creationId xmlns:p14="http://schemas.microsoft.com/office/powerpoint/2010/main" val="29071983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1267782475"/>
              </p:ext>
            </p:extLst>
          </p:nvPr>
        </p:nvGraphicFramePr>
        <p:xfrm>
          <a:off x="457200" y="1600200"/>
          <a:ext cx="8229600" cy="6497320"/>
        </p:xfrm>
        <a:graphic>
          <a:graphicData uri="http://schemas.openxmlformats.org/drawingml/2006/table">
            <a:tbl>
              <a:tblPr rtl="1" firstRow="1" bandRow="1">
                <a:tableStyleId>{5C22544A-7EE6-4342-B048-85BDC9FD1C3A}</a:tableStyleId>
              </a:tblPr>
              <a:tblGrid>
                <a:gridCol w="1645920"/>
                <a:gridCol w="1645920"/>
                <a:gridCol w="1645920"/>
                <a:gridCol w="1645920"/>
                <a:gridCol w="1645920"/>
              </a:tblGrid>
              <a:tr h="370840">
                <a:tc>
                  <a:txBody>
                    <a:bodyPr/>
                    <a:lstStyle/>
                    <a:p>
                      <a:pPr rtl="1"/>
                      <a:r>
                        <a:rPr lang="en-US" dirty="0" smtClean="0"/>
                        <a:t>Nature of vaccine</a:t>
                      </a:r>
                      <a:endParaRPr lang="ar-EG" dirty="0"/>
                    </a:p>
                  </a:txBody>
                  <a:tcPr/>
                </a:tc>
                <a:tc>
                  <a:txBody>
                    <a:bodyPr/>
                    <a:lstStyle/>
                    <a:p>
                      <a:pPr rtl="1"/>
                      <a:r>
                        <a:rPr lang="en-US" dirty="0" smtClean="0"/>
                        <a:t>Dose</a:t>
                      </a:r>
                      <a:endParaRPr lang="ar-EG" dirty="0"/>
                    </a:p>
                  </a:txBody>
                  <a:tcPr/>
                </a:tc>
                <a:tc>
                  <a:txBody>
                    <a:bodyPr/>
                    <a:lstStyle/>
                    <a:p>
                      <a:pPr rtl="1"/>
                      <a:r>
                        <a:rPr lang="en-US" dirty="0" smtClean="0"/>
                        <a:t>Rout</a:t>
                      </a:r>
                      <a:endParaRPr lang="ar-EG" dirty="0"/>
                    </a:p>
                  </a:txBody>
                  <a:tcPr/>
                </a:tc>
                <a:tc>
                  <a:txBody>
                    <a:bodyPr/>
                    <a:lstStyle/>
                    <a:p>
                      <a:pPr rtl="1"/>
                      <a:r>
                        <a:rPr lang="en-US" dirty="0" smtClean="0"/>
                        <a:t>Vaccine </a:t>
                      </a:r>
                      <a:endParaRPr lang="ar-EG" dirty="0"/>
                    </a:p>
                  </a:txBody>
                  <a:tcPr/>
                </a:tc>
                <a:tc>
                  <a:txBody>
                    <a:bodyPr/>
                    <a:lstStyle/>
                    <a:p>
                      <a:pPr rtl="1"/>
                      <a:r>
                        <a:rPr lang="en-US" dirty="0" smtClean="0"/>
                        <a:t>Age</a:t>
                      </a:r>
                      <a:endParaRPr lang="ar-EG" dirty="0"/>
                    </a:p>
                  </a:txBody>
                  <a:tcPr/>
                </a:tc>
              </a:tr>
              <a:tr h="370840">
                <a:tc>
                  <a:txBody>
                    <a:bodyPr/>
                    <a:lstStyle/>
                    <a:p>
                      <a:pPr rtl="0"/>
                      <a:r>
                        <a:rPr lang="en-US" sz="1800" kern="1200" dirty="0" smtClean="0">
                          <a:solidFill>
                            <a:schemeClr val="dk1"/>
                          </a:solidFill>
                          <a:effectLst/>
                          <a:latin typeface="+mn-lt"/>
                          <a:ea typeface="+mn-ea"/>
                          <a:cs typeface="+mn-cs"/>
                        </a:rPr>
                        <a:t>Sabin ―Live attenuated </a:t>
                      </a:r>
                    </a:p>
                    <a:p>
                      <a:pPr rtl="0"/>
                      <a:r>
                        <a:rPr lang="en-US" sz="1800" kern="1200" dirty="0" smtClean="0">
                          <a:solidFill>
                            <a:schemeClr val="dk1"/>
                          </a:solidFill>
                          <a:effectLst/>
                          <a:latin typeface="+mn-lt"/>
                          <a:ea typeface="+mn-ea"/>
                          <a:cs typeface="+mn-cs"/>
                        </a:rPr>
                        <a:t>polio virus‖</a:t>
                      </a:r>
                    </a:p>
                    <a:p>
                      <a:pPr rtl="1"/>
                      <a:endParaRPr lang="ar-EG"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2-3drops</a:t>
                      </a:r>
                    </a:p>
                    <a:p>
                      <a:pPr rtl="1"/>
                      <a:endParaRPr lang="ar-EG" dirty="0"/>
                    </a:p>
                  </a:txBody>
                  <a:tcPr/>
                </a:tc>
                <a:tc>
                  <a:txBody>
                    <a:bodyPr/>
                    <a:lstStyle/>
                    <a:p>
                      <a:pPr rtl="0"/>
                      <a:r>
                        <a:rPr lang="en-US" sz="1800" kern="1200" dirty="0" smtClean="0">
                          <a:solidFill>
                            <a:schemeClr val="dk1"/>
                          </a:solidFill>
                          <a:effectLst/>
                          <a:latin typeface="+mn-lt"/>
                          <a:ea typeface="+mn-ea"/>
                          <a:cs typeface="+mn-cs"/>
                        </a:rPr>
                        <a:t>Oral, on the dorsum </a:t>
                      </a:r>
                    </a:p>
                    <a:p>
                      <a:r>
                        <a:rPr lang="en-US" sz="1800" kern="1200" dirty="0" smtClean="0">
                          <a:solidFill>
                            <a:schemeClr val="dk1"/>
                          </a:solidFill>
                          <a:effectLst/>
                          <a:latin typeface="+mn-lt"/>
                          <a:ea typeface="+mn-ea"/>
                          <a:cs typeface="+mn-cs"/>
                        </a:rPr>
                        <a:t>of tongue</a:t>
                      </a:r>
                      <a:endParaRPr lang="ar-EG" dirty="0"/>
                    </a:p>
                  </a:txBody>
                  <a:tcPr/>
                </a:tc>
                <a:tc>
                  <a:txBody>
                    <a:bodyPr/>
                    <a:lstStyle/>
                    <a:p>
                      <a:pPr rtl="1"/>
                      <a:r>
                        <a:rPr lang="en-US" sz="1800" kern="1200" dirty="0" smtClean="0">
                          <a:solidFill>
                            <a:schemeClr val="dk1"/>
                          </a:solidFill>
                          <a:effectLst/>
                          <a:latin typeface="+mn-lt"/>
                          <a:ea typeface="+mn-ea"/>
                          <a:cs typeface="+mn-cs"/>
                        </a:rPr>
                        <a:t>Polio</a:t>
                      </a:r>
                      <a:endParaRPr lang="ar-EG" dirty="0"/>
                    </a:p>
                  </a:txBody>
                  <a:tcPr/>
                </a:tc>
                <a:tc>
                  <a:txBody>
                    <a:bodyPr/>
                    <a:lstStyle/>
                    <a:p>
                      <a:pPr rtl="1"/>
                      <a:r>
                        <a:rPr lang="en-US" dirty="0" smtClean="0"/>
                        <a:t>2 month</a:t>
                      </a:r>
                      <a:endParaRPr lang="ar-EG" dirty="0"/>
                    </a:p>
                  </a:txBody>
                  <a:tcPr/>
                </a:tc>
              </a:tr>
              <a:tr h="370840">
                <a:tc>
                  <a:txBody>
                    <a:bodyPr/>
                    <a:lstStyle/>
                    <a:p>
                      <a:pPr rtl="0"/>
                      <a:r>
                        <a:rPr lang="en-US" sz="1800" kern="1200" dirty="0" smtClean="0">
                          <a:solidFill>
                            <a:schemeClr val="dk1"/>
                          </a:solidFill>
                          <a:effectLst/>
                          <a:latin typeface="+mn-lt"/>
                          <a:ea typeface="+mn-ea"/>
                          <a:cs typeface="+mn-cs"/>
                        </a:rPr>
                        <a:t>D=Diphtheria toxoid.</a:t>
                      </a:r>
                    </a:p>
                    <a:p>
                      <a:pPr rtl="0"/>
                      <a:r>
                        <a:rPr lang="en-US" sz="1800" kern="1200" dirty="0" smtClean="0">
                          <a:solidFill>
                            <a:schemeClr val="dk1"/>
                          </a:solidFill>
                          <a:effectLst/>
                          <a:latin typeface="+mn-lt"/>
                          <a:ea typeface="+mn-ea"/>
                          <a:cs typeface="+mn-cs"/>
                        </a:rPr>
                        <a:t>P=Pertussis killed </a:t>
                      </a:r>
                    </a:p>
                    <a:p>
                      <a:pPr rtl="0"/>
                      <a:r>
                        <a:rPr lang="en-US" sz="1800" kern="1200" dirty="0" smtClean="0">
                          <a:solidFill>
                            <a:schemeClr val="dk1"/>
                          </a:solidFill>
                          <a:effectLst/>
                          <a:latin typeface="+mn-lt"/>
                          <a:ea typeface="+mn-ea"/>
                          <a:cs typeface="+mn-cs"/>
                        </a:rPr>
                        <a:t>bacteria.</a:t>
                      </a:r>
                    </a:p>
                    <a:p>
                      <a:pPr rtl="0"/>
                      <a:r>
                        <a:rPr lang="en-US" sz="1800" kern="1200" dirty="0" smtClean="0">
                          <a:solidFill>
                            <a:schemeClr val="dk1"/>
                          </a:solidFill>
                          <a:effectLst/>
                          <a:latin typeface="+mn-lt"/>
                          <a:ea typeface="+mn-ea"/>
                          <a:cs typeface="+mn-cs"/>
                        </a:rPr>
                        <a:t>T=Tetanus toxoid.</a:t>
                      </a:r>
                    </a:p>
                    <a:p>
                      <a:pPr rtl="0"/>
                      <a:r>
                        <a:rPr lang="en-US" sz="1800" kern="1200" dirty="0" smtClean="0">
                          <a:solidFill>
                            <a:schemeClr val="dk1"/>
                          </a:solidFill>
                          <a:effectLst/>
                          <a:latin typeface="+mn-lt"/>
                          <a:ea typeface="+mn-ea"/>
                          <a:cs typeface="+mn-cs"/>
                        </a:rPr>
                        <a:t>Hepatitis</a:t>
                      </a:r>
                    </a:p>
                    <a:p>
                      <a:pPr rtl="1"/>
                      <a:endParaRPr lang="ar-EG"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0.5 ml</a:t>
                      </a:r>
                    </a:p>
                    <a:p>
                      <a:pPr rtl="1"/>
                      <a:endParaRPr lang="ar-EG" dirty="0"/>
                    </a:p>
                  </a:txBody>
                  <a:tcPr/>
                </a:tc>
                <a:tc>
                  <a:txBody>
                    <a:bodyPr/>
                    <a:lstStyle/>
                    <a:p>
                      <a:pPr rtl="0"/>
                      <a:r>
                        <a:rPr lang="en-US" sz="1800" kern="1200" dirty="0" smtClean="0">
                          <a:solidFill>
                            <a:schemeClr val="dk1"/>
                          </a:solidFill>
                          <a:effectLst/>
                          <a:latin typeface="+mn-lt"/>
                          <a:ea typeface="+mn-ea"/>
                          <a:cs typeface="+mn-cs"/>
                        </a:rPr>
                        <a:t>IM inj. at anterior</a:t>
                      </a:r>
                    </a:p>
                    <a:p>
                      <a:pPr rtl="0"/>
                      <a:r>
                        <a:rPr lang="en-US" sz="1800" kern="1200" dirty="0" smtClean="0">
                          <a:solidFill>
                            <a:schemeClr val="dk1"/>
                          </a:solidFill>
                          <a:effectLst/>
                          <a:latin typeface="+mn-lt"/>
                          <a:ea typeface="+mn-ea"/>
                          <a:cs typeface="+mn-cs"/>
                        </a:rPr>
                        <a:t>-lateral aspect of Lt thigh.</a:t>
                      </a:r>
                    </a:p>
                    <a:p>
                      <a:pPr rtl="1"/>
                      <a:endParaRPr lang="ar-EG" dirty="0"/>
                    </a:p>
                  </a:txBody>
                  <a:tcPr/>
                </a:tc>
                <a:tc>
                  <a:txBody>
                    <a:bodyPr/>
                    <a:lstStyle/>
                    <a:p>
                      <a:pPr rtl="1"/>
                      <a:r>
                        <a:rPr lang="en-US" dirty="0" smtClean="0"/>
                        <a:t>DPT</a:t>
                      </a:r>
                      <a:endParaRPr lang="ar-EG" dirty="0"/>
                    </a:p>
                  </a:txBody>
                  <a:tcPr/>
                </a:tc>
                <a:tc>
                  <a:txBody>
                    <a:bodyPr/>
                    <a:lstStyle/>
                    <a:p>
                      <a:pPr rtl="1"/>
                      <a:endParaRPr lang="ar-EG" dirty="0"/>
                    </a:p>
                  </a:txBody>
                  <a:tcPr/>
                </a:tc>
              </a:tr>
              <a:tr h="370840">
                <a:tc>
                  <a:txBody>
                    <a:bodyPr/>
                    <a:lstStyle/>
                    <a:p>
                      <a:pPr rtl="0"/>
                      <a:r>
                        <a:rPr lang="en-US" sz="1800" kern="1200" dirty="0" smtClean="0">
                          <a:solidFill>
                            <a:schemeClr val="dk1"/>
                          </a:solidFill>
                          <a:effectLst/>
                          <a:latin typeface="+mn-lt"/>
                          <a:ea typeface="+mn-ea"/>
                          <a:cs typeface="+mn-cs"/>
                        </a:rPr>
                        <a:t>Hepatitis</a:t>
                      </a:r>
                    </a:p>
                    <a:p>
                      <a:pPr rtl="0"/>
                      <a:r>
                        <a:rPr lang="en-US" sz="1800" kern="1200" dirty="0" smtClean="0">
                          <a:solidFill>
                            <a:schemeClr val="dk1"/>
                          </a:solidFill>
                          <a:effectLst/>
                          <a:latin typeface="+mn-lt"/>
                          <a:ea typeface="+mn-ea"/>
                          <a:cs typeface="+mn-cs"/>
                        </a:rPr>
                        <a:t>–B surface </a:t>
                      </a:r>
                    </a:p>
                    <a:p>
                      <a:pPr rtl="0"/>
                      <a:r>
                        <a:rPr lang="en-US" sz="1800" kern="1200" dirty="0" smtClean="0">
                          <a:solidFill>
                            <a:schemeClr val="dk1"/>
                          </a:solidFill>
                          <a:effectLst/>
                          <a:latin typeface="+mn-lt"/>
                          <a:ea typeface="+mn-ea"/>
                          <a:cs typeface="+mn-cs"/>
                        </a:rPr>
                        <a:t>Antigen manufactured by </a:t>
                      </a:r>
                    </a:p>
                    <a:p>
                      <a:r>
                        <a:rPr lang="en-US" sz="1800" kern="1200" dirty="0" smtClean="0">
                          <a:solidFill>
                            <a:schemeClr val="dk1"/>
                          </a:solidFill>
                          <a:effectLst/>
                          <a:latin typeface="+mn-lt"/>
                          <a:ea typeface="+mn-ea"/>
                          <a:cs typeface="+mn-cs"/>
                        </a:rPr>
                        <a:t>recombine ant </a:t>
                      </a:r>
                      <a:endParaRPr lang="ar-EG"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0.5 ml</a:t>
                      </a:r>
                    </a:p>
                    <a:p>
                      <a:pPr rtl="1"/>
                      <a:endParaRPr lang="ar-EG" dirty="0"/>
                    </a:p>
                  </a:txBody>
                  <a:tcPr/>
                </a:tc>
                <a:tc>
                  <a:txBody>
                    <a:bodyPr/>
                    <a:lstStyle/>
                    <a:p>
                      <a:pPr rtl="0"/>
                      <a:r>
                        <a:rPr lang="en-US" sz="1800" kern="1200" dirty="0" smtClean="0">
                          <a:solidFill>
                            <a:schemeClr val="dk1"/>
                          </a:solidFill>
                          <a:effectLst/>
                          <a:latin typeface="+mn-lt"/>
                          <a:ea typeface="+mn-ea"/>
                          <a:cs typeface="+mn-cs"/>
                        </a:rPr>
                        <a:t>- IM </a:t>
                      </a:r>
                      <a:r>
                        <a:rPr lang="en-US" sz="1800" kern="1200" dirty="0" err="1" smtClean="0">
                          <a:solidFill>
                            <a:schemeClr val="dk1"/>
                          </a:solidFill>
                          <a:effectLst/>
                          <a:latin typeface="+mn-lt"/>
                          <a:ea typeface="+mn-ea"/>
                          <a:cs typeface="+mn-cs"/>
                        </a:rPr>
                        <a:t>inj</a:t>
                      </a:r>
                      <a:r>
                        <a:rPr lang="en-US" sz="1800" kern="1200" dirty="0" smtClean="0">
                          <a:solidFill>
                            <a:schemeClr val="dk1"/>
                          </a:solidFill>
                          <a:effectLst/>
                          <a:latin typeface="+mn-lt"/>
                          <a:ea typeface="+mn-ea"/>
                          <a:cs typeface="+mn-cs"/>
                        </a:rPr>
                        <a:t> at anterior</a:t>
                      </a:r>
                    </a:p>
                    <a:p>
                      <a:pPr rtl="0"/>
                      <a:r>
                        <a:rPr lang="en-US" sz="1800" kern="1200" dirty="0" smtClean="0">
                          <a:solidFill>
                            <a:schemeClr val="dk1"/>
                          </a:solidFill>
                          <a:effectLst/>
                          <a:latin typeface="+mn-lt"/>
                          <a:ea typeface="+mn-ea"/>
                          <a:cs typeface="+mn-cs"/>
                        </a:rPr>
                        <a:t>-lateral aspect of </a:t>
                      </a:r>
                      <a:r>
                        <a:rPr lang="en-US" sz="1800" kern="1200" dirty="0" err="1" smtClean="0">
                          <a:solidFill>
                            <a:schemeClr val="dk1"/>
                          </a:solidFill>
                          <a:effectLst/>
                          <a:latin typeface="+mn-lt"/>
                          <a:ea typeface="+mn-ea"/>
                          <a:cs typeface="+mn-cs"/>
                        </a:rPr>
                        <a:t>Rt</a:t>
                      </a:r>
                      <a:r>
                        <a:rPr lang="en-US" sz="1800" kern="1200" dirty="0" smtClean="0">
                          <a:solidFill>
                            <a:schemeClr val="dk1"/>
                          </a:solidFill>
                          <a:effectLst/>
                          <a:latin typeface="+mn-lt"/>
                          <a:ea typeface="+mn-ea"/>
                          <a:cs typeface="+mn-cs"/>
                        </a:rPr>
                        <a:t> thigh.</a:t>
                      </a:r>
                    </a:p>
                    <a:p>
                      <a:pPr rtl="1"/>
                      <a:endParaRPr lang="ar-EG"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Hepatitis-B</a:t>
                      </a:r>
                    </a:p>
                    <a:p>
                      <a:pPr rtl="1"/>
                      <a:endParaRPr lang="ar-EG" dirty="0"/>
                    </a:p>
                  </a:txBody>
                  <a:tcPr/>
                </a:tc>
                <a:tc>
                  <a:txBody>
                    <a:bodyPr/>
                    <a:lstStyle/>
                    <a:p>
                      <a:pPr rtl="1"/>
                      <a:endParaRPr lang="ar-EG"/>
                    </a:p>
                  </a:txBody>
                  <a:tcPr/>
                </a:tc>
              </a:tr>
              <a:tr h="370840">
                <a:tc>
                  <a:txBody>
                    <a:bodyPr/>
                    <a:lstStyle/>
                    <a:p>
                      <a:pPr rtl="1"/>
                      <a:endParaRPr lang="ar-EG"/>
                    </a:p>
                  </a:txBody>
                  <a:tcPr/>
                </a:tc>
                <a:tc>
                  <a:txBody>
                    <a:bodyPr/>
                    <a:lstStyle/>
                    <a:p>
                      <a:pPr rtl="1"/>
                      <a:endParaRPr lang="ar-EG"/>
                    </a:p>
                  </a:txBody>
                  <a:tcPr/>
                </a:tc>
                <a:tc>
                  <a:txBody>
                    <a:bodyPr/>
                    <a:lstStyle/>
                    <a:p>
                      <a:pPr rtl="1"/>
                      <a:endParaRPr lang="ar-EG"/>
                    </a:p>
                  </a:txBody>
                  <a:tcPr/>
                </a:tc>
                <a:tc>
                  <a:txBody>
                    <a:bodyPr/>
                    <a:lstStyle/>
                    <a:p>
                      <a:pPr rtl="1"/>
                      <a:endParaRPr lang="ar-EG"/>
                    </a:p>
                  </a:txBody>
                  <a:tcPr/>
                </a:tc>
                <a:tc>
                  <a:txBody>
                    <a:bodyPr/>
                    <a:lstStyle/>
                    <a:p>
                      <a:pPr rtl="1"/>
                      <a:endParaRPr lang="ar-EG"/>
                    </a:p>
                  </a:txBody>
                  <a:tcPr/>
                </a:tc>
              </a:tr>
            </a:tbl>
          </a:graphicData>
        </a:graphic>
      </p:graphicFrame>
    </p:spTree>
    <p:extLst>
      <p:ext uri="{BB962C8B-B14F-4D97-AF65-F5344CB8AC3E}">
        <p14:creationId xmlns:p14="http://schemas.microsoft.com/office/powerpoint/2010/main" val="9042917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3988274085"/>
              </p:ext>
            </p:extLst>
          </p:nvPr>
        </p:nvGraphicFramePr>
        <p:xfrm>
          <a:off x="457200" y="1600200"/>
          <a:ext cx="8229600" cy="4851400"/>
        </p:xfrm>
        <a:graphic>
          <a:graphicData uri="http://schemas.openxmlformats.org/drawingml/2006/table">
            <a:tbl>
              <a:tblPr rtl="1" firstRow="1" bandRow="1">
                <a:tableStyleId>{5C22544A-7EE6-4342-B048-85BDC9FD1C3A}</a:tableStyleId>
              </a:tblPr>
              <a:tblGrid>
                <a:gridCol w="1645920"/>
                <a:gridCol w="1645920"/>
                <a:gridCol w="1645920"/>
                <a:gridCol w="1605568"/>
                <a:gridCol w="1686272"/>
              </a:tblGrid>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1800" b="1" kern="1200" dirty="0" smtClean="0">
                          <a:solidFill>
                            <a:schemeClr val="lt1"/>
                          </a:solidFill>
                          <a:effectLst/>
                          <a:latin typeface="+mn-lt"/>
                          <a:ea typeface="+mn-ea"/>
                          <a:cs typeface="+mn-cs"/>
                        </a:rPr>
                        <a:t>Live attenuated bovine TB bacillus</a:t>
                      </a:r>
                    </a:p>
                    <a:p>
                      <a:pPr rtl="1"/>
                      <a:endParaRPr lang="ar-EG" dirty="0"/>
                    </a:p>
                  </a:txBody>
                  <a:tcPr>
                    <a:lnB w="38100" cmpd="sng">
                      <a:noFill/>
                    </a:lnB>
                  </a:tcPr>
                </a:tc>
                <a:tc>
                  <a:txBody>
                    <a:bodyPr/>
                    <a:lstStyle/>
                    <a:p>
                      <a:pPr rtl="1"/>
                      <a:r>
                        <a:rPr lang="en-US" sz="1800" b="1" kern="1200" dirty="0" smtClean="0">
                          <a:solidFill>
                            <a:schemeClr val="lt1"/>
                          </a:solidFill>
                          <a:effectLst/>
                          <a:latin typeface="+mn-lt"/>
                          <a:ea typeface="+mn-ea"/>
                          <a:cs typeface="+mn-cs"/>
                        </a:rPr>
                        <a:t>0.1 ml</a:t>
                      </a:r>
                      <a:endParaRPr lang="ar-EG" dirty="0"/>
                    </a:p>
                  </a:txBody>
                  <a:tcPr>
                    <a:lnB w="38100" cmpd="sng">
                      <a:noFill/>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1800" b="1" kern="1200" dirty="0" smtClean="0">
                          <a:solidFill>
                            <a:schemeClr val="lt1"/>
                          </a:solidFill>
                          <a:effectLst/>
                          <a:latin typeface="+mn-lt"/>
                          <a:ea typeface="+mn-ea"/>
                          <a:cs typeface="+mn-cs"/>
                        </a:rPr>
                        <a:t>Intra-dermal inj. at upper Lt arm.</a:t>
                      </a:r>
                    </a:p>
                    <a:p>
                      <a:pPr rtl="1"/>
                      <a:endParaRPr lang="ar-EG" dirty="0"/>
                    </a:p>
                  </a:txBody>
                  <a:tcPr>
                    <a:lnB w="38100" cmpd="sng">
                      <a:noFill/>
                    </a:lnB>
                  </a:tcPr>
                </a:tc>
                <a:tc>
                  <a:txBody>
                    <a:bodyPr/>
                    <a:lstStyle/>
                    <a:p>
                      <a:pPr rtl="1"/>
                      <a:r>
                        <a:rPr lang="en-US" sz="1800" b="1" kern="1200" dirty="0" smtClean="0">
                          <a:solidFill>
                            <a:schemeClr val="lt1"/>
                          </a:solidFill>
                          <a:effectLst/>
                          <a:latin typeface="+mn-lt"/>
                          <a:ea typeface="+mn-ea"/>
                          <a:cs typeface="+mn-cs"/>
                        </a:rPr>
                        <a:t>BCG</a:t>
                      </a:r>
                      <a:endParaRPr lang="ar-EG" dirty="0"/>
                    </a:p>
                  </a:txBody>
                  <a:tcPr>
                    <a:lnB w="38100" cmpd="sng">
                      <a:noFill/>
                    </a:lnB>
                  </a:tcPr>
                </a:tc>
                <a:tc>
                  <a:txBody>
                    <a:bodyPr/>
                    <a:lstStyle/>
                    <a:p>
                      <a:pPr rtl="1"/>
                      <a:r>
                        <a:rPr lang="en-US" sz="1800" b="1" kern="1200" dirty="0" smtClean="0">
                          <a:solidFill>
                            <a:schemeClr val="lt1"/>
                          </a:solidFill>
                          <a:effectLst/>
                          <a:latin typeface="+mn-lt"/>
                          <a:ea typeface="+mn-ea"/>
                          <a:cs typeface="+mn-cs"/>
                        </a:rPr>
                        <a:t>4 month.</a:t>
                      </a:r>
                      <a:endParaRPr lang="ar-EG" dirty="0"/>
                    </a:p>
                  </a:txBody>
                  <a:tcPr>
                    <a:lnB w="38100" cmpd="sng">
                      <a:noFill/>
                    </a:lnB>
                  </a:tcPr>
                </a:tc>
              </a:tr>
              <a:tr h="370840">
                <a:tc gridSpan="4">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Dose II of Polio, DTP, &amp; Hepatitis-B. Same as at 2 months age</a:t>
                      </a:r>
                    </a:p>
                    <a:p>
                      <a:pPr rtl="1"/>
                      <a:endParaRPr lang="ar-EG"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hMerge="1">
                  <a:txBody>
                    <a:bodyPr/>
                    <a:lstStyle/>
                    <a:p>
                      <a:pPr rtl="1"/>
                      <a:endParaRPr lang="ar-EG"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hMerge="1">
                  <a:txBody>
                    <a:bodyPr/>
                    <a:lstStyle/>
                    <a:p>
                      <a:pPr rtl="1"/>
                      <a:endParaRPr lang="ar-EG"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hMerge="1">
                  <a:txBody>
                    <a:bodyPr/>
                    <a:lstStyle/>
                    <a:p>
                      <a:pPr rtl="1"/>
                      <a:endParaRPr lang="ar-EG"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rtl="1"/>
                      <a:endParaRPr lang="ar-EG"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r>
              <a:tr h="370840">
                <a:tc gridSpan="4">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Dose II of Polio, DTP, &amp; Hepatitis-B. Same as at 2 months age</a:t>
                      </a:r>
                    </a:p>
                    <a:p>
                      <a:pPr rtl="1"/>
                      <a:endParaRPr lang="ar-EG" dirty="0"/>
                    </a:p>
                  </a:txBody>
                  <a:tcPr>
                    <a:lnT w="12700" cmpd="sng">
                      <a:noFill/>
                    </a:lnT>
                  </a:tcPr>
                </a:tc>
                <a:tc hMerge="1">
                  <a:txBody>
                    <a:bodyPr/>
                    <a:lstStyle/>
                    <a:p>
                      <a:pPr rtl="1"/>
                      <a:endParaRPr lang="ar-EG"/>
                    </a:p>
                  </a:txBody>
                  <a:tcPr>
                    <a:lnT w="12700" cmpd="sng">
                      <a:noFill/>
                    </a:lnT>
                  </a:tcPr>
                </a:tc>
                <a:tc hMerge="1">
                  <a:txBody>
                    <a:bodyPr/>
                    <a:lstStyle/>
                    <a:p>
                      <a:pPr rtl="1"/>
                      <a:endParaRPr lang="ar-EG"/>
                    </a:p>
                  </a:txBody>
                  <a:tcPr>
                    <a:lnT w="12700" cmpd="sng">
                      <a:noFill/>
                    </a:lnT>
                  </a:tcPr>
                </a:tc>
                <a:tc hMerge="1">
                  <a:txBody>
                    <a:bodyPr/>
                    <a:lstStyle/>
                    <a:p>
                      <a:pPr rtl="1"/>
                      <a:endParaRPr lang="ar-EG" dirty="0"/>
                    </a:p>
                  </a:txBody>
                  <a:tcPr>
                    <a:lnT w="12700" cmpd="sng">
                      <a:noFill/>
                    </a:lnT>
                  </a:tcPr>
                </a:tc>
                <a:tc>
                  <a:txBody>
                    <a:bodyPr/>
                    <a:lstStyle/>
                    <a:p>
                      <a:pPr rtl="1"/>
                      <a:r>
                        <a:rPr lang="en-US" sz="1800" kern="1200" dirty="0" smtClean="0">
                          <a:solidFill>
                            <a:schemeClr val="dk1"/>
                          </a:solidFill>
                          <a:effectLst/>
                          <a:latin typeface="+mn-lt"/>
                          <a:ea typeface="+mn-ea"/>
                          <a:cs typeface="+mn-cs"/>
                        </a:rPr>
                        <a:t>6 month.</a:t>
                      </a:r>
                      <a:endParaRPr lang="ar-EG" dirty="0"/>
                    </a:p>
                  </a:txBody>
                  <a:tcPr>
                    <a:lnT w="12700" cmpd="sng">
                      <a:noFill/>
                    </a:lnT>
                  </a:tcPr>
                </a:tc>
              </a:tr>
              <a:tr h="370840">
                <a:tc>
                  <a:txBody>
                    <a:bodyPr/>
                    <a:lstStyle/>
                    <a:p>
                      <a:pPr rtl="0"/>
                      <a:r>
                        <a:rPr lang="en-US" sz="1800" kern="1200" dirty="0" smtClean="0">
                          <a:solidFill>
                            <a:schemeClr val="dk1"/>
                          </a:solidFill>
                          <a:effectLst/>
                          <a:latin typeface="+mn-lt"/>
                          <a:ea typeface="+mn-ea"/>
                          <a:cs typeface="+mn-cs"/>
                        </a:rPr>
                        <a:t>Live attenuated measles </a:t>
                      </a:r>
                    </a:p>
                    <a:p>
                      <a:r>
                        <a:rPr lang="en-US" sz="1800" kern="1200" dirty="0" smtClean="0">
                          <a:solidFill>
                            <a:schemeClr val="dk1"/>
                          </a:solidFill>
                          <a:effectLst/>
                          <a:latin typeface="+mn-lt"/>
                          <a:ea typeface="+mn-ea"/>
                          <a:cs typeface="+mn-cs"/>
                        </a:rPr>
                        <a:t>virus.</a:t>
                      </a:r>
                      <a:endParaRPr lang="ar-EG" dirty="0"/>
                    </a:p>
                  </a:txBody>
                  <a:tcPr/>
                </a:tc>
                <a:tc>
                  <a:txBody>
                    <a:bodyPr/>
                    <a:lstStyle/>
                    <a:p>
                      <a:pPr rtl="1"/>
                      <a:r>
                        <a:rPr lang="en-US" sz="1800" kern="1200" dirty="0" smtClean="0">
                          <a:solidFill>
                            <a:schemeClr val="dk1"/>
                          </a:solidFill>
                          <a:effectLst/>
                          <a:latin typeface="+mn-lt"/>
                          <a:ea typeface="+mn-ea"/>
                          <a:cs typeface="+mn-cs"/>
                        </a:rPr>
                        <a:t>0.5 ml</a:t>
                      </a:r>
                      <a:endParaRPr lang="ar-EG" dirty="0"/>
                    </a:p>
                  </a:txBody>
                  <a:tcPr/>
                </a:tc>
                <a:tc>
                  <a:txBody>
                    <a:bodyPr/>
                    <a:lstStyle/>
                    <a:p>
                      <a:pPr rtl="1"/>
                      <a:r>
                        <a:rPr lang="en-US" sz="1800" kern="1200" dirty="0" smtClean="0">
                          <a:solidFill>
                            <a:schemeClr val="dk1"/>
                          </a:solidFill>
                          <a:effectLst/>
                          <a:latin typeface="+mn-lt"/>
                          <a:ea typeface="+mn-ea"/>
                          <a:cs typeface="+mn-cs"/>
                        </a:rPr>
                        <a:t>SC. at </a:t>
                      </a:r>
                      <a:r>
                        <a:rPr lang="en-US" sz="1800" kern="1200" dirty="0" err="1" smtClean="0">
                          <a:solidFill>
                            <a:schemeClr val="dk1"/>
                          </a:solidFill>
                          <a:effectLst/>
                          <a:latin typeface="+mn-lt"/>
                          <a:ea typeface="+mn-ea"/>
                          <a:cs typeface="+mn-cs"/>
                        </a:rPr>
                        <a:t>Rt</a:t>
                      </a:r>
                      <a:r>
                        <a:rPr lang="en-US" sz="1800" kern="1200" dirty="0" smtClean="0">
                          <a:solidFill>
                            <a:schemeClr val="dk1"/>
                          </a:solidFill>
                          <a:effectLst/>
                          <a:latin typeface="+mn-lt"/>
                          <a:ea typeface="+mn-ea"/>
                          <a:cs typeface="+mn-cs"/>
                        </a:rPr>
                        <a:t> arm.</a:t>
                      </a:r>
                    </a:p>
                    <a:p>
                      <a:pPr marL="0" marR="0" indent="0" algn="r" defTabSz="914400" rtl="1" eaLnBrk="1" fontAlgn="auto" latinLnBrk="0" hangingPunct="1">
                        <a:lnSpc>
                          <a:spcPct val="100000"/>
                        </a:lnSpc>
                        <a:spcBef>
                          <a:spcPts val="0"/>
                        </a:spcBef>
                        <a:spcAft>
                          <a:spcPts val="0"/>
                        </a:spcAft>
                        <a:buClrTx/>
                        <a:buSzTx/>
                        <a:buFontTx/>
                        <a:buNone/>
                        <a:tabLst/>
                        <a:defRPr/>
                      </a:pPr>
                      <a:endParaRPr lang="en-US" sz="1800" kern="1200" dirty="0" smtClean="0">
                        <a:solidFill>
                          <a:schemeClr val="dk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endParaRPr lang="en-US" sz="1800" kern="1200" dirty="0" smtClean="0">
                        <a:solidFill>
                          <a:schemeClr val="dk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A 4thdose.</a:t>
                      </a:r>
                    </a:p>
                    <a:p>
                      <a:pPr marL="0" marR="0" indent="0" algn="r" defTabSz="914400" rtl="1" eaLnBrk="1" fontAlgn="auto" latinLnBrk="0" hangingPunct="1">
                        <a:lnSpc>
                          <a:spcPct val="100000"/>
                        </a:lnSpc>
                        <a:spcBef>
                          <a:spcPts val="0"/>
                        </a:spcBef>
                        <a:spcAft>
                          <a:spcPts val="0"/>
                        </a:spcAft>
                        <a:buClrTx/>
                        <a:buSzTx/>
                        <a:buFontTx/>
                        <a:buNone/>
                        <a:tabLst/>
                        <a:defRPr/>
                      </a:pPr>
                      <a:endParaRPr lang="en-US" sz="1800" kern="1200" dirty="0" smtClean="0">
                        <a:solidFill>
                          <a:schemeClr val="dk1"/>
                        </a:solidFill>
                        <a:effectLst/>
                        <a:latin typeface="+mn-lt"/>
                        <a:ea typeface="+mn-ea"/>
                        <a:cs typeface="+mn-cs"/>
                      </a:endParaRPr>
                    </a:p>
                    <a:p>
                      <a:pPr rtl="1"/>
                      <a:endParaRPr lang="ar-EG"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MMR</a:t>
                      </a:r>
                    </a:p>
                    <a:p>
                      <a:pPr rtl="1"/>
                      <a:endParaRPr lang="en-US" sz="1800" kern="1200" dirty="0" smtClean="0">
                        <a:solidFill>
                          <a:schemeClr val="dk1"/>
                        </a:solidFill>
                        <a:effectLst/>
                        <a:latin typeface="+mn-lt"/>
                        <a:ea typeface="+mn-ea"/>
                        <a:cs typeface="+mn-cs"/>
                      </a:endParaRPr>
                    </a:p>
                    <a:p>
                      <a:pPr rtl="1"/>
                      <a:endParaRPr lang="en-US" sz="1800" kern="1200" dirty="0" smtClean="0">
                        <a:solidFill>
                          <a:schemeClr val="dk1"/>
                        </a:solidFill>
                        <a:effectLst/>
                        <a:latin typeface="+mn-lt"/>
                        <a:ea typeface="+mn-ea"/>
                        <a:cs typeface="+mn-cs"/>
                      </a:endParaRPr>
                    </a:p>
                    <a:p>
                      <a:pPr rtl="1"/>
                      <a:r>
                        <a:rPr lang="en-US" sz="1800" kern="1200" dirty="0" smtClean="0">
                          <a:solidFill>
                            <a:schemeClr val="dk1"/>
                          </a:solidFill>
                          <a:effectLst/>
                          <a:latin typeface="+mn-lt"/>
                          <a:ea typeface="+mn-ea"/>
                          <a:cs typeface="+mn-cs"/>
                        </a:rPr>
                        <a:t>Polio</a:t>
                      </a:r>
                      <a:endParaRPr lang="ar-EG" sz="1800" kern="1200" dirty="0" smtClean="0">
                        <a:solidFill>
                          <a:schemeClr val="dk1"/>
                        </a:solidFill>
                        <a:effectLst/>
                        <a:latin typeface="+mn-lt"/>
                        <a:ea typeface="+mn-ea"/>
                        <a:cs typeface="+mn-cs"/>
                      </a:endParaRPr>
                    </a:p>
                    <a:p>
                      <a:pPr rtl="1"/>
                      <a:endParaRPr lang="ar-EG" sz="1800" kern="1200" dirty="0" smtClean="0">
                        <a:solidFill>
                          <a:schemeClr val="dk1"/>
                        </a:solidFill>
                        <a:effectLst/>
                        <a:latin typeface="+mn-lt"/>
                        <a:ea typeface="+mn-ea"/>
                        <a:cs typeface="+mn-cs"/>
                      </a:endParaRPr>
                    </a:p>
                    <a:p>
                      <a:pPr rtl="1"/>
                      <a:endParaRPr lang="ar-EG" dirty="0"/>
                    </a:p>
                  </a:txBody>
                  <a:tcPr/>
                </a:tc>
                <a:tc>
                  <a:txBody>
                    <a:bodyPr/>
                    <a:lstStyle/>
                    <a:p>
                      <a:pPr rtl="1"/>
                      <a:r>
                        <a:rPr lang="en-US" sz="1800" kern="1200" dirty="0" smtClean="0">
                          <a:solidFill>
                            <a:schemeClr val="dk1"/>
                          </a:solidFill>
                          <a:effectLst/>
                          <a:latin typeface="+mn-lt"/>
                          <a:ea typeface="+mn-ea"/>
                          <a:cs typeface="+mn-cs"/>
                        </a:rPr>
                        <a:t>12 month </a:t>
                      </a:r>
                      <a:endParaRPr lang="ar-EG" dirty="0"/>
                    </a:p>
                  </a:txBody>
                  <a:tcPr/>
                </a:tc>
              </a:tr>
              <a:tr h="370840">
                <a:tc>
                  <a:txBody>
                    <a:bodyPr/>
                    <a:lstStyle/>
                    <a:p>
                      <a:pPr rtl="1"/>
                      <a:endParaRPr lang="ar-EG"/>
                    </a:p>
                  </a:txBody>
                  <a:tcPr/>
                </a:tc>
                <a:tc>
                  <a:txBody>
                    <a:bodyPr/>
                    <a:lstStyle/>
                    <a:p>
                      <a:pPr rtl="1"/>
                      <a:endParaRPr lang="ar-EG"/>
                    </a:p>
                  </a:txBody>
                  <a:tcPr/>
                </a:tc>
                <a:tc>
                  <a:txBody>
                    <a:bodyPr/>
                    <a:lstStyle/>
                    <a:p>
                      <a:pPr rtl="1"/>
                      <a:endParaRPr lang="ar-EG"/>
                    </a:p>
                  </a:txBody>
                  <a:tcPr/>
                </a:tc>
                <a:tc>
                  <a:txBody>
                    <a:bodyPr/>
                    <a:lstStyle/>
                    <a:p>
                      <a:pPr rtl="1"/>
                      <a:endParaRPr lang="ar-EG"/>
                    </a:p>
                  </a:txBody>
                  <a:tcPr/>
                </a:tc>
                <a:tc>
                  <a:txBody>
                    <a:bodyPr/>
                    <a:lstStyle/>
                    <a:p>
                      <a:pPr rtl="1"/>
                      <a:endParaRPr lang="ar-EG"/>
                    </a:p>
                  </a:txBody>
                  <a:tcPr/>
                </a:tc>
              </a:tr>
            </a:tbl>
          </a:graphicData>
        </a:graphic>
      </p:graphicFrame>
    </p:spTree>
    <p:extLst>
      <p:ext uri="{BB962C8B-B14F-4D97-AF65-F5344CB8AC3E}">
        <p14:creationId xmlns:p14="http://schemas.microsoft.com/office/powerpoint/2010/main" val="38279676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958397498"/>
              </p:ext>
            </p:extLst>
          </p:nvPr>
        </p:nvGraphicFramePr>
        <p:xfrm>
          <a:off x="457200" y="1600200"/>
          <a:ext cx="8229600" cy="3017520"/>
        </p:xfrm>
        <a:graphic>
          <a:graphicData uri="http://schemas.openxmlformats.org/drawingml/2006/table">
            <a:tbl>
              <a:tblPr rtl="1" firstRow="1" bandRow="1">
                <a:tableStyleId>{5C22544A-7EE6-4342-B048-85BDC9FD1C3A}</a:tableStyleId>
              </a:tblPr>
              <a:tblGrid>
                <a:gridCol w="4937760"/>
                <a:gridCol w="1645920"/>
                <a:gridCol w="1645920"/>
              </a:tblGrid>
              <a:tr h="370840">
                <a:tc>
                  <a:txBody>
                    <a:bodyPr/>
                    <a:lstStyle/>
                    <a:p>
                      <a:pPr algn="ctr" rtl="1"/>
                      <a:r>
                        <a:rPr lang="en-US" sz="1800" b="1" kern="1200" dirty="0" smtClean="0">
                          <a:solidFill>
                            <a:schemeClr val="lt1"/>
                          </a:solidFill>
                          <a:effectLst/>
                          <a:latin typeface="+mn-lt"/>
                          <a:ea typeface="+mn-ea"/>
                          <a:cs typeface="+mn-cs"/>
                        </a:rPr>
                        <a:t>Booster dose I</a:t>
                      </a:r>
                      <a:endParaRPr lang="ar-EG" dirty="0"/>
                    </a:p>
                  </a:txBody>
                  <a:tcPr/>
                </a:tc>
                <a:tc>
                  <a:txBody>
                    <a:bodyPr/>
                    <a:lstStyle/>
                    <a:p>
                      <a:pPr rtl="0"/>
                      <a:r>
                        <a:rPr lang="en-US" sz="1800" b="1" kern="1200" dirty="0" smtClean="0">
                          <a:solidFill>
                            <a:schemeClr val="lt1"/>
                          </a:solidFill>
                          <a:effectLst/>
                          <a:latin typeface="+mn-lt"/>
                          <a:ea typeface="+mn-ea"/>
                          <a:cs typeface="+mn-cs"/>
                        </a:rPr>
                        <a:t>MMR</a:t>
                      </a:r>
                    </a:p>
                    <a:p>
                      <a:pPr rtl="0"/>
                      <a:r>
                        <a:rPr lang="en-US" sz="1800" b="1" kern="1200" dirty="0" smtClean="0">
                          <a:solidFill>
                            <a:schemeClr val="lt1"/>
                          </a:solidFill>
                          <a:effectLst/>
                          <a:latin typeface="+mn-lt"/>
                          <a:ea typeface="+mn-ea"/>
                          <a:cs typeface="+mn-cs"/>
                        </a:rPr>
                        <a:t>-Polio</a:t>
                      </a:r>
                    </a:p>
                    <a:p>
                      <a:pPr rtl="0"/>
                      <a:r>
                        <a:rPr lang="en-US" sz="1800" b="1" kern="1200" dirty="0" smtClean="0">
                          <a:solidFill>
                            <a:schemeClr val="lt1"/>
                          </a:solidFill>
                          <a:effectLst/>
                          <a:latin typeface="+mn-lt"/>
                          <a:ea typeface="+mn-ea"/>
                          <a:cs typeface="+mn-cs"/>
                        </a:rPr>
                        <a:t>-DTP</a:t>
                      </a:r>
                    </a:p>
                    <a:p>
                      <a:pPr rtl="1"/>
                      <a:endParaRPr lang="ar-EG" dirty="0"/>
                    </a:p>
                  </a:txBody>
                  <a:tcPr/>
                </a:tc>
                <a:tc>
                  <a:txBody>
                    <a:bodyPr/>
                    <a:lstStyle/>
                    <a:p>
                      <a:pPr rtl="1"/>
                      <a:r>
                        <a:rPr lang="en-US" sz="1800" b="1" kern="1200" dirty="0" smtClean="0">
                          <a:solidFill>
                            <a:schemeClr val="lt1"/>
                          </a:solidFill>
                          <a:effectLst/>
                          <a:latin typeface="+mn-lt"/>
                          <a:ea typeface="+mn-ea"/>
                          <a:cs typeface="+mn-cs"/>
                        </a:rPr>
                        <a:t>1.5 years</a:t>
                      </a:r>
                      <a:endParaRPr lang="ar-EG" dirty="0"/>
                    </a:p>
                  </a:txBody>
                  <a:tcPr/>
                </a:tc>
              </a:tr>
              <a:tr h="370840">
                <a:tc>
                  <a:txBody>
                    <a:bodyPr/>
                    <a:lstStyle/>
                    <a:p>
                      <a:pPr algn="ctr" rtl="1"/>
                      <a:r>
                        <a:rPr lang="en-US" sz="1800" kern="1200" dirty="0" smtClean="0">
                          <a:solidFill>
                            <a:schemeClr val="dk1"/>
                          </a:solidFill>
                          <a:effectLst/>
                          <a:latin typeface="+mn-lt"/>
                          <a:ea typeface="+mn-ea"/>
                          <a:cs typeface="+mn-cs"/>
                        </a:rPr>
                        <a:t>Booster dose II</a:t>
                      </a:r>
                      <a:endParaRPr lang="ar-EG" dirty="0"/>
                    </a:p>
                  </a:txBody>
                  <a:tcPr/>
                </a:tc>
                <a:tc>
                  <a:txBody>
                    <a:bodyPr/>
                    <a:lstStyle/>
                    <a:p>
                      <a:pPr rtl="0"/>
                      <a:r>
                        <a:rPr lang="en-US" sz="1800" kern="1200" dirty="0" smtClean="0">
                          <a:solidFill>
                            <a:schemeClr val="dk1"/>
                          </a:solidFill>
                          <a:effectLst/>
                          <a:latin typeface="+mn-lt"/>
                          <a:ea typeface="+mn-ea"/>
                          <a:cs typeface="+mn-cs"/>
                        </a:rPr>
                        <a:t>- Polio</a:t>
                      </a:r>
                    </a:p>
                    <a:p>
                      <a:pPr rtl="0"/>
                      <a:r>
                        <a:rPr lang="en-US" sz="1800" kern="1200" dirty="0" smtClean="0">
                          <a:solidFill>
                            <a:schemeClr val="dk1"/>
                          </a:solidFill>
                          <a:effectLst/>
                          <a:latin typeface="+mn-lt"/>
                          <a:ea typeface="+mn-ea"/>
                          <a:cs typeface="+mn-cs"/>
                        </a:rPr>
                        <a:t>-DTP</a:t>
                      </a:r>
                    </a:p>
                    <a:p>
                      <a:pPr rtl="1"/>
                      <a:endParaRPr lang="ar-EG"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4-6 years</a:t>
                      </a:r>
                    </a:p>
                    <a:p>
                      <a:pPr rtl="1"/>
                      <a:endParaRPr lang="ar-EG" dirty="0"/>
                    </a:p>
                  </a:txBody>
                  <a:tcPr/>
                </a:tc>
              </a:tr>
              <a:tr h="370840">
                <a:tc gridSpan="3">
                  <a:txBody>
                    <a:bodyPr/>
                    <a:lstStyle/>
                    <a:p>
                      <a:pPr algn="l" rtl="0"/>
                      <a:r>
                        <a:rPr lang="en-US" sz="1800" kern="1200" dirty="0" smtClean="0">
                          <a:solidFill>
                            <a:schemeClr val="dk1"/>
                          </a:solidFill>
                          <a:effectLst/>
                          <a:latin typeface="+mn-lt"/>
                          <a:ea typeface="+mn-ea"/>
                          <a:cs typeface="+mn-cs"/>
                        </a:rPr>
                        <a:t>Notes: vitamin A ; first dose 100,000 I.U oral, at age 9 months</a:t>
                      </a:r>
                    </a:p>
                    <a:p>
                      <a:pPr algn="l" rtl="0"/>
                      <a:r>
                        <a:rPr lang="en-US" sz="1800" kern="1200" dirty="0" smtClean="0">
                          <a:solidFill>
                            <a:schemeClr val="dk1"/>
                          </a:solidFill>
                          <a:effectLst/>
                          <a:latin typeface="+mn-lt"/>
                          <a:ea typeface="+mn-ea"/>
                          <a:cs typeface="+mn-cs"/>
                        </a:rPr>
                        <a:t>vitamin A; second dose 200,000 I.U oral, at age 18 months</a:t>
                      </a:r>
                    </a:p>
                    <a:p>
                      <a:pPr algn="l" rtl="1"/>
                      <a:endParaRPr lang="ar-EG" dirty="0"/>
                    </a:p>
                  </a:txBody>
                  <a:tcPr/>
                </a:tc>
                <a:tc hMerge="1">
                  <a:txBody>
                    <a:bodyPr/>
                    <a:lstStyle/>
                    <a:p>
                      <a:pPr rtl="1"/>
                      <a:endParaRPr lang="ar-EG"/>
                    </a:p>
                  </a:txBody>
                  <a:tcPr/>
                </a:tc>
                <a:tc hMerge="1">
                  <a:txBody>
                    <a:bodyPr/>
                    <a:lstStyle/>
                    <a:p>
                      <a:pPr rtl="1"/>
                      <a:endParaRPr lang="ar-EG" dirty="0"/>
                    </a:p>
                  </a:txBody>
                  <a:tcPr/>
                </a:tc>
              </a:tr>
            </a:tbl>
          </a:graphicData>
        </a:graphic>
      </p:graphicFrame>
    </p:spTree>
    <p:extLst>
      <p:ext uri="{BB962C8B-B14F-4D97-AF65-F5344CB8AC3E}">
        <p14:creationId xmlns:p14="http://schemas.microsoft.com/office/powerpoint/2010/main" val="34627295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930226"/>
          </a:xfrm>
        </p:spPr>
        <p:txBody>
          <a:bodyPr>
            <a:normAutofit fontScale="90000"/>
          </a:bodyPr>
          <a:lstStyle/>
          <a:p>
            <a:pPr rtl="0"/>
            <a:r>
              <a:rPr lang="en-US" b="1" dirty="0" smtClean="0"/>
              <a:t/>
            </a:r>
            <a:br>
              <a:rPr lang="en-US" b="1" dirty="0" smtClean="0"/>
            </a:br>
            <a:r>
              <a:rPr lang="en-US" b="1" dirty="0"/>
              <a:t/>
            </a:r>
            <a:br>
              <a:rPr lang="en-US" b="1" dirty="0"/>
            </a:br>
            <a:r>
              <a:rPr lang="en-US" b="1" dirty="0" smtClean="0">
                <a:solidFill>
                  <a:srgbClr val="C00000"/>
                </a:solidFill>
              </a:rPr>
              <a:t>Necessary </a:t>
            </a:r>
            <a:r>
              <a:rPr lang="en-US" b="1" dirty="0">
                <a:solidFill>
                  <a:srgbClr val="C00000"/>
                </a:solidFill>
              </a:rPr>
              <a:t>vaccination in Egypt: </a:t>
            </a:r>
            <a:r>
              <a:rPr lang="en-US" dirty="0">
                <a:solidFill>
                  <a:srgbClr val="C00000"/>
                </a:solidFill>
              </a:rPr>
              <a:t/>
            </a:r>
            <a:br>
              <a:rPr lang="en-US" dirty="0">
                <a:solidFill>
                  <a:srgbClr val="C00000"/>
                </a:solidFill>
              </a:rPr>
            </a:br>
            <a:r>
              <a:rPr lang="en-US" b="1" dirty="0">
                <a:solidFill>
                  <a:srgbClr val="C00000"/>
                </a:solidFill>
              </a:rPr>
              <a:t>Schedule of necessary Vaccinations in Egypt</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a:xfrm>
            <a:off x="323528" y="2492896"/>
            <a:ext cx="8229600" cy="4525963"/>
          </a:xfrm>
        </p:spPr>
        <p:txBody>
          <a:bodyPr/>
          <a:lstStyle/>
          <a:p>
            <a:pPr marL="0" indent="0" algn="l" rtl="0">
              <a:buNone/>
            </a:pPr>
            <a:r>
              <a:rPr lang="en-US" dirty="0">
                <a:sym typeface="Symbol"/>
              </a:rPr>
              <a:t></a:t>
            </a:r>
            <a:r>
              <a:rPr lang="en-US" dirty="0"/>
              <a:t>At 2 month, 4 month, 6 month influenza virus (0.5 ml) IM injection</a:t>
            </a:r>
          </a:p>
          <a:p>
            <a:pPr marL="0" indent="0" algn="l" rtl="0">
              <a:buNone/>
            </a:pPr>
            <a:r>
              <a:rPr lang="en-US" dirty="0">
                <a:sym typeface="Symbol"/>
              </a:rPr>
              <a:t></a:t>
            </a:r>
            <a:r>
              <a:rPr lang="en-US" dirty="0"/>
              <a:t>At 12 month small box (0.5 ml) SC</a:t>
            </a:r>
          </a:p>
          <a:p>
            <a:pPr marL="0" indent="0" algn="l" rtl="0">
              <a:buNone/>
            </a:pPr>
            <a:r>
              <a:rPr lang="en-US" dirty="0">
                <a:sym typeface="Symbol"/>
              </a:rPr>
              <a:t></a:t>
            </a:r>
            <a:r>
              <a:rPr lang="en-US" dirty="0"/>
              <a:t>At 18 month influenza virus</a:t>
            </a:r>
          </a:p>
          <a:p>
            <a:pPr marL="0" indent="0" algn="l" rtl="0">
              <a:buNone/>
            </a:pPr>
            <a:r>
              <a:rPr lang="en-US" dirty="0">
                <a:sym typeface="Symbol"/>
              </a:rPr>
              <a:t></a:t>
            </a:r>
            <a:r>
              <a:rPr lang="en-US" dirty="0"/>
              <a:t>At 24 month Hepatitis-A (0.5 ml) IM, Meningitis (0.5 ml) SC</a:t>
            </a:r>
          </a:p>
          <a:p>
            <a:pPr marL="0" indent="0" algn="l" rtl="0">
              <a:buNone/>
            </a:pPr>
            <a:r>
              <a:rPr lang="en-US" dirty="0">
                <a:sym typeface="Symbol"/>
              </a:rPr>
              <a:t></a:t>
            </a:r>
            <a:r>
              <a:rPr lang="en-US" dirty="0"/>
              <a:t>At 30 month Hepatitis-A (0.5 ml) IM</a:t>
            </a:r>
          </a:p>
          <a:p>
            <a:pPr marL="0" indent="0" algn="l" rtl="0">
              <a:buNone/>
            </a:pPr>
            <a:r>
              <a:rPr lang="en-US" dirty="0">
                <a:sym typeface="Symbol"/>
              </a:rPr>
              <a:t></a:t>
            </a:r>
            <a:r>
              <a:rPr lang="en-US" dirty="0"/>
              <a:t>4-6 years BCG, MMR, Meningitis</a:t>
            </a:r>
          </a:p>
          <a:p>
            <a:pPr marL="0" indent="0" algn="l">
              <a:buNone/>
            </a:pPr>
            <a:endParaRPr lang="ar-EG" dirty="0"/>
          </a:p>
        </p:txBody>
      </p:sp>
    </p:spTree>
    <p:extLst>
      <p:ext uri="{BB962C8B-B14F-4D97-AF65-F5344CB8AC3E}">
        <p14:creationId xmlns:p14="http://schemas.microsoft.com/office/powerpoint/2010/main" val="42469345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C00000"/>
                </a:solidFill>
              </a:rPr>
              <a:t>Other </a:t>
            </a:r>
            <a:r>
              <a:rPr lang="en-US" b="1" dirty="0">
                <a:solidFill>
                  <a:srgbClr val="C00000"/>
                </a:solidFill>
              </a:rPr>
              <a:t>Vaccines given for specific diseases</a:t>
            </a:r>
            <a:r>
              <a:rPr lang="en-US" dirty="0"/>
              <a:t/>
            </a:r>
            <a:br>
              <a:rPr lang="en-US" dirty="0"/>
            </a:br>
            <a:endParaRPr lang="ar-EG" dirty="0"/>
          </a:p>
        </p:txBody>
      </p:sp>
      <p:sp>
        <p:nvSpPr>
          <p:cNvPr id="3" name="عنصر نائب للمحتوى 2"/>
          <p:cNvSpPr>
            <a:spLocks noGrp="1"/>
          </p:cNvSpPr>
          <p:nvPr>
            <p:ph idx="1"/>
          </p:nvPr>
        </p:nvSpPr>
        <p:spPr/>
        <p:txBody>
          <a:bodyPr/>
          <a:lstStyle/>
          <a:p>
            <a:pPr marL="0" indent="0" algn="l" rtl="0">
              <a:buNone/>
            </a:pPr>
            <a:r>
              <a:rPr lang="en-US" dirty="0" smtClean="0"/>
              <a:t>1-Meningococal </a:t>
            </a:r>
            <a:r>
              <a:rPr lang="en-US" dirty="0"/>
              <a:t>polysaccharide vaccine</a:t>
            </a:r>
          </a:p>
          <a:p>
            <a:pPr marL="0" indent="0" algn="l" rtl="0">
              <a:buNone/>
            </a:pPr>
            <a:r>
              <a:rPr lang="en-US" dirty="0"/>
              <a:t>2-Hepatitis A vaccine</a:t>
            </a:r>
          </a:p>
          <a:p>
            <a:pPr marL="0" indent="0" algn="l" rtl="0">
              <a:buNone/>
            </a:pPr>
            <a:r>
              <a:rPr lang="en-US" dirty="0"/>
              <a:t>3-Typhoid-Paratyphoid vaccine</a:t>
            </a:r>
          </a:p>
          <a:p>
            <a:pPr marL="0" indent="0" algn="l" rtl="0">
              <a:buNone/>
            </a:pPr>
            <a:r>
              <a:rPr lang="en-US" dirty="0"/>
              <a:t>4-Influenza virus vaccine</a:t>
            </a:r>
          </a:p>
          <a:p>
            <a:pPr marL="0" indent="0" algn="l">
              <a:buNone/>
            </a:pPr>
            <a:r>
              <a:rPr lang="en-US" dirty="0"/>
              <a:t>5-Cholera vaccine</a:t>
            </a:r>
            <a:endParaRPr lang="ar-EG" dirty="0"/>
          </a:p>
        </p:txBody>
      </p:sp>
    </p:spTree>
    <p:extLst>
      <p:ext uri="{BB962C8B-B14F-4D97-AF65-F5344CB8AC3E}">
        <p14:creationId xmlns:p14="http://schemas.microsoft.com/office/powerpoint/2010/main" val="40199259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Side effects of vaccinations</a:t>
            </a:r>
            <a:r>
              <a:rPr lang="en-US" dirty="0"/>
              <a:t/>
            </a:r>
            <a:br>
              <a:rPr lang="en-US" dirty="0"/>
            </a:br>
            <a:endParaRPr lang="ar-EG" dirty="0"/>
          </a:p>
        </p:txBody>
      </p:sp>
      <p:sp>
        <p:nvSpPr>
          <p:cNvPr id="3" name="عنصر نائب للمحتوى 2"/>
          <p:cNvSpPr>
            <a:spLocks noGrp="1"/>
          </p:cNvSpPr>
          <p:nvPr>
            <p:ph idx="1"/>
          </p:nvPr>
        </p:nvSpPr>
        <p:spPr/>
        <p:txBody>
          <a:bodyPr>
            <a:normAutofit fontScale="55000" lnSpcReduction="20000"/>
          </a:bodyPr>
          <a:lstStyle/>
          <a:p>
            <a:pPr marL="0" indent="0" algn="l" rtl="0">
              <a:buNone/>
            </a:pPr>
            <a:r>
              <a:rPr lang="en-US" dirty="0" smtClean="0">
                <a:solidFill>
                  <a:srgbClr val="00B050"/>
                </a:solidFill>
              </a:rPr>
              <a:t>1-</a:t>
            </a:r>
            <a:r>
              <a:rPr lang="en-US" b="1" dirty="0" smtClean="0">
                <a:solidFill>
                  <a:srgbClr val="00B050"/>
                </a:solidFill>
              </a:rPr>
              <a:t>Side </a:t>
            </a:r>
            <a:r>
              <a:rPr lang="en-US" b="1" dirty="0">
                <a:solidFill>
                  <a:srgbClr val="00B050"/>
                </a:solidFill>
              </a:rPr>
              <a:t>effects of BCG:</a:t>
            </a:r>
            <a:endParaRPr lang="en-US" dirty="0">
              <a:solidFill>
                <a:srgbClr val="00B050"/>
              </a:solidFill>
            </a:endParaRPr>
          </a:p>
          <a:p>
            <a:pPr marL="0" indent="0" algn="l" rtl="0">
              <a:buNone/>
            </a:pPr>
            <a:r>
              <a:rPr lang="en-US" b="1" dirty="0">
                <a:solidFill>
                  <a:srgbClr val="00B050"/>
                </a:solidFill>
              </a:rPr>
              <a:t>A-Normal reaction: </a:t>
            </a:r>
            <a:endParaRPr lang="en-US" dirty="0">
              <a:solidFill>
                <a:srgbClr val="00B050"/>
              </a:solidFill>
            </a:endParaRPr>
          </a:p>
          <a:p>
            <a:pPr marL="0" indent="0" algn="l" rtl="0">
              <a:buNone/>
            </a:pPr>
            <a:r>
              <a:rPr lang="en-US" dirty="0"/>
              <a:t>BCG bacteria grow very slowly. After two weeks, a small red soft tender swelling about 10 mm across appears at the place of the injection of BCG. Then after 2 –3 weeks more, the swelling becomes a small abscess, which then because an ulcer about 10 mm across. The ulcer heals by it self</a:t>
            </a:r>
          </a:p>
          <a:p>
            <a:pPr marL="0" indent="0" algn="l" rtl="0">
              <a:buNone/>
            </a:pPr>
            <a:r>
              <a:rPr lang="en-US" dirty="0" smtClean="0"/>
              <a:t>The </a:t>
            </a:r>
            <a:r>
              <a:rPr lang="en-US" dirty="0"/>
              <a:t>mothers should be advised not to put any medicine on the ulcer. They should leave it uncovered or if necessary cover it with dry gauze only.</a:t>
            </a:r>
          </a:p>
          <a:p>
            <a:pPr marL="0" indent="0" algn="l" rtl="0">
              <a:buNone/>
            </a:pPr>
            <a:r>
              <a:rPr lang="en-US" b="1" dirty="0">
                <a:solidFill>
                  <a:srgbClr val="00B050"/>
                </a:solidFill>
              </a:rPr>
              <a:t>B –Severe reaction:</a:t>
            </a:r>
            <a:endParaRPr lang="en-US" dirty="0">
              <a:solidFill>
                <a:srgbClr val="00B050"/>
              </a:solidFill>
            </a:endParaRPr>
          </a:p>
          <a:p>
            <a:pPr marL="0" indent="0" algn="l" rtl="0">
              <a:buNone/>
            </a:pPr>
            <a:r>
              <a:rPr lang="en-US" dirty="0"/>
              <a:t>     Sometimes there is a severe local inflammation or a deeper abscess, sometimes the lymphatic glands near the elbow or the axilla swell this may be because the injection of the vaccine was subcutaneous, or because the child was given a large dose or the needle used was not sterile.</a:t>
            </a:r>
          </a:p>
          <a:p>
            <a:pPr marL="0" indent="0" algn="l" rtl="0">
              <a:buNone/>
            </a:pPr>
            <a:r>
              <a:rPr lang="en-US" sz="3300" b="1" dirty="0">
                <a:solidFill>
                  <a:srgbClr val="00B050"/>
                </a:solidFill>
              </a:rPr>
              <a:t>C -Early reaction:</a:t>
            </a:r>
          </a:p>
          <a:p>
            <a:pPr marL="0" indent="0" algn="l">
              <a:buNone/>
            </a:pPr>
            <a:r>
              <a:rPr lang="en-US" dirty="0"/>
              <a:t>     If the child already has some immunity to TB, the red swelling may appear earlier than two weeks. This means that the child has already had BCG or that he has had a TB infection</a:t>
            </a:r>
            <a:endParaRPr lang="ar-EG" dirty="0"/>
          </a:p>
        </p:txBody>
      </p:sp>
    </p:spTree>
    <p:extLst>
      <p:ext uri="{BB962C8B-B14F-4D97-AF65-F5344CB8AC3E}">
        <p14:creationId xmlns:p14="http://schemas.microsoft.com/office/powerpoint/2010/main" val="1126007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C00000"/>
                </a:solidFill>
              </a:rPr>
              <a:t>2-Side </a:t>
            </a:r>
            <a:r>
              <a:rPr lang="en-US" b="1" dirty="0">
                <a:solidFill>
                  <a:srgbClr val="C00000"/>
                </a:solidFill>
              </a:rPr>
              <a:t>effects of DPT vaccine [Diphtheria, pertussis and Tetanus]: </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normAutofit fontScale="55000" lnSpcReduction="20000"/>
          </a:bodyPr>
          <a:lstStyle/>
          <a:p>
            <a:pPr algn="l" rtl="0"/>
            <a:r>
              <a:rPr lang="en-US" b="1" dirty="0" smtClean="0">
                <a:solidFill>
                  <a:srgbClr val="00B050"/>
                </a:solidFill>
              </a:rPr>
              <a:t>A </a:t>
            </a:r>
            <a:r>
              <a:rPr lang="en-US" b="1" dirty="0">
                <a:solidFill>
                  <a:srgbClr val="00B050"/>
                </a:solidFill>
              </a:rPr>
              <a:t>–Fever</a:t>
            </a:r>
            <a:r>
              <a:rPr lang="en-US" dirty="0"/>
              <a:t>: Many children have fever in the evening after they have had DPT vaccine, it lasts one day. A fever that begins more than 24 hours after a dose of DPT is not due to the vaccine, so check for another infection you must:-</a:t>
            </a:r>
          </a:p>
          <a:p>
            <a:pPr algn="l" rtl="0"/>
            <a:r>
              <a:rPr lang="en-US" dirty="0">
                <a:sym typeface="Symbol"/>
              </a:rPr>
              <a:t></a:t>
            </a:r>
            <a:r>
              <a:rPr lang="en-US" dirty="0">
                <a:solidFill>
                  <a:srgbClr val="00B050"/>
                </a:solidFill>
              </a:rPr>
              <a:t>Pain </a:t>
            </a:r>
            <a:r>
              <a:rPr lang="en-US" dirty="0" smtClean="0"/>
              <a:t>and </a:t>
            </a:r>
            <a:r>
              <a:rPr lang="en-US" dirty="0"/>
              <a:t>fever may be treated with acetaminophen or ibuprofen. </a:t>
            </a:r>
          </a:p>
          <a:p>
            <a:pPr algn="l" rtl="0"/>
            <a:r>
              <a:rPr lang="en-US" dirty="0">
                <a:sym typeface="Symbol"/>
              </a:rPr>
              <a:t></a:t>
            </a:r>
            <a:r>
              <a:rPr lang="en-US" dirty="0"/>
              <a:t>Advise the child mother not to wrap the child up in many clothes.</a:t>
            </a:r>
          </a:p>
          <a:p>
            <a:pPr algn="l" rtl="0"/>
            <a:r>
              <a:rPr lang="en-US" b="1" dirty="0" smtClean="0">
                <a:solidFill>
                  <a:srgbClr val="00B050"/>
                </a:solidFill>
              </a:rPr>
              <a:t>B-Local </a:t>
            </a:r>
            <a:r>
              <a:rPr lang="en-US" b="1" dirty="0">
                <a:solidFill>
                  <a:srgbClr val="00B050"/>
                </a:solidFill>
              </a:rPr>
              <a:t>soreness: </a:t>
            </a:r>
            <a:endParaRPr lang="en-US" dirty="0">
              <a:solidFill>
                <a:srgbClr val="00B050"/>
              </a:solidFill>
            </a:endParaRPr>
          </a:p>
          <a:p>
            <a:pPr algn="l" rtl="0"/>
            <a:r>
              <a:rPr lang="en-US" dirty="0"/>
              <a:t>Some children have pain, soreness, redness or swelling in the leg where they had the injection. If this starts early, the day after the injection, then it is due to the vaccine. You must:-</a:t>
            </a:r>
          </a:p>
          <a:p>
            <a:pPr algn="l" rtl="0"/>
            <a:r>
              <a:rPr lang="en-US" dirty="0">
                <a:sym typeface="Symbol"/>
              </a:rPr>
              <a:t></a:t>
            </a:r>
            <a:r>
              <a:rPr lang="en-US" dirty="0"/>
              <a:t>A warm, damp cloth or a heating pad at the injection site also may help minimize </a:t>
            </a:r>
            <a:r>
              <a:rPr lang="en-US" dirty="0" smtClean="0"/>
              <a:t>soreness</a:t>
            </a:r>
            <a:endParaRPr lang="en-US" dirty="0"/>
          </a:p>
          <a:p>
            <a:pPr algn="l" rtl="0"/>
            <a:r>
              <a:rPr lang="en-US" b="1" dirty="0">
                <a:solidFill>
                  <a:srgbClr val="00B050"/>
                </a:solidFill>
              </a:rPr>
              <a:t>C-Abscess:</a:t>
            </a:r>
            <a:r>
              <a:rPr lang="en-US" b="1" dirty="0"/>
              <a:t>-</a:t>
            </a:r>
            <a:r>
              <a:rPr lang="en-US" dirty="0"/>
              <a:t>If pain and swelling begin a week or more after injection, it may be due to an abscess formation, this can happen in the following condition:</a:t>
            </a:r>
          </a:p>
          <a:p>
            <a:pPr algn="l" rtl="0"/>
            <a:r>
              <a:rPr lang="en-US" dirty="0"/>
              <a:t>-If the syringe is not sterile.</a:t>
            </a:r>
          </a:p>
          <a:p>
            <a:pPr algn="l" rtl="0"/>
            <a:r>
              <a:rPr lang="en-US" dirty="0"/>
              <a:t>-If you touch the needle with your finger </a:t>
            </a:r>
          </a:p>
          <a:p>
            <a:pPr algn="l" rtl="0"/>
            <a:r>
              <a:rPr lang="en-US" dirty="0"/>
              <a:t>-If you put the syringe down on an un sterile place.</a:t>
            </a:r>
          </a:p>
          <a:p>
            <a:pPr algn="l"/>
            <a:endParaRPr lang="ar-EG" dirty="0"/>
          </a:p>
        </p:txBody>
      </p:sp>
    </p:spTree>
    <p:extLst>
      <p:ext uri="{BB962C8B-B14F-4D97-AF65-F5344CB8AC3E}">
        <p14:creationId xmlns:p14="http://schemas.microsoft.com/office/powerpoint/2010/main" val="16811555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FF0000"/>
                </a:solidFill>
              </a:rPr>
              <a:t>Definition </a:t>
            </a:r>
            <a:endParaRPr lang="ar-EG" dirty="0">
              <a:solidFill>
                <a:srgbClr val="FF0000"/>
              </a:solidFill>
            </a:endParaRPr>
          </a:p>
        </p:txBody>
      </p:sp>
      <p:sp>
        <p:nvSpPr>
          <p:cNvPr id="3" name="عنصر نائب للمحتوى 2"/>
          <p:cNvSpPr>
            <a:spLocks noGrp="1"/>
          </p:cNvSpPr>
          <p:nvPr>
            <p:ph idx="1"/>
          </p:nvPr>
        </p:nvSpPr>
        <p:spPr/>
        <p:txBody>
          <a:bodyPr>
            <a:normAutofit/>
          </a:bodyPr>
          <a:lstStyle/>
          <a:p>
            <a:pPr algn="just" rtl="0"/>
            <a:r>
              <a:rPr lang="en-US" sz="2800" dirty="0"/>
              <a:t>It is the process through which the body acquires specific immunity towards a specific agent. it can be either passive ( trans placental, milk or therapeutic or active ( diseases or vaccination)</a:t>
            </a:r>
          </a:p>
          <a:p>
            <a:pPr algn="just" rtl="0"/>
            <a:r>
              <a:rPr lang="en-US" sz="2800" b="1" dirty="0"/>
              <a:t>Other definition:-</a:t>
            </a:r>
            <a:r>
              <a:rPr lang="en-US" sz="2800" dirty="0"/>
              <a:t>Immunization (vaccination) is a way of creating immunity to certain diseases by using small amounts of a killed or weakened microorganism that causes the particular disease.</a:t>
            </a:r>
          </a:p>
          <a:p>
            <a:pPr algn="just" rtl="0"/>
            <a:endParaRPr lang="ar-EG" sz="2800" dirty="0"/>
          </a:p>
        </p:txBody>
      </p:sp>
    </p:spTree>
    <p:extLst>
      <p:ext uri="{BB962C8B-B14F-4D97-AF65-F5344CB8AC3E}">
        <p14:creationId xmlns:p14="http://schemas.microsoft.com/office/powerpoint/2010/main" val="37685853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lnSpcReduction="10000"/>
          </a:bodyPr>
          <a:lstStyle/>
          <a:p>
            <a:pPr algn="l" rtl="0"/>
            <a:r>
              <a:rPr lang="en-US" b="1" dirty="0">
                <a:solidFill>
                  <a:srgbClr val="00B050"/>
                </a:solidFill>
              </a:rPr>
              <a:t>D-Convulsions:</a:t>
            </a:r>
            <a:endParaRPr lang="en-US" dirty="0">
              <a:solidFill>
                <a:srgbClr val="00B050"/>
              </a:solidFill>
            </a:endParaRPr>
          </a:p>
          <a:p>
            <a:pPr algn="l" rtl="0"/>
            <a:r>
              <a:rPr lang="en-US" b="1" dirty="0"/>
              <a:t>-</a:t>
            </a:r>
            <a:r>
              <a:rPr lang="en-US" dirty="0"/>
              <a:t>Very rarely the child has convulsions. Convulsions are due to the pertussis part of the vaccine, is common in children over 6 months of age. If the child has convulsions or shock in the following three days, do not give the child any other </a:t>
            </a:r>
          </a:p>
          <a:p>
            <a:pPr algn="l" rtl="0"/>
            <a:r>
              <a:rPr lang="en-US" dirty="0"/>
              <a:t>doses of DPT it is better to complete the doses with DT.</a:t>
            </a:r>
          </a:p>
          <a:p>
            <a:pPr algn="l"/>
            <a:endParaRPr lang="ar-EG" dirty="0"/>
          </a:p>
        </p:txBody>
      </p:sp>
    </p:spTree>
    <p:extLst>
      <p:ext uri="{BB962C8B-B14F-4D97-AF65-F5344CB8AC3E}">
        <p14:creationId xmlns:p14="http://schemas.microsoft.com/office/powerpoint/2010/main" val="7556739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3 -Side effects of measles vaccine:</a:t>
            </a:r>
            <a:r>
              <a:rPr lang="en-US" dirty="0"/>
              <a:t/>
            </a:r>
            <a:br>
              <a:rPr lang="en-US" dirty="0"/>
            </a:br>
            <a:endParaRPr lang="ar-EG" dirty="0"/>
          </a:p>
        </p:txBody>
      </p:sp>
      <p:sp>
        <p:nvSpPr>
          <p:cNvPr id="3" name="عنصر نائب للمحتوى 2"/>
          <p:cNvSpPr>
            <a:spLocks noGrp="1"/>
          </p:cNvSpPr>
          <p:nvPr>
            <p:ph idx="1"/>
          </p:nvPr>
        </p:nvSpPr>
        <p:spPr/>
        <p:txBody>
          <a:bodyPr>
            <a:normAutofit/>
          </a:bodyPr>
          <a:lstStyle/>
          <a:p>
            <a:pPr marL="0" indent="0" algn="l" rtl="0">
              <a:buNone/>
            </a:pPr>
            <a:r>
              <a:rPr lang="en-US" dirty="0" smtClean="0"/>
              <a:t>-</a:t>
            </a:r>
            <a:r>
              <a:rPr lang="en-US" dirty="0">
                <a:solidFill>
                  <a:srgbClr val="00B050"/>
                </a:solidFill>
              </a:rPr>
              <a:t>Fever </a:t>
            </a:r>
            <a:r>
              <a:rPr lang="en-US" dirty="0"/>
              <a:t>and rash children may have a fever for 1-3 days about one week after giving the vaccine, sometimes there is a rash like a mild measles rash. The mother should be advised to:-</a:t>
            </a:r>
          </a:p>
          <a:p>
            <a:pPr marL="0" indent="0" algn="l" rtl="0">
              <a:buNone/>
            </a:pPr>
            <a:r>
              <a:rPr lang="en-US" dirty="0">
                <a:sym typeface="Symbol"/>
              </a:rPr>
              <a:t></a:t>
            </a:r>
            <a:r>
              <a:rPr lang="en-US" dirty="0"/>
              <a:t>give acetaminophen or ibuprofen.</a:t>
            </a:r>
          </a:p>
          <a:p>
            <a:pPr marL="0" indent="0" algn="l" rtl="0">
              <a:buNone/>
            </a:pPr>
            <a:endParaRPr lang="ar-EG" dirty="0"/>
          </a:p>
        </p:txBody>
      </p:sp>
    </p:spTree>
    <p:extLst>
      <p:ext uri="{BB962C8B-B14F-4D97-AF65-F5344CB8AC3E}">
        <p14:creationId xmlns:p14="http://schemas.microsoft.com/office/powerpoint/2010/main" val="13291665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C00000"/>
                </a:solidFill>
              </a:rPr>
              <a:t>Contra </a:t>
            </a:r>
            <a:r>
              <a:rPr lang="en-US" b="1" dirty="0">
                <a:solidFill>
                  <a:srgbClr val="C00000"/>
                </a:solidFill>
              </a:rPr>
              <a:t>indications to child immunization</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normAutofit fontScale="92500"/>
          </a:bodyPr>
          <a:lstStyle/>
          <a:p>
            <a:pPr lvl="0" algn="l" rtl="0"/>
            <a:r>
              <a:rPr lang="en-US" dirty="0" smtClean="0"/>
              <a:t>Very </a:t>
            </a:r>
            <a:r>
              <a:rPr lang="en-US" dirty="0"/>
              <a:t>severely ill children who need to be hospitalized or children who have very high fever, should delay vaccination.</a:t>
            </a:r>
          </a:p>
          <a:p>
            <a:pPr lvl="0" algn="l" rtl="0"/>
            <a:r>
              <a:rPr lang="en-US" dirty="0"/>
              <a:t>If a child has had severe reactions from DPT injection (convulsion or shock) don‘t give that child any more doses of DPT, give him DT Vaccine.</a:t>
            </a:r>
          </a:p>
          <a:p>
            <a:pPr lvl="0" algn="l" rtl="0"/>
            <a:r>
              <a:rPr lang="en-US" dirty="0"/>
              <a:t>BCG is the only vaccine, which should not be administered to children with clinically apparent Aids or immune deficiency disease</a:t>
            </a:r>
          </a:p>
          <a:p>
            <a:pPr algn="l"/>
            <a:endParaRPr lang="ar-EG" dirty="0"/>
          </a:p>
        </p:txBody>
      </p:sp>
    </p:spTree>
    <p:extLst>
      <p:ext uri="{BB962C8B-B14F-4D97-AF65-F5344CB8AC3E}">
        <p14:creationId xmlns:p14="http://schemas.microsoft.com/office/powerpoint/2010/main" val="18536183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solidFill>
                  <a:srgbClr val="C00000"/>
                </a:solidFill>
              </a:rPr>
              <a:t>THANK you</a:t>
            </a:r>
            <a:endParaRPr lang="ar-EG" dirty="0">
              <a:solidFill>
                <a:srgbClr val="C00000"/>
              </a:solidFill>
            </a:endParaRPr>
          </a:p>
        </p:txBody>
      </p:sp>
      <p:sp>
        <p:nvSpPr>
          <p:cNvPr id="3" name="عنصر نائب للمحتوى 2"/>
          <p:cNvSpPr>
            <a:spLocks noGrp="1"/>
          </p:cNvSpPr>
          <p:nvPr>
            <p:ph idx="1"/>
          </p:nvPr>
        </p:nvSpPr>
        <p:spPr/>
        <p:txBody>
          <a:bodyPr/>
          <a:lstStyle/>
          <a:p>
            <a:endParaRPr lang="ar-EG"/>
          </a:p>
        </p:txBody>
      </p:sp>
    </p:spTree>
    <p:extLst>
      <p:ext uri="{BB962C8B-B14F-4D97-AF65-F5344CB8AC3E}">
        <p14:creationId xmlns:p14="http://schemas.microsoft.com/office/powerpoint/2010/main" val="33469409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Aim of immunization</a:t>
            </a:r>
            <a:r>
              <a:rPr lang="en-US" dirty="0"/>
              <a:t/>
            </a:r>
            <a:br>
              <a:rPr lang="en-US" dirty="0"/>
            </a:br>
            <a:endParaRPr lang="ar-EG" dirty="0"/>
          </a:p>
        </p:txBody>
      </p:sp>
      <p:sp>
        <p:nvSpPr>
          <p:cNvPr id="3" name="عنصر نائب للمحتوى 2"/>
          <p:cNvSpPr>
            <a:spLocks noGrp="1"/>
          </p:cNvSpPr>
          <p:nvPr>
            <p:ph idx="1"/>
          </p:nvPr>
        </p:nvSpPr>
        <p:spPr/>
        <p:txBody>
          <a:bodyPr>
            <a:normAutofit/>
          </a:bodyPr>
          <a:lstStyle/>
          <a:p>
            <a:pPr lvl="0" algn="l" rtl="0"/>
            <a:r>
              <a:rPr lang="en-US" sz="2800" dirty="0" smtClean="0"/>
              <a:t>to </a:t>
            </a:r>
            <a:r>
              <a:rPr lang="en-US" sz="2800" dirty="0"/>
              <a:t>build up resistance in the child against certain infectious disease</a:t>
            </a:r>
          </a:p>
          <a:p>
            <a:pPr algn="l"/>
            <a:endParaRPr lang="ar-EG" sz="2800" dirty="0"/>
          </a:p>
        </p:txBody>
      </p:sp>
    </p:spTree>
    <p:extLst>
      <p:ext uri="{BB962C8B-B14F-4D97-AF65-F5344CB8AC3E}">
        <p14:creationId xmlns:p14="http://schemas.microsoft.com/office/powerpoint/2010/main" val="14069633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Different kinds of immunity</a:t>
            </a:r>
            <a:r>
              <a:rPr lang="en-US" dirty="0"/>
              <a:t/>
            </a:r>
            <a:br>
              <a:rPr lang="en-US" dirty="0"/>
            </a:br>
            <a:endParaRPr lang="ar-EG" dirty="0"/>
          </a:p>
        </p:txBody>
      </p:sp>
      <p:sp>
        <p:nvSpPr>
          <p:cNvPr id="3" name="عنصر نائب للمحتوى 2"/>
          <p:cNvSpPr>
            <a:spLocks noGrp="1"/>
          </p:cNvSpPr>
          <p:nvPr>
            <p:ph idx="1"/>
          </p:nvPr>
        </p:nvSpPr>
        <p:spPr/>
        <p:txBody>
          <a:bodyPr>
            <a:normAutofit fontScale="85000" lnSpcReduction="20000"/>
          </a:bodyPr>
          <a:lstStyle/>
          <a:p>
            <a:pPr algn="l" rtl="0"/>
            <a:r>
              <a:rPr lang="en-US" dirty="0" smtClean="0"/>
              <a:t>1.Inherent </a:t>
            </a:r>
            <a:endParaRPr lang="en-US" dirty="0"/>
          </a:p>
          <a:p>
            <a:pPr algn="l" rtl="0"/>
            <a:r>
              <a:rPr lang="en-US" dirty="0"/>
              <a:t>2.Acquired</a:t>
            </a:r>
          </a:p>
          <a:p>
            <a:pPr algn="l" rtl="0"/>
            <a:r>
              <a:rPr lang="en-US" dirty="0">
                <a:solidFill>
                  <a:srgbClr val="00B050"/>
                </a:solidFill>
              </a:rPr>
              <a:t>A-Natural:-</a:t>
            </a:r>
          </a:p>
          <a:p>
            <a:pPr algn="l" rtl="0"/>
            <a:r>
              <a:rPr lang="en-US" dirty="0"/>
              <a:t>1-Passive (Maternal) e.g. measles, diphtheria, polio</a:t>
            </a:r>
          </a:p>
          <a:p>
            <a:pPr algn="l" rtl="0"/>
            <a:r>
              <a:rPr lang="en-US" dirty="0"/>
              <a:t>2-Active (infection) e.g. measles, German measles, chicken pox, diphtheria, polio, mumps</a:t>
            </a:r>
          </a:p>
          <a:p>
            <a:pPr algn="l" rtl="0"/>
            <a:r>
              <a:rPr lang="en-US" dirty="0">
                <a:solidFill>
                  <a:srgbClr val="00B050"/>
                </a:solidFill>
              </a:rPr>
              <a:t>B-Artificial:-</a:t>
            </a:r>
          </a:p>
          <a:p>
            <a:pPr algn="l" rtl="0"/>
            <a:r>
              <a:rPr lang="en-US" dirty="0">
                <a:solidFill>
                  <a:srgbClr val="00B050"/>
                </a:solidFill>
              </a:rPr>
              <a:t>1-Passive </a:t>
            </a:r>
            <a:r>
              <a:rPr lang="en-US" dirty="0"/>
              <a:t>e.g. measles diphtheria, polio, tetanus, viral hepatitis</a:t>
            </a:r>
          </a:p>
          <a:p>
            <a:pPr algn="l" rtl="0"/>
            <a:r>
              <a:rPr lang="en-US" dirty="0"/>
              <a:t>2-</a:t>
            </a:r>
            <a:r>
              <a:rPr lang="en-US" dirty="0">
                <a:solidFill>
                  <a:srgbClr val="00B050"/>
                </a:solidFill>
              </a:rPr>
              <a:t>Active</a:t>
            </a:r>
            <a:r>
              <a:rPr lang="en-US" dirty="0"/>
              <a:t> measles, German measles, small pox, diphtheria, polio, mumps, pertussis.</a:t>
            </a:r>
          </a:p>
          <a:p>
            <a:pPr algn="l"/>
            <a:endParaRPr lang="ar-EG" dirty="0"/>
          </a:p>
        </p:txBody>
      </p:sp>
    </p:spTree>
    <p:extLst>
      <p:ext uri="{BB962C8B-B14F-4D97-AF65-F5344CB8AC3E}">
        <p14:creationId xmlns:p14="http://schemas.microsoft.com/office/powerpoint/2010/main" val="2043524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C00000"/>
                </a:solidFill>
              </a:rPr>
              <a:t>Diseases </a:t>
            </a:r>
            <a:r>
              <a:rPr lang="en-US" b="1" dirty="0">
                <a:solidFill>
                  <a:srgbClr val="C00000"/>
                </a:solidFill>
              </a:rPr>
              <a:t>which are prevented by vaccines</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normAutofit/>
          </a:bodyPr>
          <a:lstStyle/>
          <a:p>
            <a:pPr algn="l" rtl="0"/>
            <a:r>
              <a:rPr lang="en-US" dirty="0" smtClean="0"/>
              <a:t>1</a:t>
            </a:r>
            <a:r>
              <a:rPr lang="en-US" dirty="0"/>
              <a:t>. Tuberculosis (TB).</a:t>
            </a:r>
          </a:p>
          <a:p>
            <a:pPr algn="l" rtl="0"/>
            <a:r>
              <a:rPr lang="en-US" dirty="0"/>
              <a:t>2. Diphtheria.</a:t>
            </a:r>
          </a:p>
          <a:p>
            <a:pPr algn="l" rtl="0"/>
            <a:r>
              <a:rPr lang="en-US" dirty="0"/>
              <a:t>3. Tetanus.</a:t>
            </a:r>
          </a:p>
          <a:p>
            <a:pPr algn="l" rtl="0"/>
            <a:r>
              <a:rPr lang="en-US" dirty="0"/>
              <a:t>4. Measles.</a:t>
            </a:r>
          </a:p>
          <a:p>
            <a:pPr algn="l" rtl="0"/>
            <a:r>
              <a:rPr lang="en-US" dirty="0"/>
              <a:t>5. Poliomyelitis.</a:t>
            </a:r>
          </a:p>
          <a:p>
            <a:pPr algn="l" rtl="0"/>
            <a:r>
              <a:rPr lang="en-US" dirty="0"/>
              <a:t>6. Pertussis.</a:t>
            </a:r>
          </a:p>
          <a:p>
            <a:pPr algn="l" rtl="0"/>
            <a:r>
              <a:rPr lang="en-US" dirty="0"/>
              <a:t>7. Viral hepatitis. </a:t>
            </a:r>
          </a:p>
          <a:p>
            <a:pPr algn="l"/>
            <a:endParaRPr lang="ar-EG" dirty="0"/>
          </a:p>
        </p:txBody>
      </p:sp>
    </p:spTree>
    <p:extLst>
      <p:ext uri="{BB962C8B-B14F-4D97-AF65-F5344CB8AC3E}">
        <p14:creationId xmlns:p14="http://schemas.microsoft.com/office/powerpoint/2010/main" val="29483184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Definition of vaccine: </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normAutofit/>
          </a:bodyPr>
          <a:lstStyle/>
          <a:p>
            <a:pPr rtl="0"/>
            <a:r>
              <a:rPr lang="en-US" dirty="0" smtClean="0"/>
              <a:t>Vaccines </a:t>
            </a:r>
            <a:r>
              <a:rPr lang="en-US" dirty="0"/>
              <a:t>are weapons to prevent diseases. This may be made of microorganisms similar to the ones that cause diseases, or of the toxins produced by the disease but changed so that they cannot harm people </a:t>
            </a:r>
          </a:p>
        </p:txBody>
      </p:sp>
    </p:spTree>
    <p:extLst>
      <p:ext uri="{BB962C8B-B14F-4D97-AF65-F5344CB8AC3E}">
        <p14:creationId xmlns:p14="http://schemas.microsoft.com/office/powerpoint/2010/main" val="9238260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Types of vaccines:</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a:xfrm>
            <a:off x="457200" y="1124744"/>
            <a:ext cx="8229600" cy="5001419"/>
          </a:xfrm>
        </p:spPr>
        <p:txBody>
          <a:bodyPr>
            <a:normAutofit fontScale="70000" lnSpcReduction="20000"/>
          </a:bodyPr>
          <a:lstStyle/>
          <a:p>
            <a:pPr lvl="0" algn="l" rtl="0"/>
            <a:r>
              <a:rPr lang="en-US" dirty="0" smtClean="0">
                <a:solidFill>
                  <a:srgbClr val="00B050"/>
                </a:solidFill>
              </a:rPr>
              <a:t>Live </a:t>
            </a:r>
            <a:r>
              <a:rPr lang="en-US" dirty="0">
                <a:solidFill>
                  <a:srgbClr val="00B050"/>
                </a:solidFill>
              </a:rPr>
              <a:t>vaccines:(</a:t>
            </a:r>
            <a:r>
              <a:rPr lang="en-US" dirty="0"/>
              <a:t>vaccines containing live attenuated microorganisms).</a:t>
            </a:r>
          </a:p>
          <a:p>
            <a:pPr algn="l" rtl="0"/>
            <a:r>
              <a:rPr lang="en-US" dirty="0"/>
              <a:t>A-BCG vaccine: against TB</a:t>
            </a:r>
          </a:p>
          <a:p>
            <a:pPr algn="l" rtl="0"/>
            <a:r>
              <a:rPr lang="en-US" dirty="0"/>
              <a:t>B-Polio vaccine: against poliomyelitis</a:t>
            </a:r>
          </a:p>
          <a:p>
            <a:pPr algn="l" rtl="0"/>
            <a:r>
              <a:rPr lang="en-US" dirty="0"/>
              <a:t>c -Measles vaccine </a:t>
            </a:r>
          </a:p>
          <a:p>
            <a:pPr algn="l" rtl="0"/>
            <a:r>
              <a:rPr lang="en-US" sz="3100" dirty="0">
                <a:solidFill>
                  <a:srgbClr val="00B050"/>
                </a:solidFill>
              </a:rPr>
              <a:t>2-Killed vaccine: (</a:t>
            </a:r>
            <a:r>
              <a:rPr lang="en-US" dirty="0"/>
              <a:t>vaccines not containing live microorganisms they contain Killed microorganisms:-</a:t>
            </a:r>
          </a:p>
          <a:p>
            <a:pPr algn="l" rtl="0"/>
            <a:r>
              <a:rPr lang="en-US" dirty="0"/>
              <a:t>A-Pertussis vaccine (whooping cough)</a:t>
            </a:r>
          </a:p>
          <a:p>
            <a:pPr algn="l" rtl="0"/>
            <a:r>
              <a:rPr lang="en-US" dirty="0"/>
              <a:t>b -Salk vaccine: against poliomyelitis </a:t>
            </a:r>
          </a:p>
          <a:p>
            <a:pPr algn="l" rtl="0"/>
            <a:r>
              <a:rPr lang="en-US" dirty="0"/>
              <a:t>c -Hepatitis B vaccine </a:t>
            </a:r>
          </a:p>
          <a:p>
            <a:pPr algn="l" rtl="0"/>
            <a:r>
              <a:rPr lang="en-US" sz="3100" dirty="0">
                <a:solidFill>
                  <a:srgbClr val="00B050"/>
                </a:solidFill>
              </a:rPr>
              <a:t>3 -Vaccines containing the toxins:-</a:t>
            </a:r>
          </a:p>
          <a:p>
            <a:pPr algn="l" rtl="0"/>
            <a:r>
              <a:rPr lang="en-US" dirty="0"/>
              <a:t>That the bacteria produce after changing:-</a:t>
            </a:r>
          </a:p>
          <a:p>
            <a:pPr algn="l" rtl="0"/>
            <a:r>
              <a:rPr lang="en-US" dirty="0"/>
              <a:t>Them into harmless toxoid:</a:t>
            </a:r>
          </a:p>
          <a:p>
            <a:pPr algn="l" rtl="0"/>
            <a:r>
              <a:rPr lang="en-US" dirty="0"/>
              <a:t>A-Diphtheria toxoid</a:t>
            </a:r>
          </a:p>
          <a:p>
            <a:pPr algn="l" rtl="0"/>
            <a:r>
              <a:rPr lang="en-US" dirty="0"/>
              <a:t>B-Tetanus toxoid</a:t>
            </a:r>
          </a:p>
          <a:p>
            <a:pPr algn="l"/>
            <a:endParaRPr lang="ar-EG" dirty="0"/>
          </a:p>
          <a:p>
            <a:endParaRPr lang="ar-EG" dirty="0"/>
          </a:p>
        </p:txBody>
      </p:sp>
    </p:spTree>
    <p:extLst>
      <p:ext uri="{BB962C8B-B14F-4D97-AF65-F5344CB8AC3E}">
        <p14:creationId xmlns:p14="http://schemas.microsoft.com/office/powerpoint/2010/main" val="9888720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Vaccine storage in the health centers</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a:xfrm>
            <a:off x="457200" y="1196752"/>
            <a:ext cx="8229600" cy="4929411"/>
          </a:xfrm>
        </p:spPr>
        <p:txBody>
          <a:bodyPr>
            <a:normAutofit fontScale="85000" lnSpcReduction="20000"/>
          </a:bodyPr>
          <a:lstStyle/>
          <a:p>
            <a:pPr algn="l" rtl="0"/>
            <a:r>
              <a:rPr lang="en-US" dirty="0" smtClean="0"/>
              <a:t>1-The </a:t>
            </a:r>
            <a:r>
              <a:rPr lang="en-US" dirty="0"/>
              <a:t>correct temperature to keep vaccine is between 0C° and 8C°.</a:t>
            </a:r>
          </a:p>
          <a:p>
            <a:pPr algn="l" rtl="0"/>
            <a:r>
              <a:rPr lang="en-US" dirty="0"/>
              <a:t>2-Polio and measles vaccines are kept on the top shelf of the refrigerator under the Freezer</a:t>
            </a:r>
          </a:p>
          <a:p>
            <a:pPr algn="l" rtl="0"/>
            <a:r>
              <a:rPr lang="en-US" dirty="0"/>
              <a:t>3-The rest of the vaccines, DPT, DT, TT, BCG and Hepatitis B are kept on the Second shelf of the refrigerator.</a:t>
            </a:r>
          </a:p>
          <a:p>
            <a:pPr algn="l" rtl="0"/>
            <a:r>
              <a:rPr lang="en-US" dirty="0"/>
              <a:t>4-Freezing does not damage live attenuated vaccines (BCG, Polio and Measles vaccines). These vaccines can be frozen in central, govern orate or district stores in deep freezers.</a:t>
            </a:r>
          </a:p>
          <a:p>
            <a:pPr algn="l" rtl="0"/>
            <a:r>
              <a:rPr lang="en-US" dirty="0"/>
              <a:t>5-Freezing damages the killed vaccines and toxoids (DPT, DT and TT).</a:t>
            </a:r>
          </a:p>
          <a:p>
            <a:pPr algn="l"/>
            <a:endParaRPr lang="ar-EG" dirty="0"/>
          </a:p>
        </p:txBody>
      </p:sp>
    </p:spTree>
    <p:extLst>
      <p:ext uri="{BB962C8B-B14F-4D97-AF65-F5344CB8AC3E}">
        <p14:creationId xmlns:p14="http://schemas.microsoft.com/office/powerpoint/2010/main" val="36280329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Cold Chain System</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p:txBody>
          <a:bodyPr>
            <a:normAutofit fontScale="62500" lnSpcReduction="20000"/>
          </a:bodyPr>
          <a:lstStyle/>
          <a:p>
            <a:pPr algn="l" rtl="0"/>
            <a:r>
              <a:rPr lang="en-US" dirty="0" smtClean="0"/>
              <a:t>The </a:t>
            </a:r>
            <a:r>
              <a:rPr lang="en-US" dirty="0"/>
              <a:t>cold chain system is a system for distributing vaccine in a potent state from the manufacturer to the actual vaccination site.</a:t>
            </a:r>
          </a:p>
          <a:p>
            <a:pPr algn="l" rtl="0"/>
            <a:r>
              <a:rPr lang="en-US" b="1" dirty="0"/>
              <a:t>Health center and the cold chain</a:t>
            </a:r>
            <a:endParaRPr lang="en-US" dirty="0"/>
          </a:p>
          <a:p>
            <a:pPr algn="l" rtl="0"/>
            <a:r>
              <a:rPr lang="en-US" dirty="0"/>
              <a:t>The principle responsibilities of managing the cold chain system in the health center are to: </a:t>
            </a:r>
          </a:p>
          <a:p>
            <a:pPr algn="l" rtl="0"/>
            <a:r>
              <a:rPr lang="en-US" b="1" dirty="0"/>
              <a:t>-</a:t>
            </a:r>
            <a:r>
              <a:rPr lang="en-US" b="1" dirty="0">
                <a:solidFill>
                  <a:srgbClr val="00B050"/>
                </a:solidFill>
              </a:rPr>
              <a:t>A –obtain vaccines:</a:t>
            </a:r>
            <a:endParaRPr lang="en-US" dirty="0">
              <a:solidFill>
                <a:srgbClr val="00B050"/>
              </a:solidFill>
            </a:endParaRPr>
          </a:p>
          <a:p>
            <a:pPr algn="l" rtl="0"/>
            <a:r>
              <a:rPr lang="en-US" dirty="0"/>
              <a:t>1- Estimate the right amount of vaccine.</a:t>
            </a:r>
          </a:p>
          <a:p>
            <a:pPr algn="l" rtl="0"/>
            <a:r>
              <a:rPr lang="en-US" dirty="0"/>
              <a:t>2-Make sure you have enough cold chain equipment to store the vaccine you will collect.</a:t>
            </a:r>
          </a:p>
          <a:p>
            <a:pPr algn="l" rtl="0"/>
            <a:r>
              <a:rPr lang="en-US" dirty="0"/>
              <a:t>3- Check the types and amount of vaccine.</a:t>
            </a:r>
          </a:p>
          <a:p>
            <a:pPr algn="l" rtl="0"/>
            <a:r>
              <a:rPr lang="en-US" dirty="0"/>
              <a:t>4- Check the expiry date of vaccine.</a:t>
            </a:r>
          </a:p>
          <a:p>
            <a:pPr algn="l" rtl="0"/>
            <a:r>
              <a:rPr lang="en-US" dirty="0"/>
              <a:t>5- Use the shortest route to transport the vaccine.</a:t>
            </a:r>
          </a:p>
          <a:p>
            <a:pPr algn="l" rtl="0"/>
            <a:r>
              <a:rPr lang="en-US" dirty="0"/>
              <a:t>6- Keep the vaccine containers in the shade.</a:t>
            </a:r>
          </a:p>
          <a:p>
            <a:pPr algn="l" rtl="0"/>
            <a:r>
              <a:rPr lang="en-US" dirty="0" smtClean="0"/>
              <a:t>  7- </a:t>
            </a:r>
            <a:r>
              <a:rPr lang="en-US" dirty="0"/>
              <a:t>After reaching the health center, transfer vaccines properly and quickly to the refrigerator. </a:t>
            </a:r>
            <a:endParaRPr lang="ar-EG" dirty="0"/>
          </a:p>
        </p:txBody>
      </p:sp>
    </p:spTree>
    <p:extLst>
      <p:ext uri="{BB962C8B-B14F-4D97-AF65-F5344CB8AC3E}">
        <p14:creationId xmlns:p14="http://schemas.microsoft.com/office/powerpoint/2010/main" val="608438551"/>
      </p:ext>
    </p:extLst>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1522</Words>
  <Application>Microsoft Office PowerPoint</Application>
  <PresentationFormat>عرض على الشاشة (3:4)‏</PresentationFormat>
  <Paragraphs>175</Paragraphs>
  <Slides>23</Slides>
  <Notes>0</Notes>
  <HiddenSlides>0</HiddenSlides>
  <MMClips>0</MMClips>
  <ScaleCrop>false</ScaleCrop>
  <HeadingPairs>
    <vt:vector size="4" baseType="variant">
      <vt:variant>
        <vt:lpstr>نسق</vt:lpstr>
      </vt:variant>
      <vt:variant>
        <vt:i4>1</vt:i4>
      </vt:variant>
      <vt:variant>
        <vt:lpstr>عناوين الشرائح</vt:lpstr>
      </vt:variant>
      <vt:variant>
        <vt:i4>23</vt:i4>
      </vt:variant>
    </vt:vector>
  </HeadingPairs>
  <TitlesOfParts>
    <vt:vector size="24" baseType="lpstr">
      <vt:lpstr>سمة Office</vt:lpstr>
      <vt:lpstr> Immunization in infancy and childhood </vt:lpstr>
      <vt:lpstr>Definition </vt:lpstr>
      <vt:lpstr>Aim of immunization </vt:lpstr>
      <vt:lpstr>Different kinds of immunity </vt:lpstr>
      <vt:lpstr> Diseases which are prevented by vaccines </vt:lpstr>
      <vt:lpstr>Definition of vaccine:  </vt:lpstr>
      <vt:lpstr>Types of vaccines: </vt:lpstr>
      <vt:lpstr>Vaccine storage in the health centers </vt:lpstr>
      <vt:lpstr>Cold Chain System </vt:lpstr>
      <vt:lpstr>B –Maintain equipment:  </vt:lpstr>
      <vt:lpstr>Things that damage vaccines </vt:lpstr>
      <vt:lpstr>Obligatory vaccination in Egypt: Schedule of Obligatory Vaccinations</vt:lpstr>
      <vt:lpstr>عرض تقديمي في PowerPoint</vt:lpstr>
      <vt:lpstr>عرض تقديمي في PowerPoint</vt:lpstr>
      <vt:lpstr>عرض تقديمي في PowerPoint</vt:lpstr>
      <vt:lpstr>  Necessary vaccination in Egypt:  Schedule of necessary Vaccinations in Egypt </vt:lpstr>
      <vt:lpstr> Other Vaccines given for specific diseases </vt:lpstr>
      <vt:lpstr>Side effects of vaccinations </vt:lpstr>
      <vt:lpstr> 2-Side effects of DPT vaccine [Diphtheria, pertussis and Tetanus]:  </vt:lpstr>
      <vt:lpstr>عرض تقديمي في PowerPoint</vt:lpstr>
      <vt:lpstr>3 -Side effects of measles vaccine: </vt:lpstr>
      <vt:lpstr> Contra indications to child immunization </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Immunization in infancy and childhood </dc:title>
  <dc:creator>best</dc:creator>
  <cp:lastModifiedBy>best</cp:lastModifiedBy>
  <cp:revision>7</cp:revision>
  <dcterms:created xsi:type="dcterms:W3CDTF">2020-04-12T15:30:27Z</dcterms:created>
  <dcterms:modified xsi:type="dcterms:W3CDTF">2020-04-12T16:32:46Z</dcterms:modified>
</cp:coreProperties>
</file>