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81528" autoAdjust="0"/>
  </p:normalViewPr>
  <p:slideViewPr>
    <p:cSldViewPr>
      <p:cViewPr varScale="1">
        <p:scale>
          <a:sx n="59" d="100"/>
          <a:sy n="59" d="100"/>
        </p:scale>
        <p:origin x="-1686" y="-2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11/08/1441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11/08/1441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11/08/1441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11/08/1441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11/08/1441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11/08/1441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11/08/1441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11/08/1441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11/08/1441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11/08/1441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11/08/1441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11/08/1441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en.wikipedia.org/wiki/Synchronous_learning" TargetMode="External"/><Relationship Id="rId2" Type="http://schemas.openxmlformats.org/officeDocument/2006/relationships/hyperlink" Target="https://en.wikipedia.org/wiki/Asynchronous_learnin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bmjopen.bmj.com/content/8/5/e020621#ref-8"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normAutofit fontScale="90000"/>
          </a:bodyPr>
          <a:lstStyle/>
          <a:p>
            <a:r>
              <a:rPr lang="en-US" b="1" dirty="0">
                <a:solidFill>
                  <a:srgbClr val="FF0000"/>
                </a:solidFill>
              </a:rPr>
              <a:t>Electronic health education</a:t>
            </a:r>
            <a:r>
              <a:rPr lang="en-US" dirty="0"/>
              <a:t/>
            </a:r>
            <a:br>
              <a:rPr lang="en-US" dirty="0"/>
            </a:br>
            <a:endParaRPr lang="ar-EG" dirty="0"/>
          </a:p>
        </p:txBody>
      </p:sp>
      <p:sp>
        <p:nvSpPr>
          <p:cNvPr id="5" name="عنصر نائب للمحتوى 4"/>
          <p:cNvSpPr>
            <a:spLocks noGrp="1"/>
          </p:cNvSpPr>
          <p:nvPr>
            <p:ph idx="1"/>
          </p:nvPr>
        </p:nvSpPr>
        <p:spPr/>
        <p:txBody>
          <a:bodyPr/>
          <a:lstStyle/>
          <a:p>
            <a:pPr algn="ctr"/>
            <a:r>
              <a:rPr lang="en-US" b="1" dirty="0">
                <a:solidFill>
                  <a:srgbClr val="FF0000"/>
                </a:solidFill>
              </a:rPr>
              <a:t>Prepared by </a:t>
            </a:r>
          </a:p>
          <a:p>
            <a:pPr marL="1371600" lvl="3" indent="0" algn="ctr">
              <a:buNone/>
            </a:pPr>
            <a:r>
              <a:rPr lang="en-US" sz="3600" b="1" dirty="0" err="1"/>
              <a:t>Dr</a:t>
            </a:r>
            <a:r>
              <a:rPr lang="en-US" sz="3600" b="1" dirty="0"/>
              <a:t>\ Sabra Mohamed Ahmed</a:t>
            </a:r>
          </a:p>
          <a:p>
            <a:pPr marL="2286000" lvl="5" indent="0" algn="ctr">
              <a:buNone/>
            </a:pPr>
            <a:r>
              <a:rPr lang="en-US" sz="3600" b="1" dirty="0"/>
              <a:t>Lecturer in pediatric nursing department</a:t>
            </a:r>
          </a:p>
          <a:p>
            <a:pPr algn="ctr"/>
            <a:endParaRPr lang="ar-EG" b="1" dirty="0"/>
          </a:p>
        </p:txBody>
      </p:sp>
    </p:spTree>
    <p:extLst>
      <p:ext uri="{BB962C8B-B14F-4D97-AF65-F5344CB8AC3E}">
        <p14:creationId xmlns:p14="http://schemas.microsoft.com/office/powerpoint/2010/main" val="30322486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smtClean="0"/>
              <a:t/>
            </a:r>
            <a:br>
              <a:rPr lang="en-US" dirty="0" smtClean="0"/>
            </a:br>
            <a:r>
              <a:rPr lang="en-US" b="1" dirty="0" smtClean="0">
                <a:solidFill>
                  <a:srgbClr val="C00000"/>
                </a:solidFill>
              </a:rPr>
              <a:t>Continue </a:t>
            </a:r>
            <a:r>
              <a:rPr lang="en-US" b="1" dirty="0">
                <a:solidFill>
                  <a:srgbClr val="C00000"/>
                </a:solidFill>
              </a:rPr>
              <a:t>Agencies providing health education </a:t>
            </a:r>
            <a:r>
              <a:rPr lang="en-US" dirty="0"/>
              <a:t/>
            </a:r>
            <a:br>
              <a:rPr lang="en-US" dirty="0"/>
            </a:br>
            <a:endParaRPr lang="ar-EG" dirty="0"/>
          </a:p>
        </p:txBody>
      </p:sp>
      <p:sp>
        <p:nvSpPr>
          <p:cNvPr id="3" name="عنصر نائب للمحتوى 2"/>
          <p:cNvSpPr>
            <a:spLocks noGrp="1"/>
          </p:cNvSpPr>
          <p:nvPr>
            <p:ph idx="1"/>
          </p:nvPr>
        </p:nvSpPr>
        <p:spPr/>
        <p:txBody>
          <a:bodyPr>
            <a:normAutofit fontScale="77500" lnSpcReduction="20000"/>
          </a:bodyPr>
          <a:lstStyle/>
          <a:p>
            <a:pPr lvl="0" algn="l" rtl="0"/>
            <a:r>
              <a:rPr lang="en-US" b="1" dirty="0">
                <a:solidFill>
                  <a:srgbClr val="C00000"/>
                </a:solidFill>
              </a:rPr>
              <a:t>Companies and occupational health centers:-</a:t>
            </a:r>
            <a:endParaRPr lang="en-US" dirty="0">
              <a:solidFill>
                <a:srgbClr val="C00000"/>
              </a:solidFill>
            </a:endParaRPr>
          </a:p>
          <a:p>
            <a:pPr marL="0" indent="0" algn="l" rtl="0">
              <a:buNone/>
            </a:pPr>
            <a:r>
              <a:rPr lang="en-US" dirty="0"/>
              <a:t>Health educator performs or coordinate employee counseling as well as education services, employee health risk appraisals and health screening.</a:t>
            </a:r>
          </a:p>
          <a:p>
            <a:pPr lvl="0" algn="l" rtl="0"/>
            <a:r>
              <a:rPr lang="en-US" b="1" dirty="0">
                <a:solidFill>
                  <a:srgbClr val="C00000"/>
                </a:solidFill>
              </a:rPr>
              <a:t>Health care setting:-</a:t>
            </a:r>
            <a:endParaRPr lang="en-US" dirty="0">
              <a:solidFill>
                <a:srgbClr val="C00000"/>
              </a:solidFill>
            </a:endParaRPr>
          </a:p>
          <a:p>
            <a:pPr lvl="0" algn="l" rtl="0"/>
            <a:r>
              <a:rPr lang="en-US" dirty="0"/>
              <a:t>Governmental, nongovernmental, private hospitals and health care center.</a:t>
            </a:r>
          </a:p>
          <a:p>
            <a:pPr lvl="0" algn="l" rtl="0"/>
            <a:r>
              <a:rPr lang="en-US" dirty="0"/>
              <a:t>Health educators educate patient /clients about medical procedures ,operation , services and therapeutic regimens.</a:t>
            </a:r>
          </a:p>
          <a:p>
            <a:pPr lvl="0" algn="l" rtl="0"/>
            <a:r>
              <a:rPr lang="en-US" b="1" dirty="0">
                <a:solidFill>
                  <a:srgbClr val="C00000"/>
                </a:solidFill>
              </a:rPr>
              <a:t>Community organization (rural center)</a:t>
            </a:r>
            <a:endParaRPr lang="en-US" dirty="0">
              <a:solidFill>
                <a:srgbClr val="C00000"/>
              </a:solidFill>
            </a:endParaRPr>
          </a:p>
          <a:p>
            <a:pPr marL="0" indent="0" algn="l" rtl="0">
              <a:buNone/>
            </a:pPr>
            <a:r>
              <a:rPr lang="en-US" dirty="0"/>
              <a:t>Health educator help a community identify it is needs and mobilize it is resources to develop, promote, implement and evaluate strategies to improve it is health status.</a:t>
            </a:r>
          </a:p>
          <a:p>
            <a:pPr algn="l"/>
            <a:endParaRPr lang="ar-EG" dirty="0"/>
          </a:p>
          <a:p>
            <a:endParaRPr lang="ar-EG" dirty="0"/>
          </a:p>
        </p:txBody>
      </p:sp>
    </p:spTree>
    <p:extLst>
      <p:ext uri="{BB962C8B-B14F-4D97-AF65-F5344CB8AC3E}">
        <p14:creationId xmlns:p14="http://schemas.microsoft.com/office/powerpoint/2010/main" val="6603574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
            </a:r>
            <a:br>
              <a:rPr lang="en-US" b="1" dirty="0" smtClean="0"/>
            </a:br>
            <a:r>
              <a:rPr lang="en-US" b="1" dirty="0" smtClean="0">
                <a:solidFill>
                  <a:srgbClr val="C00000"/>
                </a:solidFill>
              </a:rPr>
              <a:t>General </a:t>
            </a:r>
            <a:r>
              <a:rPr lang="en-US" b="1" dirty="0">
                <a:solidFill>
                  <a:srgbClr val="C00000"/>
                </a:solidFill>
              </a:rPr>
              <a:t>usage of electronic health education</a:t>
            </a:r>
            <a:r>
              <a:rPr lang="en-US" dirty="0"/>
              <a:t/>
            </a:r>
            <a:br>
              <a:rPr lang="en-US" dirty="0"/>
            </a:br>
            <a:endParaRPr lang="ar-EG" dirty="0"/>
          </a:p>
        </p:txBody>
      </p:sp>
      <p:sp>
        <p:nvSpPr>
          <p:cNvPr id="3" name="عنصر نائب للمحتوى 2"/>
          <p:cNvSpPr>
            <a:spLocks noGrp="1"/>
          </p:cNvSpPr>
          <p:nvPr>
            <p:ph idx="1"/>
          </p:nvPr>
        </p:nvSpPr>
        <p:spPr>
          <a:xfrm>
            <a:off x="457200" y="1268760"/>
            <a:ext cx="8229600" cy="5040560"/>
          </a:xfrm>
        </p:spPr>
        <p:txBody>
          <a:bodyPr>
            <a:normAutofit fontScale="85000" lnSpcReduction="10000"/>
          </a:bodyPr>
          <a:lstStyle/>
          <a:p>
            <a:pPr lvl="0" algn="just" rtl="0"/>
            <a:r>
              <a:rPr lang="en-US" dirty="0" smtClean="0"/>
              <a:t>Health </a:t>
            </a:r>
            <a:r>
              <a:rPr lang="en-US" dirty="0"/>
              <a:t>professionals use online patient education to prepare patients for medical procedures, administer intake and informed consent paperwork, educate patients about health conditions, provide information about preventive care, encourage healthy behavior and lifestyle changes, etc.</a:t>
            </a:r>
          </a:p>
          <a:p>
            <a:pPr lvl="0" algn="just" rtl="0"/>
            <a:r>
              <a:rPr lang="en-US" dirty="0"/>
              <a:t> Health insurance companies use online patient education to inform patients about coverage policies.</a:t>
            </a:r>
          </a:p>
          <a:p>
            <a:pPr lvl="0" algn="just" rtl="0"/>
            <a:r>
              <a:rPr lang="en-US" dirty="0"/>
              <a:t> Online patient education is gaining popularity as home Internet access becomes more common and medical practices increasingly utilize digital technologies</a:t>
            </a:r>
            <a:r>
              <a:rPr lang="en-US" dirty="0" smtClean="0"/>
              <a:t>.</a:t>
            </a:r>
            <a:endParaRPr lang="en-US" dirty="0"/>
          </a:p>
        </p:txBody>
      </p:sp>
    </p:spTree>
    <p:extLst>
      <p:ext uri="{BB962C8B-B14F-4D97-AF65-F5344CB8AC3E}">
        <p14:creationId xmlns:p14="http://schemas.microsoft.com/office/powerpoint/2010/main" val="19305427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solidFill>
                  <a:srgbClr val="C00000"/>
                </a:solidFill>
              </a:rPr>
              <a:t>Continue general </a:t>
            </a:r>
            <a:r>
              <a:rPr lang="en-US" b="1" dirty="0">
                <a:solidFill>
                  <a:srgbClr val="C00000"/>
                </a:solidFill>
              </a:rPr>
              <a:t>usage of electronic health education</a:t>
            </a:r>
            <a:endParaRPr lang="ar-EG" dirty="0"/>
          </a:p>
        </p:txBody>
      </p:sp>
      <p:sp>
        <p:nvSpPr>
          <p:cNvPr id="3" name="عنصر نائب للمحتوى 2"/>
          <p:cNvSpPr>
            <a:spLocks noGrp="1"/>
          </p:cNvSpPr>
          <p:nvPr>
            <p:ph idx="1"/>
          </p:nvPr>
        </p:nvSpPr>
        <p:spPr/>
        <p:txBody>
          <a:bodyPr/>
          <a:lstStyle/>
          <a:p>
            <a:pPr lvl="0" algn="just" rtl="0"/>
            <a:r>
              <a:rPr lang="en-US" dirty="0"/>
              <a:t> Patients either view online patient education programs and materials in a medical office or from their homes or other remote locations with Internet access. </a:t>
            </a:r>
          </a:p>
          <a:p>
            <a:pPr lvl="0" algn="just" rtl="0"/>
            <a:r>
              <a:rPr lang="en-US" dirty="0"/>
              <a:t>Content may include interactive features such as quizzes, live question and answer sessions (in moderated web seminars), and the ability to complete and submit forms. </a:t>
            </a:r>
          </a:p>
          <a:p>
            <a:pPr algn="just"/>
            <a:endParaRPr lang="ar-EG" dirty="0"/>
          </a:p>
          <a:p>
            <a:endParaRPr lang="ar-EG" dirty="0"/>
          </a:p>
        </p:txBody>
      </p:sp>
    </p:spTree>
    <p:extLst>
      <p:ext uri="{BB962C8B-B14F-4D97-AF65-F5344CB8AC3E}">
        <p14:creationId xmlns:p14="http://schemas.microsoft.com/office/powerpoint/2010/main" val="3341999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Type Patient education </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a:xfrm>
            <a:off x="457200" y="980728"/>
            <a:ext cx="8579296" cy="6912768"/>
          </a:xfrm>
        </p:spPr>
        <p:txBody>
          <a:bodyPr>
            <a:noAutofit/>
          </a:bodyPr>
          <a:lstStyle/>
          <a:p>
            <a:pPr lvl="0" algn="just" rtl="0"/>
            <a:r>
              <a:rPr lang="en-US" sz="2400" b="1" dirty="0" smtClean="0"/>
              <a:t>On </a:t>
            </a:r>
            <a:r>
              <a:rPr lang="en-US" sz="2400" b="1" dirty="0"/>
              <a:t>location</a:t>
            </a:r>
            <a:endParaRPr lang="en-US" sz="2400" dirty="0"/>
          </a:p>
          <a:p>
            <a:pPr marL="0" indent="0" algn="just" rtl="0">
              <a:buNone/>
            </a:pPr>
            <a:r>
              <a:rPr lang="en-US" dirty="0"/>
              <a:t>Any education delivered verbally by a healthcare provider to a single patient or group of patients can be considered as On Location patient education. Although this is still the most commonly used patient education method it is time consuming, can have consistency problems, and relies heavily on the individual patient ability to absorb, understand, and retain the verbal information. </a:t>
            </a:r>
          </a:p>
          <a:p>
            <a:pPr marL="0" indent="0" algn="just">
              <a:buNone/>
            </a:pPr>
            <a:endParaRPr lang="ar-EG" dirty="0"/>
          </a:p>
        </p:txBody>
      </p:sp>
    </p:spTree>
    <p:extLst>
      <p:ext uri="{BB962C8B-B14F-4D97-AF65-F5344CB8AC3E}">
        <p14:creationId xmlns:p14="http://schemas.microsoft.com/office/powerpoint/2010/main" val="27034458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solidFill>
                  <a:srgbClr val="C00000"/>
                </a:solidFill>
              </a:rPr>
              <a:t>Continue type </a:t>
            </a:r>
            <a:r>
              <a:rPr lang="en-US" b="1" dirty="0">
                <a:solidFill>
                  <a:srgbClr val="C00000"/>
                </a:solidFill>
              </a:rPr>
              <a:t>Patient education </a:t>
            </a:r>
            <a:r>
              <a:rPr lang="en-US" dirty="0">
                <a:solidFill>
                  <a:srgbClr val="C00000"/>
                </a:solidFill>
              </a:rPr>
              <a:t/>
            </a:r>
            <a:br>
              <a:rPr lang="en-US" dirty="0">
                <a:solidFill>
                  <a:srgbClr val="C00000"/>
                </a:solidFill>
              </a:rPr>
            </a:br>
            <a:endParaRPr lang="ar-EG" dirty="0"/>
          </a:p>
        </p:txBody>
      </p:sp>
      <p:sp>
        <p:nvSpPr>
          <p:cNvPr id="3" name="عنصر نائب للمحتوى 2"/>
          <p:cNvSpPr>
            <a:spLocks noGrp="1"/>
          </p:cNvSpPr>
          <p:nvPr>
            <p:ph idx="1"/>
          </p:nvPr>
        </p:nvSpPr>
        <p:spPr/>
        <p:txBody>
          <a:bodyPr>
            <a:normAutofit fontScale="85000" lnSpcReduction="10000"/>
          </a:bodyPr>
          <a:lstStyle/>
          <a:p>
            <a:pPr lvl="0" algn="just" rtl="0"/>
            <a:r>
              <a:rPr lang="en-US" b="1" dirty="0"/>
              <a:t>Paper based</a:t>
            </a:r>
            <a:endParaRPr lang="en-US" dirty="0"/>
          </a:p>
          <a:p>
            <a:pPr algn="just" rtl="0"/>
            <a:r>
              <a:rPr lang="en-US" dirty="0"/>
              <a:t>The second most common method. Any information brochure at a healthcare provider office falls under this category. The benefits of printed materials is that patients can refer back to the information </a:t>
            </a:r>
          </a:p>
          <a:p>
            <a:pPr lvl="0" algn="just" rtl="0"/>
            <a:r>
              <a:rPr lang="en-US" b="1" dirty="0"/>
              <a:t>Web based</a:t>
            </a:r>
            <a:endParaRPr lang="en-US" dirty="0"/>
          </a:p>
          <a:p>
            <a:pPr algn="just" rtl="0"/>
            <a:r>
              <a:rPr lang="en-US" dirty="0"/>
              <a:t>Patient education that is made available by a healthcare provider via his/her website, specific portal, or EHR. Web based education can be provided in an </a:t>
            </a:r>
            <a:r>
              <a:rPr lang="en-US" u="sng" dirty="0">
                <a:hlinkClick r:id="rId2" tooltip="Asynchronous learning"/>
              </a:rPr>
              <a:t>Asynchronous</a:t>
            </a:r>
            <a:r>
              <a:rPr lang="en-US" dirty="0"/>
              <a:t> and </a:t>
            </a:r>
            <a:r>
              <a:rPr lang="en-US" u="sng" dirty="0">
                <a:hlinkClick r:id="rId3" tooltip="Synchronous learning"/>
              </a:rPr>
              <a:t>Synchronous</a:t>
            </a:r>
            <a:r>
              <a:rPr lang="en-US" dirty="0"/>
              <a:t> styles. </a:t>
            </a:r>
          </a:p>
          <a:p>
            <a:endParaRPr lang="ar-EG" dirty="0"/>
          </a:p>
        </p:txBody>
      </p:sp>
    </p:spTree>
    <p:extLst>
      <p:ext uri="{BB962C8B-B14F-4D97-AF65-F5344CB8AC3E}">
        <p14:creationId xmlns:p14="http://schemas.microsoft.com/office/powerpoint/2010/main" val="11483185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Advantages</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a:xfrm>
            <a:off x="457200" y="980728"/>
            <a:ext cx="8229600" cy="5145435"/>
          </a:xfrm>
        </p:spPr>
        <p:txBody>
          <a:bodyPr>
            <a:normAutofit fontScale="85000" lnSpcReduction="10000"/>
          </a:bodyPr>
          <a:lstStyle/>
          <a:p>
            <a:pPr lvl="0" algn="just" rtl="0"/>
            <a:r>
              <a:rPr lang="en-US" dirty="0" smtClean="0"/>
              <a:t>Educating </a:t>
            </a:r>
            <a:r>
              <a:rPr lang="en-US" dirty="0"/>
              <a:t>patients with online technology can be advantageous for both medical practices and patients because it gives health care providers the opportunity to create comprehensive educational materials that are consistently presented, rather than relying on face-to-face meetings in which information is presented by a staff member.</a:t>
            </a:r>
          </a:p>
          <a:p>
            <a:pPr lvl="0" algn="just" rtl="0"/>
            <a:r>
              <a:rPr lang="en-US" dirty="0"/>
              <a:t>Patients need not possess advanced computer/web skills to use this method of learning. </a:t>
            </a:r>
          </a:p>
          <a:p>
            <a:pPr lvl="0" algn="just" rtl="0"/>
            <a:r>
              <a:rPr lang="en-US" dirty="0"/>
              <a:t>Pharm Care.in Online patient counseling Online health care counseling Online drugs information Online first aid information Online pharmaceutical care Online patient care Online primary care </a:t>
            </a:r>
          </a:p>
          <a:p>
            <a:pPr algn="just"/>
            <a:endParaRPr lang="ar-EG" dirty="0"/>
          </a:p>
        </p:txBody>
      </p:sp>
    </p:spTree>
    <p:extLst>
      <p:ext uri="{BB962C8B-B14F-4D97-AF65-F5344CB8AC3E}">
        <p14:creationId xmlns:p14="http://schemas.microsoft.com/office/powerpoint/2010/main" val="33545861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9552" y="0"/>
            <a:ext cx="8229600" cy="1143000"/>
          </a:xfrm>
        </p:spPr>
        <p:txBody>
          <a:bodyPr>
            <a:normAutofit fontScale="90000"/>
          </a:bodyPr>
          <a:lstStyle/>
          <a:p>
            <a:r>
              <a:rPr lang="en-US" b="1" dirty="0" smtClean="0"/>
              <a:t/>
            </a:r>
            <a:br>
              <a:rPr lang="en-US" b="1" dirty="0" smtClean="0"/>
            </a:br>
            <a:r>
              <a:rPr lang="en-US" b="1" dirty="0" smtClean="0">
                <a:solidFill>
                  <a:srgbClr val="C00000"/>
                </a:solidFill>
              </a:rPr>
              <a:t>Recommendation </a:t>
            </a:r>
            <a:r>
              <a:rPr lang="en-US" b="1" dirty="0">
                <a:solidFill>
                  <a:srgbClr val="C00000"/>
                </a:solidFill>
              </a:rPr>
              <a:t>for patient in using electronic health education.</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a:xfrm>
            <a:off x="457200" y="908720"/>
            <a:ext cx="8229600" cy="6624736"/>
          </a:xfrm>
        </p:spPr>
        <p:txBody>
          <a:bodyPr>
            <a:noAutofit/>
          </a:bodyPr>
          <a:lstStyle/>
          <a:p>
            <a:pPr algn="just" rtl="0"/>
            <a:r>
              <a:rPr lang="en-US" sz="3600" dirty="0" smtClean="0"/>
              <a:t>There </a:t>
            </a:r>
            <a:r>
              <a:rPr lang="en-US" sz="3600" dirty="0"/>
              <a:t>are serious general recommendation :-</a:t>
            </a:r>
          </a:p>
          <a:p>
            <a:pPr lvl="0" algn="just" rtl="0"/>
            <a:r>
              <a:rPr lang="en-US" sz="3600" dirty="0"/>
              <a:t>The choice of on line health information should be handled to some extent like doctor choice </a:t>
            </a:r>
          </a:p>
          <a:p>
            <a:pPr lvl="0" algn="just" rtl="0"/>
            <a:r>
              <a:rPr lang="en-US" sz="3600" dirty="0"/>
              <a:t>Choose more than one choice &amp;compare.</a:t>
            </a:r>
          </a:p>
          <a:p>
            <a:pPr lvl="0" algn="just" rtl="0"/>
            <a:r>
              <a:rPr lang="en-US" sz="3600" dirty="0"/>
              <a:t>Look for information at organization, you put trust on it</a:t>
            </a:r>
            <a:r>
              <a:rPr lang="en-US" sz="3600" dirty="0" smtClean="0"/>
              <a:t>.</a:t>
            </a:r>
            <a:endParaRPr lang="en-US" sz="3600" dirty="0"/>
          </a:p>
        </p:txBody>
      </p:sp>
    </p:spTree>
    <p:extLst>
      <p:ext uri="{BB962C8B-B14F-4D97-AF65-F5344CB8AC3E}">
        <p14:creationId xmlns:p14="http://schemas.microsoft.com/office/powerpoint/2010/main" val="28297438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solidFill>
                  <a:srgbClr val="C00000"/>
                </a:solidFill>
              </a:rPr>
              <a:t/>
            </a:r>
            <a:br>
              <a:rPr lang="en-US" b="1" dirty="0" smtClean="0">
                <a:solidFill>
                  <a:srgbClr val="C00000"/>
                </a:solidFill>
              </a:rPr>
            </a:br>
            <a:r>
              <a:rPr lang="en-US" b="1" dirty="0" smtClean="0">
                <a:solidFill>
                  <a:srgbClr val="C00000"/>
                </a:solidFill>
              </a:rPr>
              <a:t/>
            </a:r>
            <a:br>
              <a:rPr lang="en-US" b="1" dirty="0" smtClean="0">
                <a:solidFill>
                  <a:srgbClr val="C00000"/>
                </a:solidFill>
              </a:rPr>
            </a:br>
            <a:r>
              <a:rPr lang="en-US" b="1" dirty="0" smtClean="0">
                <a:solidFill>
                  <a:srgbClr val="C00000"/>
                </a:solidFill>
              </a:rPr>
              <a:t>continue Recommendation </a:t>
            </a:r>
            <a:r>
              <a:rPr lang="en-US" b="1" dirty="0">
                <a:solidFill>
                  <a:srgbClr val="C00000"/>
                </a:solidFill>
              </a:rPr>
              <a:t>for patient in using electronic health education.</a:t>
            </a:r>
            <a:r>
              <a:rPr lang="en-US" dirty="0">
                <a:solidFill>
                  <a:srgbClr val="C00000"/>
                </a:solidFill>
              </a:rPr>
              <a:t/>
            </a:r>
            <a:br>
              <a:rPr lang="en-US" dirty="0">
                <a:solidFill>
                  <a:srgbClr val="C00000"/>
                </a:solidFill>
              </a:rPr>
            </a:br>
            <a:endParaRPr lang="ar-EG" dirty="0"/>
          </a:p>
        </p:txBody>
      </p:sp>
      <p:sp>
        <p:nvSpPr>
          <p:cNvPr id="3" name="عنصر نائب للمحتوى 2"/>
          <p:cNvSpPr>
            <a:spLocks noGrp="1"/>
          </p:cNvSpPr>
          <p:nvPr>
            <p:ph idx="1"/>
          </p:nvPr>
        </p:nvSpPr>
        <p:spPr>
          <a:xfrm>
            <a:off x="467544" y="2060848"/>
            <a:ext cx="8229600" cy="4525963"/>
          </a:xfrm>
        </p:spPr>
        <p:txBody>
          <a:bodyPr>
            <a:normAutofit fontScale="92500" lnSpcReduction="20000"/>
          </a:bodyPr>
          <a:lstStyle/>
          <a:p>
            <a:pPr lvl="0" algn="just" rtl="0"/>
            <a:r>
              <a:rPr lang="en-US" dirty="0"/>
              <a:t>Shop for medical information is less cost than it is to seek several separate medical opinions.</a:t>
            </a:r>
          </a:p>
          <a:p>
            <a:pPr lvl="0" algn="just" rtl="0"/>
            <a:r>
              <a:rPr lang="en-US" dirty="0"/>
              <a:t>Check for credential information source by reviewing editorial board of expert up to date reference.</a:t>
            </a:r>
          </a:p>
          <a:p>
            <a:pPr lvl="0" algn="just" rtl="0"/>
            <a:r>
              <a:rPr lang="en-US" dirty="0"/>
              <a:t>Look for information relating to sponsorship of web site.</a:t>
            </a:r>
          </a:p>
          <a:p>
            <a:pPr lvl="0" algn="just" rtl="0"/>
            <a:r>
              <a:rPr lang="en-US" dirty="0"/>
              <a:t>Avoid of identify any unclear information.</a:t>
            </a:r>
          </a:p>
          <a:p>
            <a:pPr algn="just" rtl="0"/>
            <a:r>
              <a:rPr lang="en-US" dirty="0"/>
              <a:t>Assured   of   privacy of other patients health information </a:t>
            </a:r>
            <a:endParaRPr lang="ar-EG" dirty="0"/>
          </a:p>
          <a:p>
            <a:pPr algn="just" rtl="0"/>
            <a:endParaRPr lang="ar-EG" dirty="0"/>
          </a:p>
        </p:txBody>
      </p:sp>
    </p:spTree>
    <p:extLst>
      <p:ext uri="{BB962C8B-B14F-4D97-AF65-F5344CB8AC3E}">
        <p14:creationId xmlns:p14="http://schemas.microsoft.com/office/powerpoint/2010/main" val="41639296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References</a:t>
            </a:r>
            <a:r>
              <a:rPr lang="en-US" dirty="0"/>
              <a:t/>
            </a:r>
            <a:br>
              <a:rPr lang="en-US" dirty="0"/>
            </a:br>
            <a:endParaRPr lang="ar-EG" dirty="0"/>
          </a:p>
        </p:txBody>
      </p:sp>
      <p:sp>
        <p:nvSpPr>
          <p:cNvPr id="3" name="عنصر نائب للمحتوى 2"/>
          <p:cNvSpPr>
            <a:spLocks noGrp="1"/>
          </p:cNvSpPr>
          <p:nvPr>
            <p:ph idx="1"/>
          </p:nvPr>
        </p:nvSpPr>
        <p:spPr/>
        <p:txBody>
          <a:bodyPr>
            <a:normAutofit fontScale="85000" lnSpcReduction="20000"/>
          </a:bodyPr>
          <a:lstStyle/>
          <a:p>
            <a:pPr lvl="0" algn="just" rtl="0"/>
            <a:r>
              <a:rPr lang="en-US" dirty="0" err="1" smtClean="0"/>
              <a:t>Natarajan</a:t>
            </a:r>
            <a:r>
              <a:rPr lang="en-US" dirty="0" smtClean="0"/>
              <a:t> </a:t>
            </a:r>
            <a:r>
              <a:rPr lang="en-US" dirty="0"/>
              <a:t>K , Stein D , An analysis of clinical queries in an electronic health record search utility. </a:t>
            </a:r>
            <a:r>
              <a:rPr lang="en-US" dirty="0" err="1"/>
              <a:t>Int</a:t>
            </a:r>
            <a:r>
              <a:rPr lang="en-US" dirty="0"/>
              <a:t> J Med Inform 2010;79:515–22. </a:t>
            </a:r>
          </a:p>
          <a:p>
            <a:pPr lvl="0" algn="just" rtl="0"/>
            <a:r>
              <a:rPr lang="en-US" dirty="0"/>
              <a:t>Carrington JM , </a:t>
            </a:r>
            <a:r>
              <a:rPr lang="en-US" dirty="0" err="1"/>
              <a:t>Effken</a:t>
            </a:r>
            <a:r>
              <a:rPr lang="en-US" dirty="0"/>
              <a:t> JA , </a:t>
            </a:r>
            <a:r>
              <a:rPr lang="en-US" dirty="0" err="1"/>
              <a:t>Fann</a:t>
            </a:r>
            <a:r>
              <a:rPr lang="en-US" dirty="0"/>
              <a:t> F , . Strengths and limitations of the electronic health record for documenting clinical events. Computerized Inform Nurse 2011;29:360– </a:t>
            </a:r>
          </a:p>
          <a:p>
            <a:pPr lvl="0" algn="just" rtl="0"/>
            <a:r>
              <a:rPr lang="en-US" dirty="0" err="1"/>
              <a:t>Hammoud</a:t>
            </a:r>
            <a:r>
              <a:rPr lang="en-US" dirty="0"/>
              <a:t> MM, </a:t>
            </a:r>
            <a:r>
              <a:rPr lang="en-US" dirty="0" err="1"/>
              <a:t>Dalymple</a:t>
            </a:r>
            <a:r>
              <a:rPr lang="en-US" dirty="0"/>
              <a:t> JL, </a:t>
            </a:r>
            <a:r>
              <a:rPr lang="en-US" dirty="0" err="1"/>
              <a:t>Christner</a:t>
            </a:r>
            <a:r>
              <a:rPr lang="en-US" dirty="0"/>
              <a:t> JG, et al. Medical student documentation in electronic health records: a collaborative statement from the Alliance for Clinical Education. Teach Learn Med. 2012;24(3):257–266.</a:t>
            </a:r>
          </a:p>
          <a:p>
            <a:endParaRPr lang="ar-EG" dirty="0"/>
          </a:p>
        </p:txBody>
      </p:sp>
    </p:spTree>
    <p:extLst>
      <p:ext uri="{BB962C8B-B14F-4D97-AF65-F5344CB8AC3E}">
        <p14:creationId xmlns:p14="http://schemas.microsoft.com/office/powerpoint/2010/main" val="32544960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solidFill>
                  <a:srgbClr val="C00000"/>
                </a:solidFill>
              </a:rPr>
              <a:t>THANK YOU</a:t>
            </a:r>
            <a:endParaRPr lang="ar-EG" dirty="0">
              <a:solidFill>
                <a:srgbClr val="C00000"/>
              </a:solidFill>
            </a:endParaRPr>
          </a:p>
        </p:txBody>
      </p:sp>
      <p:sp>
        <p:nvSpPr>
          <p:cNvPr id="3" name="عنصر نائب للمحتوى 2"/>
          <p:cNvSpPr>
            <a:spLocks noGrp="1"/>
          </p:cNvSpPr>
          <p:nvPr>
            <p:ph idx="1"/>
          </p:nvPr>
        </p:nvSpPr>
        <p:spPr/>
        <p:txBody>
          <a:bodyPr/>
          <a:lstStyle/>
          <a:p>
            <a:endParaRPr lang="ar-EG" dirty="0"/>
          </a:p>
        </p:txBody>
      </p:sp>
    </p:spTree>
    <p:extLst>
      <p:ext uri="{BB962C8B-B14F-4D97-AF65-F5344CB8AC3E}">
        <p14:creationId xmlns:p14="http://schemas.microsoft.com/office/powerpoint/2010/main" val="23977367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Objectives </a:t>
            </a:r>
            <a:r>
              <a:rPr lang="en-US" dirty="0"/>
              <a:t/>
            </a:r>
            <a:br>
              <a:rPr lang="en-US" dirty="0"/>
            </a:br>
            <a:endParaRPr lang="ar-EG" dirty="0"/>
          </a:p>
        </p:txBody>
      </p:sp>
      <p:sp>
        <p:nvSpPr>
          <p:cNvPr id="3" name="عنصر نائب للمحتوى 2"/>
          <p:cNvSpPr>
            <a:spLocks noGrp="1"/>
          </p:cNvSpPr>
          <p:nvPr>
            <p:ph idx="1"/>
          </p:nvPr>
        </p:nvSpPr>
        <p:spPr/>
        <p:txBody>
          <a:bodyPr>
            <a:normAutofit fontScale="85000" lnSpcReduction="10000"/>
          </a:bodyPr>
          <a:lstStyle/>
          <a:p>
            <a:pPr algn="just" rtl="0"/>
            <a:r>
              <a:rPr lang="en-US" b="1" dirty="0" smtClean="0">
                <a:solidFill>
                  <a:schemeClr val="accent1">
                    <a:lumMod val="75000"/>
                  </a:schemeClr>
                </a:solidFill>
              </a:rPr>
              <a:t>On </a:t>
            </a:r>
            <a:r>
              <a:rPr lang="en-US" b="1" dirty="0">
                <a:solidFill>
                  <a:schemeClr val="accent1">
                    <a:lumMod val="75000"/>
                  </a:schemeClr>
                </a:solidFill>
              </a:rPr>
              <a:t>successful completion of the completion of the lecture the student will be able to :-</a:t>
            </a:r>
            <a:endParaRPr lang="en-US" dirty="0">
              <a:solidFill>
                <a:schemeClr val="accent1">
                  <a:lumMod val="75000"/>
                </a:schemeClr>
              </a:solidFill>
            </a:endParaRPr>
          </a:p>
          <a:p>
            <a:pPr lvl="0" algn="just" rtl="0"/>
            <a:r>
              <a:rPr lang="en-US" dirty="0"/>
              <a:t>Define the electronic health education.</a:t>
            </a:r>
          </a:p>
          <a:p>
            <a:pPr lvl="0" algn="just" rtl="0"/>
            <a:r>
              <a:rPr lang="en-US" dirty="0"/>
              <a:t>Discuss importance of electronic health education.</a:t>
            </a:r>
          </a:p>
          <a:p>
            <a:pPr lvl="0" algn="just" rtl="0"/>
            <a:r>
              <a:rPr lang="en-US" dirty="0"/>
              <a:t>Know principles of electronic health education.</a:t>
            </a:r>
          </a:p>
          <a:p>
            <a:pPr lvl="0" algn="just" rtl="0"/>
            <a:r>
              <a:rPr lang="en-US" dirty="0"/>
              <a:t>Identify agencies of electronic health education.</a:t>
            </a:r>
          </a:p>
          <a:p>
            <a:pPr lvl="0" algn="just" rtl="0"/>
            <a:r>
              <a:rPr lang="en-US" dirty="0"/>
              <a:t>List types of patient education.</a:t>
            </a:r>
          </a:p>
          <a:p>
            <a:pPr lvl="0" algn="just" rtl="0"/>
            <a:r>
              <a:rPr lang="en-US" dirty="0"/>
              <a:t>Enumerate advantages of electronic health education.</a:t>
            </a:r>
          </a:p>
          <a:p>
            <a:pPr lvl="0" algn="just" rtl="0"/>
            <a:r>
              <a:rPr lang="en-US" dirty="0"/>
              <a:t>List recommendation for patient in using electronic health education.</a:t>
            </a:r>
          </a:p>
          <a:p>
            <a:pPr algn="just"/>
            <a:endParaRPr lang="ar-EG" dirty="0"/>
          </a:p>
        </p:txBody>
      </p:sp>
    </p:spTree>
    <p:extLst>
      <p:ext uri="{BB962C8B-B14F-4D97-AF65-F5344CB8AC3E}">
        <p14:creationId xmlns:p14="http://schemas.microsoft.com/office/powerpoint/2010/main" val="25651170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i="1" dirty="0">
                <a:solidFill>
                  <a:srgbClr val="C00000"/>
                </a:solidFill>
              </a:rPr>
              <a:t>Out line </a:t>
            </a:r>
            <a:r>
              <a:rPr lang="en-US" dirty="0"/>
              <a:t/>
            </a:r>
            <a:br>
              <a:rPr lang="en-US" dirty="0"/>
            </a:br>
            <a:endParaRPr lang="ar-EG" dirty="0"/>
          </a:p>
        </p:txBody>
      </p:sp>
      <p:sp>
        <p:nvSpPr>
          <p:cNvPr id="3" name="عنصر نائب للمحتوى 2"/>
          <p:cNvSpPr>
            <a:spLocks noGrp="1"/>
          </p:cNvSpPr>
          <p:nvPr>
            <p:ph idx="1"/>
          </p:nvPr>
        </p:nvSpPr>
        <p:spPr/>
        <p:txBody>
          <a:bodyPr>
            <a:normAutofit fontScale="85000" lnSpcReduction="20000"/>
          </a:bodyPr>
          <a:lstStyle/>
          <a:p>
            <a:pPr lvl="0" algn="just" rtl="0"/>
            <a:r>
              <a:rPr lang="en-US" dirty="0" smtClean="0"/>
              <a:t>Introduction</a:t>
            </a:r>
            <a:endParaRPr lang="en-US" dirty="0"/>
          </a:p>
          <a:p>
            <a:pPr lvl="0" algn="just" rtl="0"/>
            <a:r>
              <a:rPr lang="en-US" dirty="0"/>
              <a:t>Definition of Electronic health education</a:t>
            </a:r>
          </a:p>
          <a:p>
            <a:pPr lvl="0" algn="just" rtl="0"/>
            <a:r>
              <a:rPr lang="en-US" dirty="0"/>
              <a:t>Importance of electronic health education</a:t>
            </a:r>
          </a:p>
          <a:p>
            <a:pPr lvl="0" algn="just" rtl="0"/>
            <a:r>
              <a:rPr lang="en-US" dirty="0"/>
              <a:t>principles for using an educational registry (</a:t>
            </a:r>
            <a:r>
              <a:rPr lang="en-US" dirty="0" err="1"/>
              <a:t>EdR</a:t>
            </a:r>
            <a:r>
              <a:rPr lang="en-US" dirty="0"/>
              <a:t>)</a:t>
            </a:r>
          </a:p>
          <a:p>
            <a:pPr lvl="0" algn="just" rtl="0"/>
            <a:r>
              <a:rPr lang="en-US" dirty="0"/>
              <a:t>Agencies providing  Electronic health education</a:t>
            </a:r>
          </a:p>
          <a:p>
            <a:pPr lvl="0" algn="just" rtl="0"/>
            <a:r>
              <a:rPr lang="en-US" dirty="0"/>
              <a:t>General usage of electronic health education</a:t>
            </a:r>
          </a:p>
          <a:p>
            <a:pPr lvl="0" algn="just" rtl="0"/>
            <a:r>
              <a:rPr lang="en-US" dirty="0"/>
              <a:t>Type Patient education</a:t>
            </a:r>
          </a:p>
          <a:p>
            <a:pPr lvl="0" algn="just" rtl="0"/>
            <a:r>
              <a:rPr lang="en-US" dirty="0"/>
              <a:t>Advantages of electronic health education</a:t>
            </a:r>
          </a:p>
          <a:p>
            <a:pPr lvl="0" algn="just" rtl="0"/>
            <a:r>
              <a:rPr lang="en-US" dirty="0"/>
              <a:t>Recommendation for patient in using electronic health education.</a:t>
            </a:r>
          </a:p>
          <a:p>
            <a:pPr lvl="0" algn="just" rtl="0"/>
            <a:r>
              <a:rPr lang="en-US" dirty="0"/>
              <a:t>references</a:t>
            </a:r>
          </a:p>
          <a:p>
            <a:pPr algn="just"/>
            <a:endParaRPr lang="ar-EG" dirty="0"/>
          </a:p>
        </p:txBody>
      </p:sp>
    </p:spTree>
    <p:extLst>
      <p:ext uri="{BB962C8B-B14F-4D97-AF65-F5344CB8AC3E}">
        <p14:creationId xmlns:p14="http://schemas.microsoft.com/office/powerpoint/2010/main" val="42806449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Introduction</a:t>
            </a:r>
            <a:r>
              <a:rPr lang="en-US" dirty="0"/>
              <a:t/>
            </a:r>
            <a:br>
              <a:rPr lang="en-US" dirty="0"/>
            </a:br>
            <a:endParaRPr lang="ar-EG" dirty="0"/>
          </a:p>
        </p:txBody>
      </p:sp>
      <p:sp>
        <p:nvSpPr>
          <p:cNvPr id="3" name="عنصر نائب للمحتوى 2"/>
          <p:cNvSpPr>
            <a:spLocks noGrp="1"/>
          </p:cNvSpPr>
          <p:nvPr>
            <p:ph idx="1"/>
          </p:nvPr>
        </p:nvSpPr>
        <p:spPr/>
        <p:txBody>
          <a:bodyPr>
            <a:normAutofit/>
          </a:bodyPr>
          <a:lstStyle/>
          <a:p>
            <a:pPr algn="just" rtl="0"/>
            <a:r>
              <a:rPr lang="en-US" dirty="0" smtClean="0"/>
              <a:t>Developing </a:t>
            </a:r>
            <a:r>
              <a:rPr lang="en-US" dirty="0"/>
              <a:t>electronic health record information systems is an international trend for promoting the integration of health information and enhancing the quality of medical services. Patient education is a frequent intervention in nursing care, and recording the amount and quality of patient education have become essential in the nursing record.</a:t>
            </a:r>
          </a:p>
          <a:p>
            <a:pPr algn="just"/>
            <a:endParaRPr lang="ar-EG" dirty="0"/>
          </a:p>
        </p:txBody>
      </p:sp>
    </p:spTree>
    <p:extLst>
      <p:ext uri="{BB962C8B-B14F-4D97-AF65-F5344CB8AC3E}">
        <p14:creationId xmlns:p14="http://schemas.microsoft.com/office/powerpoint/2010/main" val="21854202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solidFill>
                  <a:srgbClr val="C00000"/>
                </a:solidFill>
              </a:rPr>
              <a:t>Definition</a:t>
            </a:r>
            <a:endParaRPr lang="ar-EG" dirty="0">
              <a:solidFill>
                <a:srgbClr val="C00000"/>
              </a:solidFill>
            </a:endParaRPr>
          </a:p>
        </p:txBody>
      </p:sp>
      <p:sp>
        <p:nvSpPr>
          <p:cNvPr id="3" name="عنصر نائب للمحتوى 2"/>
          <p:cNvSpPr>
            <a:spLocks noGrp="1"/>
          </p:cNvSpPr>
          <p:nvPr>
            <p:ph idx="1"/>
          </p:nvPr>
        </p:nvSpPr>
        <p:spPr/>
        <p:txBody>
          <a:bodyPr/>
          <a:lstStyle/>
          <a:p>
            <a:pPr marL="0" indent="0" rtl="0">
              <a:buNone/>
            </a:pPr>
            <a:r>
              <a:rPr lang="en-US" b="1" dirty="0"/>
              <a:t>	</a:t>
            </a:r>
            <a:endParaRPr lang="en-US" dirty="0"/>
          </a:p>
          <a:p>
            <a:pPr marL="0" indent="0" algn="just" rtl="0">
              <a:buNone/>
            </a:pPr>
            <a:r>
              <a:rPr lang="en-US" dirty="0"/>
              <a:t>       Electronic health record information systems standardize specific content, including documentation standards, storage, labeling and certification. Such records promote the integration of health information to enhance the quality of health services. </a:t>
            </a:r>
          </a:p>
          <a:p>
            <a:pPr marL="0" indent="0" algn="just">
              <a:buNone/>
            </a:pPr>
            <a:endParaRPr lang="ar-EG" dirty="0"/>
          </a:p>
        </p:txBody>
      </p:sp>
    </p:spTree>
    <p:extLst>
      <p:ext uri="{BB962C8B-B14F-4D97-AF65-F5344CB8AC3E}">
        <p14:creationId xmlns:p14="http://schemas.microsoft.com/office/powerpoint/2010/main" val="35805760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
            </a:r>
            <a:br>
              <a:rPr lang="en-US" b="1" dirty="0" smtClean="0"/>
            </a:br>
            <a:r>
              <a:rPr lang="en-US" b="1" dirty="0" smtClean="0">
                <a:solidFill>
                  <a:srgbClr val="C00000"/>
                </a:solidFill>
              </a:rPr>
              <a:t>Importance </a:t>
            </a:r>
            <a:r>
              <a:rPr lang="en-US" b="1" dirty="0">
                <a:solidFill>
                  <a:srgbClr val="C00000"/>
                </a:solidFill>
              </a:rPr>
              <a:t>of electronic health education</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normAutofit fontScale="92500" lnSpcReduction="20000"/>
          </a:bodyPr>
          <a:lstStyle/>
          <a:p>
            <a:pPr lvl="0" algn="just" rtl="0"/>
            <a:r>
              <a:rPr lang="en-US" dirty="0" smtClean="0"/>
              <a:t>Patient </a:t>
            </a:r>
            <a:r>
              <a:rPr lang="en-US" dirty="0"/>
              <a:t>education is an important nursing intervention and an important aspect of the nursing documentation. </a:t>
            </a:r>
          </a:p>
          <a:p>
            <a:pPr lvl="0" algn="just" rtl="0"/>
            <a:r>
              <a:rPr lang="en-US" dirty="0"/>
              <a:t>Patient education has been viewed as an important part of providing quality healthcare that respects and safeguards the rights of patients. </a:t>
            </a:r>
          </a:p>
          <a:p>
            <a:pPr lvl="0" algn="just" rtl="0"/>
            <a:r>
              <a:rPr lang="en-US" dirty="0"/>
              <a:t>Research has shown that patient education provides knowledge regarding healthcare, establishes healthy behavior, shortens hospitalization and reduces </a:t>
            </a:r>
            <a:r>
              <a:rPr lang="en-US" dirty="0" err="1"/>
              <a:t>rehospitalization</a:t>
            </a:r>
            <a:r>
              <a:rPr lang="en-US" dirty="0"/>
              <a:t>.</a:t>
            </a:r>
          </a:p>
          <a:p>
            <a:pPr algn="just"/>
            <a:endParaRPr lang="ar-EG" dirty="0"/>
          </a:p>
        </p:txBody>
      </p:sp>
    </p:spTree>
    <p:extLst>
      <p:ext uri="{BB962C8B-B14F-4D97-AF65-F5344CB8AC3E}">
        <p14:creationId xmlns:p14="http://schemas.microsoft.com/office/powerpoint/2010/main" val="31974101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smtClean="0"/>
              <a:t/>
            </a:r>
            <a:br>
              <a:rPr lang="en-US" dirty="0" smtClean="0"/>
            </a:br>
            <a:r>
              <a:rPr lang="en-US" b="1" dirty="0" smtClean="0">
                <a:solidFill>
                  <a:srgbClr val="C00000"/>
                </a:solidFill>
              </a:rPr>
              <a:t>Continue </a:t>
            </a:r>
            <a:r>
              <a:rPr lang="en-US" b="1" dirty="0">
                <a:solidFill>
                  <a:srgbClr val="C00000"/>
                </a:solidFill>
              </a:rPr>
              <a:t>Importance of electronic health education</a:t>
            </a:r>
            <a:br>
              <a:rPr lang="en-US" b="1" dirty="0">
                <a:solidFill>
                  <a:srgbClr val="C00000"/>
                </a:solidFill>
              </a:rPr>
            </a:br>
            <a:endParaRPr lang="ar-EG" b="1" dirty="0">
              <a:solidFill>
                <a:srgbClr val="C00000"/>
              </a:solidFill>
            </a:endParaRPr>
          </a:p>
        </p:txBody>
      </p:sp>
      <p:sp>
        <p:nvSpPr>
          <p:cNvPr id="3" name="عنصر نائب للمحتوى 2"/>
          <p:cNvSpPr>
            <a:spLocks noGrp="1"/>
          </p:cNvSpPr>
          <p:nvPr>
            <p:ph idx="1"/>
          </p:nvPr>
        </p:nvSpPr>
        <p:spPr/>
        <p:txBody>
          <a:bodyPr>
            <a:normAutofit fontScale="92500" lnSpcReduction="10000"/>
          </a:bodyPr>
          <a:lstStyle/>
          <a:p>
            <a:pPr lvl="0" algn="just" rtl="0"/>
            <a:r>
              <a:rPr lang="en-US" dirty="0"/>
              <a:t> Patient education is foundational for improving compliance with and success of patient engagement initiatives.</a:t>
            </a:r>
            <a:r>
              <a:rPr lang="en-US" dirty="0">
                <a:hlinkClick r:id="rId2"/>
              </a:rPr>
              <a:t>8–10</a:t>
            </a:r>
            <a:r>
              <a:rPr lang="en-US" dirty="0"/>
              <a:t> Patient education affects the patient’s health status and reduces healthcare costs. It has also been recognized as an independent function of the nursing profession and is a planned, systematic and logical process.</a:t>
            </a:r>
          </a:p>
          <a:p>
            <a:pPr lvl="0" algn="just" rtl="0"/>
            <a:r>
              <a:rPr lang="en-US" dirty="0"/>
              <a:t> Patient education is an important component of good quality healthcare. </a:t>
            </a:r>
          </a:p>
          <a:p>
            <a:endParaRPr lang="ar-EG" dirty="0"/>
          </a:p>
        </p:txBody>
      </p:sp>
    </p:spTree>
    <p:extLst>
      <p:ext uri="{BB962C8B-B14F-4D97-AF65-F5344CB8AC3E}">
        <p14:creationId xmlns:p14="http://schemas.microsoft.com/office/powerpoint/2010/main" val="4346499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62074"/>
          </a:xfrm>
        </p:spPr>
        <p:txBody>
          <a:bodyPr>
            <a:normAutofit fontScale="90000"/>
          </a:bodyPr>
          <a:lstStyle/>
          <a:p>
            <a:r>
              <a:rPr lang="en-US" dirty="0" smtClean="0"/>
              <a:t/>
            </a:r>
            <a:br>
              <a:rPr lang="en-US" dirty="0" smtClean="0"/>
            </a:br>
            <a:r>
              <a:rPr lang="en-US" dirty="0" smtClean="0">
                <a:solidFill>
                  <a:srgbClr val="C00000"/>
                </a:solidFill>
              </a:rPr>
              <a:t>principles </a:t>
            </a:r>
            <a:r>
              <a:rPr lang="en-US" dirty="0">
                <a:solidFill>
                  <a:srgbClr val="C00000"/>
                </a:solidFill>
              </a:rPr>
              <a:t>for using an educational registry (</a:t>
            </a:r>
            <a:r>
              <a:rPr lang="en-US" dirty="0" err="1">
                <a:solidFill>
                  <a:srgbClr val="C00000"/>
                </a:solidFill>
              </a:rPr>
              <a:t>EdR</a:t>
            </a:r>
            <a:r>
              <a:rPr lang="en-US" dirty="0">
                <a:solidFill>
                  <a:srgbClr val="C00000"/>
                </a:solidFill>
              </a:rPr>
              <a:t>)</a:t>
            </a:r>
            <a:r>
              <a:rPr lang="en-US" sz="3200" dirty="0">
                <a:solidFill>
                  <a:srgbClr val="C00000"/>
                </a:solidFill>
                <a:ea typeface="Calibri"/>
                <a:cs typeface="Arial"/>
              </a:rPr>
              <a:t/>
            </a:r>
            <a:br>
              <a:rPr lang="en-US" sz="3200" dirty="0">
                <a:solidFill>
                  <a:srgbClr val="C00000"/>
                </a:solidFill>
                <a:ea typeface="Calibri"/>
                <a:cs typeface="Arial"/>
              </a:rPr>
            </a:br>
            <a:endParaRPr lang="ar-EG" dirty="0">
              <a:solidFill>
                <a:srgbClr val="C00000"/>
              </a:solidFill>
            </a:endParaRPr>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464202840"/>
              </p:ext>
            </p:extLst>
          </p:nvPr>
        </p:nvGraphicFramePr>
        <p:xfrm>
          <a:off x="503039" y="1306637"/>
          <a:ext cx="8640961" cy="5722764"/>
        </p:xfrm>
        <a:graphic>
          <a:graphicData uri="http://schemas.openxmlformats.org/drawingml/2006/table">
            <a:tbl>
              <a:tblPr firstRow="1" firstCol="1" bandRow="1">
                <a:tableStyleId>{5C22544A-7EE6-4342-B048-85BDC9FD1C3A}</a:tableStyleId>
              </a:tblPr>
              <a:tblGrid>
                <a:gridCol w="8640961"/>
              </a:tblGrid>
              <a:tr h="110941">
                <a:tc>
                  <a:txBody>
                    <a:bodyPr/>
                    <a:lstStyle/>
                    <a:p>
                      <a:pPr algn="l" rtl="0">
                        <a:lnSpc>
                          <a:spcPct val="150000"/>
                        </a:lnSpc>
                        <a:spcAft>
                          <a:spcPts val="1000"/>
                        </a:spcAft>
                      </a:pPr>
                      <a:endParaRPr lang="en-US" sz="1100" dirty="0">
                        <a:effectLst/>
                        <a:latin typeface="Calibri"/>
                        <a:ea typeface="Calibri"/>
                        <a:cs typeface="Arial"/>
                      </a:endParaRPr>
                    </a:p>
                  </a:txBody>
                  <a:tcPr marL="9525" marR="9525" marT="9525" marB="9525" anchor="ctr"/>
                </a:tc>
              </a:tr>
              <a:tr h="1111364">
                <a:tc>
                  <a:txBody>
                    <a:bodyPr/>
                    <a:lstStyle/>
                    <a:p>
                      <a:pPr marL="342900" lvl="0" indent="-342900" algn="l" rtl="0">
                        <a:lnSpc>
                          <a:spcPct val="150000"/>
                        </a:lnSpc>
                        <a:spcAft>
                          <a:spcPts val="1000"/>
                        </a:spcAft>
                        <a:buFont typeface="Arial" pitchFamily="34" charset="0"/>
                        <a:buChar char="•"/>
                      </a:pPr>
                      <a:r>
                        <a:rPr lang="en-US" sz="2000" dirty="0">
                          <a:effectLst/>
                        </a:rPr>
                        <a:t> </a:t>
                      </a:r>
                      <a:r>
                        <a:rPr lang="en-US" sz="2000" dirty="0" err="1">
                          <a:effectLst/>
                        </a:rPr>
                        <a:t>EdRs</a:t>
                      </a:r>
                      <a:r>
                        <a:rPr lang="en-US" sz="2000" dirty="0">
                          <a:effectLst/>
                        </a:rPr>
                        <a:t> must be treated with the same privacy and security protections as the EHR.</a:t>
                      </a:r>
                      <a:endParaRPr lang="en-US" sz="1600" dirty="0">
                        <a:effectLst/>
                        <a:latin typeface="Calibri"/>
                        <a:ea typeface="Calibri"/>
                        <a:cs typeface="Arial"/>
                      </a:endParaRPr>
                    </a:p>
                  </a:txBody>
                  <a:tcPr marL="9525" marR="9525" marT="9525" marB="9525" anchor="ctr"/>
                </a:tc>
              </a:tr>
              <a:tr h="969533">
                <a:tc>
                  <a:txBody>
                    <a:bodyPr/>
                    <a:lstStyle/>
                    <a:p>
                      <a:pPr marL="342900" lvl="0" indent="-342900" algn="l" rtl="0">
                        <a:lnSpc>
                          <a:spcPct val="150000"/>
                        </a:lnSpc>
                        <a:spcAft>
                          <a:spcPts val="1000"/>
                        </a:spcAft>
                        <a:buFont typeface="Arial" pitchFamily="34" charset="0"/>
                        <a:buChar char="•"/>
                      </a:pPr>
                      <a:r>
                        <a:rPr lang="en-US" sz="2000" dirty="0">
                          <a:effectLst/>
                        </a:rPr>
                        <a:t>Students should ask patients or their surrogates for permission to track them.</a:t>
                      </a:r>
                      <a:endParaRPr lang="en-US" sz="1600" dirty="0">
                        <a:effectLst/>
                        <a:latin typeface="Calibri"/>
                        <a:ea typeface="Calibri"/>
                        <a:cs typeface="Arial"/>
                      </a:endParaRPr>
                    </a:p>
                  </a:txBody>
                  <a:tcPr marL="9525" marR="9525" marT="9525" marB="9525" anchor="ctr"/>
                </a:tc>
              </a:tr>
              <a:tr h="1469722">
                <a:tc>
                  <a:txBody>
                    <a:bodyPr/>
                    <a:lstStyle/>
                    <a:p>
                      <a:pPr marL="342900" lvl="0" indent="-342900" algn="l" rtl="0">
                        <a:lnSpc>
                          <a:spcPct val="150000"/>
                        </a:lnSpc>
                        <a:spcAft>
                          <a:spcPts val="1000"/>
                        </a:spcAft>
                        <a:buFont typeface="Arial" pitchFamily="34" charset="0"/>
                        <a:buChar char="•"/>
                      </a:pPr>
                      <a:r>
                        <a:rPr lang="en-US" sz="2000" dirty="0">
                          <a:effectLst/>
                        </a:rPr>
                        <a:t> Students are permitted to track only those patients with whom they have had a meaningful clinical relationship and must have legitimate educational intent.</a:t>
                      </a:r>
                      <a:endParaRPr lang="en-US" sz="1600" dirty="0">
                        <a:effectLst/>
                        <a:latin typeface="Calibri"/>
                        <a:ea typeface="Calibri"/>
                        <a:cs typeface="Arial"/>
                      </a:endParaRPr>
                    </a:p>
                  </a:txBody>
                  <a:tcPr marL="9525" marR="9525" marT="9525" marB="9525" anchor="ctr"/>
                </a:tc>
              </a:tr>
              <a:tr h="1893474">
                <a:tc>
                  <a:txBody>
                    <a:bodyPr/>
                    <a:lstStyle/>
                    <a:p>
                      <a:pPr marL="342900" lvl="0" indent="-342900" algn="l" rtl="0">
                        <a:lnSpc>
                          <a:spcPct val="150000"/>
                        </a:lnSpc>
                        <a:spcAft>
                          <a:spcPts val="1000"/>
                        </a:spcAft>
                        <a:buFont typeface="Arial" pitchFamily="34" charset="0"/>
                        <a:buChar char="•"/>
                      </a:pPr>
                      <a:r>
                        <a:rPr lang="en-US" sz="2000" dirty="0">
                          <a:effectLst/>
                        </a:rPr>
                        <a:t> Students should confine their review to the minimum information necessary, and are permitted to track patients for the minimum length of time necessary to achieve educational benefit.</a:t>
                      </a:r>
                      <a:endParaRPr lang="en-US" sz="1600" dirty="0">
                        <a:effectLst/>
                      </a:endParaRPr>
                    </a:p>
                    <a:p>
                      <a:pPr marL="342900" lvl="0" indent="-342900" algn="l" rtl="0">
                        <a:lnSpc>
                          <a:spcPct val="150000"/>
                        </a:lnSpc>
                        <a:spcAft>
                          <a:spcPts val="1000"/>
                        </a:spcAft>
                        <a:buFont typeface="Arial" pitchFamily="34" charset="0"/>
                        <a:buChar char="•"/>
                      </a:pPr>
                      <a:r>
                        <a:rPr lang="en-US" sz="2000" dirty="0">
                          <a:effectLst/>
                        </a:rPr>
                        <a:t>Compliance must be monitored.</a:t>
                      </a:r>
                      <a:endParaRPr lang="en-US" sz="1600" dirty="0">
                        <a:effectLst/>
                        <a:latin typeface="Calibri"/>
                        <a:ea typeface="Calibri"/>
                        <a:cs typeface="Arial"/>
                      </a:endParaRPr>
                    </a:p>
                  </a:txBody>
                  <a:tcPr marL="9525" marR="9525" marT="9525" marB="9525" anchor="ctr"/>
                </a:tc>
              </a:tr>
            </a:tbl>
          </a:graphicData>
        </a:graphic>
      </p:graphicFrame>
    </p:spTree>
    <p:extLst>
      <p:ext uri="{BB962C8B-B14F-4D97-AF65-F5344CB8AC3E}">
        <p14:creationId xmlns:p14="http://schemas.microsoft.com/office/powerpoint/2010/main" val="37046095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9552" y="0"/>
            <a:ext cx="8229600" cy="1143000"/>
          </a:xfrm>
        </p:spPr>
        <p:txBody>
          <a:bodyPr>
            <a:normAutofit fontScale="90000"/>
          </a:bodyPr>
          <a:lstStyle/>
          <a:p>
            <a:r>
              <a:rPr lang="en-US" b="1" dirty="0">
                <a:solidFill>
                  <a:srgbClr val="C00000"/>
                </a:solidFill>
              </a:rPr>
              <a:t>Agencies providing health education </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a:xfrm>
            <a:off x="323528" y="764704"/>
            <a:ext cx="8589640" cy="7344816"/>
          </a:xfrm>
        </p:spPr>
        <p:txBody>
          <a:bodyPr>
            <a:noAutofit/>
          </a:bodyPr>
          <a:lstStyle/>
          <a:p>
            <a:pPr lvl="0" algn="l" rtl="0"/>
            <a:r>
              <a:rPr lang="en-US" sz="2000" b="1" dirty="0" smtClean="0">
                <a:solidFill>
                  <a:srgbClr val="C00000"/>
                </a:solidFill>
              </a:rPr>
              <a:t>Ministry </a:t>
            </a:r>
            <a:r>
              <a:rPr lang="en-US" sz="2000" b="1" dirty="0">
                <a:solidFill>
                  <a:srgbClr val="C00000"/>
                </a:solidFill>
              </a:rPr>
              <a:t>of health</a:t>
            </a:r>
            <a:endParaRPr lang="en-US" sz="2000" dirty="0">
              <a:solidFill>
                <a:srgbClr val="C00000"/>
              </a:solidFill>
            </a:endParaRPr>
          </a:p>
          <a:p>
            <a:pPr lvl="0" algn="l" rtl="0"/>
            <a:r>
              <a:rPr lang="en-US" sz="2000" dirty="0"/>
              <a:t>Governmental nongovernmental hospital </a:t>
            </a:r>
          </a:p>
          <a:p>
            <a:pPr lvl="0" algn="l" rtl="0"/>
            <a:r>
              <a:rPr lang="en-US" sz="2000" dirty="0"/>
              <a:t>Health care units</a:t>
            </a:r>
          </a:p>
          <a:p>
            <a:pPr lvl="0" algn="l" rtl="0"/>
            <a:r>
              <a:rPr lang="en-US" sz="2000" dirty="0"/>
              <a:t>Health center </a:t>
            </a:r>
          </a:p>
          <a:p>
            <a:pPr lvl="0" algn="l" rtl="0"/>
            <a:r>
              <a:rPr lang="en-US" sz="2000" dirty="0"/>
              <a:t>Occupational health center</a:t>
            </a:r>
          </a:p>
          <a:p>
            <a:pPr lvl="0" algn="l" rtl="0"/>
            <a:r>
              <a:rPr lang="en-US" sz="2000" b="1" dirty="0">
                <a:solidFill>
                  <a:srgbClr val="C00000"/>
                </a:solidFill>
              </a:rPr>
              <a:t>International organization:-</a:t>
            </a:r>
            <a:r>
              <a:rPr lang="en-US" sz="2000" dirty="0"/>
              <a:t>such as WHO</a:t>
            </a:r>
          </a:p>
          <a:p>
            <a:pPr lvl="0" algn="l" rtl="0"/>
            <a:r>
              <a:rPr lang="en-US" sz="2000" b="1" dirty="0">
                <a:solidFill>
                  <a:srgbClr val="C00000"/>
                </a:solidFill>
              </a:rPr>
              <a:t>Associations</a:t>
            </a:r>
            <a:r>
              <a:rPr lang="en-US" sz="2000" b="1" dirty="0"/>
              <a:t>:- </a:t>
            </a:r>
            <a:r>
              <a:rPr lang="en-US" sz="2000" dirty="0"/>
              <a:t>such as simulation diabetes associations.</a:t>
            </a:r>
          </a:p>
          <a:p>
            <a:pPr lvl="0" algn="l" rtl="0"/>
            <a:r>
              <a:rPr lang="en-US" sz="2000" b="1" dirty="0">
                <a:solidFill>
                  <a:srgbClr val="C00000"/>
                </a:solidFill>
              </a:rPr>
              <a:t>school: example for health information at schools:-</a:t>
            </a:r>
          </a:p>
          <a:p>
            <a:pPr lvl="0" algn="l" rtl="0"/>
            <a:r>
              <a:rPr lang="en-US" sz="2000" dirty="0"/>
              <a:t>health awareness programs in the elementary school about health behavior related to hygiene….</a:t>
            </a:r>
            <a:r>
              <a:rPr lang="en-US" sz="2000" dirty="0" err="1"/>
              <a:t>etc</a:t>
            </a:r>
            <a:endParaRPr lang="en-US" sz="2000" dirty="0"/>
          </a:p>
          <a:p>
            <a:pPr lvl="0" algn="l" rtl="0"/>
            <a:r>
              <a:rPr lang="en-US" sz="2000" dirty="0"/>
              <a:t>disease prevention program to prevent to prevent unhealthy behavior such as smoking, drug addiction, and sexual transmitted diseases.</a:t>
            </a:r>
          </a:p>
          <a:p>
            <a:pPr algn="l" rtl="0"/>
            <a:r>
              <a:rPr lang="en-US" sz="2000" b="1" dirty="0">
                <a:solidFill>
                  <a:srgbClr val="C00000"/>
                </a:solidFill>
              </a:rPr>
              <a:t>Universities and colleges.</a:t>
            </a:r>
          </a:p>
          <a:p>
            <a:pPr marL="0" indent="0" algn="l" rtl="0">
              <a:buNone/>
            </a:pPr>
            <a:r>
              <a:rPr lang="en-US" sz="2000" dirty="0"/>
              <a:t>Health educators are part of a team working to </a:t>
            </a:r>
            <a:r>
              <a:rPr lang="en-US" sz="2000" dirty="0" err="1"/>
              <a:t>creat</a:t>
            </a:r>
            <a:r>
              <a:rPr lang="en-US" sz="2000" dirty="0"/>
              <a:t> an environment in which students feel to able to make healthy choices and create a caring community</a:t>
            </a:r>
            <a:r>
              <a:rPr lang="en-US" sz="2000" dirty="0" smtClean="0"/>
              <a:t>.</a:t>
            </a:r>
            <a:endParaRPr lang="en-US" sz="2000" dirty="0"/>
          </a:p>
        </p:txBody>
      </p:sp>
    </p:spTree>
    <p:extLst>
      <p:ext uri="{BB962C8B-B14F-4D97-AF65-F5344CB8AC3E}">
        <p14:creationId xmlns:p14="http://schemas.microsoft.com/office/powerpoint/2010/main" val="939693809"/>
      </p:ext>
    </p:extLst>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1120</Words>
  <Application>Microsoft Office PowerPoint</Application>
  <PresentationFormat>عرض على الشاشة (3:4)‏</PresentationFormat>
  <Paragraphs>98</Paragraphs>
  <Slides>19</Slides>
  <Notes>0</Notes>
  <HiddenSlides>0</HiddenSlides>
  <MMClips>0</MMClips>
  <ScaleCrop>false</ScaleCrop>
  <HeadingPairs>
    <vt:vector size="4" baseType="variant">
      <vt:variant>
        <vt:lpstr>نسق</vt:lpstr>
      </vt:variant>
      <vt:variant>
        <vt:i4>1</vt:i4>
      </vt:variant>
      <vt:variant>
        <vt:lpstr>عناوين الشرائح</vt:lpstr>
      </vt:variant>
      <vt:variant>
        <vt:i4>19</vt:i4>
      </vt:variant>
    </vt:vector>
  </HeadingPairs>
  <TitlesOfParts>
    <vt:vector size="20" baseType="lpstr">
      <vt:lpstr>سمة Office</vt:lpstr>
      <vt:lpstr>Electronic health education </vt:lpstr>
      <vt:lpstr>Objectives  </vt:lpstr>
      <vt:lpstr>Out line  </vt:lpstr>
      <vt:lpstr>Introduction </vt:lpstr>
      <vt:lpstr>Definition</vt:lpstr>
      <vt:lpstr> Importance of electronic health education </vt:lpstr>
      <vt:lpstr> Continue Importance of electronic health education </vt:lpstr>
      <vt:lpstr> principles for using an educational registry (EdR) </vt:lpstr>
      <vt:lpstr>Agencies providing health education  </vt:lpstr>
      <vt:lpstr> Continue Agencies providing health education  </vt:lpstr>
      <vt:lpstr> General usage of electronic health education </vt:lpstr>
      <vt:lpstr>Continue general usage of electronic health education</vt:lpstr>
      <vt:lpstr>Type Patient education  </vt:lpstr>
      <vt:lpstr>Continue type Patient education  </vt:lpstr>
      <vt:lpstr>Advantages </vt:lpstr>
      <vt:lpstr> Recommendation for patient in using electronic health education. </vt:lpstr>
      <vt:lpstr>  continue Recommendation for patient in using electronic health education. </vt:lpstr>
      <vt:lpstr>References </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health education </dc:title>
  <dc:creator>best</dc:creator>
  <cp:lastModifiedBy>best</cp:lastModifiedBy>
  <cp:revision>5</cp:revision>
  <dcterms:created xsi:type="dcterms:W3CDTF">2020-04-04T15:12:39Z</dcterms:created>
  <dcterms:modified xsi:type="dcterms:W3CDTF">2020-04-04T15:43:59Z</dcterms:modified>
</cp:coreProperties>
</file>