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8" r:id="rId3"/>
    <p:sldId id="257" r:id="rId4"/>
    <p:sldId id="258" r:id="rId5"/>
    <p:sldId id="259" r:id="rId6"/>
    <p:sldId id="289" r:id="rId7"/>
    <p:sldId id="262" r:id="rId8"/>
    <p:sldId id="263" r:id="rId9"/>
    <p:sldId id="264" r:id="rId10"/>
    <p:sldId id="286" r:id="rId11"/>
    <p:sldId id="265" r:id="rId12"/>
    <p:sldId id="287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11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medicinehealth.com/script/main/art.asp?articlekey=3179" TargetMode="External"/><Relationship Id="rId2" Type="http://schemas.openxmlformats.org/officeDocument/2006/relationships/hyperlink" Target="http://www.emedicinehealth.com/script/main/art.asp?articlekey=2701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emedicinehealth.com/script/main/art.asp?articlekey=2516" TargetMode="External"/><Relationship Id="rId4" Type="http://schemas.openxmlformats.org/officeDocument/2006/relationships/hyperlink" Target="http://www.emedicinehealth.com/script/main/art.asp?articlekey=58707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Diabetic crisis</a:t>
            </a:r>
            <a:endParaRPr lang="ar-E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ct val="0"/>
              </a:spcBef>
            </a:pPr>
            <a:r>
              <a:rPr lang="ar-EG" b="1" dirty="0" smtClean="0"/>
              <a:t>اعداد </a:t>
            </a:r>
            <a:endParaRPr lang="ar-EG" sz="4400" b="1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>
              <a:spcBef>
                <a:spcPct val="0"/>
              </a:spcBef>
            </a:pPr>
            <a:r>
              <a:rPr lang="ar-EG" sz="4400" b="1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دنجلاء جمال الدين عبدالحافظ</a:t>
            </a:r>
          </a:p>
          <a:p>
            <a:pPr>
              <a:spcBef>
                <a:spcPct val="0"/>
              </a:spcBef>
            </a:pPr>
            <a:r>
              <a:rPr lang="ar-EG" sz="4400" b="1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مدرس تمريض الحالات الحرجه </a:t>
            </a:r>
            <a:endParaRPr lang="ar-EG" sz="4400" b="1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783796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lnSpcReduction="10000"/>
          </a:bodyPr>
          <a:lstStyle/>
          <a:p>
            <a:pPr lvl="0"/>
            <a:r>
              <a:rPr lang="en-US" dirty="0"/>
              <a:t>IV bolus of regular insulin at 0.15 units/kg body weight followed by a continuous infusion of regular insulin at a dose of 0.1 units/kg/h (5 to 10 units/h). </a:t>
            </a:r>
          </a:p>
          <a:p>
            <a:pPr lvl="0"/>
            <a:r>
              <a:rPr lang="en-US" dirty="0"/>
              <a:t>When the blood glucose reaches 250 mg/</a:t>
            </a:r>
            <a:r>
              <a:rPr lang="en-US" dirty="0" err="1"/>
              <a:t>dL</a:t>
            </a:r>
            <a:r>
              <a:rPr lang="en-US" dirty="0"/>
              <a:t>, decrease the insulin infusion to 0.5 units/kg/h and add dextrose (5% or 10%) to the IV fluids. </a:t>
            </a:r>
            <a:endParaRPr lang="en-US" dirty="0" smtClean="0"/>
          </a:p>
          <a:p>
            <a:pPr lvl="0"/>
            <a:r>
              <a:rPr lang="en-US" dirty="0" smtClean="0"/>
              <a:t>To </a:t>
            </a:r>
            <a:r>
              <a:rPr lang="en-US" dirty="0"/>
              <a:t>prevent cerebral edema that may occur when the blood–brain barrier is affected by extreme fluid shifts, avoidance of hypoglycemia </a:t>
            </a:r>
          </a:p>
          <a:p>
            <a:endParaRPr lang="ar-EG" dirty="0"/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737955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pPr lvl="0"/>
            <a:r>
              <a:rPr lang="en-US" b="1" dirty="0"/>
              <a:t>Fluid replacement:</a:t>
            </a:r>
            <a:endParaRPr lang="en-US" dirty="0"/>
          </a:p>
          <a:p>
            <a:r>
              <a:rPr lang="en-US" dirty="0"/>
              <a:t>After establishing an IV line, </a:t>
            </a:r>
            <a:r>
              <a:rPr lang="en-US" dirty="0" smtClean="0"/>
              <a:t>infuses </a:t>
            </a:r>
            <a:r>
              <a:rPr lang="en-US" dirty="0"/>
              <a:t>0.9% (normal) saline solution. </a:t>
            </a:r>
            <a:r>
              <a:rPr lang="en-US" dirty="0" smtClean="0"/>
              <a:t>(to </a:t>
            </a:r>
            <a:r>
              <a:rPr lang="en-US" dirty="0"/>
              <a:t>reverse the severity of the extracellular volume depletion and restore renal perfusion as soon as possible). </a:t>
            </a:r>
          </a:p>
          <a:p>
            <a:pPr lvl="0"/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liter infused in 1 hour in patients with normal cardiac function; on average, the rate will be equal to 15 to 20 mL/kg body weight per hour. </a:t>
            </a:r>
            <a:endParaRPr lang="en-US" dirty="0" smtClean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5737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92500"/>
          </a:bodyPr>
          <a:lstStyle/>
          <a:p>
            <a:pPr lvl="0"/>
            <a:r>
              <a:rPr lang="en-US" dirty="0"/>
              <a:t>Fluid replacement continues at roughly 1 L/h until the heart rate, blood pressure, and urine flow indicate that hemodynamic stability is attained. </a:t>
            </a:r>
          </a:p>
          <a:p>
            <a:pPr lvl="0"/>
            <a:r>
              <a:rPr lang="en-US" dirty="0"/>
              <a:t>Hypotonic solutions, such as 0.45% (half normal) saline solution, can be administered at a rate of 150 to 250 mL/h after the intravascular volume has been restored</a:t>
            </a:r>
          </a:p>
          <a:p>
            <a:pPr lvl="0"/>
            <a:r>
              <a:rPr lang="en-US" dirty="0"/>
              <a:t>plasma expanders, such as albumin and plasma concentrates, may be necessary if low blood pressure and other clinical signs of vascular collapse do not respond to saline solution alone.</a:t>
            </a:r>
          </a:p>
          <a:p>
            <a:endParaRPr lang="ar-EG" dirty="0"/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494694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r>
              <a:rPr lang="en-US" b="1" dirty="0"/>
              <a:t>The subsequent rate will depend on:</a:t>
            </a:r>
            <a:endParaRPr lang="en-US" dirty="0"/>
          </a:p>
          <a:p>
            <a:r>
              <a:rPr lang="en-US" dirty="0"/>
              <a:t>-The clinical State: judged by the BP, neck veins &amp; lung </a:t>
            </a:r>
            <a:r>
              <a:rPr lang="en-US" dirty="0" err="1"/>
              <a:t>crepitations</a:t>
            </a:r>
            <a:r>
              <a:rPr lang="en-US" dirty="0"/>
              <a:t>.</a:t>
            </a:r>
          </a:p>
          <a:p>
            <a:r>
              <a:rPr lang="en-US" dirty="0"/>
              <a:t>-  CVP.                                    -The urine output.</a:t>
            </a:r>
          </a:p>
          <a:p>
            <a:r>
              <a:rPr lang="en-US" dirty="0"/>
              <a:t>-  5% glucose is given instead of saline: </a:t>
            </a:r>
          </a:p>
          <a:p>
            <a:r>
              <a:rPr lang="en-US" dirty="0"/>
              <a:t>- When blood glucose reaches 200 mg / ml, to avoid </a:t>
            </a:r>
            <a:r>
              <a:rPr lang="en-US" dirty="0" err="1"/>
              <a:t>hypoglycaemia</a:t>
            </a:r>
            <a:r>
              <a:rPr lang="en-US" dirty="0"/>
              <a:t>. - KCL: 20 </a:t>
            </a:r>
            <a:r>
              <a:rPr lang="en-US" dirty="0" err="1"/>
              <a:t>mmol</a:t>
            </a:r>
            <a:r>
              <a:rPr lang="en-US" dirty="0"/>
              <a:t> is added to each </a:t>
            </a:r>
            <a:r>
              <a:rPr lang="en-US" dirty="0" err="1"/>
              <a:t>litre</a:t>
            </a:r>
            <a:r>
              <a:rPr lang="en-US" dirty="0"/>
              <a:t> of infused </a:t>
            </a:r>
            <a:r>
              <a:rPr lang="en-US" dirty="0" err="1"/>
              <a:t>fuid</a:t>
            </a:r>
            <a:r>
              <a:rPr lang="en-US" dirty="0"/>
              <a:t>.</a:t>
            </a:r>
          </a:p>
          <a:p>
            <a:r>
              <a:rPr lang="en-US" dirty="0"/>
              <a:t>-monitor vital signs every 1hour and assess dehydration, </a:t>
            </a:r>
            <a:r>
              <a:rPr lang="en-US" dirty="0" err="1"/>
              <a:t>tachy</a:t>
            </a:r>
            <a:r>
              <a:rPr lang="en-US" dirty="0"/>
              <a:t> </a:t>
            </a:r>
            <a:r>
              <a:rPr lang="en-US" dirty="0" err="1"/>
              <a:t>cardia,PH</a:t>
            </a:r>
            <a:r>
              <a:rPr lang="en-US" dirty="0"/>
              <a:t> and bicarbonates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989795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/>
              <a:t>5. Monitoring &amp; correction of potassium levels:</a:t>
            </a:r>
            <a:endParaRPr lang="en-US" dirty="0"/>
          </a:p>
          <a:p>
            <a:r>
              <a:rPr lang="en-US" dirty="0"/>
              <a:t> - </a:t>
            </a:r>
            <a:r>
              <a:rPr lang="en-US" dirty="0" err="1"/>
              <a:t>Hyperkalaemia</a:t>
            </a:r>
            <a:r>
              <a:rPr lang="en-US" dirty="0"/>
              <a:t> is present at first due to extracellular shift </a:t>
            </a:r>
            <a:r>
              <a:rPr lang="en-US" dirty="0" err="1"/>
              <a:t>ofk</a:t>
            </a:r>
            <a:r>
              <a:rPr lang="en-US" dirty="0"/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  <a:p>
            <a:r>
              <a:rPr lang="en-US" dirty="0"/>
              <a:t>- </a:t>
            </a:r>
            <a:r>
              <a:rPr lang="en-US" dirty="0" err="1"/>
              <a:t>Hypokalaemia</a:t>
            </a:r>
            <a:r>
              <a:rPr lang="en-US" dirty="0"/>
              <a:t> occurs with insulin due to intracellular shift of K.</a:t>
            </a:r>
          </a:p>
          <a:p>
            <a:r>
              <a:rPr lang="en-US" dirty="0"/>
              <a:t>- K level is monitored /4 hours &amp; corrected if </a:t>
            </a:r>
            <a:r>
              <a:rPr lang="en-US" dirty="0" err="1"/>
              <a:t>needed.monitor</a:t>
            </a:r>
            <a:r>
              <a:rPr lang="en-US" dirty="0"/>
              <a:t> ABG</a:t>
            </a:r>
          </a:p>
          <a:p>
            <a:r>
              <a:rPr lang="en-US" b="1" dirty="0"/>
              <a:t>6-Correction of acidosis:  </a:t>
            </a:r>
            <a:r>
              <a:rPr lang="en-US" dirty="0"/>
              <a:t>By</a:t>
            </a:r>
            <a:r>
              <a:rPr lang="en-US" b="1" dirty="0"/>
              <a:t> </a:t>
            </a:r>
            <a:r>
              <a:rPr lang="en-US" dirty="0"/>
              <a:t>sodium bicarbonate infusion.</a:t>
            </a:r>
          </a:p>
          <a:p>
            <a:r>
              <a:rPr lang="en-US" b="1" dirty="0"/>
              <a:t>Treatment of cause: Ex. </a:t>
            </a:r>
            <a:r>
              <a:rPr lang="en-US" dirty="0"/>
              <a:t>treatment</a:t>
            </a:r>
            <a:r>
              <a:rPr lang="en-US" b="1" dirty="0"/>
              <a:t> </a:t>
            </a:r>
            <a:r>
              <a:rPr lang="en-US" dirty="0"/>
              <a:t>of myocardial infarction.</a:t>
            </a:r>
          </a:p>
          <a:p>
            <a:pPr lvl="0"/>
            <a:r>
              <a:rPr lang="en-US" b="1" u="sng" dirty="0"/>
              <a:t>Broad spectrum antibiotics:  </a:t>
            </a:r>
            <a:r>
              <a:rPr lang="en-US" u="sng" dirty="0"/>
              <a:t>If there is infection.</a:t>
            </a:r>
          </a:p>
          <a:p>
            <a:r>
              <a:rPr lang="en-US" b="1" dirty="0"/>
              <a:t>N.B: Complications of therapy are:</a:t>
            </a:r>
            <a:endParaRPr lang="en-US" dirty="0"/>
          </a:p>
          <a:p>
            <a:r>
              <a:rPr lang="en-US" dirty="0"/>
              <a:t>-</a:t>
            </a:r>
            <a:r>
              <a:rPr lang="en-US" dirty="0" err="1"/>
              <a:t>Hypoglycaemia</a:t>
            </a:r>
            <a:r>
              <a:rPr lang="en-US" dirty="0"/>
              <a:t>.</a:t>
            </a:r>
          </a:p>
          <a:p>
            <a:r>
              <a:rPr lang="en-US" dirty="0" err="1"/>
              <a:t>Hypokalaemia</a:t>
            </a:r>
            <a:r>
              <a:rPr lang="en-US" dirty="0"/>
              <a:t>, shock, seizure</a:t>
            </a:r>
          </a:p>
          <a:p>
            <a:r>
              <a:rPr lang="en-US" dirty="0"/>
              <a:t>Pulmonary </a:t>
            </a:r>
            <a:r>
              <a:rPr lang="en-US" dirty="0" err="1"/>
              <a:t>oedema</a:t>
            </a:r>
            <a:r>
              <a:rPr lang="en-US" dirty="0"/>
              <a:t>, pulmonary </a:t>
            </a:r>
            <a:r>
              <a:rPr lang="en-US" dirty="0" err="1"/>
              <a:t>cracals</a:t>
            </a:r>
            <a:r>
              <a:rPr lang="en-US" dirty="0"/>
              <a:t>, renal failure 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339050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dbl" dirty="0"/>
              <a:t>Collaborative nursing care for DKA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b="1" dirty="0" smtClean="0"/>
              <a:t>Oxygenation/Ventilation</a:t>
            </a:r>
            <a:endParaRPr lang="en-US" dirty="0" smtClean="0"/>
          </a:p>
          <a:p>
            <a:pPr lvl="0"/>
            <a:r>
              <a:rPr lang="en-US" smtClean="0"/>
              <a:t>Provide chest physiotherapy, turn, deep breath, cough, incentive spirometer every 4 h and PRN.</a:t>
            </a:r>
          </a:p>
          <a:p>
            <a:pPr lvl="0"/>
            <a:r>
              <a:rPr lang="en-US" smtClean="0"/>
              <a:t>Continuously monitor patient’s respiratory rate, depth, and pattern. and other signs of respiratory distress.</a:t>
            </a:r>
          </a:p>
          <a:p>
            <a:pPr lvl="0"/>
            <a:r>
              <a:rPr lang="en-US" smtClean="0"/>
              <a:t>Monitor arterial blood gases, pulse oximetry, and, if intubated, end tidal CO2.</a:t>
            </a:r>
          </a:p>
          <a:p>
            <a:pPr lvl="0"/>
            <a:r>
              <a:rPr lang="en-US" smtClean="0"/>
              <a:t>Provide supplemental oxygen.</a:t>
            </a:r>
          </a:p>
          <a:p>
            <a:pPr lvl="0"/>
            <a:r>
              <a:rPr lang="en-US" smtClean="0"/>
              <a:t>Prepare for intubation and mechanical ventilation </a:t>
            </a:r>
          </a:p>
          <a:p>
            <a:pPr lvl="0"/>
            <a:r>
              <a:rPr lang="en-US" smtClean="0"/>
              <a:t>Auscultate breath sounds every 2 h and PRN.</a:t>
            </a:r>
          </a:p>
          <a:p>
            <a:pPr lvl="0"/>
            <a:r>
              <a:rPr lang="en-US" smtClean="0"/>
              <a:t>Take daily chest x-ray.</a:t>
            </a:r>
          </a:p>
          <a:p>
            <a:pPr lvl="0"/>
            <a:r>
              <a:rPr lang="en-US" smtClean="0"/>
              <a:t>Provide chest physiotherapy every 4 h.</a:t>
            </a:r>
          </a:p>
          <a:p>
            <a:pPr lvl="0"/>
            <a:r>
              <a:rPr lang="en-US" smtClean="0"/>
              <a:t>Mobilize out of bed as soon as patient is stabilized.</a:t>
            </a: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80689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dirty="0"/>
              <a:t>Monitor vital signs hourly and PRN.</a:t>
            </a:r>
          </a:p>
          <a:p>
            <a:pPr lvl="0"/>
            <a:r>
              <a:rPr lang="en-US" dirty="0"/>
              <a:t>Assess for dehydration/hypovolemia: tachycardia, decreased central venous pressure (CVP) and pulmonary artery occlusion pressure (PAOP).</a:t>
            </a:r>
          </a:p>
          <a:p>
            <a:pPr lvl="0"/>
            <a:r>
              <a:rPr lang="en-US" dirty="0"/>
              <a:t>Assess for hypervolemia: neck vein distention, pulmonary crackles and edema, increased CVP and PAOP.</a:t>
            </a:r>
          </a:p>
          <a:p>
            <a:pPr lvl="0"/>
            <a:r>
              <a:rPr lang="en-US" dirty="0"/>
              <a:t>Administer vasopressor agents if hypotension is related to vasodilation.</a:t>
            </a:r>
          </a:p>
          <a:p>
            <a:pPr lvl="0"/>
            <a:r>
              <a:rPr lang="en-US" dirty="0"/>
              <a:t>Monitor electrocardiography (ECG) continuously.</a:t>
            </a:r>
          </a:p>
          <a:p>
            <a:pPr lvl="0"/>
            <a:r>
              <a:rPr lang="en-US" dirty="0"/>
              <a:t>Evaluate and treat the cause of dysrhythmias (</a:t>
            </a:r>
            <a:r>
              <a:rPr lang="en-US" dirty="0" err="1"/>
              <a:t>eg</a:t>
            </a:r>
            <a:r>
              <a:rPr lang="en-US" dirty="0"/>
              <a:t>, acidosis, hypoxia, hypokalemia/ hyperkalemia).</a:t>
            </a: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572521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en-US" b="1" dirty="0" smtClean="0"/>
              <a:t>Fluids/Electrolytes</a:t>
            </a:r>
            <a:endParaRPr lang="en-US" dirty="0" smtClean="0"/>
          </a:p>
          <a:p>
            <a:pPr lvl="0"/>
            <a:r>
              <a:rPr lang="en-US" dirty="0" smtClean="0"/>
              <a:t>Infuse </a:t>
            </a:r>
            <a:r>
              <a:rPr lang="en-US" dirty="0"/>
              <a:t>normal saline or lactated Ringer’s solution, then 0.45% normal saline solution.</a:t>
            </a:r>
          </a:p>
          <a:p>
            <a:pPr lvl="0"/>
            <a:r>
              <a:rPr lang="en-US" dirty="0"/>
              <a:t>Monitor serum osmolality, urine output, neurological status, and vital signs closely during rehydration. Observe for complications of DKA (</a:t>
            </a:r>
            <a:r>
              <a:rPr lang="en-US" dirty="0" err="1"/>
              <a:t>eg</a:t>
            </a:r>
            <a:r>
              <a:rPr lang="en-US" dirty="0"/>
              <a:t>, shock, renal failure, decreased LOC, and seizures).</a:t>
            </a:r>
          </a:p>
          <a:p>
            <a:pPr lvl="0"/>
            <a:r>
              <a:rPr lang="en-US" dirty="0"/>
              <a:t>Assess BUN, </a:t>
            </a:r>
            <a:r>
              <a:rPr lang="en-US" dirty="0" err="1"/>
              <a:t>creatinine</a:t>
            </a:r>
            <a:r>
              <a:rPr lang="en-US" dirty="0"/>
              <a:t>, and urine for glucose and ketones.</a:t>
            </a:r>
          </a:p>
          <a:p>
            <a:pPr lvl="0"/>
            <a:r>
              <a:rPr lang="en-US" dirty="0"/>
              <a:t> Assess and replace electrolytes, Mg, and PO4, as indicated.</a:t>
            </a:r>
          </a:p>
          <a:p>
            <a:pPr lvl="0"/>
            <a:r>
              <a:rPr lang="en-US" dirty="0"/>
              <a:t>Closely monitor potassium fluctuations as serum glucose is decreased and acidosis reversed.</a:t>
            </a:r>
          </a:p>
          <a:p>
            <a:pPr lvl="0"/>
            <a:r>
              <a:rPr lang="en-US" dirty="0"/>
              <a:t>Assess arterial pH and bicarbonate level every 2–4 h during rehydration and insulin administration.</a:t>
            </a:r>
          </a:p>
          <a:p>
            <a:pPr lvl="0"/>
            <a:r>
              <a:rPr lang="en-US" dirty="0"/>
              <a:t>Monitor serum glucose every 30–60 min, then every 1–4 h after level is &lt;300 mg/</a:t>
            </a:r>
            <a:r>
              <a:rPr lang="en-US" dirty="0" err="1"/>
              <a:t>dL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Administer intravenous (IV) insulin bolus then continuous low-dose infusion.</a:t>
            </a:r>
          </a:p>
          <a:p>
            <a:pPr lvl="0"/>
            <a:r>
              <a:rPr lang="en-US" dirty="0"/>
              <a:t>Infuse D5 half normal saline solution or D5W, after glucose level is &lt;300 mg/</a:t>
            </a:r>
            <a:r>
              <a:rPr lang="en-US" dirty="0" err="1"/>
              <a:t>dL</a:t>
            </a:r>
            <a:r>
              <a:rPr lang="en-US" dirty="0"/>
              <a:t>.</a:t>
            </a: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172246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b="1" smtClean="0"/>
              <a:t>Nutrition</a:t>
            </a:r>
            <a:endParaRPr lang="en-US" dirty="0"/>
          </a:p>
          <a:p>
            <a:pPr lvl="0"/>
            <a:r>
              <a:rPr lang="en-US" dirty="0"/>
              <a:t>Provide parenteral feeding if patient is fasting (NPO).</a:t>
            </a:r>
          </a:p>
          <a:p>
            <a:pPr lvl="0"/>
            <a:r>
              <a:rPr lang="en-US" dirty="0"/>
              <a:t>Provide clear, then full liquid diet, and assess patient response Progress to diabetic diet (ADA).</a:t>
            </a:r>
          </a:p>
          <a:p>
            <a:pPr lvl="0"/>
            <a:r>
              <a:rPr lang="en-US" dirty="0"/>
              <a:t>Consult dietitian or nutritional support service regarding special nutritional needs.</a:t>
            </a:r>
          </a:p>
          <a:p>
            <a:pPr lvl="0"/>
            <a:r>
              <a:rPr lang="en-US" dirty="0"/>
              <a:t>Monitor albumin, </a:t>
            </a:r>
            <a:r>
              <a:rPr lang="en-US" dirty="0" err="1"/>
              <a:t>prealbumin</a:t>
            </a:r>
            <a:r>
              <a:rPr lang="en-US" dirty="0"/>
              <a:t>, transferrin, cholesterol, triglycerides, glucose, and protein levels.</a:t>
            </a: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487101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en-US" b="1" dirty="0"/>
              <a:t>Comfort/Pain Control</a:t>
            </a:r>
            <a:endParaRPr lang="en-US" dirty="0"/>
          </a:p>
          <a:p>
            <a:pPr lvl="0"/>
            <a:r>
              <a:rPr lang="en-US" dirty="0"/>
              <a:t>Assess pain and discomfort. If pain present, use objective pain scale every 4 h PRN and following administration of pain medication.</a:t>
            </a:r>
          </a:p>
          <a:p>
            <a:pPr lvl="0"/>
            <a:r>
              <a:rPr lang="en-US" dirty="0"/>
              <a:t>If analgesics are needed, administer cautiously due to risk of respiratory and neurological complications.</a:t>
            </a:r>
          </a:p>
          <a:p>
            <a:pPr lvl="0"/>
            <a:r>
              <a:rPr lang="en-US" dirty="0"/>
              <a:t>Consider </a:t>
            </a:r>
            <a:r>
              <a:rPr lang="en-US" dirty="0" err="1"/>
              <a:t>nonpharmacological</a:t>
            </a:r>
            <a:r>
              <a:rPr lang="en-US" dirty="0"/>
              <a:t> pain management techniques (</a:t>
            </a:r>
            <a:r>
              <a:rPr lang="en-US" dirty="0" err="1"/>
              <a:t>eg</a:t>
            </a:r>
            <a:r>
              <a:rPr lang="en-US" dirty="0"/>
              <a:t>, distraction, touch).</a:t>
            </a:r>
          </a:p>
          <a:p>
            <a:pPr lvl="0"/>
            <a:r>
              <a:rPr lang="en-US" dirty="0"/>
              <a:t>Maintain nasogastric tube patency.</a:t>
            </a:r>
          </a:p>
          <a:p>
            <a:pPr lvl="0"/>
            <a:r>
              <a:rPr lang="en-US" dirty="0"/>
              <a:t>Assess bowel sounds every 1–2 h.</a:t>
            </a:r>
          </a:p>
          <a:p>
            <a:pPr lvl="0"/>
            <a:r>
              <a:rPr lang="en-US" dirty="0"/>
              <a:t>Administer antiemetic as ordered.</a:t>
            </a:r>
          </a:p>
          <a:p>
            <a:pPr lvl="0"/>
            <a:r>
              <a:rPr lang="en-US" dirty="0"/>
              <a:t>Provide ice chips and frequent oral hygiene.</a:t>
            </a: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818700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ÙØªÙØ¬Ø© Ø¨Ø­Ø« Ø§ÙØµÙØ± Ø¹Ù âªdiabetic crisis pictureâ¬â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355" y="1066800"/>
            <a:ext cx="7567845" cy="48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9092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Skin Integrity</a:t>
            </a:r>
            <a:endParaRPr lang="en-US" dirty="0"/>
          </a:p>
          <a:p>
            <a:pPr lvl="0"/>
            <a:r>
              <a:rPr lang="en-US" dirty="0"/>
              <a:t>Assess risk for skin breakdown using the Braden Scale</a:t>
            </a:r>
          </a:p>
          <a:p>
            <a:pPr lvl="0"/>
            <a:r>
              <a:rPr lang="en-US" dirty="0"/>
              <a:t>Initially assess skin and circulation every 1–2 h for 12 h.</a:t>
            </a:r>
          </a:p>
          <a:p>
            <a:pPr lvl="0"/>
            <a:r>
              <a:rPr lang="en-US" dirty="0"/>
              <a:t>If risk for skin breakdown is low, assess skin every 8 h and each time patient is repositioned.</a:t>
            </a:r>
          </a:p>
          <a:p>
            <a:pPr lvl="0"/>
            <a:r>
              <a:rPr lang="en-US" dirty="0"/>
              <a:t>Turn patient every 2 h.</a:t>
            </a:r>
          </a:p>
          <a:p>
            <a:pPr lvl="0"/>
            <a:r>
              <a:rPr lang="en-US" dirty="0"/>
              <a:t>Consider pressure relief/reduction mattress if at risk for skin breakdown.</a:t>
            </a: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548642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/>
              <a:t>Hyperosmolar Hyperglycemic </a:t>
            </a:r>
            <a:r>
              <a:rPr lang="en-US" b="1" i="1" dirty="0" err="1"/>
              <a:t>Nonketotic</a:t>
            </a:r>
            <a:r>
              <a:rPr lang="en-US" b="1" i="1" dirty="0"/>
              <a:t> Syndrome (HHNS)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/>
              <a:t>Definition:-</a:t>
            </a:r>
            <a:r>
              <a:rPr lang="en-US" dirty="0"/>
              <a:t> </a:t>
            </a:r>
          </a:p>
          <a:p>
            <a:r>
              <a:rPr lang="en-US" dirty="0"/>
              <a:t>An acute complication of Diabetes mellitus (particularly type 2 DM) characterized by hyperglycemia, Dehydration, and serum hyper osmolality without ketosis</a:t>
            </a: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4251274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/>
              <a:t>Pathophysiology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lvl="0"/>
            <a:r>
              <a:rPr lang="en-US" dirty="0"/>
              <a:t>A reduction in circulating insulin leads to the hyperglycemia .The acidosis that these patients develop is attributed to lactic acidosis and patients often experience polydipsia, polyuria, and progressive decline in LOC. </a:t>
            </a: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389678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/>
              <a:t>Causes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Infection </a:t>
            </a:r>
            <a:r>
              <a:rPr lang="en-US" dirty="0"/>
              <a:t>is a major cause of HHS( Urinary tract infections and pneumonia )</a:t>
            </a:r>
          </a:p>
          <a:p>
            <a:pPr lvl="0"/>
            <a:r>
              <a:rPr lang="en-US" dirty="0"/>
              <a:t>Acute illness such as CVA, myocardial infarction, or pancreatitis. </a:t>
            </a:r>
          </a:p>
          <a:p>
            <a:pPr lvl="0"/>
            <a:r>
              <a:rPr lang="en-US" dirty="0"/>
              <a:t>HHS may also occur secondary to extreme stress </a:t>
            </a:r>
          </a:p>
          <a:p>
            <a:pPr lvl="0"/>
            <a:r>
              <a:rPr lang="en-US" dirty="0"/>
              <a:t>Drugs, such as corticosteroids, thiazide diuretics, sedatives, </a:t>
            </a: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248544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/>
              <a:t>Clinical manifestations </a:t>
            </a:r>
            <a:r>
              <a:rPr lang="en-US" dirty="0"/>
              <a:t/>
            </a:r>
            <a:br>
              <a:rPr lang="en-US" dirty="0"/>
            </a:b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The </a:t>
            </a:r>
            <a:r>
              <a:rPr lang="en-US" dirty="0"/>
              <a:t>clinical manifestations may take days to weeks to develop,</a:t>
            </a:r>
          </a:p>
          <a:p>
            <a:pPr lvl="0"/>
            <a:r>
              <a:rPr lang="en-US" dirty="0"/>
              <a:t>polyuria, polydipsia, and impaired mental state ranging from confusion to coma. </a:t>
            </a:r>
          </a:p>
          <a:p>
            <a:pPr lvl="0"/>
            <a:r>
              <a:rPr lang="en-US" dirty="0"/>
              <a:t>Dehydration is manifested by tachycardia, hypotension, low cardiac output, poor skin turgor, rapid respirations without </a:t>
            </a:r>
            <a:r>
              <a:rPr lang="en-US" dirty="0" err="1"/>
              <a:t>Kussmaul’s</a:t>
            </a:r>
            <a:r>
              <a:rPr lang="en-US" dirty="0"/>
              <a:t> breathing, and warm, flushed skin. The presence of hypothermia is a poor prognostic sign in HHS.</a:t>
            </a: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844384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/>
              <a:t>Management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/>
          </a:p>
          <a:p>
            <a:pPr lvl="0"/>
            <a:r>
              <a:rPr lang="en-US" dirty="0"/>
              <a:t>correcting the volume depletion, controlling hyperglycemia, identifying the underlying cause of HHS and treating it. </a:t>
            </a:r>
          </a:p>
          <a:p>
            <a:pPr lvl="0"/>
            <a:r>
              <a:rPr lang="en-US" dirty="0"/>
              <a:t>Isotonic saline or hypotonic saline solution is administered initially to correct the fluid imbalance, and some patients may require as many as 9 to 12 L of fluid overall. The </a:t>
            </a:r>
          </a:p>
          <a:p>
            <a:pPr lvl="0"/>
            <a:r>
              <a:rPr lang="en-US" dirty="0"/>
              <a:t>low doses of insulin because these patients are vulnerable to the sudden loss of circulating blood volume that occurs with higher doses of insulin and a rapid blood glucose reduction.</a:t>
            </a:r>
          </a:p>
        </p:txBody>
      </p:sp>
    </p:spTree>
    <p:extLst>
      <p:ext uri="{BB962C8B-B14F-4D97-AF65-F5344CB8AC3E}">
        <p14:creationId xmlns:p14="http://schemas.microsoft.com/office/powerpoint/2010/main" val="140482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/>
              <a:t>Hypoglycemia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/>
              <a:t>Definition:- </a:t>
            </a:r>
            <a:endParaRPr lang="en-US" dirty="0"/>
          </a:p>
          <a:p>
            <a:r>
              <a:rPr lang="en-US" dirty="0"/>
              <a:t>is a complication among patients with type 1 diabetes, and it is the most common diabetes-related emergency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222817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Aetiology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pPr lvl="0"/>
            <a:r>
              <a:rPr lang="en-US" dirty="0"/>
              <a:t>Over dose of insulin or </a:t>
            </a:r>
            <a:r>
              <a:rPr lang="en-US" dirty="0" err="1"/>
              <a:t>sulphonylurea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Missing a meal or </a:t>
            </a:r>
            <a:r>
              <a:rPr lang="en-US" dirty="0" err="1"/>
              <a:t>excercising</a:t>
            </a:r>
            <a:r>
              <a:rPr lang="en-US" dirty="0"/>
              <a:t> while using </a:t>
            </a:r>
            <a:r>
              <a:rPr lang="en-US" dirty="0" err="1"/>
              <a:t>hypoglycaemic</a:t>
            </a:r>
            <a:r>
              <a:rPr lang="en-US" dirty="0"/>
              <a:t> drugs.</a:t>
            </a:r>
          </a:p>
          <a:p>
            <a:pPr lvl="0"/>
            <a:r>
              <a:rPr lang="en-US" dirty="0"/>
              <a:t>Excess intake of alcohol while using </a:t>
            </a:r>
            <a:r>
              <a:rPr lang="en-US" dirty="0" err="1"/>
              <a:t>hypoglycaemic</a:t>
            </a:r>
            <a:r>
              <a:rPr lang="en-US" dirty="0"/>
              <a:t> drugs.</a:t>
            </a:r>
          </a:p>
          <a:p>
            <a:pPr lvl="0"/>
            <a:r>
              <a:rPr lang="en-US" dirty="0"/>
              <a:t>Stress</a:t>
            </a:r>
          </a:p>
          <a:p>
            <a:pPr lvl="0"/>
            <a:r>
              <a:rPr lang="en-US" dirty="0"/>
              <a:t>Weight loss</a:t>
            </a:r>
          </a:p>
          <a:p>
            <a:pPr lvl="0"/>
            <a:r>
              <a:rPr lang="en-US" dirty="0"/>
              <a:t>Severe liver disease</a:t>
            </a:r>
          </a:p>
          <a:p>
            <a:pPr lvl="0"/>
            <a:r>
              <a:rPr lang="en-US" dirty="0"/>
              <a:t>Severe sepsis</a:t>
            </a: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46832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Pathogenesis</a:t>
            </a:r>
            <a:endParaRPr lang="en-US" dirty="0"/>
          </a:p>
          <a:p>
            <a:pPr lvl="0"/>
            <a:r>
              <a:rPr lang="en-US" dirty="0" err="1"/>
              <a:t>Hypoglycaemia</a:t>
            </a:r>
            <a:r>
              <a:rPr lang="en-US" dirty="0"/>
              <a:t> causes lack of energy to the brain, confusion &amp; coma.</a:t>
            </a:r>
          </a:p>
          <a:p>
            <a:pPr lvl="0"/>
            <a:r>
              <a:rPr lang="en-US" dirty="0"/>
              <a:t>Adrenaline is secreted to convert liver glycogen to glucose.</a:t>
            </a:r>
          </a:p>
          <a:p>
            <a:pPr lvl="0"/>
            <a:r>
              <a:rPr lang="en-US" dirty="0" err="1"/>
              <a:t>Hyperadrenalism</a:t>
            </a:r>
            <a:r>
              <a:rPr lang="en-US" dirty="0"/>
              <a:t> causes stimulation of the sympathetic system.</a:t>
            </a: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090097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Clinical features</a:t>
            </a:r>
            <a:r>
              <a:rPr lang="en-US" dirty="0"/>
              <a:t/>
            </a:r>
            <a:br>
              <a:rPr lang="en-US" dirty="0"/>
            </a:b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dirty="0" smtClean="0"/>
              <a:t>S </a:t>
            </a:r>
            <a:r>
              <a:rPr lang="en-US" dirty="0"/>
              <a:t>&amp; S of sympathetic over activity:</a:t>
            </a:r>
          </a:p>
          <a:p>
            <a:pPr lvl="0"/>
            <a:r>
              <a:rPr lang="en-US" dirty="0"/>
              <a:t>The onset is usually sudden.</a:t>
            </a:r>
          </a:p>
          <a:p>
            <a:pPr lvl="0"/>
            <a:r>
              <a:rPr lang="en-US" dirty="0"/>
              <a:t>The patient is irritable, confused &amp; then </a:t>
            </a:r>
            <a:r>
              <a:rPr lang="en-US" dirty="0" err="1"/>
              <a:t>comatosed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Palpitation &amp; sense of fear.      -  Sweating &amp; tremors.</a:t>
            </a:r>
          </a:p>
          <a:p>
            <a:pPr lvl="0"/>
            <a:r>
              <a:rPr lang="en-US" dirty="0"/>
              <a:t>Wet skin.      - Dilated pupil.</a:t>
            </a:r>
          </a:p>
          <a:p>
            <a:pPr lvl="0"/>
            <a:r>
              <a:rPr lang="en-US" dirty="0"/>
              <a:t>Rapid &amp; strong pulse.         - Increased systolic BP.</a:t>
            </a:r>
          </a:p>
          <a:p>
            <a:pPr lvl="0"/>
            <a:r>
              <a:rPr lang="en-US" dirty="0"/>
              <a:t>Exaggerated deep reflexes.  - Rapid response to oral or IV glucose.</a:t>
            </a: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535698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3200" b="1" u="sng" dirty="0" smtClean="0"/>
              <a:t/>
            </a:r>
            <a:br>
              <a:rPr lang="en-US" sz="3200" b="1" u="sng" dirty="0" smtClean="0"/>
            </a:br>
            <a:r>
              <a:rPr lang="en-US" sz="3200" b="1" u="sng" dirty="0" smtClean="0"/>
              <a:t>Diabetic </a:t>
            </a:r>
            <a:r>
              <a:rPr lang="en-US" sz="3200" b="1" u="sng" dirty="0"/>
              <a:t>Ketoacidosis</a:t>
            </a:r>
            <a:r>
              <a:rPr lang="en-US" sz="2400" dirty="0"/>
              <a:t/>
            </a:r>
            <a:br>
              <a:rPr lang="en-US" sz="2400" dirty="0"/>
            </a:br>
            <a:endParaRPr lang="ar-EG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Definition: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A </a:t>
            </a:r>
            <a:r>
              <a:rPr lang="en-US" dirty="0"/>
              <a:t>potentially life threatening complication in patients with diabetes mellitus. Lead to disorder metabolism of protein, carbohydrates and fats from sever insulin deficiency with type 2 diabetes and type I</a:t>
            </a: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178484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/>
              <a:t>Inves­tigations</a:t>
            </a:r>
            <a:endParaRPr lang="en-US" dirty="0"/>
          </a:p>
          <a:p>
            <a:r>
              <a:rPr lang="en-US" b="1" dirty="0"/>
              <a:t>1-Urine:</a:t>
            </a:r>
            <a:r>
              <a:rPr lang="en-US" dirty="0"/>
              <a:t>Contains glucose.</a:t>
            </a:r>
          </a:p>
          <a:p>
            <a:r>
              <a:rPr lang="en-US" b="1" dirty="0"/>
              <a:t>Blood glucose:  </a:t>
            </a:r>
            <a:r>
              <a:rPr lang="en-US" dirty="0"/>
              <a:t>Markedly decreased.</a:t>
            </a:r>
          </a:p>
          <a:p>
            <a:r>
              <a:rPr lang="en-US" b="1" u="sng" dirty="0"/>
              <a:t>Treatment:-</a:t>
            </a:r>
            <a:endParaRPr lang="en-US" dirty="0"/>
          </a:p>
          <a:p>
            <a:r>
              <a:rPr lang="en-US" b="1" dirty="0"/>
              <a:t>A- education:-</a:t>
            </a:r>
            <a:endParaRPr lang="en-US" dirty="0"/>
          </a:p>
          <a:p>
            <a:pPr lvl="0"/>
            <a:r>
              <a:rPr lang="en-US" dirty="0"/>
              <a:t>Diabetic patient should be educated about early symptoms of hypoglycemia (fatigue, lack of concentration)</a:t>
            </a:r>
          </a:p>
          <a:p>
            <a:pPr lvl="0"/>
            <a:r>
              <a:rPr lang="en-US" dirty="0"/>
              <a:t>Should keep a piece of sugar always with him</a:t>
            </a:r>
          </a:p>
          <a:p>
            <a:r>
              <a:rPr lang="en-US" b="1" dirty="0"/>
              <a:t>b –does of insulin should be reduced in such conditions:-</a:t>
            </a:r>
            <a:endParaRPr lang="en-US" dirty="0"/>
          </a:p>
          <a:p>
            <a:r>
              <a:rPr lang="en-US" dirty="0"/>
              <a:t>1- in winter (as exposure to cold increase break down of glucose )</a:t>
            </a:r>
          </a:p>
          <a:p>
            <a:r>
              <a:rPr lang="en-US" dirty="0"/>
              <a:t>2- Split evening dose of insulin</a:t>
            </a:r>
          </a:p>
          <a:p>
            <a:r>
              <a:rPr lang="en-US" dirty="0"/>
              <a:t>3- before vigorous exercises  </a:t>
            </a: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057661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81000"/>
            <a:ext cx="8229600" cy="6126163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3- before vigorous exercises  </a:t>
            </a:r>
          </a:p>
          <a:p>
            <a:r>
              <a:rPr lang="en-US" b="1" dirty="0"/>
              <a:t>Treatment of hypoglycemic coma:-</a:t>
            </a:r>
            <a:endParaRPr lang="en-US" dirty="0"/>
          </a:p>
          <a:p>
            <a:pPr lvl="0"/>
            <a:r>
              <a:rPr lang="en-US" dirty="0"/>
              <a:t>I.V 50 ml of 50% dextrose till regains conscious </a:t>
            </a:r>
          </a:p>
          <a:p>
            <a:pPr lvl="0"/>
            <a:r>
              <a:rPr lang="en-US" dirty="0"/>
              <a:t>Oral CHO and IV infusion of 5% to 10% dextrose</a:t>
            </a:r>
          </a:p>
          <a:p>
            <a:pPr lvl="0"/>
            <a:r>
              <a:rPr lang="en-US" dirty="0"/>
              <a:t>IM glycogen is given unless in starvation or hypoglycemia due to increased oral hypoglycemic </a:t>
            </a:r>
          </a:p>
          <a:p>
            <a:pPr lvl="0"/>
            <a:r>
              <a:rPr lang="en-US" dirty="0"/>
              <a:t>Treatment of other causes </a:t>
            </a:r>
          </a:p>
          <a:p>
            <a:r>
              <a:rPr lang="en-US" b="1" dirty="0"/>
              <a:t>The usual recommendation is for 15 g of a fast-acting concentrated source of carbohydrate such as the following, given orally:</a:t>
            </a:r>
            <a:endParaRPr lang="en-US" dirty="0"/>
          </a:p>
          <a:p>
            <a:r>
              <a:rPr lang="en-US" dirty="0"/>
              <a:t>1-Oral glucose in early hypoglycemia</a:t>
            </a:r>
          </a:p>
          <a:p>
            <a:r>
              <a:rPr lang="en-US" dirty="0"/>
              <a:t>2- IV glucose in sever hypoglycemia  </a:t>
            </a:r>
          </a:p>
          <a:p>
            <a:r>
              <a:rPr lang="en-US" dirty="0"/>
              <a:t>• Three or four commercially prepared glucose tablets</a:t>
            </a:r>
          </a:p>
          <a:p>
            <a:r>
              <a:rPr lang="en-US" dirty="0"/>
              <a:t>• 4 to 6 oz. of fruit juice or regular soda</a:t>
            </a:r>
          </a:p>
          <a:p>
            <a:r>
              <a:rPr lang="en-US" dirty="0"/>
              <a:t>• 6 to 10 Life Savers or other hard candies</a:t>
            </a:r>
          </a:p>
          <a:p>
            <a:r>
              <a:rPr lang="en-US" dirty="0"/>
              <a:t>• 2 to 3 teaspoons of sugar or honey 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565874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010770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 etiology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334000"/>
          </a:xfrm>
        </p:spPr>
        <p:txBody>
          <a:bodyPr>
            <a:normAutofit fontScale="92500"/>
          </a:bodyPr>
          <a:lstStyle/>
          <a:p>
            <a:pPr marL="0" lvl="0" indent="0">
              <a:buNone/>
            </a:pPr>
            <a:r>
              <a:rPr lang="en-US" dirty="0" smtClean="0"/>
              <a:t>1-Severe </a:t>
            </a:r>
            <a:r>
              <a:rPr lang="en-US" dirty="0"/>
              <a:t>diabetes  , usually type 1.</a:t>
            </a:r>
          </a:p>
          <a:p>
            <a:pPr marL="0" lvl="0" indent="0">
              <a:buNone/>
            </a:pPr>
            <a:r>
              <a:rPr lang="en-US" dirty="0" smtClean="0"/>
              <a:t>2- Precipitating </a:t>
            </a:r>
            <a:r>
              <a:rPr lang="en-US" dirty="0"/>
              <a:t>factor</a:t>
            </a:r>
            <a:r>
              <a:rPr lang="en-US" dirty="0" smtClean="0"/>
              <a:t>: stress</a:t>
            </a:r>
            <a:r>
              <a:rPr lang="en-US" dirty="0"/>
              <a:t>, which needs high energy as:</a:t>
            </a:r>
          </a:p>
          <a:p>
            <a:pPr lvl="0"/>
            <a:r>
              <a:rPr lang="en-US" dirty="0"/>
              <a:t>Infection.                             -Severe exertion.</a:t>
            </a:r>
          </a:p>
          <a:p>
            <a:pPr lvl="0"/>
            <a:r>
              <a:rPr lang="en-US" dirty="0"/>
              <a:t>Trauma &amp; operations.         -  Pregnancy &amp; </a:t>
            </a:r>
            <a:r>
              <a:rPr lang="en-US" dirty="0" err="1"/>
              <a:t>labour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Severe vomiting                   -Starvation.</a:t>
            </a:r>
          </a:p>
          <a:p>
            <a:pPr lvl="0" algn="r"/>
            <a:r>
              <a:rPr lang="en-US" dirty="0"/>
              <a:t>Excess intake of fats.   </a:t>
            </a:r>
            <a:r>
              <a:rPr lang="en-US" dirty="0" smtClean="0"/>
              <a:t>                     </a:t>
            </a:r>
            <a:r>
              <a:rPr lang="en-US" dirty="0"/>
              <a:t>-</a:t>
            </a:r>
            <a:r>
              <a:rPr lang="en-US" dirty="0" err="1"/>
              <a:t>Neglegence</a:t>
            </a:r>
            <a:r>
              <a:rPr lang="en-US" dirty="0"/>
              <a:t> of treatment.</a:t>
            </a:r>
          </a:p>
          <a:p>
            <a:pPr lvl="0" algn="r"/>
            <a:r>
              <a:rPr lang="en-US" dirty="0"/>
              <a:t>Myocardial infarction.  </a:t>
            </a:r>
            <a:r>
              <a:rPr lang="en-US" dirty="0" smtClean="0"/>
              <a:t>             </a:t>
            </a:r>
            <a:r>
              <a:rPr lang="en-US" dirty="0"/>
              <a:t>-Cerebrovascular </a:t>
            </a:r>
            <a:r>
              <a:rPr lang="en-US" dirty="0" smtClean="0"/>
              <a:t>         stroke</a:t>
            </a:r>
            <a:r>
              <a:rPr lang="en-US" dirty="0"/>
              <a:t>.</a:t>
            </a: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506672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Pathogenesis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>
                <a:sym typeface="Symbol"/>
              </a:rPr>
              <a:t></a:t>
            </a:r>
            <a:r>
              <a:rPr lang="en-US" dirty="0"/>
              <a:t> insulin → </a:t>
            </a:r>
            <a:r>
              <a:rPr lang="en-US" dirty="0" err="1"/>
              <a:t>hyperglycaemia</a:t>
            </a:r>
            <a:r>
              <a:rPr lang="en-US" dirty="0"/>
              <a:t> → osmotic diuresis→ dehydration</a:t>
            </a:r>
            <a:r>
              <a:rPr lang="en-US" dirty="0" smtClean="0"/>
              <a:t>.</a:t>
            </a:r>
          </a:p>
          <a:p>
            <a:pPr marL="0" lvl="0" indent="0">
              <a:buNone/>
            </a:pPr>
            <a:endParaRPr lang="en-US" dirty="0"/>
          </a:p>
          <a:p>
            <a:pPr lvl="0"/>
            <a:r>
              <a:rPr lang="en-US" dirty="0">
                <a:sym typeface="Symbol"/>
              </a:rPr>
              <a:t></a:t>
            </a:r>
            <a:r>
              <a:rPr lang="en-US" dirty="0"/>
              <a:t> utilization of fat to produce energy → ketone bodies →   ketone </a:t>
            </a:r>
            <a:r>
              <a:rPr lang="en-US" dirty="0" err="1"/>
              <a:t>acidosis→metabolic</a:t>
            </a:r>
            <a:r>
              <a:rPr lang="en-US" dirty="0"/>
              <a:t> acidosis.</a:t>
            </a: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107495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ÙØªÙØ¬Ø© Ø¨Ø­Ø« Ø§ÙØµÙØ± Ø¹Ù âªpictures clinical picture of diabetic ketoacidosisâ¬â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EG"/>
          </a:p>
        </p:txBody>
      </p:sp>
      <p:sp>
        <p:nvSpPr>
          <p:cNvPr id="5" name="AutoShape 4" descr="ÙØªÙØ¬Ø© Ø¨Ø­Ø« Ø§ÙØµÙØ± Ø¹Ù âªpictures clinical picture of diabetic ketoacidosisâ¬â"/>
          <p:cNvSpPr>
            <a:spLocks noChangeAspect="1" noChangeArrowheads="1"/>
          </p:cNvSpPr>
          <p:nvPr/>
        </p:nvSpPr>
        <p:spPr bwMode="auto">
          <a:xfrm>
            <a:off x="9075738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EG"/>
          </a:p>
        </p:txBody>
      </p:sp>
      <p:sp>
        <p:nvSpPr>
          <p:cNvPr id="6" name="AutoShape 6" descr="ÙØªÙØ¬Ø© Ø¨Ø­Ø« Ø§ÙØµÙØ± Ø¹Ù âªpictures clinical picture of diabetic ketoacidosisâ¬â"/>
          <p:cNvSpPr>
            <a:spLocks noChangeAspect="1" noChangeArrowheads="1"/>
          </p:cNvSpPr>
          <p:nvPr/>
        </p:nvSpPr>
        <p:spPr bwMode="auto">
          <a:xfrm>
            <a:off x="9228138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EG"/>
          </a:p>
        </p:txBody>
      </p:sp>
      <p:pic>
        <p:nvPicPr>
          <p:cNvPr id="2055" name="Picture 7" descr="C:\Users\الله\Desktop\dka-9-63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12738"/>
            <a:ext cx="8534400" cy="65452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2162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dbl" dirty="0"/>
              <a:t>Diagnostic &amp; laboratory </a:t>
            </a:r>
            <a:r>
              <a:rPr lang="en-US" b="1" u="dbl" dirty="0" smtClean="0"/>
              <a:t>finding</a:t>
            </a:r>
            <a:r>
              <a:rPr lang="en-US" dirty="0"/>
              <a:t/>
            </a:r>
            <a:br>
              <a:rPr lang="en-US" dirty="0"/>
            </a:b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/>
          </a:bodyPr>
          <a:lstStyle/>
          <a:p>
            <a:r>
              <a:rPr lang="en-US" b="1" dirty="0" smtClean="0"/>
              <a:t>1- </a:t>
            </a:r>
            <a:r>
              <a:rPr lang="en-US" b="1" dirty="0"/>
              <a:t>Urine analysis:</a:t>
            </a:r>
            <a:r>
              <a:rPr lang="en-US" dirty="0"/>
              <a:t>   Contains glucose &amp; acetone. </a:t>
            </a:r>
          </a:p>
          <a:p>
            <a:r>
              <a:rPr lang="en-US" b="1" dirty="0"/>
              <a:t>2- Blood glucose:</a:t>
            </a:r>
            <a:r>
              <a:rPr lang="en-US" dirty="0"/>
              <a:t>   Markedly elevated  Blood glucose levels may vary from 300 to 800 mg/</a:t>
            </a:r>
            <a:r>
              <a:rPr lang="en-US" dirty="0" err="1"/>
              <a:t>dL</a:t>
            </a:r>
            <a:endParaRPr lang="en-US" dirty="0"/>
          </a:p>
          <a:p>
            <a:r>
              <a:rPr lang="en-US" dirty="0"/>
              <a:t>3-</a:t>
            </a:r>
            <a:r>
              <a:rPr lang="en-US" b="1" dirty="0"/>
              <a:t>Blood </a:t>
            </a:r>
            <a:r>
              <a:rPr lang="en-US" b="1" dirty="0" err="1"/>
              <a:t>electolvtes</a:t>
            </a:r>
            <a:r>
              <a:rPr lang="en-US" b="1" dirty="0"/>
              <a:t>:</a:t>
            </a:r>
            <a:r>
              <a:rPr lang="en-US" dirty="0"/>
              <a:t> K: </a:t>
            </a:r>
            <a:r>
              <a:rPr lang="en-US" dirty="0">
                <a:sym typeface="Symbol"/>
              </a:rPr>
              <a:t></a:t>
            </a:r>
            <a:r>
              <a:rPr lang="en-US" dirty="0"/>
              <a:t> due to extra-cellular shift.</a:t>
            </a:r>
          </a:p>
          <a:p>
            <a:r>
              <a:rPr lang="en-US" dirty="0"/>
              <a:t>4-blood gases :- HCO</a:t>
            </a:r>
            <a:r>
              <a:rPr lang="en-US" baseline="-25000" dirty="0"/>
              <a:t>3</a:t>
            </a:r>
            <a:r>
              <a:rPr lang="en-US" dirty="0"/>
              <a:t>: </a:t>
            </a:r>
            <a:r>
              <a:rPr lang="en-US" dirty="0">
                <a:sym typeface="Symbol"/>
              </a:rPr>
              <a:t></a:t>
            </a:r>
            <a:r>
              <a:rPr lang="en-US" dirty="0"/>
              <a:t>: due to </a:t>
            </a:r>
            <a:r>
              <a:rPr lang="en-US" dirty="0" err="1"/>
              <a:t>acidosis.,PH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</a:t>
            </a:r>
            <a:r>
              <a:rPr lang="en-US" dirty="0"/>
              <a:t>&lt;7.4 </a:t>
            </a:r>
            <a:r>
              <a:rPr lang="en-US" dirty="0" err="1"/>
              <a:t>and</a:t>
            </a:r>
            <a:r>
              <a:rPr lang="en-US" dirty="0" err="1">
                <a:sym typeface="Symbol"/>
              </a:rPr>
              <a:t></a:t>
            </a:r>
            <a:r>
              <a:rPr lang="en-US" dirty="0" err="1"/>
              <a:t>lactic</a:t>
            </a:r>
            <a:r>
              <a:rPr lang="en-US" dirty="0"/>
              <a:t> acid </a:t>
            </a:r>
          </a:p>
          <a:p>
            <a:r>
              <a:rPr lang="en-US" dirty="0"/>
              <a:t>5-Other tests such as (</a:t>
            </a:r>
            <a:r>
              <a:rPr lang="en-US" dirty="0">
                <a:hlinkClick r:id="rId2"/>
              </a:rPr>
              <a:t>chest x-ray</a:t>
            </a:r>
            <a:r>
              <a:rPr lang="en-US" dirty="0"/>
              <a:t>, </a:t>
            </a:r>
            <a:r>
              <a:rPr lang="en-US" dirty="0">
                <a:hlinkClick r:id="rId3"/>
              </a:rPr>
              <a:t>ECG</a:t>
            </a:r>
            <a:r>
              <a:rPr lang="en-US" dirty="0"/>
              <a:t>, urine analysis, and possibly </a:t>
            </a:r>
            <a:r>
              <a:rPr lang="en-US" dirty="0">
                <a:hlinkClick r:id="rId4"/>
              </a:rPr>
              <a:t>CT scan</a:t>
            </a:r>
            <a:r>
              <a:rPr lang="en-US" dirty="0"/>
              <a:t> of the </a:t>
            </a:r>
            <a:r>
              <a:rPr lang="en-US" dirty="0">
                <a:hlinkClick r:id="rId5"/>
              </a:rPr>
              <a:t>brain</a:t>
            </a:r>
            <a:r>
              <a:rPr lang="en-US" dirty="0"/>
              <a:t>)</a:t>
            </a: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954884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/>
              <a:t>Management of diabetic ketoacidosis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1-Hospitalisation:</a:t>
            </a:r>
            <a:r>
              <a:rPr lang="en-US" dirty="0"/>
              <a:t>  Is a must in every case.</a:t>
            </a:r>
          </a:p>
          <a:p>
            <a:r>
              <a:rPr lang="en-US" dirty="0"/>
              <a:t>2-Measures to care for the </a:t>
            </a:r>
            <a:r>
              <a:rPr lang="en-US" dirty="0" err="1"/>
              <a:t>comatosed</a:t>
            </a:r>
            <a:r>
              <a:rPr lang="en-US" dirty="0"/>
              <a:t> patient. </a:t>
            </a: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041425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r>
              <a:rPr lang="en-US" b="1" dirty="0"/>
              <a:t>3-Insulin replacement:</a:t>
            </a:r>
            <a:endParaRPr lang="en-US" dirty="0"/>
          </a:p>
          <a:p>
            <a:r>
              <a:rPr lang="en-US" dirty="0"/>
              <a:t>Blood glucose level should not fall too fast or too far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Not</a:t>
            </a:r>
            <a:r>
              <a:rPr lang="en-US" dirty="0" smtClean="0"/>
              <a:t> :-</a:t>
            </a:r>
            <a:r>
              <a:rPr lang="en-US" dirty="0" smtClean="0"/>
              <a:t> </a:t>
            </a:r>
            <a:r>
              <a:rPr lang="en-US" dirty="0"/>
              <a:t>Sudden and rapid lowering of the blood glucose lead to vascular collapse Low doses of soluble insulin are given regularly either IV or IM</a:t>
            </a:r>
          </a:p>
          <a:p>
            <a:pPr lvl="0"/>
            <a:r>
              <a:rPr lang="en-US" dirty="0"/>
              <a:t>Subcutaneous insulin injections given every 1 to 2 hours for mild or moderate DKA</a:t>
            </a:r>
            <a:r>
              <a:rPr lang="en-US" dirty="0" smtClean="0"/>
              <a:t>,.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335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1856</Words>
  <Application>Microsoft Office PowerPoint</Application>
  <PresentationFormat>On-screen Show (4:3)</PresentationFormat>
  <Paragraphs>174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 Theme</vt:lpstr>
      <vt:lpstr>Diabetic crisis</vt:lpstr>
      <vt:lpstr>PowerPoint Presentation</vt:lpstr>
      <vt:lpstr> Diabetic Ketoacidosis </vt:lpstr>
      <vt:lpstr>A etiology</vt:lpstr>
      <vt:lpstr>Pathogenesis</vt:lpstr>
      <vt:lpstr>PowerPoint Presentation</vt:lpstr>
      <vt:lpstr>Diagnostic &amp; laboratory finding </vt:lpstr>
      <vt:lpstr>Management of diabetic ketoacidosis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Collaborative nursing care for DKA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Hyperosmolar Hyperglycemic Nonketotic Syndrome (HHNS)</vt:lpstr>
      <vt:lpstr>Pathophysiology</vt:lpstr>
      <vt:lpstr>Causes</vt:lpstr>
      <vt:lpstr>Clinical manifestations  </vt:lpstr>
      <vt:lpstr>Management</vt:lpstr>
      <vt:lpstr>Hypoglycemia</vt:lpstr>
      <vt:lpstr>Aetiology</vt:lpstr>
      <vt:lpstr>PowerPoint Presentation</vt:lpstr>
      <vt:lpstr>Clinical features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Diabetic crisis</dc:title>
  <dc:creator>الله</dc:creator>
  <cp:lastModifiedBy>الله</cp:lastModifiedBy>
  <cp:revision>62</cp:revision>
  <dcterms:created xsi:type="dcterms:W3CDTF">2006-08-16T00:00:00Z</dcterms:created>
  <dcterms:modified xsi:type="dcterms:W3CDTF">2020-04-22T14:02:30Z</dcterms:modified>
</cp:coreProperties>
</file>