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0">
              <a:lnSpc>
                <a:spcPct val="115000"/>
              </a:lnSpc>
              <a:spcAft>
                <a:spcPts val="0"/>
              </a:spcAft>
            </a:pPr>
            <a:r>
              <a:rPr lang="en-US" sz="4400" dirty="0">
                <a:latin typeface="TimesNewRomanPS-BoldMT"/>
                <a:ea typeface="Calibri"/>
                <a:cs typeface="Arial"/>
              </a:rPr>
              <a:t>Breathing and coughing exercise</a:t>
            </a:r>
            <a:r>
              <a:rPr lang="en-US" sz="2800" dirty="0">
                <a:latin typeface="Calibri"/>
                <a:ea typeface="Calibri"/>
                <a:cs typeface="Arial"/>
              </a:rPr>
              <a:t/>
            </a:r>
            <a:br>
              <a:rPr lang="en-US" sz="2800" dirty="0">
                <a:latin typeface="Calibri"/>
                <a:ea typeface="Calibri"/>
                <a:cs typeface="Arial"/>
              </a:rPr>
            </a:b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Prepared by: Mona Abd El- Naser</a:t>
            </a:r>
            <a:endParaRPr lang="ar-EG" sz="2400" b="1" dirty="0"/>
          </a:p>
        </p:txBody>
      </p:sp>
    </p:spTree>
    <p:extLst>
      <p:ext uri="{BB962C8B-B14F-4D97-AF65-F5344CB8AC3E}">
        <p14:creationId xmlns:p14="http://schemas.microsoft.com/office/powerpoint/2010/main" val="18594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3600" dirty="0"/>
              <a:t>Definition: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/>
              <a:t>Movements used to improve </a:t>
            </a:r>
            <a:r>
              <a:rPr lang="en-US" sz="2800" dirty="0" smtClean="0"/>
              <a:t>pulmonary gas </a:t>
            </a:r>
            <a:r>
              <a:rPr lang="en-US" sz="2800" dirty="0"/>
              <a:t>exchange or to maintain respiratory function, especially after prolonged </a:t>
            </a:r>
            <a:r>
              <a:rPr lang="en-US" sz="2800" dirty="0" smtClean="0"/>
              <a:t>inactivity </a:t>
            </a:r>
            <a:r>
              <a:rPr lang="en-US" sz="2800" dirty="0"/>
              <a:t>or general </a:t>
            </a:r>
            <a:r>
              <a:rPr lang="en-US" sz="2800" dirty="0" smtClean="0"/>
              <a:t>anesthesia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067552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deep breathing exercises:</a:t>
            </a:r>
            <a:endParaRPr lang="ar-EG" dirty="0"/>
          </a:p>
        </p:txBody>
      </p:sp>
      <p:sp>
        <p:nvSpPr>
          <p:cNvPr id="3" name="Rectangle 2"/>
          <p:cNvSpPr/>
          <p:nvPr/>
        </p:nvSpPr>
        <p:spPr>
          <a:xfrm>
            <a:off x="304800" y="1600200"/>
            <a:ext cx="6553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/>
                </a:solidFill>
              </a:rPr>
              <a:t>1.</a:t>
            </a:r>
            <a:r>
              <a:rPr lang="en-US" sz="2800" b="1" u="sng" dirty="0" smtClean="0"/>
              <a:t>Diaphragmatic </a:t>
            </a:r>
            <a:r>
              <a:rPr lang="en-US" sz="2800" b="1" u="sng" dirty="0"/>
              <a:t>Breathing Exercise</a:t>
            </a:r>
            <a:r>
              <a:rPr lang="en-US" sz="2800" b="1" u="sng" dirty="0" smtClean="0"/>
              <a:t>;</a:t>
            </a:r>
          </a:p>
          <a:p>
            <a:pPr marL="457200" indent="-457200">
              <a:buAutoNum type="arabicPeriod"/>
            </a:pPr>
            <a:endParaRPr lang="en-US" sz="2800" u="sng" dirty="0"/>
          </a:p>
          <a:p>
            <a:r>
              <a:rPr lang="en-US" sz="2400" dirty="0" smtClean="0"/>
              <a:t>Diaphragmatic </a:t>
            </a:r>
            <a:r>
              <a:rPr lang="en-US" sz="2400" dirty="0"/>
              <a:t>breathing strengthens the </a:t>
            </a:r>
            <a:r>
              <a:rPr lang="en-US" sz="2400" dirty="0" smtClean="0"/>
              <a:t>   diaphragm</a:t>
            </a:r>
            <a:r>
              <a:rPr lang="en-US" sz="2400" dirty="0"/>
              <a:t>, decreases the use </a:t>
            </a:r>
            <a:r>
              <a:rPr lang="en-US" sz="2400" dirty="0" smtClean="0"/>
              <a:t>of accessory </a:t>
            </a:r>
            <a:r>
              <a:rPr lang="en-US" sz="2400" dirty="0"/>
              <a:t>muscles and allows for better emptying of the lungs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dirty="0"/>
              <a:t> </a:t>
            </a:r>
            <a:r>
              <a:rPr lang="en-US" sz="2800" b="1" dirty="0" smtClean="0">
                <a:solidFill>
                  <a:schemeClr val="accent3"/>
                </a:solidFill>
              </a:rPr>
              <a:t>2</a:t>
            </a:r>
            <a:r>
              <a:rPr lang="en-US" sz="2800" b="1" dirty="0">
                <a:solidFill>
                  <a:schemeClr val="accent3"/>
                </a:solidFill>
              </a:rPr>
              <a:t>.</a:t>
            </a:r>
            <a:r>
              <a:rPr lang="en-US" sz="2800" dirty="0"/>
              <a:t> </a:t>
            </a:r>
            <a:r>
              <a:rPr lang="en-US" sz="2800" b="1" u="sng" dirty="0"/>
              <a:t>Pursed-lip breathing</a:t>
            </a:r>
            <a:r>
              <a:rPr lang="en-US" sz="2800" b="1" u="sng" dirty="0" smtClean="0"/>
              <a:t>;</a:t>
            </a:r>
          </a:p>
          <a:p>
            <a:endParaRPr lang="en-US" sz="2400" u="sng" dirty="0"/>
          </a:p>
          <a:p>
            <a:r>
              <a:rPr lang="en-US" sz="2400" dirty="0"/>
              <a:t>Pursed lip breathing slows the respiratory rate, decreases the </a:t>
            </a:r>
            <a:r>
              <a:rPr lang="en-US" sz="2400" dirty="0" smtClean="0"/>
              <a:t>dynamic compression of the airway and thus keeps them  </a:t>
            </a:r>
          </a:p>
          <a:p>
            <a:r>
              <a:rPr lang="en-US" sz="2400" dirty="0" smtClean="0"/>
              <a:t>Open longer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05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Purpose:</a:t>
            </a:r>
            <a:br>
              <a:rPr lang="en-US" dirty="0"/>
            </a:br>
            <a:endParaRPr lang="ar-EG" dirty="0"/>
          </a:p>
        </p:txBody>
      </p:sp>
      <p:sp>
        <p:nvSpPr>
          <p:cNvPr id="3" name="Rectangle 2"/>
          <p:cNvSpPr/>
          <p:nvPr/>
        </p:nvSpPr>
        <p:spPr>
          <a:xfrm>
            <a:off x="381000" y="1371600"/>
            <a:ext cx="7315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1. </a:t>
            </a:r>
            <a:r>
              <a:rPr lang="en-US" sz="2800" dirty="0"/>
              <a:t>To maintain blood circulation.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2.</a:t>
            </a:r>
            <a:r>
              <a:rPr lang="en-US" sz="2800" dirty="0"/>
              <a:t> To stimulate respiratory function and </a:t>
            </a:r>
            <a:r>
              <a:rPr lang="en-US" sz="2800" dirty="0" smtClean="0"/>
              <a:t>         lung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3.</a:t>
            </a:r>
            <a:r>
              <a:rPr lang="en-US" sz="2800" dirty="0"/>
              <a:t> To decrease stasis of gas in the intestines.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4.</a:t>
            </a:r>
            <a:r>
              <a:rPr lang="en-US" sz="2800" dirty="0"/>
              <a:t> To facilitate early ambulation.</a:t>
            </a:r>
          </a:p>
        </p:txBody>
      </p:sp>
    </p:spTree>
    <p:extLst>
      <p:ext uri="{BB962C8B-B14F-4D97-AF65-F5344CB8AC3E}">
        <p14:creationId xmlns:p14="http://schemas.microsoft.com/office/powerpoint/2010/main" val="266768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Indications of breathing and coughing exercise:</a:t>
            </a:r>
            <a:endParaRPr lang="ar-EG" dirty="0"/>
          </a:p>
        </p:txBody>
      </p:sp>
      <p:sp>
        <p:nvSpPr>
          <p:cNvPr id="3" name="Rectangle 2"/>
          <p:cNvSpPr/>
          <p:nvPr/>
        </p:nvSpPr>
        <p:spPr>
          <a:xfrm>
            <a:off x="475343" y="2060799"/>
            <a:ext cx="73260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1.</a:t>
            </a:r>
            <a:r>
              <a:rPr lang="en-US" sz="2800" dirty="0"/>
              <a:t> Patients on bed rest or those who have </a:t>
            </a:r>
            <a:r>
              <a:rPr lang="en-US" sz="2800" dirty="0" smtClean="0"/>
              <a:t>  undergone </a:t>
            </a:r>
            <a:r>
              <a:rPr lang="en-US" sz="2800" dirty="0"/>
              <a:t>any surgical procedure, for example abdominal or chest surgery.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2.</a:t>
            </a:r>
            <a:r>
              <a:rPr lang="en-US" sz="2800" dirty="0"/>
              <a:t> Patients prone to </a:t>
            </a:r>
            <a:r>
              <a:rPr lang="en-US" sz="2800" dirty="0" smtClean="0"/>
              <a:t>pulmonary problems</a:t>
            </a:r>
            <a:r>
              <a:rPr lang="en-US" sz="2800" dirty="0"/>
              <a:t>.</a:t>
            </a:r>
          </a:p>
          <a:p>
            <a:pPr rtl="1"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3.</a:t>
            </a:r>
            <a:r>
              <a:rPr lang="en-US" sz="2800" dirty="0"/>
              <a:t> Patients susceptible to accumulating respiratory secretions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82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Assessment:</a:t>
            </a:r>
            <a:br>
              <a:rPr lang="en-US" dirty="0"/>
            </a:br>
            <a:endParaRPr lang="ar-EG" dirty="0"/>
          </a:p>
        </p:txBody>
      </p:sp>
      <p:sp>
        <p:nvSpPr>
          <p:cNvPr id="3" name="Rectangle 2"/>
          <p:cNvSpPr/>
          <p:nvPr/>
        </p:nvSpPr>
        <p:spPr>
          <a:xfrm>
            <a:off x="235856" y="1572461"/>
            <a:ext cx="753654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3"/>
                </a:solidFill>
              </a:rPr>
              <a:t>1.</a:t>
            </a:r>
            <a:r>
              <a:rPr lang="en-US" sz="2800" dirty="0" smtClean="0"/>
              <a:t>Assess </a:t>
            </a:r>
            <a:r>
              <a:rPr lang="en-US" sz="2800" dirty="0"/>
              <a:t>quality, rate, and depth of </a:t>
            </a: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   respiration</a:t>
            </a:r>
            <a:r>
              <a:rPr lang="en-US" sz="2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2.</a:t>
            </a:r>
            <a:r>
              <a:rPr lang="en-US" sz="2800" dirty="0"/>
              <a:t> Auscultate breath sounds.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3.</a:t>
            </a:r>
            <a:r>
              <a:rPr lang="en-US" sz="2800" dirty="0"/>
              <a:t> Level of consciousness</a:t>
            </a:r>
          </a:p>
          <a:p>
            <a:pPr rtl="1"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4.</a:t>
            </a:r>
            <a:r>
              <a:rPr lang="en-US" sz="2800" dirty="0"/>
              <a:t> Language or communication barriers</a:t>
            </a:r>
          </a:p>
          <a:p>
            <a:pPr rtl="1"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5.</a:t>
            </a:r>
            <a:r>
              <a:rPr lang="en-US" sz="2800" dirty="0"/>
              <a:t> Ability to assume Fowler's position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accent3"/>
                </a:solidFill>
              </a:rPr>
              <a:t>6.</a:t>
            </a:r>
            <a:r>
              <a:rPr lang="en-US" sz="2800" dirty="0"/>
              <a:t> Pain level.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8540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310537"/>
              </p:ext>
            </p:extLst>
          </p:nvPr>
        </p:nvGraphicFramePr>
        <p:xfrm>
          <a:off x="36286" y="304800"/>
          <a:ext cx="8269514" cy="6409944"/>
        </p:xfrm>
        <a:graphic>
          <a:graphicData uri="http://schemas.openxmlformats.org/drawingml/2006/table">
            <a:tbl>
              <a:tblPr rtl="1" firstRow="1" firstCol="1" bandRow="1"/>
              <a:tblGrid>
                <a:gridCol w="4489596"/>
                <a:gridCol w="3779918"/>
              </a:tblGrid>
              <a:tr h="63111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NewRomanPS-BoldMT"/>
                          <a:ea typeface="Calibri"/>
                          <a:cs typeface="Arial"/>
                        </a:rPr>
                        <a:t>Rationale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NewRomanPS-BoldMT"/>
                          <a:ea typeface="Calibri"/>
                          <a:cs typeface="Arial"/>
                        </a:rPr>
                        <a:t>Procedure steps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2885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Reduces the transmission of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microorganisms.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1. Wash hands.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226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reduce anxiety.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2. Provide privacy.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5574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Increases compliance with procedures</a:t>
                      </a:r>
                      <a:r>
                        <a:rPr lang="en-US" sz="2400">
                          <a:effectLst/>
                          <a:latin typeface="TimesNewRomanPSMT"/>
                          <a:ea typeface="Calibri"/>
                          <a:cs typeface="TimesNewRomanPSMT"/>
                        </a:rPr>
                        <a:t>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3. Explain procedure and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hazards </a:t>
                      </a:r>
                      <a:r>
                        <a:rPr lang="en-US" sz="240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t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o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the patient.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399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Upright position allows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increased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diaphragmatic excursion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4. Assist patient to Fowler's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or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sitting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position.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8903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This position allows patient to feel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movement of diaphragm, indicating a deep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breath.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5. Have patient place hands palm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down, with middle fingers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touching, along lower border of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rib cage.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24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952929"/>
              </p:ext>
            </p:extLst>
          </p:nvPr>
        </p:nvGraphicFramePr>
        <p:xfrm>
          <a:off x="152401" y="152400"/>
          <a:ext cx="8244114" cy="5771086"/>
        </p:xfrm>
        <a:graphic>
          <a:graphicData uri="http://schemas.openxmlformats.org/drawingml/2006/table">
            <a:tbl>
              <a:tblPr rtl="1" firstRow="1" firstCol="1" bandRow="1"/>
              <a:tblGrid>
                <a:gridCol w="4432110"/>
                <a:gridCol w="3812004"/>
              </a:tblGrid>
              <a:tr h="2339649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Inhaling through the nose allows air to be filtered, warmed, and humidified.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Holding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breath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allows lungs to expand fully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6. Ask patient to inhale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slowly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through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the nose, feeling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middle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fingers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separate. Hold breath for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2 or 3 seconds.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75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Slow expulsion of air frequently initiates the coughing reflex, which facilitates expectoration of mucus and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prevents hyperventilation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7. Have patient exhale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slowly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through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mouth. Repeat three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five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times.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8317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Maintains legal record and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communicates</a:t>
                      </a:r>
                      <a:r>
                        <a:rPr lang="en-US" sz="2400" baseline="0" dirty="0" smtClean="0">
                          <a:effectLst/>
                          <a:latin typeface="Calibri"/>
                          <a:ea typeface="TimesNewRomanPSMT"/>
                          <a:cs typeface="Arial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with </a:t>
                      </a: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healthcare team.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8. Document procedure.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22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7467600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7467600" cy="350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766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372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Breathing and coughing exercise </vt:lpstr>
      <vt:lpstr>Definition:</vt:lpstr>
      <vt:lpstr>Types of deep breathing exercises:</vt:lpstr>
      <vt:lpstr>Purpose: </vt:lpstr>
      <vt:lpstr>Indications of breathing and coughing exercise:</vt:lpstr>
      <vt:lpstr>Assessment: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Breathing and coughing exercise </dc:title>
  <dc:creator>EECC</dc:creator>
  <cp:lastModifiedBy>EECC</cp:lastModifiedBy>
  <cp:revision>7</cp:revision>
  <dcterms:created xsi:type="dcterms:W3CDTF">2006-08-16T00:00:00Z</dcterms:created>
  <dcterms:modified xsi:type="dcterms:W3CDTF">2020-03-07T13:05:46Z</dcterms:modified>
</cp:coreProperties>
</file>