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849" autoAdjust="0"/>
  </p:normalViewPr>
  <p:slideViewPr>
    <p:cSldViewPr>
      <p:cViewPr>
        <p:scale>
          <a:sx n="70" d="100"/>
          <a:sy n="70" d="100"/>
        </p:scale>
        <p:origin x="-13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04/07/1441</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04/07/1441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04/07/1441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04/07/1441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04/07/1441</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rchive.biomedcentral.com/1742-6413/2/7/figure/F1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600200"/>
            <a:ext cx="7772400" cy="1390650"/>
          </a:xfrm>
          <a:extLst/>
        </p:spPr>
        <p:txBody>
          <a:bodyPr/>
          <a:lstStyle/>
          <a:p>
            <a:pPr eaLnBrk="1" fontAlgn="auto" hangingPunct="1">
              <a:spcAft>
                <a:spcPts val="0"/>
              </a:spcAft>
              <a:defRPr/>
            </a:pPr>
            <a:r>
              <a:rPr lang="en-US" sz="6000" smtClean="0">
                <a:solidFill>
                  <a:srgbClr val="C00000"/>
                </a:solidFill>
                <a:cs typeface="Arial" pitchFamily="34" charset="0"/>
              </a:rPr>
              <a:t>Cell Response to Injury </a:t>
            </a:r>
          </a:p>
        </p:txBody>
      </p:sp>
      <p:sp>
        <p:nvSpPr>
          <p:cNvPr id="6" name="Rectangle 2"/>
          <p:cNvSpPr txBox="1">
            <a:spLocks noChangeArrowheads="1"/>
          </p:cNvSpPr>
          <p:nvPr/>
        </p:nvSpPr>
        <p:spPr>
          <a:xfrm>
            <a:off x="685800" y="2130425"/>
            <a:ext cx="7772400" cy="1470025"/>
          </a:xfrm>
          <a:prstGeom prst="rect">
            <a:avLst/>
          </a:prstGeom>
        </p:spPr>
        <p:txBody>
          <a:bodyPr anchor="ctr">
            <a:normAutofit/>
          </a:bodyPr>
          <a:lstStyle/>
          <a:p>
            <a:pPr algn="ctr" fontAlgn="auto">
              <a:spcAft>
                <a:spcPts val="0"/>
              </a:spcAft>
              <a:defRPr/>
            </a:pPr>
            <a:endParaRPr lang="en-US" sz="4400" b="1" dirty="0">
              <a:latin typeface="+mj-lt"/>
              <a:ea typeface="+mj-ea"/>
              <a:cs typeface="+mj-cs"/>
            </a:endParaRPr>
          </a:p>
        </p:txBody>
      </p:sp>
      <p:sp>
        <p:nvSpPr>
          <p:cNvPr id="4" name="Title 1"/>
          <p:cNvSpPr txBox="1">
            <a:spLocks/>
          </p:cNvSpPr>
          <p:nvPr/>
        </p:nvSpPr>
        <p:spPr bwMode="auto">
          <a:xfrm>
            <a:off x="533400" y="3193504"/>
            <a:ext cx="8382000" cy="2971800"/>
          </a:xfrm>
          <a:prstGeom prst="rect">
            <a:avLst/>
          </a:prstGeom>
          <a:noFill/>
          <a:ln w="9525">
            <a:noFill/>
            <a:miter lim="800000"/>
            <a:headEnd/>
            <a:tailEnd/>
          </a:ln>
        </p:spPr>
        <p:txBody>
          <a:bodyPr anchor="ctr"/>
          <a:lstStyle/>
          <a:p>
            <a:pPr marL="742950" indent="-742950" algn="ctr">
              <a:defRPr/>
            </a:pPr>
            <a:r>
              <a:rPr lang="en-US" sz="3600" b="1" i="1" dirty="0">
                <a:effectLst>
                  <a:outerShdw blurRad="38100" dist="38100" dir="2700000" algn="tl">
                    <a:srgbClr val="000000">
                      <a:alpha val="43137"/>
                    </a:srgbClr>
                  </a:outerShdw>
                </a:effectLst>
                <a:latin typeface="Bell MT" pitchFamily="18" charset="0"/>
                <a:ea typeface="+mj-ea"/>
                <a:cs typeface="Arial" charset="0"/>
              </a:rPr>
              <a:t>Dr. </a:t>
            </a:r>
            <a:r>
              <a:rPr lang="en-US" sz="3600" b="1" i="1" dirty="0" err="1">
                <a:effectLst>
                  <a:outerShdw blurRad="38100" dist="38100" dir="2700000" algn="tl">
                    <a:srgbClr val="000000">
                      <a:alpha val="43137"/>
                    </a:srgbClr>
                  </a:outerShdw>
                </a:effectLst>
                <a:latin typeface="Bell MT" pitchFamily="18" charset="0"/>
                <a:ea typeface="+mj-ea"/>
                <a:cs typeface="Arial" charset="0"/>
              </a:rPr>
              <a:t>Rasha</a:t>
            </a:r>
            <a:r>
              <a:rPr lang="en-US" sz="3600" b="1" i="1" dirty="0">
                <a:effectLst>
                  <a:outerShdw blurRad="38100" dist="38100" dir="2700000" algn="tl">
                    <a:srgbClr val="000000">
                      <a:alpha val="43137"/>
                    </a:srgbClr>
                  </a:outerShdw>
                </a:effectLst>
                <a:latin typeface="Bell MT" pitchFamily="18" charset="0"/>
                <a:ea typeface="+mj-ea"/>
                <a:cs typeface="Arial" charset="0"/>
              </a:rPr>
              <a:t> </a:t>
            </a:r>
            <a:r>
              <a:rPr lang="en-US" sz="3600" b="1" i="1" dirty="0" err="1">
                <a:effectLst>
                  <a:outerShdw blurRad="38100" dist="38100" dir="2700000" algn="tl">
                    <a:srgbClr val="000000">
                      <a:alpha val="43137"/>
                    </a:srgbClr>
                  </a:outerShdw>
                </a:effectLst>
                <a:latin typeface="Bell MT" pitchFamily="18" charset="0"/>
                <a:ea typeface="+mj-ea"/>
                <a:cs typeface="Arial" charset="0"/>
              </a:rPr>
              <a:t>Mokhtar</a:t>
            </a:r>
            <a:r>
              <a:rPr lang="en-US" sz="3600" b="1" i="1" dirty="0">
                <a:effectLst>
                  <a:outerShdw blurRad="38100" dist="38100" dir="2700000" algn="tl">
                    <a:srgbClr val="000000">
                      <a:alpha val="43137"/>
                    </a:srgbClr>
                  </a:outerShdw>
                </a:effectLst>
                <a:latin typeface="Bell MT" pitchFamily="18" charset="0"/>
                <a:ea typeface="+mj-ea"/>
                <a:cs typeface="Arial" charset="0"/>
              </a:rPr>
              <a:t> </a:t>
            </a:r>
            <a:r>
              <a:rPr lang="en-US" sz="3600" b="1" i="1" dirty="0" err="1" smtClean="0">
                <a:effectLst>
                  <a:outerShdw blurRad="38100" dist="38100" dir="2700000" algn="tl">
                    <a:srgbClr val="000000">
                      <a:alpha val="43137"/>
                    </a:srgbClr>
                  </a:outerShdw>
                </a:effectLst>
                <a:latin typeface="Bell MT" pitchFamily="18" charset="0"/>
                <a:ea typeface="+mj-ea"/>
                <a:cs typeface="Arial" charset="0"/>
              </a:rPr>
              <a:t>Abdelkareem</a:t>
            </a:r>
            <a:endParaRPr lang="en-US" sz="3600" b="1" i="1" dirty="0">
              <a:effectLst>
                <a:outerShdw blurRad="38100" dist="38100" dir="2700000" algn="tl">
                  <a:srgbClr val="000000">
                    <a:alpha val="43137"/>
                  </a:srgbClr>
                </a:outerShdw>
              </a:effectLst>
              <a:latin typeface="Bell MT" pitchFamily="18" charset="0"/>
              <a:ea typeface="+mj-ea"/>
              <a:cs typeface="Arial" charset="0"/>
            </a:endParaRPr>
          </a:p>
          <a:p>
            <a:pPr marL="742950" indent="-742950" algn="ctr">
              <a:defRPr/>
            </a:pPr>
            <a:r>
              <a:rPr lang="en-US" sz="3600" b="1" i="1" dirty="0" smtClean="0">
                <a:effectLst>
                  <a:outerShdw blurRad="38100" dist="38100" dir="2700000" algn="tl">
                    <a:srgbClr val="000000">
                      <a:alpha val="43137"/>
                    </a:srgbClr>
                  </a:outerShdw>
                </a:effectLst>
                <a:latin typeface="Bell MT" pitchFamily="18" charset="0"/>
                <a:ea typeface="+mj-ea"/>
                <a:cs typeface="Arial" charset="0"/>
              </a:rPr>
              <a:t> Lecturer </a:t>
            </a:r>
            <a:r>
              <a:rPr lang="en-US" sz="3600" b="1" i="1" dirty="0">
                <a:effectLst>
                  <a:outerShdw blurRad="38100" dist="38100" dir="2700000" algn="tl">
                    <a:srgbClr val="000000">
                      <a:alpha val="43137"/>
                    </a:srgbClr>
                  </a:outerShdw>
                </a:effectLst>
                <a:latin typeface="Bell MT" pitchFamily="18" charset="0"/>
                <a:ea typeface="+mj-ea"/>
                <a:cs typeface="Arial" charset="0"/>
              </a:rPr>
              <a:t>of Pathology</a:t>
            </a:r>
          </a:p>
          <a:p>
            <a:pPr marL="742950" indent="-742950" algn="ctr">
              <a:defRPr/>
            </a:pPr>
            <a:r>
              <a:rPr lang="en-US" sz="3600" b="1" i="1" dirty="0">
                <a:effectLst>
                  <a:outerShdw blurRad="38100" dist="38100" dir="2700000" algn="tl">
                    <a:srgbClr val="000000">
                      <a:alpha val="43137"/>
                    </a:srgbClr>
                  </a:outerShdw>
                </a:effectLst>
                <a:latin typeface="Bell MT" pitchFamily="18" charset="0"/>
                <a:ea typeface="+mj-ea"/>
                <a:cs typeface="Arial" charset="0"/>
              </a:rPr>
              <a:t>Faculty of Medicine,</a:t>
            </a:r>
          </a:p>
          <a:p>
            <a:pPr marL="742950" indent="-742950" algn="ctr">
              <a:defRPr/>
            </a:pPr>
            <a:r>
              <a:rPr lang="en-US" sz="3600" b="1" i="1" dirty="0" err="1">
                <a:effectLst>
                  <a:outerShdw blurRad="38100" dist="38100" dir="2700000" algn="tl">
                    <a:srgbClr val="000000">
                      <a:alpha val="43137"/>
                    </a:srgbClr>
                  </a:outerShdw>
                </a:effectLst>
                <a:latin typeface="Bell MT" pitchFamily="18" charset="0"/>
                <a:cs typeface="Arial" charset="0"/>
              </a:rPr>
              <a:t>Sohag</a:t>
            </a:r>
            <a:r>
              <a:rPr lang="en-US" sz="3600" b="1" i="1" dirty="0">
                <a:effectLst>
                  <a:outerShdw blurRad="38100" dist="38100" dir="2700000" algn="tl">
                    <a:srgbClr val="000000">
                      <a:alpha val="43137"/>
                    </a:srgbClr>
                  </a:outerShdw>
                </a:effectLst>
                <a:latin typeface="Bell MT" pitchFamily="18" charset="0"/>
                <a:cs typeface="Arial" charset="0"/>
              </a:rPr>
              <a:t> </a:t>
            </a:r>
            <a:r>
              <a:rPr lang="en-US" sz="3600" b="1" i="1" dirty="0">
                <a:effectLst>
                  <a:outerShdw blurRad="38100" dist="38100" dir="2700000" algn="tl">
                    <a:srgbClr val="000000">
                      <a:alpha val="43137"/>
                    </a:srgbClr>
                  </a:outerShdw>
                </a:effectLst>
                <a:latin typeface="Bell MT" pitchFamily="18" charset="0"/>
                <a:ea typeface="+mj-ea"/>
                <a:cs typeface="Arial" charset="0"/>
              </a:rPr>
              <a:t>University</a:t>
            </a:r>
          </a:p>
        </p:txBody>
      </p:sp>
    </p:spTree>
    <p:extLst>
      <p:ext uri="{BB962C8B-B14F-4D97-AF65-F5344CB8AC3E}">
        <p14:creationId xmlns:p14="http://schemas.microsoft.com/office/powerpoint/2010/main" val="113057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60648"/>
            <a:ext cx="8229600" cy="1143000"/>
          </a:xfrm>
        </p:spPr>
        <p:txBody>
          <a:bodyPr/>
          <a:lstStyle/>
          <a:p>
            <a:pPr eaLnBrk="1" hangingPunct="1"/>
            <a:r>
              <a:rPr lang="en-US" dirty="0" smtClean="0">
                <a:solidFill>
                  <a:srgbClr val="FF0000"/>
                </a:solidFill>
                <a:cs typeface="Arial" pitchFamily="34" charset="0"/>
              </a:rPr>
              <a:t> Pathological Features</a:t>
            </a:r>
          </a:p>
        </p:txBody>
      </p:sp>
      <p:sp>
        <p:nvSpPr>
          <p:cNvPr id="11267" name="Content Placeholder 2"/>
          <p:cNvSpPr>
            <a:spLocks noGrp="1"/>
          </p:cNvSpPr>
          <p:nvPr>
            <p:ph idx="1"/>
          </p:nvPr>
        </p:nvSpPr>
        <p:spPr>
          <a:xfrm>
            <a:off x="228600" y="1609725"/>
            <a:ext cx="8610600" cy="4943475"/>
          </a:xfrm>
        </p:spPr>
        <p:txBody>
          <a:bodyPr>
            <a:normAutofit/>
          </a:bodyPr>
          <a:lstStyle/>
          <a:p>
            <a:pPr marL="468313" indent="-468313" algn="l" rtl="0" eaLnBrk="1" hangingPunct="1">
              <a:buFont typeface="Arial" pitchFamily="34" charset="0"/>
              <a:buNone/>
            </a:pPr>
            <a:r>
              <a:rPr lang="en-US" sz="2800" b="1" dirty="0" smtClean="0">
                <a:cs typeface="Arial" pitchFamily="34" charset="0"/>
              </a:rPr>
              <a:t>Organs affected</a:t>
            </a:r>
            <a:r>
              <a:rPr lang="en-US" sz="2800" b="1" i="1" dirty="0" smtClean="0">
                <a:cs typeface="Arial" pitchFamily="34" charset="0"/>
              </a:rPr>
              <a:t>: </a:t>
            </a:r>
            <a:r>
              <a:rPr lang="en-US" sz="2800" dirty="0" smtClean="0">
                <a:cs typeface="Arial" pitchFamily="34" charset="0"/>
              </a:rPr>
              <a:t>As </a:t>
            </a:r>
            <a:r>
              <a:rPr lang="en-US" sz="2800" dirty="0" err="1" smtClean="0">
                <a:cs typeface="Arial" pitchFamily="34" charset="0"/>
              </a:rPr>
              <a:t>Iiver</a:t>
            </a:r>
            <a:r>
              <a:rPr lang="en-US" sz="2800" dirty="0" smtClean="0">
                <a:cs typeface="Arial" pitchFamily="34" charset="0"/>
              </a:rPr>
              <a:t> cells, renal convoluted tubules and heart muscles. </a:t>
            </a:r>
          </a:p>
          <a:p>
            <a:pPr marL="468313" indent="-468313" algn="l" rtl="0" eaLnBrk="1" hangingPunct="1">
              <a:buFont typeface="Arial" pitchFamily="34" charset="0"/>
              <a:buNone/>
            </a:pPr>
            <a:r>
              <a:rPr lang="en-US" sz="2800" b="1" dirty="0" smtClean="0">
                <a:cs typeface="Arial" pitchFamily="34" charset="0"/>
              </a:rPr>
              <a:t>Gross picture</a:t>
            </a:r>
            <a:r>
              <a:rPr lang="en-US" sz="2800" b="1" i="1" dirty="0" smtClean="0">
                <a:cs typeface="Arial" pitchFamily="34" charset="0"/>
              </a:rPr>
              <a:t>: </a:t>
            </a:r>
            <a:r>
              <a:rPr lang="en-US" sz="2800" dirty="0" smtClean="0">
                <a:cs typeface="Arial" pitchFamily="34" charset="0"/>
              </a:rPr>
              <a:t>The affected organ appears swollen, soft, bloodless due to compression of the capillaries by the swollen cells. </a:t>
            </a:r>
          </a:p>
          <a:p>
            <a:pPr marL="468313" indent="-468313" algn="l" rtl="0" eaLnBrk="1" hangingPunct="1"/>
            <a:r>
              <a:rPr lang="en-US" sz="2800" dirty="0" smtClean="0">
                <a:cs typeface="Arial" pitchFamily="34" charset="0"/>
              </a:rPr>
              <a:t>The borders are rounded. </a:t>
            </a:r>
          </a:p>
          <a:p>
            <a:pPr marL="468313" indent="-468313" algn="l" rtl="0" eaLnBrk="1" hangingPunct="1"/>
            <a:r>
              <a:rPr lang="en-US" sz="2800" dirty="0" smtClean="0">
                <a:cs typeface="Arial" pitchFamily="34" charset="0"/>
              </a:rPr>
              <a:t>The cut surface appears cloudy (less glistening), opaque and bulges outwards. </a:t>
            </a:r>
            <a:br>
              <a:rPr lang="en-US" sz="2800" dirty="0" smtClean="0">
                <a:cs typeface="Arial" pitchFamily="34" charset="0"/>
              </a:rPr>
            </a:br>
            <a:endParaRPr lang="en-US" sz="2800" dirty="0" smtClean="0">
              <a:cs typeface="Arial" pitchFamily="34" charset="0"/>
            </a:endParaRPr>
          </a:p>
        </p:txBody>
      </p:sp>
    </p:spTree>
    <p:extLst>
      <p:ext uri="{BB962C8B-B14F-4D97-AF65-F5344CB8AC3E}">
        <p14:creationId xmlns:p14="http://schemas.microsoft.com/office/powerpoint/2010/main" val="362295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772400" cy="5544616"/>
          </a:xfrm>
        </p:spPr>
        <p:txBody>
          <a:bodyPr rtlCol="0">
            <a:normAutofit/>
          </a:bodyPr>
          <a:lstStyle/>
          <a:p>
            <a:pPr marL="465138" indent="-465138" algn="l" rtl="0" eaLnBrk="1" fontAlgn="auto" hangingPunct="1">
              <a:spcAft>
                <a:spcPts val="0"/>
              </a:spcAft>
              <a:buFont typeface="Arial" pitchFamily="34" charset="0"/>
              <a:buNone/>
              <a:defRPr/>
            </a:pPr>
            <a:r>
              <a:rPr lang="en-US" sz="2800" b="1" dirty="0" smtClean="0">
                <a:cs typeface="+mn-cs"/>
              </a:rPr>
              <a:t>Examples of </a:t>
            </a:r>
            <a:r>
              <a:rPr lang="en-US" sz="2800" b="1" dirty="0" err="1" smtClean="0">
                <a:cs typeface="+mn-cs"/>
              </a:rPr>
              <a:t>hydropic</a:t>
            </a:r>
            <a:r>
              <a:rPr lang="en-US" sz="2800" b="1" dirty="0" smtClean="0">
                <a:cs typeface="+mn-cs"/>
              </a:rPr>
              <a:t> degeneration are:</a:t>
            </a:r>
          </a:p>
          <a:p>
            <a:pPr marL="465138" indent="-465138" algn="l" rtl="0" eaLnBrk="1" fontAlgn="auto" hangingPunct="1">
              <a:spcAft>
                <a:spcPts val="0"/>
              </a:spcAft>
              <a:buFont typeface="Wingdings 2"/>
              <a:buChar char=""/>
              <a:defRPr/>
            </a:pPr>
            <a:r>
              <a:rPr lang="en-US" sz="2800" dirty="0" smtClean="0">
                <a:cs typeface="+mn-cs"/>
              </a:rPr>
              <a:t>Epidermal cells in burns, </a:t>
            </a:r>
            <a:r>
              <a:rPr lang="en-US" sz="2800" dirty="0" err="1" smtClean="0">
                <a:cs typeface="+mn-cs"/>
              </a:rPr>
              <a:t>urticaria</a:t>
            </a:r>
            <a:r>
              <a:rPr lang="en-US" sz="2800" dirty="0" smtClean="0">
                <a:cs typeface="+mn-cs"/>
              </a:rPr>
              <a:t> &amp; viral infections as small pox.</a:t>
            </a:r>
          </a:p>
          <a:p>
            <a:pPr marL="465138" indent="-465138" algn="l" rtl="0" eaLnBrk="1" fontAlgn="auto" hangingPunct="1">
              <a:spcAft>
                <a:spcPts val="0"/>
              </a:spcAft>
              <a:buFont typeface="Wingdings 2"/>
              <a:buChar char=""/>
              <a:defRPr/>
            </a:pPr>
            <a:r>
              <a:rPr lang="en-US" sz="2800" dirty="0" smtClean="0">
                <a:cs typeface="+mn-cs"/>
              </a:rPr>
              <a:t>Liver cells in viral hepatitis and alcohol poisoning.</a:t>
            </a:r>
          </a:p>
          <a:p>
            <a:pPr marL="465138" indent="-465138" algn="l" rtl="0" eaLnBrk="1" fontAlgn="auto" hangingPunct="1">
              <a:spcAft>
                <a:spcPts val="0"/>
              </a:spcAft>
              <a:buFont typeface="Wingdings 2"/>
              <a:buChar char=""/>
              <a:defRPr/>
            </a:pPr>
            <a:r>
              <a:rPr lang="en-US" sz="2800" dirty="0" smtClean="0">
                <a:cs typeface="+mn-cs"/>
              </a:rPr>
              <a:t>Beta cells of islets of </a:t>
            </a:r>
            <a:r>
              <a:rPr lang="en-US" sz="2800" dirty="0" err="1" smtClean="0">
                <a:cs typeface="+mn-cs"/>
              </a:rPr>
              <a:t>Langerhans</a:t>
            </a:r>
            <a:r>
              <a:rPr lang="en-US" sz="2800" dirty="0" smtClean="0">
                <a:cs typeface="+mn-cs"/>
              </a:rPr>
              <a:t> early in diabetes mellitus.</a:t>
            </a:r>
          </a:p>
          <a:p>
            <a:pPr marL="465138" indent="-465138" algn="l" rtl="0" eaLnBrk="1" fontAlgn="auto" hangingPunct="1">
              <a:spcAft>
                <a:spcPts val="0"/>
              </a:spcAft>
              <a:buFont typeface="Wingdings 2"/>
              <a:buChar char=""/>
              <a:defRPr/>
            </a:pPr>
            <a:r>
              <a:rPr lang="en-US" sz="2800" dirty="0" smtClean="0">
                <a:cs typeface="+mn-cs"/>
              </a:rPr>
              <a:t>Renal  tubules in potassium deficiency caused by severe diarrhea. </a:t>
            </a:r>
          </a:p>
        </p:txBody>
      </p:sp>
    </p:spTree>
    <p:extLst>
      <p:ext uri="{BB962C8B-B14F-4D97-AF65-F5344CB8AC3E}">
        <p14:creationId xmlns:p14="http://schemas.microsoft.com/office/powerpoint/2010/main" val="396247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528" y="260648"/>
            <a:ext cx="8229600" cy="1143000"/>
          </a:xfrm>
        </p:spPr>
        <p:txBody>
          <a:bodyPr/>
          <a:lstStyle/>
          <a:p>
            <a:pPr eaLnBrk="1" hangingPunct="1"/>
            <a:r>
              <a:rPr lang="en-US" dirty="0" smtClean="0">
                <a:cs typeface="Arial" pitchFamily="34" charset="0"/>
              </a:rPr>
              <a:t> </a:t>
            </a:r>
            <a:r>
              <a:rPr lang="en-US" dirty="0" err="1" smtClean="0">
                <a:cs typeface="Arial" pitchFamily="34" charset="0"/>
              </a:rPr>
              <a:t>Hydropic</a:t>
            </a:r>
            <a:r>
              <a:rPr lang="en-US" dirty="0" smtClean="0">
                <a:cs typeface="Arial" pitchFamily="34" charset="0"/>
              </a:rPr>
              <a:t> degeneration:</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2" y="1628800"/>
            <a:ext cx="8690453"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849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09600"/>
            <a:ext cx="8229600" cy="1143000"/>
          </a:xfrm>
          <a:solidFill>
            <a:schemeClr val="accent5"/>
          </a:solidFill>
        </p:spPr>
        <p:txBody>
          <a:bodyPr/>
          <a:lstStyle/>
          <a:p>
            <a:pPr eaLnBrk="1" hangingPunct="1">
              <a:defRPr/>
            </a:pPr>
            <a:r>
              <a:rPr lang="en-US" b="1" dirty="0" smtClean="0">
                <a:solidFill>
                  <a:srgbClr val="FFFF00"/>
                </a:solidFill>
              </a:rPr>
              <a:t> FATTY Change</a:t>
            </a:r>
          </a:p>
        </p:txBody>
      </p:sp>
      <p:sp>
        <p:nvSpPr>
          <p:cNvPr id="46083" name="Content Placeholder 2"/>
          <p:cNvSpPr>
            <a:spLocks noGrp="1"/>
          </p:cNvSpPr>
          <p:nvPr>
            <p:ph idx="1"/>
          </p:nvPr>
        </p:nvSpPr>
        <p:spPr>
          <a:xfrm>
            <a:off x="381000" y="2143125"/>
            <a:ext cx="8229600" cy="4943475"/>
          </a:xfrm>
        </p:spPr>
        <p:txBody>
          <a:bodyPr rtlCol="0">
            <a:normAutofit/>
          </a:bodyPr>
          <a:lstStyle/>
          <a:p>
            <a:pPr marL="465138" indent="-465138" algn="l" rtl="0" eaLnBrk="1" fontAlgn="auto" hangingPunct="1">
              <a:spcAft>
                <a:spcPts val="0"/>
              </a:spcAft>
              <a:buFont typeface="Arial" pitchFamily="34" charset="0"/>
              <a:buNone/>
              <a:defRPr/>
            </a:pPr>
            <a:r>
              <a:rPr lang="en-US" sz="3200" b="1" dirty="0" smtClean="0"/>
              <a:t>Definition: </a:t>
            </a:r>
          </a:p>
          <a:p>
            <a:pPr algn="l" rtl="0" eaLnBrk="1" fontAlgn="auto" hangingPunct="1">
              <a:spcAft>
                <a:spcPts val="0"/>
              </a:spcAft>
              <a:buFont typeface="Arial" charset="0"/>
              <a:buNone/>
              <a:defRPr/>
            </a:pPr>
            <a:r>
              <a:rPr lang="en-US" sz="3200" dirty="0" smtClean="0"/>
              <a:t>    a reversible cell injury characterized by pathological accumulation of excess neutral fat in </a:t>
            </a:r>
            <a:r>
              <a:rPr lang="en-US" sz="3200" dirty="0" err="1" smtClean="0"/>
              <a:t>parenchymatous</a:t>
            </a:r>
            <a:r>
              <a:rPr lang="en-US" sz="3200" dirty="0" smtClean="0"/>
              <a:t> cells.</a:t>
            </a:r>
          </a:p>
        </p:txBody>
      </p:sp>
    </p:spTree>
    <p:extLst>
      <p:ext uri="{BB962C8B-B14F-4D97-AF65-F5344CB8AC3E}">
        <p14:creationId xmlns:p14="http://schemas.microsoft.com/office/powerpoint/2010/main" val="282911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24744"/>
            <a:ext cx="8659688" cy="5276056"/>
          </a:xfrm>
        </p:spPr>
        <p:txBody>
          <a:bodyPr rtlCol="0">
            <a:normAutofit/>
          </a:bodyPr>
          <a:lstStyle/>
          <a:p>
            <a:pPr algn="l" rtl="0" eaLnBrk="1" fontAlgn="auto" hangingPunct="1">
              <a:spcAft>
                <a:spcPts val="0"/>
              </a:spcAft>
              <a:defRPr/>
            </a:pPr>
            <a:r>
              <a:rPr lang="en-US" sz="3600" dirty="0" smtClean="0">
                <a:cs typeface="+mn-cs"/>
              </a:rPr>
              <a:t>Liver is the commonest site for accumulation of fat because it plays central role in fat metabolism. </a:t>
            </a:r>
          </a:p>
          <a:p>
            <a:pPr algn="l" rtl="0" eaLnBrk="1" fontAlgn="auto" hangingPunct="1">
              <a:spcAft>
                <a:spcPts val="0"/>
              </a:spcAft>
              <a:defRPr/>
            </a:pPr>
            <a:r>
              <a:rPr lang="en-US" sz="3600" dirty="0" smtClean="0">
                <a:cs typeface="+mn-cs"/>
              </a:rPr>
              <a:t>Depending upon the cause and amount of accumulation, fatty change may be </a:t>
            </a:r>
          </a:p>
          <a:p>
            <a:pPr algn="l" rtl="0" eaLnBrk="1" fontAlgn="auto" hangingPunct="1">
              <a:spcAft>
                <a:spcPts val="0"/>
              </a:spcAft>
              <a:buFont typeface="Arial" charset="0"/>
              <a:buNone/>
              <a:defRPr/>
            </a:pPr>
            <a:r>
              <a:rPr lang="en-US" sz="3600" dirty="0" smtClean="0">
                <a:cs typeface="+mn-cs"/>
              </a:rPr>
              <a:t>   </a:t>
            </a:r>
            <a:r>
              <a:rPr lang="en-US" sz="3600" b="1" dirty="0" smtClean="0">
                <a:solidFill>
                  <a:srgbClr val="0070C0"/>
                </a:solidFill>
                <a:cs typeface="+mn-cs"/>
              </a:rPr>
              <a:t>mild and reversible</a:t>
            </a:r>
            <a:r>
              <a:rPr lang="en-US" sz="3600" dirty="0" smtClean="0">
                <a:cs typeface="+mn-cs"/>
              </a:rPr>
              <a:t>, or </a:t>
            </a:r>
            <a:r>
              <a:rPr lang="en-US" sz="3600" b="1" dirty="0" smtClean="0">
                <a:solidFill>
                  <a:srgbClr val="0070C0"/>
                </a:solidFill>
                <a:cs typeface="+mn-cs"/>
              </a:rPr>
              <a:t>severe producing irreversible cell injury </a:t>
            </a:r>
            <a:r>
              <a:rPr lang="en-US" sz="3600" dirty="0" smtClean="0">
                <a:cs typeface="+mn-cs"/>
              </a:rPr>
              <a:t>and cell death.</a:t>
            </a:r>
          </a:p>
        </p:txBody>
      </p:sp>
    </p:spTree>
    <p:extLst>
      <p:ext uri="{BB962C8B-B14F-4D97-AF65-F5344CB8AC3E}">
        <p14:creationId xmlns:p14="http://schemas.microsoft.com/office/powerpoint/2010/main" val="155139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79512" y="332656"/>
            <a:ext cx="8784976" cy="6336704"/>
          </a:xfrm>
        </p:spPr>
        <p:txBody>
          <a:bodyPr>
            <a:normAutofit/>
          </a:bodyPr>
          <a:lstStyle/>
          <a:p>
            <a:pPr marL="468313" indent="-468313" algn="l" rtl="0" eaLnBrk="1" hangingPunct="1">
              <a:buFont typeface="Arial" charset="0"/>
              <a:buNone/>
              <a:defRPr/>
            </a:pPr>
            <a:endParaRPr lang="en-US" sz="3600" b="1" dirty="0" smtClean="0"/>
          </a:p>
          <a:p>
            <a:pPr marL="468313" indent="-468313" algn="l" rtl="0" eaLnBrk="1" hangingPunct="1">
              <a:buFont typeface="Arial" charset="0"/>
              <a:buNone/>
              <a:defRPr/>
            </a:pPr>
            <a:r>
              <a:rPr lang="en-US" sz="3600" b="1" dirty="0" smtClean="0"/>
              <a:t>Gross</a:t>
            </a:r>
            <a:r>
              <a:rPr lang="en-US" sz="3600" dirty="0" smtClean="0"/>
              <a:t> </a:t>
            </a:r>
            <a:r>
              <a:rPr lang="en-US" sz="3600" b="1" dirty="0" smtClean="0"/>
              <a:t>Picture: </a:t>
            </a:r>
          </a:p>
          <a:p>
            <a:pPr algn="l" rtl="0">
              <a:defRPr/>
            </a:pPr>
            <a:r>
              <a:rPr lang="en-US" sz="3600" dirty="0" smtClean="0"/>
              <a:t>The </a:t>
            </a:r>
            <a:r>
              <a:rPr lang="en-US" sz="3600" dirty="0" smtClean="0"/>
              <a:t>affected organ is enlarged and soft in consistency. </a:t>
            </a:r>
          </a:p>
          <a:p>
            <a:pPr algn="l" rtl="0">
              <a:defRPr/>
            </a:pPr>
            <a:r>
              <a:rPr lang="en-US" sz="3600" dirty="0" smtClean="0"/>
              <a:t>The capsule is tense. </a:t>
            </a:r>
          </a:p>
          <a:p>
            <a:pPr algn="l" rtl="0">
              <a:defRPr/>
            </a:pPr>
            <a:r>
              <a:rPr lang="en-US" sz="3600" dirty="0" smtClean="0"/>
              <a:t>The color is pale yellow. </a:t>
            </a:r>
          </a:p>
          <a:p>
            <a:pPr algn="l" rtl="0">
              <a:defRPr/>
            </a:pPr>
            <a:r>
              <a:rPr lang="en-US" sz="3600" dirty="0" smtClean="0"/>
              <a:t>The borders are rounded. </a:t>
            </a:r>
          </a:p>
          <a:p>
            <a:pPr algn="l" rtl="0">
              <a:defRPr/>
            </a:pPr>
            <a:r>
              <a:rPr lang="en-US" sz="3600" dirty="0" smtClean="0"/>
              <a:t>The cut surface bulges and is greasy to touch.</a:t>
            </a:r>
            <a:endParaRPr lang="en-US" sz="3600" dirty="0"/>
          </a:p>
        </p:txBody>
      </p:sp>
    </p:spTree>
    <p:extLst>
      <p:ext uri="{BB962C8B-B14F-4D97-AF65-F5344CB8AC3E}">
        <p14:creationId xmlns:p14="http://schemas.microsoft.com/office/powerpoint/2010/main" val="342880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This is a slice of normal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50292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5" descr="Fatty liver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76600"/>
            <a:ext cx="5029200" cy="3092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6"/>
          <p:cNvSpPr txBox="1">
            <a:spLocks noChangeArrowheads="1"/>
          </p:cNvSpPr>
          <p:nvPr/>
        </p:nvSpPr>
        <p:spPr bwMode="auto">
          <a:xfrm>
            <a:off x="152400" y="1347787"/>
            <a:ext cx="2895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dirty="0"/>
              <a:t>Normal Liver</a:t>
            </a:r>
          </a:p>
        </p:txBody>
      </p:sp>
      <p:sp>
        <p:nvSpPr>
          <p:cNvPr id="17413" name="TextBox 7"/>
          <p:cNvSpPr txBox="1">
            <a:spLocks noChangeArrowheads="1"/>
          </p:cNvSpPr>
          <p:nvPr/>
        </p:nvSpPr>
        <p:spPr bwMode="auto">
          <a:xfrm>
            <a:off x="533400" y="4572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t>Fatty Liver</a:t>
            </a:r>
          </a:p>
        </p:txBody>
      </p:sp>
    </p:spTree>
    <p:extLst>
      <p:ext uri="{BB962C8B-B14F-4D97-AF65-F5344CB8AC3E}">
        <p14:creationId xmlns:p14="http://schemas.microsoft.com/office/powerpoint/2010/main" val="232133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742-6413-2-7-10-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2188" t="61371" r="24449" b="17673"/>
          <a:stretch>
            <a:fillRect/>
          </a:stretch>
        </p:blipFill>
        <p:spPr bwMode="auto">
          <a:xfrm>
            <a:off x="611560" y="1124744"/>
            <a:ext cx="83788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027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17612" y="188640"/>
            <a:ext cx="8229600" cy="909876"/>
          </a:xfrm>
        </p:spPr>
        <p:txBody>
          <a:bodyPr>
            <a:normAutofit/>
          </a:bodyPr>
          <a:lstStyle/>
          <a:p>
            <a:pPr marL="225425" eaLnBrk="1" hangingPunct="1"/>
            <a:r>
              <a:rPr lang="en-US" sz="4400" b="1" i="1" dirty="0" smtClean="0">
                <a:solidFill>
                  <a:schemeClr val="tx1">
                    <a:lumMod val="85000"/>
                    <a:lumOff val="15000"/>
                  </a:schemeClr>
                </a:solidFill>
                <a:cs typeface="Arial" pitchFamily="34" charset="0"/>
              </a:rPr>
              <a:t>Fatty Degeneration of the liver</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12" y="1268760"/>
            <a:ext cx="8763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533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179512" y="260648"/>
            <a:ext cx="8496944" cy="1152128"/>
          </a:xfrm>
          <a:solidFill>
            <a:schemeClr val="accent5"/>
          </a:solidFill>
        </p:spPr>
        <p:txBody>
          <a:bodyPr/>
          <a:lstStyle/>
          <a:p>
            <a:pPr>
              <a:defRPr/>
            </a:pPr>
            <a:r>
              <a:rPr lang="en-US" b="1" dirty="0" smtClean="0">
                <a:solidFill>
                  <a:srgbClr val="FFFF00"/>
                </a:solidFill>
                <a:cs typeface="Arial" pitchFamily="34" charset="0"/>
              </a:rPr>
              <a:t>Hyaline change</a:t>
            </a:r>
          </a:p>
        </p:txBody>
      </p:sp>
      <p:sp>
        <p:nvSpPr>
          <p:cNvPr id="20483" name="عنصر نائب للمحتوى 2"/>
          <p:cNvSpPr>
            <a:spLocks noGrp="1"/>
          </p:cNvSpPr>
          <p:nvPr>
            <p:ph idx="1"/>
          </p:nvPr>
        </p:nvSpPr>
        <p:spPr>
          <a:xfrm>
            <a:off x="179512" y="1600200"/>
            <a:ext cx="8812088" cy="5069160"/>
          </a:xfrm>
        </p:spPr>
        <p:txBody>
          <a:bodyPr/>
          <a:lstStyle/>
          <a:p>
            <a:pPr algn="l" rtl="0">
              <a:buFont typeface="Arial" pitchFamily="34" charset="0"/>
              <a:buNone/>
            </a:pPr>
            <a:r>
              <a:rPr lang="en-US" sz="3600" dirty="0" smtClean="0">
                <a:cs typeface="Arial" pitchFamily="34" charset="0"/>
              </a:rPr>
              <a:t>  The word ‘hyaline’ means glassy (</a:t>
            </a:r>
            <a:r>
              <a:rPr lang="en-US" sz="3600" i="1" dirty="0" err="1" smtClean="0">
                <a:cs typeface="Arial" pitchFamily="34" charset="0"/>
              </a:rPr>
              <a:t>hyalos</a:t>
            </a:r>
            <a:r>
              <a:rPr lang="en-US" sz="3600" i="1" dirty="0" smtClean="0">
                <a:cs typeface="Arial" pitchFamily="34" charset="0"/>
              </a:rPr>
              <a:t> = glass). Hyaline is </a:t>
            </a:r>
            <a:r>
              <a:rPr lang="en-US" sz="3600" dirty="0" smtClean="0">
                <a:cs typeface="Arial" pitchFamily="34" charset="0"/>
              </a:rPr>
              <a:t>a descriptive histologic term for glassy, homogeneous, </a:t>
            </a:r>
            <a:r>
              <a:rPr lang="en-US" sz="3600" dirty="0" err="1" smtClean="0">
                <a:cs typeface="Arial" pitchFamily="34" charset="0"/>
              </a:rPr>
              <a:t>structureless</a:t>
            </a:r>
            <a:r>
              <a:rPr lang="en-US" sz="3600" dirty="0" smtClean="0">
                <a:cs typeface="Arial" pitchFamily="34" charset="0"/>
              </a:rPr>
              <a:t>, </a:t>
            </a:r>
            <a:r>
              <a:rPr lang="en-US" sz="3600" dirty="0" err="1" smtClean="0">
                <a:cs typeface="Arial" pitchFamily="34" charset="0"/>
              </a:rPr>
              <a:t>eosinophilic</a:t>
            </a:r>
            <a:r>
              <a:rPr lang="en-US" sz="3600" dirty="0" smtClean="0">
                <a:cs typeface="Arial" pitchFamily="34" charset="0"/>
              </a:rPr>
              <a:t> appearance of material in </a:t>
            </a:r>
            <a:r>
              <a:rPr lang="en-US" sz="3600" dirty="0" err="1" smtClean="0">
                <a:cs typeface="Arial" pitchFamily="34" charset="0"/>
              </a:rPr>
              <a:t>haematoxylin</a:t>
            </a:r>
            <a:r>
              <a:rPr lang="en-US" sz="3600" dirty="0" smtClean="0">
                <a:cs typeface="Arial" pitchFamily="34" charset="0"/>
              </a:rPr>
              <a:t> and eosin-stained sections and </a:t>
            </a:r>
            <a:r>
              <a:rPr lang="en-US" sz="3600" b="1" dirty="0" smtClean="0">
                <a:cs typeface="Arial" pitchFamily="34" charset="0"/>
              </a:rPr>
              <a:t>does not </a:t>
            </a:r>
            <a:r>
              <a:rPr lang="en-US" sz="3600" dirty="0" smtClean="0">
                <a:cs typeface="Arial" pitchFamily="34" charset="0"/>
              </a:rPr>
              <a:t>refer to any specific substance.</a:t>
            </a:r>
          </a:p>
        </p:txBody>
      </p:sp>
    </p:spTree>
    <p:extLst>
      <p:ext uri="{BB962C8B-B14F-4D97-AF65-F5344CB8AC3E}">
        <p14:creationId xmlns:p14="http://schemas.microsoft.com/office/powerpoint/2010/main" val="3209231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116632"/>
            <a:ext cx="8136904" cy="936104"/>
          </a:xfrm>
          <a:solidFill>
            <a:srgbClr val="FFC000"/>
          </a:solidFill>
        </p:spPr>
        <p:txBody>
          <a:bodyPr/>
          <a:lstStyle/>
          <a:p>
            <a:pPr eaLnBrk="1" hangingPunct="1"/>
            <a:r>
              <a:rPr lang="en-US" smtClean="0"/>
              <a:t> </a:t>
            </a:r>
            <a:r>
              <a:rPr lang="en-US" b="1" i="1" smtClean="0"/>
              <a:t>Causes of Cell Injury</a:t>
            </a:r>
          </a:p>
        </p:txBody>
      </p:sp>
      <p:sp>
        <p:nvSpPr>
          <p:cNvPr id="3" name="Content Placeholder 2"/>
          <p:cNvSpPr>
            <a:spLocks noGrp="1"/>
          </p:cNvSpPr>
          <p:nvPr>
            <p:ph idx="1"/>
          </p:nvPr>
        </p:nvSpPr>
        <p:spPr>
          <a:xfrm>
            <a:off x="179512" y="1196752"/>
            <a:ext cx="8640960" cy="5544616"/>
          </a:xfrm>
        </p:spPr>
        <p:txBody>
          <a:bodyPr rtlCol="0">
            <a:noAutofit/>
          </a:bodyPr>
          <a:lstStyle/>
          <a:p>
            <a:pPr marL="514350" indent="-514350" algn="l" rtl="0" eaLnBrk="1" fontAlgn="auto" hangingPunct="1">
              <a:lnSpc>
                <a:spcPct val="150000"/>
              </a:lnSpc>
              <a:spcAft>
                <a:spcPts val="0"/>
              </a:spcAft>
              <a:buClr>
                <a:schemeClr val="accent3"/>
              </a:buClr>
              <a:buFont typeface="+mj-lt"/>
              <a:buAutoNum type="arabicPeriod"/>
              <a:defRPr/>
            </a:pPr>
            <a:r>
              <a:rPr lang="en-US" sz="2800" b="1" i="1" dirty="0" smtClean="0">
                <a:solidFill>
                  <a:srgbClr val="FF0000"/>
                </a:solidFill>
                <a:cs typeface="+mn-cs"/>
              </a:rPr>
              <a:t>Hypoxia</a:t>
            </a:r>
            <a:r>
              <a:rPr lang="en-US" sz="2800" b="1" i="1" dirty="0" smtClean="0">
                <a:cs typeface="+mn-cs"/>
              </a:rPr>
              <a:t>: </a:t>
            </a:r>
            <a:r>
              <a:rPr lang="en-US" sz="2800" dirty="0" smtClean="0">
                <a:cs typeface="+mn-cs"/>
              </a:rPr>
              <a:t>the main cause of cell injury.</a:t>
            </a:r>
          </a:p>
          <a:p>
            <a:pPr marL="514350" indent="-514350" algn="l" rtl="0" eaLnBrk="1" fontAlgn="auto" hangingPunct="1">
              <a:lnSpc>
                <a:spcPct val="150000"/>
              </a:lnSpc>
              <a:spcAft>
                <a:spcPts val="0"/>
              </a:spcAft>
              <a:buClr>
                <a:schemeClr val="accent3"/>
              </a:buClr>
              <a:buFont typeface="Wingdings 2"/>
              <a:buChar char=""/>
              <a:defRPr/>
            </a:pPr>
            <a:r>
              <a:rPr lang="en-US" sz="2800" dirty="0" smtClean="0">
                <a:cs typeface="+mn-cs"/>
              </a:rPr>
              <a:t>Decrease oxygen supply is</a:t>
            </a:r>
            <a:r>
              <a:rPr lang="en-US" sz="2800" b="1" dirty="0" smtClean="0">
                <a:cs typeface="+mn-cs"/>
              </a:rPr>
              <a:t> </a:t>
            </a:r>
            <a:r>
              <a:rPr lang="en-US" sz="2800" dirty="0" smtClean="0">
                <a:cs typeface="+mn-cs"/>
              </a:rPr>
              <a:t>caused by: </a:t>
            </a:r>
          </a:p>
          <a:p>
            <a:pPr marL="749300" indent="-285750" algn="l" rtl="0" eaLnBrk="1" fontAlgn="auto" hangingPunct="1">
              <a:lnSpc>
                <a:spcPct val="150000"/>
              </a:lnSpc>
              <a:spcAft>
                <a:spcPts val="0"/>
              </a:spcAft>
              <a:buClr>
                <a:schemeClr val="accent3"/>
              </a:buClr>
              <a:buFont typeface="+mj-lt"/>
              <a:buAutoNum type="alphaLcPeriod"/>
              <a:tabLst>
                <a:tab pos="630238" algn="l"/>
              </a:tabLst>
              <a:defRPr/>
            </a:pPr>
            <a:r>
              <a:rPr lang="en-US" sz="2800" dirty="0" smtClean="0">
                <a:cs typeface="+mn-cs"/>
              </a:rPr>
              <a:t>Ischemia e.g. arterial occlusion and atherosclerosis.</a:t>
            </a:r>
          </a:p>
          <a:p>
            <a:pPr marL="749300" indent="-285750" algn="l" rtl="0" eaLnBrk="1" fontAlgn="auto" hangingPunct="1">
              <a:lnSpc>
                <a:spcPct val="150000"/>
              </a:lnSpc>
              <a:spcAft>
                <a:spcPts val="0"/>
              </a:spcAft>
              <a:buClr>
                <a:schemeClr val="accent3"/>
              </a:buClr>
              <a:buFont typeface="+mj-lt"/>
              <a:buAutoNum type="alphaLcPeriod"/>
              <a:tabLst>
                <a:tab pos="630238" algn="l"/>
              </a:tabLst>
              <a:defRPr/>
            </a:pPr>
            <a:r>
              <a:rPr lang="en-US" sz="2800" dirty="0" smtClean="0">
                <a:cs typeface="+mn-cs"/>
              </a:rPr>
              <a:t>Inadequate oxygenation e.g. cardiac and pulmonary diseases. </a:t>
            </a:r>
          </a:p>
          <a:p>
            <a:pPr marL="749300" indent="-285750" algn="l" rtl="0" eaLnBrk="1" fontAlgn="auto" hangingPunct="1">
              <a:lnSpc>
                <a:spcPct val="150000"/>
              </a:lnSpc>
              <a:spcAft>
                <a:spcPts val="0"/>
              </a:spcAft>
              <a:buClr>
                <a:schemeClr val="accent3"/>
              </a:buClr>
              <a:buFont typeface="+mj-lt"/>
              <a:buAutoNum type="alphaLcPeriod"/>
              <a:tabLst>
                <a:tab pos="630238" algn="l"/>
              </a:tabLst>
              <a:defRPr/>
            </a:pPr>
            <a:r>
              <a:rPr lang="en-US" sz="2800" dirty="0" smtClean="0">
                <a:cs typeface="+mn-cs"/>
              </a:rPr>
              <a:t>Decreased oxygen carrying capacity of the RBCs </a:t>
            </a:r>
            <a:r>
              <a:rPr lang="en-US" sz="2800" dirty="0" err="1" smtClean="0">
                <a:cs typeface="+mn-cs"/>
              </a:rPr>
              <a:t>e.g</a:t>
            </a:r>
            <a:r>
              <a:rPr lang="en-US" sz="2800" dirty="0" smtClean="0">
                <a:cs typeface="+mn-cs"/>
              </a:rPr>
              <a:t> anemia and carbon monoxide poisoning.</a:t>
            </a:r>
            <a:endParaRPr lang="en-US" sz="2800" dirty="0">
              <a:cs typeface="+mn-cs"/>
            </a:endParaRPr>
          </a:p>
        </p:txBody>
      </p:sp>
    </p:spTree>
    <p:extLst>
      <p:ext uri="{BB962C8B-B14F-4D97-AF65-F5344CB8AC3E}">
        <p14:creationId xmlns:p14="http://schemas.microsoft.com/office/powerpoint/2010/main" val="16227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a:xfrm>
            <a:off x="179512" y="332656"/>
            <a:ext cx="8229600" cy="854968"/>
          </a:xfrm>
        </p:spPr>
        <p:style>
          <a:lnRef idx="2">
            <a:schemeClr val="accent1"/>
          </a:lnRef>
          <a:fillRef idx="1">
            <a:schemeClr val="lt1"/>
          </a:fillRef>
          <a:effectRef idx="0">
            <a:schemeClr val="accent1"/>
          </a:effectRef>
          <a:fontRef idx="minor">
            <a:schemeClr val="dk1"/>
          </a:fontRef>
        </p:style>
        <p:txBody>
          <a:bodyPr>
            <a:normAutofit/>
          </a:bodyPr>
          <a:lstStyle/>
          <a:p>
            <a:pPr algn="l"/>
            <a:r>
              <a:rPr lang="en-US" sz="4400" b="1" dirty="0" smtClean="0">
                <a:solidFill>
                  <a:schemeClr val="bg2">
                    <a:lumMod val="25000"/>
                  </a:schemeClr>
                </a:solidFill>
                <a:latin typeface="Times New Roman" pitchFamily="18" charset="0"/>
                <a:cs typeface="Times New Roman" pitchFamily="18" charset="0"/>
              </a:rPr>
              <a:t>INTRACELLULAR HYALINE</a:t>
            </a:r>
          </a:p>
        </p:txBody>
      </p:sp>
      <p:sp>
        <p:nvSpPr>
          <p:cNvPr id="21507" name="عنصر نائب للمحتوى 2"/>
          <p:cNvSpPr>
            <a:spLocks noGrp="1"/>
          </p:cNvSpPr>
          <p:nvPr>
            <p:ph idx="1"/>
          </p:nvPr>
        </p:nvSpPr>
        <p:spPr>
          <a:xfrm>
            <a:off x="0" y="1340768"/>
            <a:ext cx="8915400" cy="5400600"/>
          </a:xfrm>
        </p:spPr>
        <p:txBody>
          <a:bodyPr>
            <a:normAutofit/>
          </a:bodyPr>
          <a:lstStyle/>
          <a:p>
            <a:pPr algn="l" rtl="0">
              <a:buFont typeface="Arial" pitchFamily="34" charset="0"/>
              <a:buNone/>
            </a:pPr>
            <a:r>
              <a:rPr lang="en-US" sz="3000" dirty="0" smtClean="0">
                <a:cs typeface="Arial" pitchFamily="34" charset="0"/>
              </a:rPr>
              <a:t>Mainly seen in epithelial cells. A few examples are as follows:</a:t>
            </a:r>
          </a:p>
          <a:p>
            <a:pPr algn="l" rtl="0">
              <a:buFont typeface="Arial" pitchFamily="34" charset="0"/>
              <a:buNone/>
            </a:pPr>
            <a:r>
              <a:rPr lang="en-US" sz="3000" dirty="0" smtClean="0">
                <a:latin typeface="Times New Roman" pitchFamily="18" charset="0"/>
                <a:cs typeface="Times New Roman" pitchFamily="18" charset="0"/>
              </a:rPr>
              <a:t>1- Mallory’s hyaline represents aggregates of intermediate filaments in the hepatocytes in alcoholic liver cell injury.</a:t>
            </a:r>
          </a:p>
          <a:p>
            <a:pPr algn="l" rtl="0">
              <a:buFont typeface="Arial" pitchFamily="34" charset="0"/>
              <a:buNone/>
            </a:pPr>
            <a:r>
              <a:rPr lang="en-US" sz="3000" dirty="0" smtClean="0">
                <a:latin typeface="Times New Roman" pitchFamily="18" charset="0"/>
                <a:cs typeface="Times New Roman" pitchFamily="18" charset="0"/>
              </a:rPr>
              <a:t>2- Russell’s bodies representing excessive </a:t>
            </a:r>
            <a:r>
              <a:rPr lang="en-US" sz="3000" dirty="0" err="1" smtClean="0">
                <a:latin typeface="Times New Roman" pitchFamily="18" charset="0"/>
                <a:cs typeface="Times New Roman" pitchFamily="18" charset="0"/>
              </a:rPr>
              <a:t>immunoglobulins</a:t>
            </a:r>
            <a:r>
              <a:rPr lang="en-US" sz="3000" dirty="0" smtClean="0">
                <a:latin typeface="Times New Roman" pitchFamily="18" charset="0"/>
                <a:cs typeface="Times New Roman" pitchFamily="18" charset="0"/>
              </a:rPr>
              <a:t> in the rough endoplasmic reticulum of the plasma cells</a:t>
            </a:r>
          </a:p>
          <a:p>
            <a:pPr algn="l" rtl="0">
              <a:buFont typeface="Arial" pitchFamily="34" charset="0"/>
              <a:buNone/>
            </a:pPr>
            <a:r>
              <a:rPr lang="en-US" sz="3000" dirty="0" smtClean="0">
                <a:latin typeface="Times New Roman" pitchFamily="18" charset="0"/>
                <a:cs typeface="Times New Roman" pitchFamily="18" charset="0"/>
              </a:rPr>
              <a:t>3- Corpora </a:t>
            </a:r>
            <a:r>
              <a:rPr lang="en-US" sz="3000" dirty="0" err="1" smtClean="0">
                <a:latin typeface="Times New Roman" pitchFamily="18" charset="0"/>
                <a:cs typeface="Times New Roman" pitchFamily="18" charset="0"/>
              </a:rPr>
              <a:t>amylacea</a:t>
            </a:r>
            <a:r>
              <a:rPr lang="en-US" sz="3000" dirty="0" smtClean="0">
                <a:latin typeface="Times New Roman" pitchFamily="18" charset="0"/>
                <a:cs typeface="Times New Roman" pitchFamily="18" charset="0"/>
              </a:rPr>
              <a:t> are rounded masses of concentric hyaline </a:t>
            </a:r>
            <a:r>
              <a:rPr lang="en-US" sz="3000" dirty="0" err="1" smtClean="0">
                <a:latin typeface="Times New Roman" pitchFamily="18" charset="0"/>
                <a:cs typeface="Times New Roman" pitchFamily="18" charset="0"/>
              </a:rPr>
              <a:t>laminae</a:t>
            </a:r>
            <a:r>
              <a:rPr lang="en-US" sz="3000" dirty="0" smtClean="0">
                <a:latin typeface="Times New Roman" pitchFamily="18" charset="0"/>
                <a:cs typeface="Times New Roman" pitchFamily="18" charset="0"/>
              </a:rPr>
              <a:t> seen in the prostate in the elderly</a:t>
            </a:r>
          </a:p>
          <a:p>
            <a:pPr algn="l" rtl="0">
              <a:buFont typeface="Arial" pitchFamily="34" charset="0"/>
              <a:buNone/>
            </a:pPr>
            <a:endParaRPr lang="en-US" sz="3000" dirty="0" smtClean="0">
              <a:cs typeface="Arial" pitchFamily="34" charset="0"/>
            </a:endParaRPr>
          </a:p>
          <a:p>
            <a:pPr algn="l" rtl="0">
              <a:buFont typeface="Arial" pitchFamily="34" charset="0"/>
              <a:buNone/>
            </a:pPr>
            <a:endParaRPr lang="en-US" sz="3000" dirty="0" smtClean="0">
              <a:cs typeface="Arial" pitchFamily="34" charset="0"/>
            </a:endParaRPr>
          </a:p>
        </p:txBody>
      </p:sp>
    </p:spTree>
    <p:extLst>
      <p:ext uri="{BB962C8B-B14F-4D97-AF65-F5344CB8AC3E}">
        <p14:creationId xmlns:p14="http://schemas.microsoft.com/office/powerpoint/2010/main" val="884305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p:txBody>
          <a:bodyPr/>
          <a:lstStyle/>
          <a:p>
            <a:endParaRPr lang="ar-EG" smtClean="0">
              <a:cs typeface="Arial" pitchFamily="34" charset="0"/>
            </a:endParaRPr>
          </a:p>
        </p:txBody>
      </p:sp>
      <p:sp>
        <p:nvSpPr>
          <p:cNvPr id="22531" name="عنصر نائب للمحتوى 2"/>
          <p:cNvSpPr>
            <a:spLocks noGrp="1"/>
          </p:cNvSpPr>
          <p:nvPr>
            <p:ph idx="1"/>
          </p:nvPr>
        </p:nvSpPr>
        <p:spPr/>
        <p:txBody>
          <a:bodyPr/>
          <a:lstStyle/>
          <a:p>
            <a:endParaRPr lang="ar-EG" smtClean="0">
              <a:cs typeface="Arial" pitchFamily="34" charset="0"/>
            </a:endParaRPr>
          </a:p>
        </p:txBody>
      </p:sp>
      <p:pic>
        <p:nvPicPr>
          <p:cNvPr id="22532"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 y="18864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p:cNvSpPr>
            <a:spLocks noGrp="1"/>
          </p:cNvSpPr>
          <p:nvPr>
            <p:ph type="title"/>
          </p:nvPr>
        </p:nvSpPr>
        <p:spPr/>
        <p:txBody>
          <a:bodyPr/>
          <a:lstStyle/>
          <a:p>
            <a:endParaRPr lang="ar-EG" smtClean="0">
              <a:cs typeface="Arial" pitchFamily="34" charset="0"/>
            </a:endParaRPr>
          </a:p>
        </p:txBody>
      </p:sp>
      <p:sp>
        <p:nvSpPr>
          <p:cNvPr id="23555" name="عنصر نائب للمحتوى 2"/>
          <p:cNvSpPr>
            <a:spLocks noGrp="1"/>
          </p:cNvSpPr>
          <p:nvPr>
            <p:ph idx="1"/>
          </p:nvPr>
        </p:nvSpPr>
        <p:spPr/>
        <p:txBody>
          <a:bodyPr/>
          <a:lstStyle/>
          <a:p>
            <a:endParaRPr lang="ar-EG" smtClean="0">
              <a:cs typeface="Arial" pitchFamily="34"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7775"/>
            <a:ext cx="8305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826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endParaRPr lang="ar-EG" smtClean="0">
              <a:cs typeface="Arial" pitchFamily="34" charset="0"/>
            </a:endParaRPr>
          </a:p>
        </p:txBody>
      </p:sp>
      <p:sp>
        <p:nvSpPr>
          <p:cNvPr id="24579" name="عنصر نائب للمحتوى 2"/>
          <p:cNvSpPr>
            <a:spLocks noGrp="1"/>
          </p:cNvSpPr>
          <p:nvPr>
            <p:ph idx="1"/>
          </p:nvPr>
        </p:nvSpPr>
        <p:spPr/>
        <p:txBody>
          <a:bodyPr/>
          <a:lstStyle/>
          <a:p>
            <a:endParaRPr lang="ar-EG" smtClean="0">
              <a:cs typeface="Arial" pitchFamily="34" charset="0"/>
            </a:endParaRPr>
          </a:p>
        </p:txBody>
      </p:sp>
      <p:pic>
        <p:nvPicPr>
          <p:cNvPr id="24580" name="Picture 6" descr="نتيجة بحث الصور عن ‪corpora amylac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0"/>
            <a:ext cx="942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7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395536" y="476672"/>
            <a:ext cx="7931224" cy="794352"/>
          </a:xfrm>
        </p:spPr>
        <p:txBody>
          <a:bodyPr>
            <a:normAutofit/>
          </a:bodyPr>
          <a:lstStyle/>
          <a:p>
            <a:pPr algn="l"/>
            <a:r>
              <a:rPr lang="en-US" sz="4400" b="1" dirty="0" smtClean="0">
                <a:solidFill>
                  <a:schemeClr val="bg2">
                    <a:lumMod val="25000"/>
                  </a:schemeClr>
                </a:solidFill>
                <a:cs typeface="Arial" pitchFamily="34" charset="0"/>
              </a:rPr>
              <a:t>EXTRACELLULAR HYALINE</a:t>
            </a:r>
          </a:p>
        </p:txBody>
      </p:sp>
      <p:sp>
        <p:nvSpPr>
          <p:cNvPr id="25603" name="عنصر نائب للمحتوى 2"/>
          <p:cNvSpPr>
            <a:spLocks noGrp="1"/>
          </p:cNvSpPr>
          <p:nvPr>
            <p:ph idx="1"/>
          </p:nvPr>
        </p:nvSpPr>
        <p:spPr>
          <a:xfrm>
            <a:off x="179512" y="1600200"/>
            <a:ext cx="8735888" cy="4925144"/>
          </a:xfrm>
        </p:spPr>
        <p:txBody>
          <a:bodyPr/>
          <a:lstStyle/>
          <a:p>
            <a:pPr algn="l" rtl="0">
              <a:buFont typeface="Arial" pitchFamily="34" charset="0"/>
              <a:buNone/>
            </a:pPr>
            <a:r>
              <a:rPr lang="en-US" sz="3600" b="1" dirty="0" smtClean="0">
                <a:latin typeface="Times New Roman" pitchFamily="18" charset="0"/>
                <a:cs typeface="Times New Roman" pitchFamily="18" charset="0"/>
              </a:rPr>
              <a:t>Seen </a:t>
            </a:r>
            <a:r>
              <a:rPr lang="en-US" sz="3600" dirty="0" smtClean="0">
                <a:latin typeface="Times New Roman" pitchFamily="18" charset="0"/>
                <a:cs typeface="Times New Roman" pitchFamily="18" charset="0"/>
              </a:rPr>
              <a:t>in connective tissues. A few examples of extracellular hyaline change are as under:</a:t>
            </a:r>
          </a:p>
          <a:p>
            <a:pPr algn="l" rtl="0">
              <a:buFont typeface="Arial" pitchFamily="34" charset="0"/>
              <a:buNone/>
            </a:pPr>
            <a:r>
              <a:rPr lang="en-US" sz="3600" dirty="0" smtClean="0">
                <a:latin typeface="Times New Roman" pitchFamily="18" charset="0"/>
                <a:cs typeface="Times New Roman" pitchFamily="18" charset="0"/>
              </a:rPr>
              <a:t>1. Hyaline degeneration in </a:t>
            </a:r>
            <a:r>
              <a:rPr lang="en-US" sz="3600" dirty="0" err="1" smtClean="0">
                <a:latin typeface="Times New Roman" pitchFamily="18" charset="0"/>
                <a:cs typeface="Times New Roman" pitchFamily="18" charset="0"/>
              </a:rPr>
              <a:t>leiomyomas</a:t>
            </a:r>
            <a:r>
              <a:rPr lang="en-US" sz="3600" dirty="0" smtClean="0">
                <a:latin typeface="Times New Roman" pitchFamily="18" charset="0"/>
                <a:cs typeface="Times New Roman" pitchFamily="18" charset="0"/>
              </a:rPr>
              <a:t> of the uterus</a:t>
            </a:r>
          </a:p>
          <a:p>
            <a:pPr algn="l" rtl="0">
              <a:buFont typeface="Arial" pitchFamily="34" charset="0"/>
              <a:buNone/>
            </a:pPr>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Hyalinised</a:t>
            </a:r>
            <a:r>
              <a:rPr lang="en-US" sz="3600" dirty="0" smtClean="0">
                <a:latin typeface="Times New Roman" pitchFamily="18" charset="0"/>
                <a:cs typeface="Times New Roman" pitchFamily="18" charset="0"/>
              </a:rPr>
              <a:t> old scar and keloid of </a:t>
            </a:r>
            <a:r>
              <a:rPr lang="en-US" sz="3600" dirty="0" err="1" smtClean="0">
                <a:latin typeface="Times New Roman" pitchFamily="18" charset="0"/>
                <a:cs typeface="Times New Roman" pitchFamily="18" charset="0"/>
              </a:rPr>
              <a:t>fibrocollagenous</a:t>
            </a:r>
            <a:r>
              <a:rPr lang="en-US" sz="3600" dirty="0" smtClean="0">
                <a:latin typeface="Times New Roman" pitchFamily="18" charset="0"/>
                <a:cs typeface="Times New Roman" pitchFamily="18" charset="0"/>
              </a:rPr>
              <a:t> tissues</a:t>
            </a:r>
            <a:r>
              <a:rPr lang="en-US" sz="3600" dirty="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83136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لمحتوى 2"/>
          <p:cNvSpPr>
            <a:spLocks noGrp="1"/>
          </p:cNvSpPr>
          <p:nvPr>
            <p:ph idx="1"/>
          </p:nvPr>
        </p:nvSpPr>
        <p:spPr>
          <a:xfrm>
            <a:off x="395536" y="885056"/>
            <a:ext cx="8363272" cy="5640288"/>
          </a:xfrm>
        </p:spPr>
        <p:txBody>
          <a:bodyPr>
            <a:normAutofit/>
          </a:bodyPr>
          <a:lstStyle/>
          <a:p>
            <a:pPr algn="l" rtl="0">
              <a:buFont typeface="Arial" pitchFamily="34" charset="0"/>
              <a:buNone/>
            </a:pPr>
            <a:r>
              <a:rPr lang="en-US" sz="3600" dirty="0" smtClean="0">
                <a:latin typeface="Times New Roman" pitchFamily="18" charset="0"/>
                <a:cs typeface="Times New Roman" pitchFamily="18" charset="0"/>
              </a:rPr>
              <a:t>3. The wall of blood vessels</a:t>
            </a:r>
          </a:p>
          <a:p>
            <a:pPr algn="l" rtl="0">
              <a:buFont typeface="Arial" pitchFamily="34" charset="0"/>
              <a:buNone/>
            </a:pPr>
            <a:r>
              <a:rPr lang="en-US" sz="3600" dirty="0" smtClean="0">
                <a:latin typeface="Times New Roman" pitchFamily="18" charset="0"/>
                <a:cs typeface="Times New Roman" pitchFamily="18" charset="0"/>
              </a:rPr>
              <a:t>	- the arteries in atherosclerosis</a:t>
            </a:r>
          </a:p>
          <a:p>
            <a:pPr algn="l" rtl="0">
              <a:buFont typeface="Arial" pitchFamily="34" charset="0"/>
              <a:buNone/>
            </a:pPr>
            <a:r>
              <a:rPr lang="en-US" sz="3600" dirty="0" smtClean="0">
                <a:latin typeface="Times New Roman" pitchFamily="18" charset="0"/>
                <a:cs typeface="Times New Roman" pitchFamily="18" charset="0"/>
              </a:rPr>
              <a:t>	- the arterioles in benign hypertension</a:t>
            </a:r>
          </a:p>
          <a:p>
            <a:pPr algn="l" rtl="0">
              <a:buFont typeface="Arial" pitchFamily="34" charset="0"/>
              <a:buNone/>
            </a:pPr>
            <a:r>
              <a:rPr lang="en-US" sz="3600" dirty="0" smtClean="0">
                <a:latin typeface="Times New Roman" pitchFamily="18" charset="0"/>
                <a:cs typeface="Times New Roman" pitchFamily="18" charset="0"/>
              </a:rPr>
              <a:t>	- the central arterioles of the lymph follicles of the spleen in old age and hypertension</a:t>
            </a:r>
          </a:p>
          <a:p>
            <a:pPr algn="l" rtl="0">
              <a:buFont typeface="Arial" pitchFamily="34" charset="0"/>
              <a:buNone/>
            </a:pPr>
            <a:r>
              <a:rPr lang="en-US" sz="3600" dirty="0" smtClean="0">
                <a:latin typeface="Times New Roman" pitchFamily="18" charset="0"/>
                <a:cs typeface="Times New Roman" pitchFamily="18" charset="0"/>
              </a:rPr>
              <a:t>	- the blood vessels of atrophic organs as that of the ovary</a:t>
            </a:r>
          </a:p>
          <a:p>
            <a:pPr algn="l" rtl="0">
              <a:buFont typeface="Arial" pitchFamily="34" charset="0"/>
              <a:buNone/>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77892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لمحتوى 2"/>
          <p:cNvSpPr>
            <a:spLocks noGrp="1"/>
          </p:cNvSpPr>
          <p:nvPr>
            <p:ph idx="1"/>
          </p:nvPr>
        </p:nvSpPr>
        <p:spPr/>
        <p:txBody>
          <a:bodyPr/>
          <a:lstStyle/>
          <a:p>
            <a:endParaRPr lang="ar-EG" smtClean="0">
              <a:cs typeface="Arial" pitchFamily="34" charset="0"/>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3058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810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1371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eaLnBrk="1" hangingPunct="1">
              <a:defRPr/>
            </a:pPr>
            <a:r>
              <a:rPr lang="en-US" sz="5400" b="1" dirty="0" smtClean="0">
                <a:solidFill>
                  <a:schemeClr val="bg2">
                    <a:lumMod val="25000"/>
                  </a:schemeClr>
                </a:solidFill>
                <a:cs typeface="Arial" pitchFamily="34" charset="0"/>
              </a:rPr>
              <a:t>Irreversible cell injury </a:t>
            </a:r>
            <a:br>
              <a:rPr lang="en-US" sz="5400" b="1" dirty="0" smtClean="0">
                <a:solidFill>
                  <a:schemeClr val="bg2">
                    <a:lumMod val="25000"/>
                  </a:schemeClr>
                </a:solidFill>
                <a:cs typeface="Arial" pitchFamily="34" charset="0"/>
              </a:rPr>
            </a:br>
            <a:r>
              <a:rPr lang="en-US" sz="5400" b="1" dirty="0" smtClean="0">
                <a:solidFill>
                  <a:srgbClr val="C00000"/>
                </a:solidFill>
                <a:cs typeface="Arial" pitchFamily="34" charset="0"/>
              </a:rPr>
              <a:t>NECROSIS</a:t>
            </a:r>
          </a:p>
        </p:txBody>
      </p:sp>
      <p:sp>
        <p:nvSpPr>
          <p:cNvPr id="28675" name="Content Placeholder 2"/>
          <p:cNvSpPr>
            <a:spLocks noGrp="1"/>
          </p:cNvSpPr>
          <p:nvPr>
            <p:ph idx="1"/>
          </p:nvPr>
        </p:nvSpPr>
        <p:spPr>
          <a:xfrm>
            <a:off x="179512" y="1844824"/>
            <a:ext cx="8519864" cy="4824536"/>
          </a:xfrm>
        </p:spPr>
        <p:txBody>
          <a:bodyPr/>
          <a:lstStyle/>
          <a:p>
            <a:pPr marL="465138" indent="-465138" algn="l" rtl="0" eaLnBrk="1" hangingPunct="1">
              <a:buFont typeface="Arial" pitchFamily="34" charset="0"/>
              <a:buNone/>
            </a:pPr>
            <a:r>
              <a:rPr lang="en-US" sz="4200" b="1" dirty="0" smtClean="0">
                <a:latin typeface="Times New Roman" pitchFamily="18" charset="0"/>
                <a:cs typeface="Times New Roman" pitchFamily="18" charset="0"/>
              </a:rPr>
              <a:t>Definition</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marL="465138" indent="-465138" algn="l" rtl="0" eaLnBrk="1" hangingPunct="1">
              <a:buFont typeface="Arial" pitchFamily="34" charset="0"/>
              <a:buNone/>
            </a:pPr>
            <a:r>
              <a:rPr lang="en-US" sz="3300" dirty="0" smtClean="0">
                <a:latin typeface="Times New Roman" pitchFamily="18" charset="0"/>
                <a:cs typeface="Times New Roman" pitchFamily="18" charset="0"/>
              </a:rPr>
              <a:t>Local death of cells or tissues within the living body. </a:t>
            </a:r>
          </a:p>
          <a:p>
            <a:pPr marL="465138" indent="-465138" algn="l" rtl="0" eaLnBrk="1" hangingPunct="1">
              <a:buFont typeface="Arial" pitchFamily="34" charset="0"/>
              <a:buNone/>
            </a:pPr>
            <a:endParaRPr lang="en-US" sz="3300" dirty="0" smtClean="0">
              <a:latin typeface="Times New Roman" pitchFamily="18" charset="0"/>
              <a:cs typeface="Times New Roman" pitchFamily="18" charset="0"/>
            </a:endParaRPr>
          </a:p>
          <a:p>
            <a:pPr marL="465138" indent="-465138" algn="l" rtl="0" eaLnBrk="1" hangingPunct="1"/>
            <a:r>
              <a:rPr lang="en-US" sz="3300" dirty="0" smtClean="0">
                <a:latin typeface="Times New Roman" pitchFamily="18" charset="0"/>
                <a:cs typeface="Times New Roman" pitchFamily="18" charset="0"/>
              </a:rPr>
              <a:t>Necrosis occurs either directly or follows reversible injury. </a:t>
            </a:r>
          </a:p>
        </p:txBody>
      </p:sp>
    </p:spTree>
    <p:extLst>
      <p:ext uri="{BB962C8B-B14F-4D97-AF65-F5344CB8AC3E}">
        <p14:creationId xmlns:p14="http://schemas.microsoft.com/office/powerpoint/2010/main" val="91962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762000"/>
            <a:ext cx="8511480" cy="5619328"/>
          </a:xfrm>
        </p:spPr>
        <p:txBody>
          <a:bodyPr>
            <a:normAutofit/>
          </a:bodyPr>
          <a:lstStyle/>
          <a:p>
            <a:pPr algn="l" rtl="0" eaLnBrk="1" hangingPunct="1">
              <a:lnSpc>
                <a:spcPct val="150000"/>
              </a:lnSpc>
              <a:buFont typeface="Wingdings" pitchFamily="2" charset="2"/>
              <a:buChar char="q"/>
            </a:pPr>
            <a:r>
              <a:rPr lang="en-US" sz="3600" b="1" dirty="0" smtClean="0">
                <a:solidFill>
                  <a:srgbClr val="92D050"/>
                </a:solidFill>
                <a:cs typeface="Arial" pitchFamily="34" charset="0"/>
              </a:rPr>
              <a:t>  </a:t>
            </a:r>
            <a:r>
              <a:rPr lang="en-US" sz="3600" b="1" u="sng" dirty="0" smtClean="0">
                <a:solidFill>
                  <a:srgbClr val="92D050"/>
                </a:solidFill>
                <a:cs typeface="Arial" pitchFamily="34" charset="0"/>
              </a:rPr>
              <a:t>Macroscopic Picture: </a:t>
            </a:r>
          </a:p>
          <a:p>
            <a:pPr marL="465138" indent="-465138" algn="l" rtl="0" eaLnBrk="1" hangingPunct="1">
              <a:lnSpc>
                <a:spcPct val="150000"/>
              </a:lnSpc>
            </a:pPr>
            <a:r>
              <a:rPr lang="en-US" sz="3600" dirty="0" smtClean="0">
                <a:cs typeface="Arial" pitchFamily="34" charset="0"/>
              </a:rPr>
              <a:t>Necrotic tissue appears opaque and whitish or yellowish in color. </a:t>
            </a:r>
          </a:p>
          <a:p>
            <a:pPr marL="465138" indent="-465138" algn="l" rtl="0" eaLnBrk="1" hangingPunct="1">
              <a:lnSpc>
                <a:spcPct val="150000"/>
              </a:lnSpc>
            </a:pPr>
            <a:r>
              <a:rPr lang="en-US" sz="3600" dirty="0" smtClean="0">
                <a:cs typeface="Arial" pitchFamily="34" charset="0"/>
              </a:rPr>
              <a:t>The surrounding tissue appears red due to inflammatory hyperemia.</a:t>
            </a:r>
          </a:p>
        </p:txBody>
      </p:sp>
    </p:spTree>
    <p:extLst>
      <p:ext uri="{BB962C8B-B14F-4D97-AF65-F5344CB8AC3E}">
        <p14:creationId xmlns:p14="http://schemas.microsoft.com/office/powerpoint/2010/main" val="3824321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79512" y="764704"/>
            <a:ext cx="8712968" cy="5904656"/>
          </a:xfrm>
        </p:spPr>
        <p:txBody>
          <a:bodyPr>
            <a:normAutofit/>
          </a:bodyPr>
          <a:lstStyle/>
          <a:p>
            <a:pPr marL="465138" indent="-465138" algn="l" rtl="0" eaLnBrk="1" hangingPunct="1">
              <a:buFont typeface="Arial" pitchFamily="34" charset="0"/>
              <a:buNone/>
            </a:pPr>
            <a:r>
              <a:rPr lang="en-US" sz="3600" b="1" dirty="0" smtClean="0">
                <a:solidFill>
                  <a:srgbClr val="92D050"/>
                </a:solidFill>
                <a:cs typeface="Arial" pitchFamily="34" charset="0"/>
              </a:rPr>
              <a:t>  Microscopic Picture: </a:t>
            </a:r>
          </a:p>
          <a:p>
            <a:pPr marL="465138" indent="-465138" algn="l" rtl="0" eaLnBrk="1" hangingPunct="1"/>
            <a:r>
              <a:rPr lang="en-US" sz="3600" dirty="0" smtClean="0">
                <a:cs typeface="Arial" pitchFamily="34" charset="0"/>
              </a:rPr>
              <a:t>Immediately after necrosis dead cells appear like living cells. </a:t>
            </a:r>
          </a:p>
          <a:p>
            <a:pPr marL="465138" indent="-465138" algn="l" rtl="0" eaLnBrk="1" hangingPunct="1"/>
            <a:r>
              <a:rPr lang="en-US" sz="3600" dirty="0" smtClean="0">
                <a:cs typeface="Arial" pitchFamily="34" charset="0"/>
              </a:rPr>
              <a:t>Then a series of changes take place rapidly in the structure of the dead cells caused by the </a:t>
            </a:r>
            <a:r>
              <a:rPr lang="en-US" sz="3600" b="1" dirty="0" smtClean="0">
                <a:cs typeface="Arial" pitchFamily="34" charset="0"/>
              </a:rPr>
              <a:t>lytic </a:t>
            </a:r>
            <a:r>
              <a:rPr lang="en-US" sz="3600" b="1" dirty="0" err="1" smtClean="0">
                <a:cs typeface="Arial" pitchFamily="34" charset="0"/>
              </a:rPr>
              <a:t>lysosomal</a:t>
            </a:r>
            <a:r>
              <a:rPr lang="en-US" sz="3600" b="1" dirty="0" smtClean="0">
                <a:cs typeface="Arial" pitchFamily="34" charset="0"/>
              </a:rPr>
              <a:t> enzymes. </a:t>
            </a:r>
          </a:p>
          <a:p>
            <a:pPr marL="465138" indent="-465138" algn="l" rtl="0" eaLnBrk="1" hangingPunct="1"/>
            <a:r>
              <a:rPr lang="en-US" sz="3600" dirty="0" smtClean="0">
                <a:cs typeface="Arial" pitchFamily="34" charset="0"/>
              </a:rPr>
              <a:t>The changes are </a:t>
            </a:r>
            <a:r>
              <a:rPr lang="en-US" sz="3600" dirty="0" smtClean="0">
                <a:solidFill>
                  <a:srgbClr val="FF0000"/>
                </a:solidFill>
                <a:cs typeface="Arial" pitchFamily="34" charset="0"/>
              </a:rPr>
              <a:t>nuclear</a:t>
            </a:r>
            <a:r>
              <a:rPr lang="en-US" sz="3600" dirty="0" smtClean="0">
                <a:cs typeface="Arial" pitchFamily="34" charset="0"/>
              </a:rPr>
              <a:t> and </a:t>
            </a:r>
            <a:r>
              <a:rPr lang="en-US" sz="3600" dirty="0" smtClean="0">
                <a:solidFill>
                  <a:srgbClr val="FF0000"/>
                </a:solidFill>
                <a:cs typeface="Arial" pitchFamily="34" charset="0"/>
              </a:rPr>
              <a:t>cytoplasmic</a:t>
            </a:r>
            <a:r>
              <a:rPr lang="en-US" sz="3600" dirty="0" smtClean="0">
                <a:cs typeface="Arial" pitchFamily="34" charset="0"/>
              </a:rPr>
              <a:t>.</a:t>
            </a:r>
          </a:p>
        </p:txBody>
      </p:sp>
    </p:spTree>
    <p:extLst>
      <p:ext uri="{BB962C8B-B14F-4D97-AF65-F5344CB8AC3E}">
        <p14:creationId xmlns:p14="http://schemas.microsoft.com/office/powerpoint/2010/main" val="59187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712968" cy="6192688"/>
          </a:xfrm>
        </p:spPr>
        <p:txBody>
          <a:bodyPr rtlCol="0">
            <a:noAutofit/>
          </a:bodyPr>
          <a:lstStyle/>
          <a:p>
            <a:pPr marL="514350" indent="-514350" algn="l" rtl="0" eaLnBrk="1" fontAlgn="auto" hangingPunct="1">
              <a:spcAft>
                <a:spcPts val="0"/>
              </a:spcAft>
              <a:buClr>
                <a:schemeClr val="accent3"/>
              </a:buClr>
              <a:buFont typeface="Arial" pitchFamily="34" charset="0"/>
              <a:buNone/>
              <a:tabLst>
                <a:tab pos="630238" algn="l"/>
              </a:tabLst>
              <a:defRPr/>
            </a:pPr>
            <a:r>
              <a:rPr lang="en-US" sz="2900" b="1" i="1" dirty="0" smtClean="0">
                <a:solidFill>
                  <a:srgbClr val="FF0000"/>
                </a:solidFill>
                <a:cs typeface="+mn-cs"/>
              </a:rPr>
              <a:t>2- </a:t>
            </a:r>
            <a:r>
              <a:rPr lang="en-US" sz="3200" b="1" i="1" dirty="0" smtClean="0">
                <a:solidFill>
                  <a:srgbClr val="FF0000"/>
                </a:solidFill>
                <a:cs typeface="+mn-cs"/>
              </a:rPr>
              <a:t>Infectious agents</a:t>
            </a:r>
            <a:r>
              <a:rPr lang="en-US" sz="3200" b="1" i="1" dirty="0" smtClean="0">
                <a:cs typeface="+mn-cs"/>
              </a:rPr>
              <a:t>: </a:t>
            </a:r>
            <a:r>
              <a:rPr lang="en-US" sz="3200" dirty="0" smtClean="0">
                <a:cs typeface="+mn-cs"/>
              </a:rPr>
              <a:t>Bacteria, viruses, </a:t>
            </a:r>
            <a:r>
              <a:rPr lang="en-US" sz="3200" dirty="0" err="1" smtClean="0">
                <a:cs typeface="+mn-cs"/>
              </a:rPr>
              <a:t>rickettsia</a:t>
            </a:r>
            <a:r>
              <a:rPr lang="en-US" sz="3200" dirty="0" smtClean="0">
                <a:cs typeface="+mn-cs"/>
              </a:rPr>
              <a:t>, fungi and parasites. </a:t>
            </a:r>
          </a:p>
          <a:p>
            <a:pPr marL="514350" indent="-514350" algn="l" rtl="0" eaLnBrk="1" fontAlgn="auto" hangingPunct="1">
              <a:spcAft>
                <a:spcPts val="0"/>
              </a:spcAft>
              <a:buClr>
                <a:schemeClr val="accent3"/>
              </a:buClr>
              <a:buFont typeface="Arial" pitchFamily="34" charset="0"/>
              <a:buNone/>
              <a:tabLst>
                <a:tab pos="630238" algn="l"/>
              </a:tabLst>
              <a:defRPr/>
            </a:pPr>
            <a:r>
              <a:rPr lang="en-US" sz="3200" b="1" i="1" dirty="0" smtClean="0">
                <a:solidFill>
                  <a:srgbClr val="FF0000"/>
                </a:solidFill>
                <a:cs typeface="+mn-cs"/>
              </a:rPr>
              <a:t>3- Physical agents</a:t>
            </a:r>
            <a:r>
              <a:rPr lang="en-US" sz="3200" b="1" i="1" dirty="0" smtClean="0">
                <a:cs typeface="+mn-cs"/>
              </a:rPr>
              <a:t>: </a:t>
            </a:r>
            <a:r>
              <a:rPr lang="en-US" sz="3200" dirty="0" smtClean="0">
                <a:cs typeface="+mn-cs"/>
              </a:rPr>
              <a:t>Trauma, heat, cold, radiation and electric shock. </a:t>
            </a:r>
          </a:p>
          <a:p>
            <a:pPr marL="514350" indent="-514350" algn="l" rtl="0" eaLnBrk="1" fontAlgn="auto" hangingPunct="1">
              <a:spcAft>
                <a:spcPts val="0"/>
              </a:spcAft>
              <a:buClr>
                <a:schemeClr val="accent3"/>
              </a:buClr>
              <a:buFont typeface="Arial" pitchFamily="34" charset="0"/>
              <a:buNone/>
              <a:tabLst>
                <a:tab pos="630238" algn="l"/>
              </a:tabLst>
              <a:defRPr/>
            </a:pPr>
            <a:r>
              <a:rPr lang="en-US" sz="3200" b="1" i="1" dirty="0" smtClean="0">
                <a:solidFill>
                  <a:srgbClr val="FF0000"/>
                </a:solidFill>
                <a:cs typeface="+mn-cs"/>
              </a:rPr>
              <a:t>4- Chemical agents</a:t>
            </a:r>
            <a:r>
              <a:rPr lang="en-US" sz="3200" b="1" i="1" dirty="0" smtClean="0">
                <a:cs typeface="+mn-cs"/>
              </a:rPr>
              <a:t>: </a:t>
            </a:r>
            <a:r>
              <a:rPr lang="en-US" sz="3200" dirty="0" smtClean="0">
                <a:cs typeface="+mn-cs"/>
              </a:rPr>
              <a:t>Acids, </a:t>
            </a:r>
            <a:r>
              <a:rPr lang="en-US" sz="3200" dirty="0" err="1" smtClean="0">
                <a:cs typeface="+mn-cs"/>
              </a:rPr>
              <a:t>alkalies</a:t>
            </a:r>
            <a:r>
              <a:rPr lang="en-US" sz="3200" dirty="0" smtClean="0">
                <a:cs typeface="+mn-cs"/>
              </a:rPr>
              <a:t>, animal and plant poisons and some therapeutic drugs. </a:t>
            </a:r>
          </a:p>
          <a:p>
            <a:pPr marL="274320" indent="-274320" algn="l" rtl="0" eaLnBrk="1" fontAlgn="auto" hangingPunct="1">
              <a:spcAft>
                <a:spcPts val="0"/>
              </a:spcAft>
              <a:buClr>
                <a:schemeClr val="accent3"/>
              </a:buClr>
              <a:buFont typeface="Arial" pitchFamily="34" charset="0"/>
              <a:buNone/>
              <a:defRPr/>
            </a:pPr>
            <a:r>
              <a:rPr lang="en-US" sz="3200" b="1" i="1" dirty="0" smtClean="0">
                <a:solidFill>
                  <a:srgbClr val="FF0000"/>
                </a:solidFill>
                <a:cs typeface="+mn-cs"/>
              </a:rPr>
              <a:t>5- Immunologic reactions</a:t>
            </a:r>
            <a:r>
              <a:rPr lang="en-US" sz="3200" b="1" i="1" dirty="0" smtClean="0">
                <a:cs typeface="+mn-cs"/>
              </a:rPr>
              <a:t>: </a:t>
            </a:r>
            <a:r>
              <a:rPr lang="en-US" sz="3200" b="1" dirty="0" smtClean="0">
                <a:solidFill>
                  <a:srgbClr val="0070C0"/>
                </a:solidFill>
                <a:cs typeface="+mn-cs"/>
              </a:rPr>
              <a:t>autoimmune reactions </a:t>
            </a:r>
            <a:r>
              <a:rPr lang="en-US" sz="3200" dirty="0" smtClean="0">
                <a:cs typeface="+mn-cs"/>
              </a:rPr>
              <a:t>against one’s own tissues and </a:t>
            </a:r>
            <a:r>
              <a:rPr lang="en-US" sz="3200" b="1" dirty="0" smtClean="0">
                <a:solidFill>
                  <a:srgbClr val="0070C0"/>
                </a:solidFill>
                <a:cs typeface="+mn-cs"/>
              </a:rPr>
              <a:t>allergic reactions </a:t>
            </a:r>
            <a:r>
              <a:rPr lang="en-US" sz="3200" dirty="0" smtClean="0">
                <a:cs typeface="+mn-cs"/>
              </a:rPr>
              <a:t>against environmental substances in genetically susceptible individuals</a:t>
            </a:r>
            <a:r>
              <a:rPr lang="en-US" sz="3200" dirty="0"/>
              <a:t>.</a:t>
            </a:r>
            <a:endParaRPr lang="en-US" sz="3200" dirty="0" smtClean="0">
              <a:cs typeface="+mn-cs"/>
            </a:endParaRPr>
          </a:p>
        </p:txBody>
      </p:sp>
    </p:spTree>
    <p:extLst>
      <p:ext uri="{BB962C8B-B14F-4D97-AF65-F5344CB8AC3E}">
        <p14:creationId xmlns:p14="http://schemas.microsoft.com/office/powerpoint/2010/main" val="3196087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21784" y="1700808"/>
            <a:ext cx="8922216" cy="4968552"/>
          </a:xfrm>
        </p:spPr>
        <p:txBody>
          <a:bodyPr/>
          <a:lstStyle/>
          <a:p>
            <a:pPr marL="514350" indent="-514350" algn="l" rtl="0" eaLnBrk="1" hangingPunct="1">
              <a:buFont typeface="Trebuchet MS" pitchFamily="34" charset="0"/>
              <a:buAutoNum type="arabicPeriod"/>
              <a:defRPr/>
            </a:pPr>
            <a:r>
              <a:rPr lang="en-US" sz="3000" b="1" dirty="0" smtClean="0">
                <a:solidFill>
                  <a:srgbClr val="FF0000"/>
                </a:solidFill>
              </a:rPr>
              <a:t>Nuclear Changes</a:t>
            </a:r>
            <a:r>
              <a:rPr lang="en-US" sz="3000" b="1" dirty="0" smtClean="0"/>
              <a:t>: </a:t>
            </a:r>
          </a:p>
          <a:p>
            <a:pPr marL="742950" indent="-742950" algn="l" rtl="0" eaLnBrk="1" fontAlgn="auto" hangingPunct="1">
              <a:spcAft>
                <a:spcPts val="0"/>
              </a:spcAft>
              <a:buFont typeface="Arial" charset="0"/>
              <a:buAutoNum type="alphaLcPeriod"/>
              <a:defRPr/>
            </a:pPr>
            <a:r>
              <a:rPr lang="en-US" sz="3000" b="1" i="1" dirty="0" err="1" smtClean="0"/>
              <a:t>Pyknosis</a:t>
            </a:r>
            <a:r>
              <a:rPr lang="en-US" sz="3000" b="1" i="1" dirty="0" smtClean="0"/>
              <a:t>: </a:t>
            </a:r>
            <a:r>
              <a:rPr lang="en-US" sz="3000" dirty="0" smtClean="0"/>
              <a:t>The nucleus shrinks, its DNA condenses into a solid shrunken mass and it stains darkly. </a:t>
            </a:r>
          </a:p>
          <a:p>
            <a:pPr marL="742950" indent="-742950" algn="l" rtl="0" eaLnBrk="1" fontAlgn="auto" hangingPunct="1">
              <a:spcAft>
                <a:spcPts val="0"/>
              </a:spcAft>
              <a:buFont typeface="Arial" charset="0"/>
              <a:buAutoNum type="alphaLcPeriod"/>
              <a:defRPr/>
            </a:pPr>
            <a:r>
              <a:rPr lang="en-US" sz="3000" b="1" i="1" dirty="0" err="1" smtClean="0"/>
              <a:t>Karyorrhxis</a:t>
            </a:r>
            <a:r>
              <a:rPr lang="en-US" sz="3000" b="1" i="1" dirty="0" smtClean="0"/>
              <a:t>: </a:t>
            </a:r>
            <a:r>
              <a:rPr lang="en-US" sz="3000" dirty="0" smtClean="0"/>
              <a:t>The nucleus breaks up into multiple small fragments due to breakdown of DNA and chromatin.</a:t>
            </a:r>
          </a:p>
          <a:p>
            <a:pPr marL="742950" indent="-742950" algn="l" rtl="0" eaLnBrk="1" fontAlgn="auto" hangingPunct="1">
              <a:spcAft>
                <a:spcPts val="0"/>
              </a:spcAft>
              <a:buFont typeface="Arial" charset="0"/>
              <a:buAutoNum type="alphaLcPeriod"/>
              <a:defRPr/>
            </a:pPr>
            <a:r>
              <a:rPr lang="en-US" sz="3000" b="1" i="1" dirty="0" err="1" smtClean="0"/>
              <a:t>Karyolysis</a:t>
            </a:r>
            <a:r>
              <a:rPr lang="en-US" sz="3000" b="1" i="1" dirty="0" smtClean="0"/>
              <a:t>: </a:t>
            </a:r>
            <a:r>
              <a:rPr lang="en-US" sz="3000" dirty="0" smtClean="0"/>
              <a:t>The nucleus appears to dissolve and fails to take the stain due to chromatin hydrolysis. </a:t>
            </a:r>
          </a:p>
        </p:txBody>
      </p:sp>
      <p:sp>
        <p:nvSpPr>
          <p:cNvPr id="317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l="3149" b="4927"/>
          <a:stretch>
            <a:fillRect/>
          </a:stretch>
        </p:blipFill>
        <p:spPr bwMode="auto">
          <a:xfrm>
            <a:off x="4347200" y="404664"/>
            <a:ext cx="4572000" cy="188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885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61864"/>
            <a:ext cx="8712968" cy="5231432"/>
          </a:xfrm>
        </p:spPr>
        <p:txBody>
          <a:bodyPr rtlCol="0">
            <a:normAutofit/>
          </a:bodyPr>
          <a:lstStyle/>
          <a:p>
            <a:pPr marL="514350" indent="-514350" algn="l" rtl="0" eaLnBrk="1" fontAlgn="auto" hangingPunct="1">
              <a:spcAft>
                <a:spcPts val="0"/>
              </a:spcAft>
              <a:buFont typeface="+mj-lt"/>
              <a:buAutoNum type="arabicPeriod" startAt="2"/>
              <a:defRPr/>
            </a:pPr>
            <a:r>
              <a:rPr lang="en-US" sz="3600" b="1" dirty="0" err="1" smtClean="0">
                <a:solidFill>
                  <a:srgbClr val="FF0000"/>
                </a:solidFill>
                <a:latin typeface="Times New Roman" pitchFamily="18" charset="0"/>
                <a:cs typeface="Times New Roman" pitchFamily="18" charset="0"/>
              </a:rPr>
              <a:t>Cytoplasmic</a:t>
            </a:r>
            <a:r>
              <a:rPr lang="en-US" sz="3600" b="1" dirty="0" smtClean="0">
                <a:solidFill>
                  <a:srgbClr val="FF0000"/>
                </a:solidFill>
                <a:latin typeface="Times New Roman" pitchFamily="18" charset="0"/>
                <a:cs typeface="Times New Roman" pitchFamily="18" charset="0"/>
              </a:rPr>
              <a:t> Changes</a:t>
            </a:r>
            <a:r>
              <a:rPr lang="en-US" sz="3200" b="1" dirty="0" smtClean="0">
                <a:latin typeface="Times New Roman" pitchFamily="18" charset="0"/>
                <a:cs typeface="Times New Roman" pitchFamily="18" charset="0"/>
              </a:rPr>
              <a:t>:</a:t>
            </a:r>
          </a:p>
          <a:p>
            <a:pPr marL="514350" indent="-514350" algn="l" rtl="0" eaLnBrk="1" fontAlgn="auto" hangingPunct="1">
              <a:spcAft>
                <a:spcPts val="0"/>
              </a:spcAft>
              <a:buFont typeface="Arial" charset="0"/>
              <a:buNone/>
              <a:defRPr/>
            </a:pP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 </a:t>
            </a:r>
            <a:r>
              <a:rPr lang="en-US" sz="3200" dirty="0" smtClean="0">
                <a:latin typeface="Times New Roman" pitchFamily="18" charset="0"/>
                <a:cs typeface="Times New Roman" pitchFamily="18" charset="0"/>
              </a:rPr>
              <a:t>cells appear swollen (</a:t>
            </a:r>
            <a:r>
              <a:rPr lang="en-US" sz="3200" dirty="0" err="1" smtClean="0">
                <a:latin typeface="Times New Roman" pitchFamily="18" charset="0"/>
                <a:cs typeface="Times New Roman" pitchFamily="18" charset="0"/>
              </a:rPr>
              <a:t>cytomegaly</a:t>
            </a:r>
            <a:r>
              <a:rPr lang="en-US" sz="3200" dirty="0" smtClean="0">
                <a:latin typeface="Times New Roman" pitchFamily="18" charset="0"/>
                <a:cs typeface="Times New Roman" pitchFamily="18" charset="0"/>
              </a:rPr>
              <a:t>). </a:t>
            </a:r>
          </a:p>
          <a:p>
            <a:pPr marL="514350" indent="-514350" algn="l" rtl="0" eaLnBrk="1" fontAlgn="auto" hangingPunct="1">
              <a:spcAft>
                <a:spcPts val="0"/>
              </a:spcAft>
              <a:buFont typeface="+mj-lt"/>
              <a:buAutoNum type="alphaLcPeriod"/>
              <a:defRPr/>
            </a:pPr>
            <a:r>
              <a:rPr lang="en-US" sz="3200" dirty="0" smtClean="0">
                <a:latin typeface="Times New Roman" pitchFamily="18" charset="0"/>
                <a:cs typeface="Times New Roman" pitchFamily="18" charset="0"/>
              </a:rPr>
              <a:t>In </a:t>
            </a:r>
            <a:r>
              <a:rPr lang="en-US" sz="3200" dirty="0" err="1" smtClean="0">
                <a:latin typeface="Times New Roman" pitchFamily="18" charset="0"/>
                <a:cs typeface="Times New Roman" pitchFamily="18" charset="0"/>
              </a:rPr>
              <a:t>hematoxylin</a:t>
            </a:r>
            <a:r>
              <a:rPr lang="en-US" sz="3200" dirty="0" smtClean="0">
                <a:latin typeface="Times New Roman" pitchFamily="18" charset="0"/>
                <a:cs typeface="Times New Roman" pitchFamily="18" charset="0"/>
              </a:rPr>
              <a:t> and eosin stained sections there is </a:t>
            </a:r>
            <a:r>
              <a:rPr lang="en-US" sz="3200" b="1" dirty="0" smtClean="0">
                <a:latin typeface="Times New Roman" pitchFamily="18" charset="0"/>
                <a:cs typeface="Times New Roman" pitchFamily="18" charset="0"/>
              </a:rPr>
              <a:t>increased </a:t>
            </a:r>
            <a:r>
              <a:rPr lang="en-US" sz="3200" b="1" dirty="0" smtClean="0">
                <a:solidFill>
                  <a:srgbClr val="0070C0"/>
                </a:solidFill>
                <a:latin typeface="Times New Roman" pitchFamily="18" charset="0"/>
                <a:cs typeface="Times New Roman" pitchFamily="18" charset="0"/>
              </a:rPr>
              <a:t>cytoplasmic </a:t>
            </a:r>
            <a:r>
              <a:rPr lang="en-US" sz="3200" b="1" dirty="0" smtClean="0">
                <a:solidFill>
                  <a:srgbClr val="0070C0"/>
                </a:solidFill>
                <a:latin typeface="Times New Roman" pitchFamily="18" charset="0"/>
                <a:cs typeface="Times New Roman" pitchFamily="18" charset="0"/>
              </a:rPr>
              <a:t>eosinophilia</a:t>
            </a:r>
            <a:r>
              <a:rPr lang="en-US"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514350" indent="-514350" algn="l" rtl="0" eaLnBrk="1" fontAlgn="auto" hangingPunct="1">
              <a:spcAft>
                <a:spcPts val="0"/>
              </a:spcAft>
              <a:buFont typeface="+mj-lt"/>
              <a:buAutoNum type="alphaLcPeriod"/>
              <a:defRPr/>
            </a:pPr>
            <a:r>
              <a:rPr lang="en-US" sz="3200" dirty="0" smtClean="0">
                <a:latin typeface="Times New Roman" pitchFamily="18" charset="0"/>
                <a:cs typeface="Times New Roman" pitchFamily="18" charset="0"/>
              </a:rPr>
              <a:t>The cells </a:t>
            </a:r>
            <a:r>
              <a:rPr lang="en-US" sz="3200" b="1" dirty="0" smtClean="0">
                <a:solidFill>
                  <a:srgbClr val="0070C0"/>
                </a:solidFill>
                <a:latin typeface="Times New Roman" pitchFamily="18" charset="0"/>
                <a:cs typeface="Times New Roman" pitchFamily="18" charset="0"/>
              </a:rPr>
              <a:t>loose the cell membrane </a:t>
            </a:r>
            <a:r>
              <a:rPr lang="en-US" sz="3200" dirty="0" smtClean="0">
                <a:latin typeface="Times New Roman" pitchFamily="18" charset="0"/>
                <a:cs typeface="Times New Roman" pitchFamily="18" charset="0"/>
              </a:rPr>
              <a:t>and become indistinct from each other (pink stained homogenous </a:t>
            </a:r>
            <a:r>
              <a:rPr lang="en-US" sz="3200" dirty="0" err="1" smtClean="0">
                <a:latin typeface="Times New Roman" pitchFamily="18" charset="0"/>
                <a:cs typeface="Times New Roman" pitchFamily="18" charset="0"/>
              </a:rPr>
              <a:t>structureless</a:t>
            </a:r>
            <a:r>
              <a:rPr lang="en-US" sz="3200" dirty="0" smtClean="0">
                <a:latin typeface="Times New Roman" pitchFamily="18" charset="0"/>
                <a:cs typeface="Times New Roman" pitchFamily="18" charset="0"/>
              </a:rPr>
              <a:t> tissue) </a:t>
            </a:r>
            <a:r>
              <a:rPr lang="en-US" sz="3200" dirty="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9279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905000"/>
            <a:ext cx="8534400" cy="1295400"/>
          </a:xfrm>
        </p:spPr>
        <p:txBody>
          <a:bodyPr/>
          <a:lstStyle/>
          <a:p>
            <a:pPr algn="ctr" eaLnBrk="1" hangingPunct="1"/>
            <a:r>
              <a:rPr lang="en-US" sz="6000" b="1" dirty="0" smtClean="0">
                <a:solidFill>
                  <a:srgbClr val="FF0000"/>
                </a:solidFill>
                <a:cs typeface="Arial" pitchFamily="34" charset="0"/>
              </a:rPr>
              <a:t> </a:t>
            </a:r>
            <a:r>
              <a:rPr lang="en-US" sz="6000" b="1" i="1" dirty="0" smtClean="0">
                <a:solidFill>
                  <a:schemeClr val="accent1">
                    <a:lumMod val="75000"/>
                  </a:schemeClr>
                </a:solidFill>
                <a:cs typeface="Arial" pitchFamily="34" charset="0"/>
              </a:rPr>
              <a:t>Types of Necrosis</a:t>
            </a:r>
          </a:p>
        </p:txBody>
      </p:sp>
    </p:spTree>
    <p:extLst>
      <p:ext uri="{BB962C8B-B14F-4D97-AF65-F5344CB8AC3E}">
        <p14:creationId xmlns:p14="http://schemas.microsoft.com/office/powerpoint/2010/main" val="1054289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052736"/>
            <a:ext cx="8229600" cy="1143000"/>
          </a:xfrm>
          <a:solidFill>
            <a:schemeClr val="accent5"/>
          </a:solidFill>
        </p:spPr>
        <p:txBody>
          <a:bodyPr/>
          <a:lstStyle/>
          <a:p>
            <a:pPr eaLnBrk="1" hangingPunct="1">
              <a:defRPr/>
            </a:pPr>
            <a:r>
              <a:rPr lang="en-US" b="1" dirty="0" smtClean="0">
                <a:solidFill>
                  <a:srgbClr val="FFFF00"/>
                </a:solidFill>
              </a:rPr>
              <a:t> 1- </a:t>
            </a:r>
            <a:r>
              <a:rPr lang="en-US" b="1" dirty="0" err="1" smtClean="0">
                <a:solidFill>
                  <a:srgbClr val="FFFF00"/>
                </a:solidFill>
              </a:rPr>
              <a:t>Coagulative</a:t>
            </a:r>
            <a:r>
              <a:rPr lang="en-US" b="1" dirty="0" smtClean="0">
                <a:solidFill>
                  <a:srgbClr val="FFFF00"/>
                </a:solidFill>
              </a:rPr>
              <a:t> Necrosis</a:t>
            </a:r>
          </a:p>
        </p:txBody>
      </p:sp>
      <p:sp>
        <p:nvSpPr>
          <p:cNvPr id="34819" name="Content Placeholder 2"/>
          <p:cNvSpPr>
            <a:spLocks noGrp="1"/>
          </p:cNvSpPr>
          <p:nvPr>
            <p:ph idx="1"/>
          </p:nvPr>
        </p:nvSpPr>
        <p:spPr>
          <a:xfrm>
            <a:off x="457200" y="2484438"/>
            <a:ext cx="8229600" cy="4525962"/>
          </a:xfrm>
        </p:spPr>
        <p:txBody>
          <a:bodyPr/>
          <a:lstStyle/>
          <a:p>
            <a:pPr marL="465138" indent="-465138" algn="l" rtl="0" eaLnBrk="1" hangingPunct="1"/>
            <a:r>
              <a:rPr lang="en-US" sz="4000" dirty="0" smtClean="0">
                <a:cs typeface="Arial" pitchFamily="34" charset="0"/>
              </a:rPr>
              <a:t>Commonly caused by sudden cut of the blood supply as in infarcts. </a:t>
            </a:r>
          </a:p>
          <a:p>
            <a:pPr marL="465138" indent="-465138" algn="l" rtl="0" eaLnBrk="1" hangingPunct="1"/>
            <a:r>
              <a:rPr lang="en-US" sz="4000" dirty="0" smtClean="0">
                <a:cs typeface="Arial" pitchFamily="34" charset="0"/>
              </a:rPr>
              <a:t>It seems likely that the cellular protein and enzymes denatured causing the tissue to become firm and opaque white. </a:t>
            </a:r>
          </a:p>
        </p:txBody>
      </p:sp>
      <p:sp>
        <p:nvSpPr>
          <p:cNvPr id="4" name="Title 1"/>
          <p:cNvSpPr txBox="1">
            <a:spLocks/>
          </p:cNvSpPr>
          <p:nvPr/>
        </p:nvSpPr>
        <p:spPr bwMode="auto">
          <a:xfrm>
            <a:off x="152400" y="0"/>
            <a:ext cx="8534400" cy="1295400"/>
          </a:xfrm>
          <a:prstGeom prst="rect">
            <a:avLst/>
          </a:prstGeom>
          <a:noFill/>
          <a:ln w="9525">
            <a:noFill/>
            <a:miter lim="800000"/>
            <a:headEnd/>
            <a:tailEnd/>
          </a:ln>
        </p:spPr>
        <p:txBody>
          <a:bodyPr anchor="ctr"/>
          <a:lstStyle/>
          <a:p>
            <a:pPr algn="ctr">
              <a:defRPr/>
            </a:pPr>
            <a:r>
              <a:rPr lang="en-US" sz="6000" b="1" dirty="0">
                <a:solidFill>
                  <a:srgbClr val="FF0000"/>
                </a:solidFill>
                <a:latin typeface="+mj-lt"/>
                <a:ea typeface="+mj-ea"/>
              </a:rPr>
              <a:t> Types of Necrosis</a:t>
            </a:r>
          </a:p>
        </p:txBody>
      </p:sp>
    </p:spTree>
    <p:extLst>
      <p:ext uri="{BB962C8B-B14F-4D97-AF65-F5344CB8AC3E}">
        <p14:creationId xmlns:p14="http://schemas.microsoft.com/office/powerpoint/2010/main" val="410699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536" y="332656"/>
            <a:ext cx="8136904" cy="1070992"/>
          </a:xfrm>
        </p:spPr>
        <p:txBody>
          <a:bodyPr/>
          <a:lstStyle/>
          <a:p>
            <a:pPr marL="225425" algn="ctr" eaLnBrk="1" hangingPunct="1"/>
            <a:r>
              <a:rPr lang="en-US" sz="4000" dirty="0" smtClean="0">
                <a:solidFill>
                  <a:srgbClr val="FF0000"/>
                </a:solidFill>
                <a:latin typeface="Times New Roman" pitchFamily="18" charset="0"/>
                <a:cs typeface="Times New Roman" pitchFamily="18" charset="0"/>
              </a:rPr>
              <a:t>Infarction of the kidney</a:t>
            </a:r>
            <a:endParaRPr lang="en-US" dirty="0" smtClean="0">
              <a:solidFill>
                <a:srgbClr val="FF0000"/>
              </a:solidFill>
              <a:cs typeface="Arial" pitchFamily="34" charset="0"/>
            </a:endParaRPr>
          </a:p>
        </p:txBody>
      </p:sp>
      <p:pic>
        <p:nvPicPr>
          <p:cNvPr id="35843" name="Picture 4" descr="infarction kid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63888" y="2023472"/>
            <a:ext cx="5448300" cy="4572000"/>
          </a:xfrm>
        </p:spPr>
      </p:pic>
      <p:pic>
        <p:nvPicPr>
          <p:cNvPr id="35844" name="Picture 3" descr="infarction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94872"/>
            <a:ext cx="327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694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27584" y="404664"/>
            <a:ext cx="8085584" cy="1008112"/>
          </a:xfrm>
        </p:spPr>
        <p:txBody>
          <a:bodyPr/>
          <a:lstStyle/>
          <a:p>
            <a:pPr marL="165100" algn="ctr" eaLnBrk="1" hangingPunct="1"/>
            <a:r>
              <a:rPr lang="en-US" sz="4000" dirty="0" smtClean="0">
                <a:solidFill>
                  <a:srgbClr val="FF0000"/>
                </a:solidFill>
                <a:latin typeface="Times New Roman" pitchFamily="18" charset="0"/>
                <a:cs typeface="Times New Roman" pitchFamily="18" charset="0"/>
              </a:rPr>
              <a:t>Infarction of the spleen</a:t>
            </a:r>
            <a:endParaRPr lang="en-US" dirty="0" smtClean="0">
              <a:solidFill>
                <a:srgbClr val="FF0000"/>
              </a:solidFill>
              <a:cs typeface="Arial" pitchFamily="34" charset="0"/>
            </a:endParaRPr>
          </a:p>
        </p:txBody>
      </p:sp>
      <p:pic>
        <p:nvPicPr>
          <p:cNvPr id="36867" name="Picture 4" descr="infarction spl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2005013"/>
            <a:ext cx="4953000" cy="3714750"/>
          </a:xfrm>
        </p:spPr>
      </p:pic>
      <p:pic>
        <p:nvPicPr>
          <p:cNvPr id="36868" name="Picture 3" descr="infarction 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73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568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4704"/>
            <a:ext cx="8229600" cy="1066800"/>
          </a:xfrm>
          <a:solidFill>
            <a:schemeClr val="accent5"/>
          </a:solidFill>
        </p:spPr>
        <p:txBody>
          <a:bodyPr/>
          <a:lstStyle/>
          <a:p>
            <a:pPr eaLnBrk="1" hangingPunct="1">
              <a:defRPr/>
            </a:pPr>
            <a:r>
              <a:rPr lang="en-US" b="1" dirty="0" smtClean="0">
                <a:solidFill>
                  <a:srgbClr val="FFFF00"/>
                </a:solidFill>
                <a:cs typeface="Arial" pitchFamily="34" charset="0"/>
              </a:rPr>
              <a:t> 2- </a:t>
            </a:r>
            <a:r>
              <a:rPr lang="en-US" b="1" dirty="0" err="1" smtClean="0">
                <a:solidFill>
                  <a:srgbClr val="FFFF00"/>
                </a:solidFill>
                <a:cs typeface="Arial" pitchFamily="34" charset="0"/>
              </a:rPr>
              <a:t>Liquefactive</a:t>
            </a:r>
            <a:r>
              <a:rPr lang="en-US" b="1" dirty="0" smtClean="0">
                <a:solidFill>
                  <a:srgbClr val="FFFF00"/>
                </a:solidFill>
                <a:cs typeface="Arial" pitchFamily="34" charset="0"/>
              </a:rPr>
              <a:t> Necrosis</a:t>
            </a:r>
          </a:p>
        </p:txBody>
      </p:sp>
      <p:sp>
        <p:nvSpPr>
          <p:cNvPr id="54275" name="Content Placeholder 2"/>
          <p:cNvSpPr>
            <a:spLocks noGrp="1"/>
          </p:cNvSpPr>
          <p:nvPr>
            <p:ph idx="1"/>
          </p:nvPr>
        </p:nvSpPr>
        <p:spPr>
          <a:xfrm>
            <a:off x="304800" y="1914525"/>
            <a:ext cx="8763000" cy="4682827"/>
          </a:xfrm>
        </p:spPr>
        <p:txBody>
          <a:bodyPr>
            <a:normAutofit fontScale="92500"/>
          </a:bodyPr>
          <a:lstStyle/>
          <a:p>
            <a:pPr marL="465138" indent="-465138" algn="l" rtl="0" eaLnBrk="1" hangingPunct="1">
              <a:buFont typeface="Arial" charset="0"/>
              <a:buChar char="•"/>
              <a:defRPr/>
            </a:pPr>
            <a:r>
              <a:rPr lang="en-US" sz="3000" dirty="0" smtClean="0">
                <a:latin typeface="Times New Roman" pitchFamily="18" charset="0"/>
                <a:cs typeface="Times New Roman" pitchFamily="18" charset="0"/>
              </a:rPr>
              <a:t>The necrotic tissue is rapidly liquefied. </a:t>
            </a:r>
          </a:p>
          <a:p>
            <a:pPr marL="465138" indent="-465138" algn="l" rtl="0" eaLnBrk="1" hangingPunct="1">
              <a:buFont typeface="Arial" charset="0"/>
              <a:buChar char="•"/>
              <a:defRPr/>
            </a:pPr>
            <a:r>
              <a:rPr lang="en-US" sz="3000" dirty="0" smtClean="0">
                <a:latin typeface="Times New Roman" pitchFamily="18" charset="0"/>
                <a:cs typeface="Times New Roman" pitchFamily="18" charset="0"/>
              </a:rPr>
              <a:t>It occurs in:</a:t>
            </a:r>
          </a:p>
          <a:p>
            <a:pPr marL="514350" indent="-514350" algn="l" rtl="0" eaLnBrk="1" fontAlgn="auto" hangingPunct="1">
              <a:spcAft>
                <a:spcPts val="0"/>
              </a:spcAft>
              <a:buFont typeface="+mj-lt"/>
              <a:buAutoNum type="alphaLcPeriod"/>
              <a:defRPr/>
            </a:pPr>
            <a:r>
              <a:rPr lang="en-US" sz="3000" b="1" dirty="0" smtClean="0">
                <a:latin typeface="Times New Roman" pitchFamily="18" charset="0"/>
                <a:cs typeface="Times New Roman" pitchFamily="18" charset="0"/>
              </a:rPr>
              <a:t>Infarctions of the brain and spinal cord: </a:t>
            </a:r>
          </a:p>
          <a:p>
            <a:pPr marL="514350" indent="-514350" algn="l" rtl="0" eaLnBrk="1" fontAlgn="auto" hangingPunct="1">
              <a:spcAft>
                <a:spcPts val="0"/>
              </a:spcAft>
              <a:buFont typeface="Arial" charset="0"/>
              <a:buNone/>
              <a:defRPr/>
            </a:pPr>
            <a:r>
              <a:rPr lang="en-US" sz="3000" dirty="0" smtClean="0">
                <a:latin typeface="Times New Roman" pitchFamily="18" charset="0"/>
                <a:cs typeface="Times New Roman" pitchFamily="18" charset="0"/>
              </a:rPr>
              <a:t>     The softening and liquefaction is due to the high lipid and fluid content of the nervous tissue. </a:t>
            </a:r>
          </a:p>
          <a:p>
            <a:pPr marL="514350" indent="-514350" algn="l" rtl="0" eaLnBrk="1" fontAlgn="auto" hangingPunct="1">
              <a:spcAft>
                <a:spcPts val="0"/>
              </a:spcAft>
              <a:buFont typeface="+mj-lt"/>
              <a:buAutoNum type="alphaLcPeriod" startAt="2"/>
              <a:defRPr/>
            </a:pPr>
            <a:r>
              <a:rPr lang="en-US" sz="3000" b="1" dirty="0" err="1" smtClean="0">
                <a:latin typeface="Times New Roman" pitchFamily="18" charset="0"/>
                <a:cs typeface="Times New Roman" pitchFamily="18" charset="0"/>
              </a:rPr>
              <a:t>Pyogenic</a:t>
            </a:r>
            <a:r>
              <a:rPr lang="en-US" sz="3000"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abscess: </a:t>
            </a:r>
            <a:r>
              <a:rPr lang="en-US" sz="3000" dirty="0" smtClean="0">
                <a:latin typeface="Times New Roman" pitchFamily="18" charset="0"/>
                <a:cs typeface="Times New Roman" pitchFamily="18" charset="0"/>
              </a:rPr>
              <a:t>The central necrotic core is liquefied by the</a:t>
            </a:r>
            <a:r>
              <a:rPr lang="en-US" sz="3000" b="1"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proteolytic</a:t>
            </a:r>
            <a:r>
              <a:rPr lang="en-US" sz="3000" dirty="0" smtClean="0">
                <a:latin typeface="Times New Roman" pitchFamily="18" charset="0"/>
                <a:cs typeface="Times New Roman" pitchFamily="18" charset="0"/>
              </a:rPr>
              <a:t> enzymes released from the pus cells. </a:t>
            </a:r>
          </a:p>
          <a:p>
            <a:pPr marL="514350" indent="-514350" algn="l" rtl="0" eaLnBrk="1" fontAlgn="auto" hangingPunct="1">
              <a:spcAft>
                <a:spcPts val="0"/>
              </a:spcAft>
              <a:buFont typeface="+mj-lt"/>
              <a:buAutoNum type="alphaLcPeriod" startAt="2"/>
              <a:defRPr/>
            </a:pPr>
            <a:r>
              <a:rPr lang="en-US" sz="3000" b="1" dirty="0" smtClean="0">
                <a:latin typeface="Times New Roman" pitchFamily="18" charset="0"/>
                <a:cs typeface="Times New Roman" pitchFamily="18" charset="0"/>
              </a:rPr>
              <a:t>Amoebic abscess: </a:t>
            </a:r>
            <a:r>
              <a:rPr lang="en-US" sz="3000" dirty="0" smtClean="0">
                <a:latin typeface="Times New Roman" pitchFamily="18" charset="0"/>
                <a:cs typeface="Times New Roman" pitchFamily="18" charset="0"/>
              </a:rPr>
              <a:t>The liquefaction is due to the action of </a:t>
            </a:r>
            <a:r>
              <a:rPr lang="en-US" sz="3000" dirty="0" err="1" smtClean="0">
                <a:latin typeface="Times New Roman" pitchFamily="18" charset="0"/>
                <a:cs typeface="Times New Roman" pitchFamily="18" charset="0"/>
              </a:rPr>
              <a:t>liquefactive</a:t>
            </a:r>
            <a:r>
              <a:rPr lang="en-US" sz="3000" dirty="0" smtClean="0">
                <a:latin typeface="Times New Roman" pitchFamily="18" charset="0"/>
                <a:cs typeface="Times New Roman" pitchFamily="18" charset="0"/>
              </a:rPr>
              <a:t> enzymes produced by the parasite. </a:t>
            </a:r>
            <a:endParaRPr lang="en-US" sz="2800" dirty="0" smtClean="0">
              <a:latin typeface="Times New Roman" pitchFamily="18" charset="0"/>
              <a:cs typeface="Times New Roman" pitchFamily="18" charset="0"/>
            </a:endParaRPr>
          </a:p>
        </p:txBody>
      </p:sp>
      <p:sp>
        <p:nvSpPr>
          <p:cNvPr id="4" name="Title 1"/>
          <p:cNvSpPr txBox="1">
            <a:spLocks/>
          </p:cNvSpPr>
          <p:nvPr/>
        </p:nvSpPr>
        <p:spPr bwMode="auto">
          <a:xfrm>
            <a:off x="304800" y="-152400"/>
            <a:ext cx="8534400" cy="1061120"/>
          </a:xfrm>
          <a:prstGeom prst="rect">
            <a:avLst/>
          </a:prstGeom>
          <a:noFill/>
          <a:ln w="9525">
            <a:noFill/>
            <a:miter lim="800000"/>
            <a:headEnd/>
            <a:tailEnd/>
          </a:ln>
        </p:spPr>
        <p:txBody>
          <a:bodyPr anchor="ctr"/>
          <a:lstStyle/>
          <a:p>
            <a:pPr algn="ctr">
              <a:defRPr/>
            </a:pPr>
            <a:r>
              <a:rPr lang="en-US" sz="6000" b="1" dirty="0">
                <a:solidFill>
                  <a:srgbClr val="FF0000"/>
                </a:solidFill>
                <a:latin typeface="+mj-lt"/>
                <a:ea typeface="+mj-ea"/>
              </a:rPr>
              <a:t> Types of Necrosis</a:t>
            </a:r>
          </a:p>
        </p:txBody>
      </p:sp>
    </p:spTree>
    <p:extLst>
      <p:ext uri="{BB962C8B-B14F-4D97-AF65-F5344CB8AC3E}">
        <p14:creationId xmlns:p14="http://schemas.microsoft.com/office/powerpoint/2010/main" val="1720425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p:cNvSpPr>
            <a:spLocks noGrp="1"/>
          </p:cNvSpPr>
          <p:nvPr>
            <p:ph type="title"/>
          </p:nvPr>
        </p:nvSpPr>
        <p:spPr/>
        <p:txBody>
          <a:bodyPr/>
          <a:lstStyle/>
          <a:p>
            <a:endParaRPr lang="ar-EG" smtClean="0">
              <a:cs typeface="Arial" pitchFamily="34" charset="0"/>
            </a:endParaRPr>
          </a:p>
        </p:txBody>
      </p:sp>
      <p:sp>
        <p:nvSpPr>
          <p:cNvPr id="39939" name="عنصر نائب للمحتوى 2"/>
          <p:cNvSpPr>
            <a:spLocks noGrp="1"/>
          </p:cNvSpPr>
          <p:nvPr>
            <p:ph idx="1"/>
          </p:nvPr>
        </p:nvSpPr>
        <p:spPr/>
        <p:txBody>
          <a:bodyPr/>
          <a:lstStyle/>
          <a:p>
            <a:endParaRPr lang="ar-EG" smtClean="0">
              <a:cs typeface="Arial" pitchFamily="34" charset="0"/>
            </a:endParaRPr>
          </a:p>
        </p:txBody>
      </p:sp>
      <p:pic>
        <p:nvPicPr>
          <p:cNvPr id="39940"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57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838200"/>
            <a:ext cx="8229600" cy="838200"/>
          </a:xfrm>
          <a:solidFill>
            <a:schemeClr val="accent5"/>
          </a:solidFill>
        </p:spPr>
        <p:txBody>
          <a:bodyPr/>
          <a:lstStyle/>
          <a:p>
            <a:pPr eaLnBrk="1" hangingPunct="1">
              <a:defRPr/>
            </a:pPr>
            <a:r>
              <a:rPr lang="en-US" b="1" dirty="0" smtClean="0">
                <a:solidFill>
                  <a:srgbClr val="FFFF00"/>
                </a:solidFill>
                <a:cs typeface="Arial" pitchFamily="34" charset="0"/>
              </a:rPr>
              <a:t> 3- </a:t>
            </a:r>
            <a:r>
              <a:rPr lang="en-US" b="1" dirty="0" err="1" smtClean="0">
                <a:solidFill>
                  <a:srgbClr val="FFFF00"/>
                </a:solidFill>
                <a:cs typeface="Arial" pitchFamily="34" charset="0"/>
              </a:rPr>
              <a:t>Caseation</a:t>
            </a:r>
            <a:r>
              <a:rPr lang="en-US" b="1" dirty="0" smtClean="0">
                <a:solidFill>
                  <a:srgbClr val="FFFF00"/>
                </a:solidFill>
                <a:cs typeface="Arial" pitchFamily="34" charset="0"/>
              </a:rPr>
              <a:t> Necrosis</a:t>
            </a:r>
          </a:p>
        </p:txBody>
      </p:sp>
      <p:sp>
        <p:nvSpPr>
          <p:cNvPr id="61443" name="Content Placeholder 2"/>
          <p:cNvSpPr>
            <a:spLocks noGrp="1"/>
          </p:cNvSpPr>
          <p:nvPr>
            <p:ph idx="1"/>
          </p:nvPr>
        </p:nvSpPr>
        <p:spPr>
          <a:xfrm>
            <a:off x="228600" y="1762125"/>
            <a:ext cx="8807896" cy="5019675"/>
          </a:xfrm>
        </p:spPr>
        <p:txBody>
          <a:bodyPr>
            <a:normAutofit/>
          </a:bodyPr>
          <a:lstStyle/>
          <a:p>
            <a:pPr algn="l" rtl="0" eaLnBrk="1" fontAlgn="auto" hangingPunct="1">
              <a:spcAft>
                <a:spcPts val="0"/>
              </a:spcAft>
              <a:defRPr/>
            </a:pPr>
            <a:r>
              <a:rPr lang="en-US" sz="2800" b="1" dirty="0" err="1" smtClean="0"/>
              <a:t>Caseous</a:t>
            </a:r>
            <a:r>
              <a:rPr lang="en-US" sz="2800" b="1" dirty="0" smtClean="0"/>
              <a:t> means “cheese-like,”</a:t>
            </a:r>
          </a:p>
          <a:p>
            <a:pPr algn="l" rtl="0" eaLnBrk="1" fontAlgn="auto" hangingPunct="1">
              <a:spcAft>
                <a:spcPts val="0"/>
              </a:spcAft>
              <a:defRPr/>
            </a:pPr>
            <a:r>
              <a:rPr lang="en-US" sz="2800" dirty="0" smtClean="0"/>
              <a:t>referring to the friable yellow-white appearance of the area of necrosis</a:t>
            </a:r>
          </a:p>
          <a:p>
            <a:pPr marL="468313" indent="-468313" algn="l" rtl="0" eaLnBrk="1" hangingPunct="1">
              <a:buFont typeface="Arial" charset="0"/>
              <a:buChar char="•"/>
              <a:defRPr/>
            </a:pPr>
            <a:r>
              <a:rPr lang="en-US" sz="2800" dirty="0" smtClean="0"/>
              <a:t>Necrosis followed by </a:t>
            </a:r>
            <a:r>
              <a:rPr lang="en-US" sz="2800" b="1" dirty="0" smtClean="0"/>
              <a:t>slow partial liquefaction</a:t>
            </a:r>
            <a:r>
              <a:rPr lang="en-US" sz="2800" dirty="0" smtClean="0"/>
              <a:t>. </a:t>
            </a:r>
          </a:p>
          <a:p>
            <a:pPr algn="l" rtl="0" eaLnBrk="1" hangingPunct="1">
              <a:buFont typeface="Wingdings" pitchFamily="2" charset="2"/>
              <a:buChar char="§"/>
              <a:defRPr/>
            </a:pPr>
            <a:r>
              <a:rPr lang="en-US" sz="2800" dirty="0" smtClean="0">
                <a:solidFill>
                  <a:srgbClr val="C00000"/>
                </a:solidFill>
              </a:rPr>
              <a:t>Grossly </a:t>
            </a:r>
            <a:r>
              <a:rPr lang="en-US" sz="2800" dirty="0" smtClean="0"/>
              <a:t>the </a:t>
            </a:r>
            <a:r>
              <a:rPr lang="en-US" sz="2800" dirty="0" err="1" smtClean="0"/>
              <a:t>caseating</a:t>
            </a:r>
            <a:r>
              <a:rPr lang="en-US" sz="2800" dirty="0" smtClean="0"/>
              <a:t> material is dry, pale yellow and resembles creamy cheese or casein. </a:t>
            </a:r>
          </a:p>
          <a:p>
            <a:pPr algn="l" rtl="0" eaLnBrk="1" fontAlgn="auto" hangingPunct="1">
              <a:spcAft>
                <a:spcPts val="0"/>
              </a:spcAft>
              <a:defRPr/>
            </a:pPr>
            <a:r>
              <a:rPr lang="en-US" sz="2800" dirty="0" smtClean="0">
                <a:solidFill>
                  <a:srgbClr val="C00000"/>
                </a:solidFill>
              </a:rPr>
              <a:t>Microscopically</a:t>
            </a:r>
            <a:r>
              <a:rPr lang="en-US" sz="2800" dirty="0" smtClean="0"/>
              <a:t> the necrotic focus appears as a collection of fragmented or </a:t>
            </a:r>
            <a:r>
              <a:rPr lang="en-US" sz="2800" dirty="0" err="1" smtClean="0"/>
              <a:t>lysed</a:t>
            </a:r>
            <a:r>
              <a:rPr lang="en-US" sz="2800" dirty="0" smtClean="0"/>
              <a:t> cells with an amorphous granular pink </a:t>
            </a:r>
            <a:r>
              <a:rPr lang="en-US" sz="2800" dirty="0" err="1" smtClean="0"/>
              <a:t>structureless</a:t>
            </a:r>
            <a:r>
              <a:rPr lang="en-US" sz="2800" dirty="0" smtClean="0"/>
              <a:t>, appearance; the all cellular details are lost </a:t>
            </a:r>
          </a:p>
        </p:txBody>
      </p:sp>
      <p:sp>
        <p:nvSpPr>
          <p:cNvPr id="4" name="Title 1"/>
          <p:cNvSpPr txBox="1">
            <a:spLocks/>
          </p:cNvSpPr>
          <p:nvPr/>
        </p:nvSpPr>
        <p:spPr bwMode="auto">
          <a:xfrm>
            <a:off x="304800" y="-152400"/>
            <a:ext cx="8534400" cy="1295400"/>
          </a:xfrm>
          <a:prstGeom prst="rect">
            <a:avLst/>
          </a:prstGeom>
          <a:noFill/>
          <a:ln w="9525">
            <a:noFill/>
            <a:miter lim="800000"/>
            <a:headEnd/>
            <a:tailEnd/>
          </a:ln>
        </p:spPr>
        <p:txBody>
          <a:bodyPr anchor="ctr"/>
          <a:lstStyle/>
          <a:p>
            <a:pPr algn="ctr">
              <a:defRPr/>
            </a:pPr>
            <a:r>
              <a:rPr lang="en-US" sz="6000" b="1">
                <a:solidFill>
                  <a:srgbClr val="FF0000"/>
                </a:solidFill>
                <a:latin typeface="+mj-lt"/>
                <a:ea typeface="+mj-ea"/>
              </a:rPr>
              <a:t> Types of Necrosis</a:t>
            </a:r>
            <a:endParaRPr lang="en-US" sz="6000" b="1" dirty="0">
              <a:solidFill>
                <a:srgbClr val="FF0000"/>
              </a:solidFill>
              <a:latin typeface="+mj-lt"/>
              <a:ea typeface="+mj-ea"/>
            </a:endParaRPr>
          </a:p>
        </p:txBody>
      </p:sp>
    </p:spTree>
    <p:extLst>
      <p:ext uri="{BB962C8B-B14F-4D97-AF65-F5344CB8AC3E}">
        <p14:creationId xmlns:p14="http://schemas.microsoft.com/office/powerpoint/2010/main" val="509340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4800" y="304800"/>
            <a:ext cx="8382000" cy="6324600"/>
          </a:xfrm>
        </p:spPr>
        <p:txBody>
          <a:bodyPr/>
          <a:lstStyle/>
          <a:p>
            <a:pPr marL="468313" indent="-468313" algn="l" rtl="0" eaLnBrk="1" hangingPunct="1"/>
            <a:r>
              <a:rPr lang="en-US" sz="4500" dirty="0" smtClean="0">
                <a:cs typeface="Arial" pitchFamily="34" charset="0"/>
              </a:rPr>
              <a:t>Caseation occurs in </a:t>
            </a:r>
            <a:r>
              <a:rPr lang="en-US" sz="4500" dirty="0" err="1" smtClean="0">
                <a:cs typeface="Arial" pitchFamily="34" charset="0"/>
              </a:rPr>
              <a:t>tuberculous</a:t>
            </a:r>
            <a:r>
              <a:rPr lang="en-US" sz="4500" dirty="0" smtClean="0">
                <a:cs typeface="Arial" pitchFamily="34" charset="0"/>
              </a:rPr>
              <a:t> lesions and in </a:t>
            </a:r>
            <a:r>
              <a:rPr lang="en-US" sz="4500" dirty="0" err="1" smtClean="0">
                <a:cs typeface="Arial" pitchFamily="34" charset="0"/>
              </a:rPr>
              <a:t>gumma</a:t>
            </a:r>
            <a:r>
              <a:rPr lang="en-US" sz="4500" dirty="0" smtClean="0">
                <a:cs typeface="Arial" pitchFamily="34" charset="0"/>
              </a:rPr>
              <a:t> of syphilis.</a:t>
            </a:r>
          </a:p>
        </p:txBody>
      </p:sp>
      <p:pic>
        <p:nvPicPr>
          <p:cNvPr id="41987" name="Picture 5"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770" y="2780928"/>
            <a:ext cx="359176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20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عنصر نائب للمحتوى 2"/>
          <p:cNvSpPr>
            <a:spLocks noGrp="1"/>
          </p:cNvSpPr>
          <p:nvPr>
            <p:ph idx="1"/>
          </p:nvPr>
        </p:nvSpPr>
        <p:spPr>
          <a:xfrm>
            <a:off x="107504" y="188640"/>
            <a:ext cx="8928992" cy="6552728"/>
          </a:xfrm>
        </p:spPr>
        <p:txBody>
          <a:bodyPr>
            <a:noAutofit/>
          </a:bodyPr>
          <a:lstStyle/>
          <a:p>
            <a:pPr algn="l" rtl="0" eaLnBrk="1" fontAlgn="auto" hangingPunct="1">
              <a:spcAft>
                <a:spcPts val="0"/>
              </a:spcAft>
              <a:buFont typeface="Arial" pitchFamily="34" charset="0"/>
              <a:buNone/>
              <a:defRPr/>
            </a:pPr>
            <a:r>
              <a:rPr lang="en-US" sz="2800" b="1" i="1" dirty="0" smtClean="0">
                <a:solidFill>
                  <a:srgbClr val="FF0000"/>
                </a:solidFill>
              </a:rPr>
              <a:t>6- Nutritional  Imbalances: </a:t>
            </a:r>
            <a:r>
              <a:rPr lang="en-US" sz="2800" b="1" dirty="0" smtClean="0">
                <a:solidFill>
                  <a:srgbClr val="0070C0"/>
                </a:solidFill>
              </a:rPr>
              <a:t>obesity </a:t>
            </a:r>
            <a:r>
              <a:rPr lang="en-US" sz="2800" dirty="0" smtClean="0"/>
              <a:t>markedly increases the risk for type 2 diabetes mellitus.</a:t>
            </a:r>
          </a:p>
          <a:p>
            <a:pPr algn="l" rtl="0" eaLnBrk="1" fontAlgn="auto" hangingPunct="1">
              <a:spcAft>
                <a:spcPts val="0"/>
              </a:spcAft>
              <a:buFont typeface="Arial" pitchFamily="34" charset="0"/>
              <a:buNone/>
              <a:defRPr/>
            </a:pPr>
            <a:r>
              <a:rPr lang="en-US" sz="2800" dirty="0" smtClean="0"/>
              <a:t>    Moreover, </a:t>
            </a:r>
            <a:r>
              <a:rPr lang="en-US" sz="2800" b="1" dirty="0" smtClean="0">
                <a:solidFill>
                  <a:srgbClr val="0070C0"/>
                </a:solidFill>
              </a:rPr>
              <a:t>diets rich in animal fat </a:t>
            </a:r>
            <a:r>
              <a:rPr lang="en-US" sz="2800" dirty="0" smtClean="0"/>
              <a:t>are strongly implicated  in the development of atherosclerosis as well as in increased vulnerability to many disorders, including cancer.</a:t>
            </a:r>
            <a:endParaRPr lang="en-US" sz="2800" b="1" i="1" dirty="0" smtClean="0"/>
          </a:p>
          <a:p>
            <a:pPr algn="l" rtl="0" eaLnBrk="1" fontAlgn="auto" hangingPunct="1">
              <a:spcAft>
                <a:spcPts val="0"/>
              </a:spcAft>
              <a:buFont typeface="Arial" pitchFamily="34" charset="0"/>
              <a:buNone/>
              <a:defRPr/>
            </a:pPr>
            <a:r>
              <a:rPr lang="en-US" sz="2800" b="1" i="1" dirty="0" smtClean="0">
                <a:solidFill>
                  <a:srgbClr val="FF0000"/>
                </a:solidFill>
              </a:rPr>
              <a:t>7- Genetic and enzymatic derangements:</a:t>
            </a:r>
            <a:r>
              <a:rPr lang="en-US" sz="2800" b="1" i="1" dirty="0" smtClean="0"/>
              <a:t> </a:t>
            </a:r>
            <a:r>
              <a:rPr lang="en-US" sz="2800" dirty="0" smtClean="0"/>
              <a:t>as the congenital malformations associated with Down syndrome or sickle cell anemia</a:t>
            </a:r>
          </a:p>
          <a:p>
            <a:pPr algn="l" rtl="0" eaLnBrk="1" hangingPunct="1">
              <a:buFont typeface="Arial" charset="0"/>
              <a:buNone/>
              <a:defRPr/>
            </a:pPr>
            <a:r>
              <a:rPr lang="en-US" sz="2800" dirty="0" smtClean="0"/>
              <a:t> </a:t>
            </a:r>
            <a:r>
              <a:rPr lang="en-US" sz="2800" b="1" i="1" dirty="0" smtClean="0">
                <a:solidFill>
                  <a:srgbClr val="FF0000"/>
                </a:solidFill>
              </a:rPr>
              <a:t>8- Aging:</a:t>
            </a:r>
            <a:r>
              <a:rPr lang="en-US" sz="2800" dirty="0" smtClean="0"/>
              <a:t> Cellular senescence leads to alterations in </a:t>
            </a:r>
            <a:r>
              <a:rPr lang="en-US" sz="2800" dirty="0" err="1" smtClean="0"/>
              <a:t>replicative</a:t>
            </a:r>
            <a:r>
              <a:rPr lang="en-US" sz="2800" dirty="0" smtClean="0"/>
              <a:t> and repair abilities of individual cells and tissues. All of these changes result in a diminished ability to respond to damage and, eventually, the death of cells and of the organism.</a:t>
            </a:r>
          </a:p>
        </p:txBody>
      </p:sp>
    </p:spTree>
    <p:extLst>
      <p:ext uri="{BB962C8B-B14F-4D97-AF65-F5344CB8AC3E}">
        <p14:creationId xmlns:p14="http://schemas.microsoft.com/office/powerpoint/2010/main" val="794506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a:xfrm>
            <a:off x="457200" y="280988"/>
            <a:ext cx="8003232" cy="843756"/>
          </a:xfrm>
        </p:spPr>
        <p:txBody>
          <a:bodyPr/>
          <a:lstStyle/>
          <a:p>
            <a:pPr algn="ctr"/>
            <a:r>
              <a:rPr lang="en-US" dirty="0" smtClean="0">
                <a:cs typeface="Arial" pitchFamily="34" charset="0"/>
              </a:rPr>
              <a:t>Caseation necrosis</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268760"/>
            <a:ext cx="893631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054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990600"/>
            <a:ext cx="8229600" cy="1143000"/>
          </a:xfrm>
          <a:solidFill>
            <a:schemeClr val="accent5"/>
          </a:solidFill>
        </p:spPr>
        <p:txBody>
          <a:bodyPr/>
          <a:lstStyle/>
          <a:p>
            <a:pPr eaLnBrk="1" hangingPunct="1">
              <a:defRPr/>
            </a:pPr>
            <a:r>
              <a:rPr lang="en-US" b="1" dirty="0" smtClean="0">
                <a:solidFill>
                  <a:srgbClr val="FFFF00"/>
                </a:solidFill>
                <a:cs typeface="Arial" pitchFamily="34" charset="0"/>
              </a:rPr>
              <a:t> 4- Fat Necrosis</a:t>
            </a:r>
          </a:p>
        </p:txBody>
      </p:sp>
      <p:sp>
        <p:nvSpPr>
          <p:cNvPr id="3" name="Content Placeholder 2"/>
          <p:cNvSpPr>
            <a:spLocks noGrp="1"/>
          </p:cNvSpPr>
          <p:nvPr>
            <p:ph idx="1"/>
          </p:nvPr>
        </p:nvSpPr>
        <p:spPr>
          <a:xfrm>
            <a:off x="304800" y="2204864"/>
            <a:ext cx="8659688" cy="4464496"/>
          </a:xfrm>
        </p:spPr>
        <p:txBody>
          <a:bodyPr rtlCol="0">
            <a:normAutofit/>
          </a:bodyPr>
          <a:lstStyle/>
          <a:p>
            <a:pPr marL="465138" indent="-465138" algn="l" rtl="0" eaLnBrk="1" fontAlgn="auto" hangingPunct="1">
              <a:spcAft>
                <a:spcPts val="0"/>
              </a:spcAft>
              <a:buFont typeface="Wingdings 2"/>
              <a:buChar char=""/>
              <a:defRPr/>
            </a:pPr>
            <a:r>
              <a:rPr lang="en-US" sz="3200" dirty="0" smtClean="0">
                <a:cs typeface="+mn-cs"/>
              </a:rPr>
              <a:t>It is of two types: </a:t>
            </a:r>
          </a:p>
          <a:p>
            <a:pPr marL="514350" indent="-514350" algn="l" rtl="0" eaLnBrk="1" fontAlgn="auto" hangingPunct="1">
              <a:spcAft>
                <a:spcPts val="0"/>
              </a:spcAft>
              <a:buFont typeface="+mj-lt"/>
              <a:buAutoNum type="arabicPeriod"/>
              <a:defRPr/>
            </a:pPr>
            <a:r>
              <a:rPr lang="en-US" sz="3200" b="1" i="1" dirty="0" smtClean="0">
                <a:cs typeface="+mn-cs"/>
              </a:rPr>
              <a:t>Enzymatic fat necrosis: </a:t>
            </a:r>
          </a:p>
          <a:p>
            <a:pPr marL="514350" indent="-514350" algn="l" rtl="0" eaLnBrk="1" fontAlgn="auto" hangingPunct="1">
              <a:spcAft>
                <a:spcPts val="0"/>
              </a:spcAft>
              <a:buFont typeface="Wingdings 2"/>
              <a:buChar char=""/>
              <a:defRPr/>
            </a:pPr>
            <a:r>
              <a:rPr lang="en-US" sz="3200" dirty="0" smtClean="0">
                <a:cs typeface="+mn-cs"/>
              </a:rPr>
              <a:t>It occurs in acute hemorrhagic pancreatitis. </a:t>
            </a:r>
          </a:p>
          <a:p>
            <a:pPr marL="514350" indent="-514350" algn="l" rtl="0" eaLnBrk="1" fontAlgn="auto" hangingPunct="1">
              <a:spcAft>
                <a:spcPts val="0"/>
              </a:spcAft>
              <a:buFont typeface="Wingdings 2"/>
              <a:buChar char=""/>
              <a:defRPr/>
            </a:pPr>
            <a:r>
              <a:rPr lang="en-US" sz="3200" dirty="0" smtClean="0">
                <a:cs typeface="+mn-cs"/>
              </a:rPr>
              <a:t>The enzyme lipase which escapes from the ruptured pancreatic ducts acts on the fat of the </a:t>
            </a:r>
            <a:r>
              <a:rPr lang="en-US" sz="3200" dirty="0" err="1" smtClean="0">
                <a:cs typeface="+mn-cs"/>
              </a:rPr>
              <a:t>omentum</a:t>
            </a:r>
            <a:r>
              <a:rPr lang="en-US" sz="3200" dirty="0" smtClean="0">
                <a:cs typeface="+mn-cs"/>
              </a:rPr>
              <a:t>, mesentery and abdominal organs.</a:t>
            </a:r>
            <a:endParaRPr lang="en-US" sz="3200" dirty="0">
              <a:cs typeface="+mn-cs"/>
            </a:endParaRPr>
          </a:p>
        </p:txBody>
      </p:sp>
      <p:sp>
        <p:nvSpPr>
          <p:cNvPr id="4" name="Title 1"/>
          <p:cNvSpPr txBox="1">
            <a:spLocks/>
          </p:cNvSpPr>
          <p:nvPr/>
        </p:nvSpPr>
        <p:spPr bwMode="auto">
          <a:xfrm>
            <a:off x="304800" y="-152400"/>
            <a:ext cx="8534400" cy="1133128"/>
          </a:xfrm>
          <a:prstGeom prst="rect">
            <a:avLst/>
          </a:prstGeom>
          <a:noFill/>
          <a:ln w="9525">
            <a:noFill/>
            <a:miter lim="800000"/>
            <a:headEnd/>
            <a:tailEnd/>
          </a:ln>
        </p:spPr>
        <p:txBody>
          <a:bodyPr anchor="ctr"/>
          <a:lstStyle/>
          <a:p>
            <a:pPr algn="ctr">
              <a:defRPr/>
            </a:pPr>
            <a:r>
              <a:rPr lang="en-US" sz="6000" b="1" dirty="0">
                <a:solidFill>
                  <a:srgbClr val="FF0000"/>
                </a:solidFill>
                <a:latin typeface="+mj-lt"/>
                <a:ea typeface="+mj-ea"/>
              </a:rPr>
              <a:t> Types of Necrosis</a:t>
            </a:r>
          </a:p>
        </p:txBody>
      </p:sp>
    </p:spTree>
    <p:extLst>
      <p:ext uri="{BB962C8B-B14F-4D97-AF65-F5344CB8AC3E}">
        <p14:creationId xmlns:p14="http://schemas.microsoft.com/office/powerpoint/2010/main" val="3367154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179512" y="3436699"/>
            <a:ext cx="8784976" cy="4109120"/>
          </a:xfrm>
        </p:spPr>
        <p:txBody>
          <a:bodyPr>
            <a:normAutofit/>
          </a:bodyPr>
          <a:lstStyle/>
          <a:p>
            <a:pPr marL="514350" indent="-514350" algn="l" rtl="0" eaLnBrk="1" hangingPunct="1">
              <a:buFont typeface="Arial" charset="0"/>
              <a:buChar char="•"/>
              <a:defRPr/>
            </a:pPr>
            <a:r>
              <a:rPr lang="en-US" sz="3200" dirty="0" smtClean="0"/>
              <a:t>Lipase splits fat into glycerol and fatty acids. </a:t>
            </a:r>
          </a:p>
          <a:p>
            <a:pPr marL="514350" indent="-514350" algn="l" rtl="0" eaLnBrk="1" hangingPunct="1">
              <a:buFont typeface="Arial" charset="0"/>
              <a:buChar char="•"/>
              <a:defRPr/>
            </a:pPr>
            <a:r>
              <a:rPr lang="en-US" sz="3200" dirty="0" smtClean="0"/>
              <a:t>Glycerol is absorbed in the blood. </a:t>
            </a:r>
          </a:p>
          <a:p>
            <a:pPr algn="l" rtl="0" eaLnBrk="1" fontAlgn="auto" hangingPunct="1">
              <a:spcAft>
                <a:spcPts val="0"/>
              </a:spcAft>
              <a:defRPr/>
            </a:pPr>
            <a:r>
              <a:rPr lang="en-US" sz="3200" dirty="0" smtClean="0"/>
              <a:t>. The released fatty acids combine with</a:t>
            </a:r>
          </a:p>
          <a:p>
            <a:pPr algn="l" rtl="0" eaLnBrk="1" fontAlgn="auto" hangingPunct="1">
              <a:spcAft>
                <a:spcPts val="0"/>
              </a:spcAft>
              <a:buFont typeface="Arial" charset="0"/>
              <a:buNone/>
              <a:defRPr/>
            </a:pPr>
            <a:r>
              <a:rPr lang="en-US" sz="3200" dirty="0" smtClean="0"/>
              <a:t>      calcium to produce grossly visible chalky    white areas (fat saponification). </a:t>
            </a:r>
            <a:br>
              <a:rPr lang="en-US" sz="3200" dirty="0" smtClean="0"/>
            </a:br>
            <a:endParaRPr lang="en-US" sz="3200" dirty="0" smtClean="0"/>
          </a:p>
        </p:txBody>
      </p:sp>
      <p:pic>
        <p:nvPicPr>
          <p:cNvPr id="45059"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6632"/>
            <a:ext cx="5724128" cy="312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06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79512" y="764704"/>
            <a:ext cx="8712968" cy="5760640"/>
          </a:xfrm>
        </p:spPr>
        <p:txBody>
          <a:bodyPr>
            <a:normAutofit/>
          </a:bodyPr>
          <a:lstStyle/>
          <a:p>
            <a:pPr marL="514350" indent="-514350" algn="l" rtl="0" eaLnBrk="1" hangingPunct="1">
              <a:buFont typeface="Trebuchet MS" pitchFamily="34" charset="0"/>
              <a:buAutoNum type="arabicPeriod" startAt="2"/>
            </a:pPr>
            <a:r>
              <a:rPr lang="en-US" sz="3600" b="1" dirty="0" smtClean="0">
                <a:latin typeface="Times New Roman" pitchFamily="18" charset="0"/>
                <a:cs typeface="Times New Roman" pitchFamily="18" charset="0"/>
              </a:rPr>
              <a:t>Traumatic fat necrosis: </a:t>
            </a:r>
          </a:p>
          <a:p>
            <a:pPr marL="514350" indent="-514350" algn="l" rtl="0" eaLnBrk="1" hangingPunct="1"/>
            <a:r>
              <a:rPr lang="en-US" sz="3600" dirty="0" smtClean="0">
                <a:latin typeface="Times New Roman" pitchFamily="18" charset="0"/>
                <a:cs typeface="Times New Roman" pitchFamily="18" charset="0"/>
              </a:rPr>
              <a:t>It occurs as a result of trauma to the adipose tissue of the breast and subcutaneous fat. </a:t>
            </a:r>
          </a:p>
          <a:p>
            <a:pPr marL="514350" indent="-514350" algn="l" rtl="0" eaLnBrk="1" hangingPunct="1"/>
            <a:r>
              <a:rPr lang="en-US" sz="3600" dirty="0" smtClean="0">
                <a:latin typeface="Times New Roman" pitchFamily="18" charset="0"/>
                <a:cs typeface="Times New Roman" pitchFamily="18" charset="0"/>
              </a:rPr>
              <a:t>The fat cells rupture and self-digestion takes place. </a:t>
            </a:r>
          </a:p>
        </p:txBody>
      </p:sp>
    </p:spTree>
    <p:extLst>
      <p:ext uri="{BB962C8B-B14F-4D97-AF65-F5344CB8AC3E}">
        <p14:creationId xmlns:p14="http://schemas.microsoft.com/office/powerpoint/2010/main" val="4104164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457200" y="1066800"/>
            <a:ext cx="8229600" cy="990600"/>
          </a:xfrm>
          <a:solidFill>
            <a:schemeClr val="accent5"/>
          </a:solidFill>
        </p:spPr>
        <p:txBody>
          <a:bodyPr/>
          <a:lstStyle/>
          <a:p>
            <a:pPr eaLnBrk="1" hangingPunct="1">
              <a:defRPr/>
            </a:pPr>
            <a:r>
              <a:rPr lang="en-US" sz="4800" b="1" dirty="0" smtClean="0">
                <a:solidFill>
                  <a:srgbClr val="FFFF00"/>
                </a:solidFill>
                <a:latin typeface="Times New Roman" pitchFamily="18" charset="0"/>
                <a:cs typeface="Times New Roman" pitchFamily="18" charset="0"/>
              </a:rPr>
              <a:t>5- </a:t>
            </a:r>
            <a:r>
              <a:rPr lang="en-US" sz="4800" b="1" dirty="0" err="1" smtClean="0">
                <a:solidFill>
                  <a:srgbClr val="FFFF00"/>
                </a:solidFill>
                <a:latin typeface="Times New Roman" pitchFamily="18" charset="0"/>
                <a:cs typeface="Times New Roman" pitchFamily="18" charset="0"/>
              </a:rPr>
              <a:t>Fibrinoid</a:t>
            </a:r>
            <a:r>
              <a:rPr lang="en-US" sz="4800" b="1" dirty="0" smtClean="0">
                <a:solidFill>
                  <a:srgbClr val="FFFF00"/>
                </a:solidFill>
                <a:latin typeface="Times New Roman" pitchFamily="18" charset="0"/>
                <a:cs typeface="Times New Roman" pitchFamily="18" charset="0"/>
              </a:rPr>
              <a:t> necrosis</a:t>
            </a:r>
            <a:endParaRPr lang="en-US" sz="4800" dirty="0" smtClean="0">
              <a:solidFill>
                <a:srgbClr val="FFFF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76200" y="2255838"/>
            <a:ext cx="8839200" cy="4525962"/>
          </a:xfrm>
        </p:spPr>
        <p:txBody>
          <a:bodyPr rtlCol="0">
            <a:noAutofit/>
          </a:bodyPr>
          <a:lstStyle/>
          <a:p>
            <a:pPr algn="l" rtl="0">
              <a:buFont typeface="Arial" charset="0"/>
              <a:buChar char="•"/>
              <a:defRPr/>
            </a:pPr>
            <a:r>
              <a:rPr lang="en-US" sz="3600" b="1" dirty="0" smtClean="0"/>
              <a:t>    </a:t>
            </a:r>
            <a:r>
              <a:rPr lang="en-US" sz="3600" dirty="0" smtClean="0"/>
              <a:t>Type of connective tissue necrosis seen particularly in </a:t>
            </a:r>
            <a:r>
              <a:rPr lang="en-US" sz="3600" dirty="0" err="1" smtClean="0">
                <a:solidFill>
                  <a:srgbClr val="C00000"/>
                </a:solidFill>
              </a:rPr>
              <a:t>autoimmiune</a:t>
            </a:r>
            <a:r>
              <a:rPr lang="en-US" sz="3600" dirty="0" smtClean="0">
                <a:solidFill>
                  <a:srgbClr val="C00000"/>
                </a:solidFill>
              </a:rPr>
              <a:t> diseases </a:t>
            </a:r>
            <a:r>
              <a:rPr lang="en-US" sz="3600" dirty="0" smtClean="0"/>
              <a:t>e.g. </a:t>
            </a:r>
            <a:r>
              <a:rPr lang="en-US" sz="3600" dirty="0" smtClean="0"/>
              <a:t>rheumatic </a:t>
            </a:r>
            <a:r>
              <a:rPr lang="en-US" sz="3600" dirty="0" smtClean="0"/>
              <a:t>fever and </a:t>
            </a:r>
            <a:r>
              <a:rPr lang="en-US" sz="3600" dirty="0" err="1" smtClean="0"/>
              <a:t>polyarteritis</a:t>
            </a:r>
            <a:r>
              <a:rPr lang="en-US" sz="3600" dirty="0" smtClean="0"/>
              <a:t> </a:t>
            </a:r>
            <a:r>
              <a:rPr lang="en-US" sz="3600" dirty="0" err="1" smtClean="0"/>
              <a:t>nodosa</a:t>
            </a:r>
            <a:r>
              <a:rPr lang="en-US" sz="3600" dirty="0" smtClean="0"/>
              <a:t>. Collagen and smooth muscle in the media of blood vessels are involved</a:t>
            </a:r>
          </a:p>
          <a:p>
            <a:pPr algn="l" rtl="0">
              <a:buFont typeface="Arial" charset="0"/>
              <a:buChar char="•"/>
              <a:defRPr/>
            </a:pPr>
            <a:r>
              <a:rPr lang="en-US" sz="3600" dirty="0" smtClean="0"/>
              <a:t>  </a:t>
            </a:r>
            <a:r>
              <a:rPr lang="en-US" sz="3600" dirty="0" err="1" smtClean="0"/>
              <a:t>Fibrinoid</a:t>
            </a:r>
            <a:r>
              <a:rPr lang="en-US" sz="3600" dirty="0" smtClean="0"/>
              <a:t> necrosis of arterioles in </a:t>
            </a:r>
            <a:r>
              <a:rPr lang="en-US" sz="3600" dirty="0" smtClean="0">
                <a:solidFill>
                  <a:srgbClr val="C00000"/>
                </a:solidFill>
              </a:rPr>
              <a:t>malignant hypertensions</a:t>
            </a:r>
          </a:p>
        </p:txBody>
      </p:sp>
      <p:sp>
        <p:nvSpPr>
          <p:cNvPr id="4" name="Title 1"/>
          <p:cNvSpPr txBox="1">
            <a:spLocks/>
          </p:cNvSpPr>
          <p:nvPr/>
        </p:nvSpPr>
        <p:spPr bwMode="auto">
          <a:xfrm>
            <a:off x="228600" y="0"/>
            <a:ext cx="8534400" cy="1295400"/>
          </a:xfrm>
          <a:prstGeom prst="rect">
            <a:avLst/>
          </a:prstGeom>
          <a:noFill/>
          <a:ln w="9525">
            <a:noFill/>
            <a:miter lim="800000"/>
            <a:headEnd/>
            <a:tailEnd/>
          </a:ln>
        </p:spPr>
        <p:txBody>
          <a:bodyPr anchor="ctr"/>
          <a:lstStyle/>
          <a:p>
            <a:pPr algn="ctr">
              <a:defRPr/>
            </a:pPr>
            <a:r>
              <a:rPr lang="en-US" sz="6000" b="1">
                <a:solidFill>
                  <a:srgbClr val="FF0000"/>
                </a:solidFill>
                <a:latin typeface="+mj-lt"/>
                <a:ea typeface="+mj-ea"/>
              </a:rPr>
              <a:t> Types of Necrosis</a:t>
            </a:r>
            <a:endParaRPr lang="en-US" sz="6000" b="1" dirty="0">
              <a:solidFill>
                <a:srgbClr val="FF0000"/>
              </a:solidFill>
              <a:latin typeface="+mj-lt"/>
              <a:ea typeface="+mj-ea"/>
            </a:endParaRPr>
          </a:p>
        </p:txBody>
      </p:sp>
    </p:spTree>
    <p:extLst>
      <p:ext uri="{BB962C8B-B14F-4D97-AF65-F5344CB8AC3E}">
        <p14:creationId xmlns:p14="http://schemas.microsoft.com/office/powerpoint/2010/main" val="3633447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لمحتوى 2"/>
          <p:cNvSpPr>
            <a:spLocks noGrp="1"/>
          </p:cNvSpPr>
          <p:nvPr>
            <p:ph idx="1"/>
          </p:nvPr>
        </p:nvSpPr>
        <p:spPr/>
        <p:txBody>
          <a:bodyPr/>
          <a:lstStyle/>
          <a:p>
            <a:endParaRPr lang="ar-EG" smtClean="0">
              <a:cs typeface="Arial" pitchFamily="34" charset="0"/>
            </a:endParaRP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3025"/>
            <a:ext cx="87630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نتيجة بحث الصور عن ‪fibrinoid nec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1525"/>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122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640960" cy="6264696"/>
          </a:xfrm>
        </p:spPr>
        <p:txBody>
          <a:bodyPr rtlCol="0">
            <a:noAutofit/>
          </a:bodyPr>
          <a:lstStyle/>
          <a:p>
            <a:pPr marL="465138" indent="-465138" algn="l" rtl="0" eaLnBrk="1" fontAlgn="auto" hangingPunct="1">
              <a:spcAft>
                <a:spcPts val="0"/>
              </a:spcAft>
              <a:buFont typeface="Wingdings 2"/>
              <a:buChar char=""/>
              <a:defRPr/>
            </a:pPr>
            <a:r>
              <a:rPr lang="en-US" sz="3200" b="1" dirty="0" smtClean="0">
                <a:cs typeface="+mn-cs"/>
              </a:rPr>
              <a:t>Fate of Necrotic Tissue:</a:t>
            </a:r>
          </a:p>
          <a:p>
            <a:pPr marL="514350" indent="-514350" algn="l" rtl="0" eaLnBrk="1" fontAlgn="auto" hangingPunct="1">
              <a:spcAft>
                <a:spcPts val="0"/>
              </a:spcAft>
              <a:buFont typeface="+mj-lt"/>
              <a:buAutoNum type="arabicPeriod"/>
              <a:defRPr/>
            </a:pPr>
            <a:r>
              <a:rPr lang="en-US" sz="3200" b="1" i="1" dirty="0" smtClean="0">
                <a:cs typeface="+mn-cs"/>
              </a:rPr>
              <a:t>Small area of necrosis: </a:t>
            </a:r>
            <a:r>
              <a:rPr lang="en-US" sz="3200" dirty="0" smtClean="0">
                <a:cs typeface="+mn-cs"/>
              </a:rPr>
              <a:t>Part of the necrotic tissue is removed by the macrophages.</a:t>
            </a:r>
          </a:p>
          <a:p>
            <a:pPr marL="465138" indent="-465138" algn="l" rtl="0" eaLnBrk="1" fontAlgn="auto" hangingPunct="1">
              <a:spcAft>
                <a:spcPts val="0"/>
              </a:spcAft>
              <a:buFont typeface="Wingdings 2"/>
              <a:buChar char=""/>
              <a:defRPr/>
            </a:pPr>
            <a:r>
              <a:rPr lang="en-US" sz="3200" dirty="0" smtClean="0">
                <a:cs typeface="+mn-cs"/>
              </a:rPr>
              <a:t>The rest gets liquefied and drained by the </a:t>
            </a:r>
            <a:r>
              <a:rPr lang="en-US" sz="3200" dirty="0" err="1" smtClean="0">
                <a:cs typeface="+mn-cs"/>
              </a:rPr>
              <a:t>lymphatics</a:t>
            </a:r>
            <a:r>
              <a:rPr lang="en-US" sz="3200" dirty="0" smtClean="0">
                <a:cs typeface="+mn-cs"/>
              </a:rPr>
              <a:t> and veins. </a:t>
            </a:r>
          </a:p>
          <a:p>
            <a:pPr marL="465138" indent="-465138" algn="l" rtl="0" eaLnBrk="1" fontAlgn="auto" hangingPunct="1">
              <a:spcAft>
                <a:spcPts val="0"/>
              </a:spcAft>
              <a:buFont typeface="Wingdings 2"/>
              <a:buChar char=""/>
              <a:defRPr/>
            </a:pPr>
            <a:r>
              <a:rPr lang="en-US" sz="3200" dirty="0" smtClean="0">
                <a:cs typeface="+mn-cs"/>
              </a:rPr>
              <a:t>Healing occurs by regeneration or by granulation tissue formation followed by fibrosis. </a:t>
            </a:r>
          </a:p>
          <a:p>
            <a:pPr marL="514350" indent="-514350" algn="l" rtl="0" eaLnBrk="1" fontAlgn="auto" hangingPunct="1">
              <a:spcAft>
                <a:spcPts val="0"/>
              </a:spcAft>
              <a:buFont typeface="+mj-lt"/>
              <a:buAutoNum type="arabicPeriod" startAt="2"/>
              <a:defRPr/>
            </a:pPr>
            <a:r>
              <a:rPr lang="en-US" sz="3200" b="1" i="1" dirty="0" smtClean="0">
                <a:cs typeface="+mn-cs"/>
              </a:rPr>
              <a:t>Large area of necrosis:</a:t>
            </a:r>
            <a:r>
              <a:rPr lang="en-US" sz="3200" i="1" dirty="0" smtClean="0">
                <a:cs typeface="+mn-cs"/>
              </a:rPr>
              <a:t> </a:t>
            </a:r>
            <a:r>
              <a:rPr lang="en-US" sz="3200" dirty="0" smtClean="0">
                <a:cs typeface="+mn-cs"/>
              </a:rPr>
              <a:t>Gets surrounded by a fibrous capsule and may show dystrophic calcification later on.</a:t>
            </a:r>
            <a:endParaRPr lang="en-US" sz="3200" b="1" dirty="0">
              <a:cs typeface="+mn-cs"/>
            </a:endParaRPr>
          </a:p>
        </p:txBody>
      </p:sp>
    </p:spTree>
    <p:extLst>
      <p:ext uri="{BB962C8B-B14F-4D97-AF65-F5344CB8AC3E}">
        <p14:creationId xmlns:p14="http://schemas.microsoft.com/office/powerpoint/2010/main" val="642768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solidFill>
            <a:schemeClr val="accent5"/>
          </a:solidFill>
        </p:spPr>
        <p:txBody>
          <a:bodyPr/>
          <a:lstStyle/>
          <a:p>
            <a:pPr algn="ctr" eaLnBrk="1" hangingPunct="1">
              <a:defRPr/>
            </a:pPr>
            <a:r>
              <a:rPr lang="en-US" sz="5400" b="1" dirty="0" smtClean="0">
                <a:solidFill>
                  <a:srgbClr val="FFFF00"/>
                </a:solidFill>
                <a:cs typeface="Arial" pitchFamily="34" charset="0"/>
              </a:rPr>
              <a:t> APOPTOSIS </a:t>
            </a:r>
          </a:p>
        </p:txBody>
      </p:sp>
      <p:sp>
        <p:nvSpPr>
          <p:cNvPr id="50179" name="Content Placeholder 2"/>
          <p:cNvSpPr>
            <a:spLocks noGrp="1"/>
          </p:cNvSpPr>
          <p:nvPr>
            <p:ph idx="1"/>
          </p:nvPr>
        </p:nvSpPr>
        <p:spPr>
          <a:xfrm>
            <a:off x="228600" y="1981200"/>
            <a:ext cx="8735888" cy="4616152"/>
          </a:xfrm>
        </p:spPr>
        <p:txBody>
          <a:bodyPr>
            <a:normAutofit/>
          </a:bodyPr>
          <a:lstStyle/>
          <a:p>
            <a:pPr marL="465138" indent="-465138" algn="l" rtl="0" eaLnBrk="1" hangingPunct="1">
              <a:buFont typeface="Wingdings 2" pitchFamily="18" charset="2"/>
              <a:buChar char=""/>
            </a:pPr>
            <a:r>
              <a:rPr lang="en-US" sz="3200" b="1" dirty="0" smtClean="0">
                <a:cs typeface="Arial" pitchFamily="34" charset="0"/>
              </a:rPr>
              <a:t>Definition: </a:t>
            </a:r>
          </a:p>
          <a:p>
            <a:pPr marL="465138" indent="-465138" algn="l" rtl="0" eaLnBrk="1" hangingPunct="1">
              <a:buFont typeface="Wingdings 2" pitchFamily="18" charset="2"/>
              <a:buChar char=""/>
            </a:pPr>
            <a:r>
              <a:rPr lang="en-US" sz="3200" dirty="0" smtClean="0">
                <a:cs typeface="Arial" pitchFamily="34" charset="0"/>
              </a:rPr>
              <a:t>Apoptosis is an energy-dependent programmed cell death involves single or small group of cells for removal of unwanted individual cells. </a:t>
            </a:r>
          </a:p>
          <a:p>
            <a:pPr marL="465138" indent="-465138" algn="l" rtl="0" eaLnBrk="1" hangingPunct="1">
              <a:buFont typeface="Wingdings 2" pitchFamily="18" charset="2"/>
              <a:buChar char=""/>
            </a:pPr>
            <a:r>
              <a:rPr lang="en-US" sz="3200" dirty="0" smtClean="0">
                <a:cs typeface="Arial" pitchFamily="34" charset="0"/>
              </a:rPr>
              <a:t>Apoptosis literally in Greek means “dropping off’. </a:t>
            </a:r>
          </a:p>
        </p:txBody>
      </p:sp>
    </p:spTree>
    <p:extLst>
      <p:ext uri="{BB962C8B-B14F-4D97-AF65-F5344CB8AC3E}">
        <p14:creationId xmlns:p14="http://schemas.microsoft.com/office/powerpoint/2010/main" val="3551897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a:xfrm>
            <a:off x="971600" y="980728"/>
            <a:ext cx="7581528" cy="422920"/>
          </a:xfrm>
        </p:spPr>
        <p:txBody>
          <a:bodyPr>
            <a:normAutofit fontScale="90000"/>
          </a:bodyPr>
          <a:lstStyle/>
          <a:p>
            <a:pPr marL="685800" indent="-685800" algn="ctr">
              <a:buFont typeface="Wingdings" pitchFamily="2" charset="2"/>
              <a:buChar char="q"/>
            </a:pPr>
            <a:r>
              <a:rPr lang="en-US" b="1" dirty="0" smtClean="0">
                <a:solidFill>
                  <a:srgbClr val="3333FF"/>
                </a:solidFill>
                <a:cs typeface="Arial" pitchFamily="34" charset="0"/>
              </a:rPr>
              <a:t/>
            </a:r>
            <a:br>
              <a:rPr lang="en-US" b="1" dirty="0" smtClean="0">
                <a:solidFill>
                  <a:srgbClr val="3333FF"/>
                </a:solidFill>
                <a:cs typeface="Arial" pitchFamily="34" charset="0"/>
              </a:rPr>
            </a:br>
            <a:r>
              <a:rPr lang="en-US" b="1" dirty="0">
                <a:solidFill>
                  <a:srgbClr val="3333FF"/>
                </a:solidFill>
                <a:cs typeface="Arial" pitchFamily="34" charset="0"/>
              </a:rPr>
              <a:t/>
            </a:r>
            <a:br>
              <a:rPr lang="en-US" b="1" dirty="0">
                <a:solidFill>
                  <a:srgbClr val="3333FF"/>
                </a:solidFill>
                <a:cs typeface="Arial" pitchFamily="34" charset="0"/>
              </a:rPr>
            </a:br>
            <a:r>
              <a:rPr lang="en-US" b="1" dirty="0" smtClean="0">
                <a:solidFill>
                  <a:srgbClr val="3333FF"/>
                </a:solidFill>
                <a:cs typeface="Arial" pitchFamily="34" charset="0"/>
              </a:rPr>
              <a:t>Morphological Changes </a:t>
            </a:r>
            <a:br>
              <a:rPr lang="en-US" b="1" dirty="0" smtClean="0">
                <a:solidFill>
                  <a:srgbClr val="3333FF"/>
                </a:solidFill>
                <a:cs typeface="Arial" pitchFamily="34" charset="0"/>
              </a:rPr>
            </a:br>
            <a:endParaRPr lang="en-US" b="1" dirty="0" smtClean="0">
              <a:solidFill>
                <a:srgbClr val="3333FF"/>
              </a:solidFill>
              <a:cs typeface="Arial" pitchFamily="34" charset="0"/>
            </a:endParaRPr>
          </a:p>
        </p:txBody>
      </p:sp>
      <p:sp>
        <p:nvSpPr>
          <p:cNvPr id="51203" name="عنصر نائب للمحتوى 2"/>
          <p:cNvSpPr>
            <a:spLocks noGrp="1"/>
          </p:cNvSpPr>
          <p:nvPr>
            <p:ph idx="1"/>
          </p:nvPr>
        </p:nvSpPr>
        <p:spPr>
          <a:xfrm>
            <a:off x="251520" y="965448"/>
            <a:ext cx="8568952" cy="5415880"/>
          </a:xfrm>
        </p:spPr>
        <p:txBody>
          <a:bodyPr>
            <a:normAutofit/>
          </a:bodyPr>
          <a:lstStyle/>
          <a:p>
            <a:pPr algn="l" rtl="0">
              <a:buFont typeface="Arial" pitchFamily="34" charset="0"/>
              <a:buNone/>
            </a:pPr>
            <a:r>
              <a:rPr lang="en-US" sz="3200" dirty="0" smtClean="0">
                <a:latin typeface="Times New Roman" pitchFamily="18" charset="0"/>
                <a:cs typeface="Times New Roman" pitchFamily="18" charset="0"/>
              </a:rPr>
              <a:t>1. </a:t>
            </a:r>
            <a:r>
              <a:rPr lang="en-US" sz="3600" dirty="0" smtClean="0">
                <a:latin typeface="Times New Roman" pitchFamily="18" charset="0"/>
                <a:cs typeface="Times New Roman" pitchFamily="18" charset="0"/>
              </a:rPr>
              <a:t>Involvement of single cells or small clusters of cells in the background of viable cells.</a:t>
            </a:r>
          </a:p>
          <a:p>
            <a:pPr algn="l" rtl="0">
              <a:buFont typeface="Arial" pitchFamily="34" charset="0"/>
              <a:buNone/>
            </a:pPr>
            <a:r>
              <a:rPr lang="en-US" sz="3600" dirty="0" smtClean="0">
                <a:latin typeface="Times New Roman" pitchFamily="18" charset="0"/>
                <a:cs typeface="Times New Roman" pitchFamily="18" charset="0"/>
              </a:rPr>
              <a:t>2. The apoptotic cells are round to oval shrunken masses of intensely </a:t>
            </a:r>
            <a:r>
              <a:rPr lang="en-US" sz="3600" dirty="0" err="1" smtClean="0">
                <a:latin typeface="Times New Roman" pitchFamily="18" charset="0"/>
                <a:cs typeface="Times New Roman" pitchFamily="18" charset="0"/>
              </a:rPr>
              <a:t>eosinophilic</a:t>
            </a:r>
            <a:r>
              <a:rPr lang="en-US" sz="3600" dirty="0" smtClean="0">
                <a:latin typeface="Times New Roman" pitchFamily="18" charset="0"/>
                <a:cs typeface="Times New Roman" pitchFamily="18" charset="0"/>
              </a:rPr>
              <a:t> cytoplasm (mummified cell) containing shrunken or almost-normal organelles with </a:t>
            </a:r>
            <a:r>
              <a:rPr lang="en-US" sz="3600" dirty="0" smtClean="0">
                <a:cs typeface="Arial" pitchFamily="34" charset="0"/>
              </a:rPr>
              <a:t>and dense chromatin fragmentation</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04020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477000"/>
          </a:xfrm>
        </p:spPr>
        <p:txBody>
          <a:bodyPr rtlCol="0">
            <a:normAutofit/>
          </a:bodyPr>
          <a:lstStyle/>
          <a:p>
            <a:pPr marL="514350" indent="-514350" algn="l" rtl="0" eaLnBrk="1" fontAlgn="auto" hangingPunct="1">
              <a:spcAft>
                <a:spcPts val="0"/>
              </a:spcAft>
              <a:buFont typeface="+mj-lt"/>
              <a:buAutoNum type="arabicPeriod"/>
              <a:defRPr/>
            </a:pPr>
            <a:endParaRPr lang="en-US" sz="3600" dirty="0" smtClean="0">
              <a:latin typeface="Times New Roman" pitchFamily="18" charset="0"/>
              <a:cs typeface="Times New Roman" pitchFamily="18" charset="0"/>
            </a:endParaRPr>
          </a:p>
          <a:p>
            <a:pPr marL="514350" indent="-514350" algn="l" rtl="0" eaLnBrk="1" fontAlgn="auto" hangingPunct="1">
              <a:spcAft>
                <a:spcPts val="0"/>
              </a:spcAft>
              <a:buFont typeface="Arial" charset="0"/>
              <a:buNone/>
              <a:defRPr/>
            </a:pPr>
            <a:r>
              <a:rPr lang="en-US" sz="3600" dirty="0" smtClean="0">
                <a:latin typeface="Times New Roman" pitchFamily="18" charset="0"/>
                <a:cs typeface="Times New Roman" pitchFamily="18" charset="0"/>
              </a:rPr>
              <a:t>3- Shrinkage of the cell. </a:t>
            </a:r>
          </a:p>
          <a:p>
            <a:pPr marL="514350" indent="-514350" algn="l" rtl="0" eaLnBrk="1" fontAlgn="auto" hangingPunct="1">
              <a:spcAft>
                <a:spcPts val="0"/>
              </a:spcAft>
              <a:buFont typeface="Arial" charset="0"/>
              <a:buNone/>
              <a:defRPr/>
            </a:pPr>
            <a:r>
              <a:rPr lang="en-US" sz="3600" dirty="0" smtClean="0">
                <a:latin typeface="Times New Roman" pitchFamily="18" charset="0"/>
                <a:cs typeface="Times New Roman" pitchFamily="18" charset="0"/>
              </a:rPr>
              <a:t>4- Condensation and fragmentation of chromatin.</a:t>
            </a:r>
          </a:p>
          <a:p>
            <a:pPr marL="514350" indent="-514350" algn="l" rtl="0" eaLnBrk="1" fontAlgn="auto" hangingPunct="1">
              <a:spcAft>
                <a:spcPts val="0"/>
              </a:spcAft>
              <a:buFont typeface="Arial" charset="0"/>
              <a:buNone/>
              <a:defRPr/>
            </a:pPr>
            <a:r>
              <a:rPr lang="en-US" sz="3600" dirty="0" smtClean="0">
                <a:latin typeface="Times New Roman" pitchFamily="18" charset="0"/>
                <a:cs typeface="Times New Roman" pitchFamily="18" charset="0"/>
              </a:rPr>
              <a:t>5- Rapid break down of the cell to form apoptotic bodies.</a:t>
            </a:r>
          </a:p>
          <a:p>
            <a:pPr marL="514350" indent="-514350" algn="l" rtl="0" eaLnBrk="1" fontAlgn="auto" hangingPunct="1">
              <a:spcAft>
                <a:spcPts val="0"/>
              </a:spcAft>
              <a:buFont typeface="Arial" charset="0"/>
              <a:buNone/>
              <a:defRPr/>
            </a:pPr>
            <a:r>
              <a:rPr lang="en-US" sz="3600" dirty="0" smtClean="0">
                <a:latin typeface="Times New Roman" pitchFamily="18" charset="0"/>
                <a:cs typeface="Times New Roman" pitchFamily="18" charset="0"/>
              </a:rPr>
              <a:t>6- Apoptotic bodies are </a:t>
            </a:r>
            <a:r>
              <a:rPr lang="en-US" sz="3600" dirty="0" err="1" smtClean="0">
                <a:latin typeface="Times New Roman" pitchFamily="18" charset="0"/>
                <a:cs typeface="Times New Roman" pitchFamily="18" charset="0"/>
              </a:rPr>
              <a:t>phagocytosed</a:t>
            </a:r>
            <a:r>
              <a:rPr lang="en-US" sz="3600" dirty="0" smtClean="0">
                <a:latin typeface="Times New Roman" pitchFamily="18" charset="0"/>
                <a:cs typeface="Times New Roman" pitchFamily="18" charset="0"/>
              </a:rPr>
              <a:t> by neighboring cells or macrophages.</a:t>
            </a:r>
          </a:p>
          <a:p>
            <a:pPr marL="514350" indent="-514350" algn="l" rtl="0" eaLnBrk="1" fontAlgn="auto" hangingPunct="1">
              <a:spcAft>
                <a:spcPts val="0"/>
              </a:spcAft>
              <a:buFont typeface="Arial" charset="0"/>
              <a:buNone/>
              <a:defRPr/>
            </a:pPr>
            <a:r>
              <a:rPr lang="en-US" sz="3600" dirty="0" smtClean="0">
                <a:latin typeface="Times New Roman" pitchFamily="18" charset="0"/>
                <a:cs typeface="Times New Roman" pitchFamily="18" charset="0"/>
              </a:rPr>
              <a:t>7- Lack of inflammation in surrounding tissues. </a:t>
            </a:r>
          </a:p>
          <a:p>
            <a:pPr marL="274320" indent="-274320" algn="l" rtl="0" eaLnBrk="1" fontAlgn="auto" hangingPunct="1">
              <a:spcAft>
                <a:spcPts val="0"/>
              </a:spcAft>
              <a:buFont typeface="Wingdings 2"/>
              <a:buNone/>
              <a:defRPr/>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3130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914400"/>
            <a:ext cx="8839200" cy="6400800"/>
          </a:xfrm>
        </p:spPr>
        <p:txBody>
          <a:bodyPr rtlCol="0">
            <a:normAutofit/>
          </a:bodyPr>
          <a:lstStyle/>
          <a:p>
            <a:pPr marL="465138" indent="-465138" algn="l" rtl="0" eaLnBrk="1" fontAlgn="auto" hangingPunct="1">
              <a:spcAft>
                <a:spcPts val="0"/>
              </a:spcAft>
              <a:defRPr/>
            </a:pPr>
            <a:r>
              <a:rPr lang="en-US" sz="3200" b="1" dirty="0" smtClean="0">
                <a:cs typeface="+mn-cs"/>
              </a:rPr>
              <a:t>Effects of Cell Injury: </a:t>
            </a:r>
          </a:p>
          <a:p>
            <a:pPr marL="465138" indent="-465138" algn="l" rtl="0" eaLnBrk="1" fontAlgn="auto" hangingPunct="1">
              <a:spcAft>
                <a:spcPts val="0"/>
              </a:spcAft>
              <a:buFont typeface="Arial" pitchFamily="34" charset="0"/>
              <a:buNone/>
              <a:defRPr/>
            </a:pPr>
            <a:r>
              <a:rPr lang="en-US" sz="3200" dirty="0" smtClean="0">
                <a:cs typeface="+mn-cs"/>
              </a:rPr>
              <a:t/>
            </a:r>
            <a:br>
              <a:rPr lang="en-US" sz="3200" dirty="0" smtClean="0">
                <a:cs typeface="+mn-cs"/>
              </a:rPr>
            </a:br>
            <a:r>
              <a:rPr lang="en-US" sz="3200" dirty="0" smtClean="0">
                <a:cs typeface="+mn-cs"/>
              </a:rPr>
              <a:t>The effects of cell injury depend upon:</a:t>
            </a:r>
          </a:p>
          <a:p>
            <a:pPr marL="514350" indent="-4763" algn="l" rtl="0" eaLnBrk="1" fontAlgn="auto" hangingPunct="1">
              <a:spcAft>
                <a:spcPts val="0"/>
              </a:spcAft>
              <a:buFont typeface="+mj-lt"/>
              <a:buAutoNum type="alphaLcPeriod"/>
              <a:defRPr/>
            </a:pPr>
            <a:r>
              <a:rPr lang="en-US" sz="3200" dirty="0" smtClean="0">
                <a:cs typeface="+mn-cs"/>
              </a:rPr>
              <a:t> Type of injured cell </a:t>
            </a:r>
          </a:p>
          <a:p>
            <a:pPr marL="514350" indent="-4763" algn="l" rtl="0" eaLnBrk="1" fontAlgn="auto" hangingPunct="1">
              <a:spcAft>
                <a:spcPts val="0"/>
              </a:spcAft>
              <a:buFont typeface="+mj-lt"/>
              <a:buAutoNum type="alphaLcPeriod"/>
              <a:defRPr/>
            </a:pPr>
            <a:r>
              <a:rPr lang="en-US" sz="3200" dirty="0" smtClean="0">
                <a:cs typeface="+mn-cs"/>
              </a:rPr>
              <a:t> Nature of injurious agents</a:t>
            </a:r>
          </a:p>
          <a:p>
            <a:pPr marL="514350" indent="-4763" algn="l" rtl="0" eaLnBrk="1" fontAlgn="auto" hangingPunct="1">
              <a:spcAft>
                <a:spcPts val="0"/>
              </a:spcAft>
              <a:buFont typeface="+mj-lt"/>
              <a:buAutoNum type="alphaLcPeriod"/>
              <a:defRPr/>
            </a:pPr>
            <a:r>
              <a:rPr lang="en-US" sz="3200" dirty="0" smtClean="0">
                <a:cs typeface="+mn-cs"/>
              </a:rPr>
              <a:t> Severity of injurious agents</a:t>
            </a:r>
          </a:p>
        </p:txBody>
      </p:sp>
    </p:spTree>
    <p:extLst>
      <p:ext uri="{BB962C8B-B14F-4D97-AF65-F5344CB8AC3E}">
        <p14:creationId xmlns:p14="http://schemas.microsoft.com/office/powerpoint/2010/main" val="3083127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poptosis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92088"/>
            <a:ext cx="8763000" cy="6511925"/>
          </a:xfrm>
        </p:spPr>
      </p:pic>
    </p:spTree>
    <p:extLst>
      <p:ext uri="{BB962C8B-B14F-4D97-AF65-F5344CB8AC3E}">
        <p14:creationId xmlns:p14="http://schemas.microsoft.com/office/powerpoint/2010/main" val="3590487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1560" y="363920"/>
            <a:ext cx="8075240" cy="904840"/>
          </a:xfrm>
        </p:spPr>
        <p:txBody>
          <a:bodyPr/>
          <a:lstStyle/>
          <a:p>
            <a:pPr marL="225425" algn="ctr" eaLnBrk="1" hangingPunct="1"/>
            <a:r>
              <a:rPr lang="en-US" dirty="0" smtClean="0">
                <a:cs typeface="Arial" pitchFamily="34" charset="0"/>
              </a:rPr>
              <a:t>APOPTOSIS:</a:t>
            </a:r>
          </a:p>
        </p:txBody>
      </p:sp>
      <p:sp>
        <p:nvSpPr>
          <p:cNvPr id="54275" name="عنصر نائب للمحتوى 3"/>
          <p:cNvSpPr>
            <a:spLocks noGrp="1"/>
          </p:cNvSpPr>
          <p:nvPr>
            <p:ph idx="1"/>
          </p:nvPr>
        </p:nvSpPr>
        <p:spPr/>
        <p:txBody>
          <a:bodyPr/>
          <a:lstStyle/>
          <a:p>
            <a:endParaRPr lang="ar-EG" smtClean="0">
              <a:cs typeface="Arial" pitchFamily="34" charset="0"/>
            </a:endParaRP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155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rtlCol="0">
            <a:normAutofit fontScale="92500" lnSpcReduction="10000"/>
          </a:bodyPr>
          <a:lstStyle/>
          <a:p>
            <a:pPr marL="465138" indent="-465138" algn="l" rtl="0" eaLnBrk="1" fontAlgn="auto" hangingPunct="1">
              <a:spcAft>
                <a:spcPts val="0"/>
              </a:spcAft>
              <a:buFont typeface="Wingdings 2"/>
              <a:buChar char=""/>
              <a:defRPr/>
            </a:pPr>
            <a:r>
              <a:rPr lang="en-US" sz="4000" b="1" u="sng" dirty="0" smtClean="0">
                <a:cs typeface="+mn-cs"/>
              </a:rPr>
              <a:t>Occurrence: </a:t>
            </a:r>
          </a:p>
          <a:p>
            <a:pPr marL="465138" indent="-465138" algn="l" rtl="0" eaLnBrk="1" fontAlgn="auto" hangingPunct="1">
              <a:spcAft>
                <a:spcPts val="0"/>
              </a:spcAft>
              <a:buFont typeface="Arial" charset="0"/>
              <a:buNone/>
              <a:defRPr/>
            </a:pPr>
            <a:r>
              <a:rPr lang="en-US" sz="3700" b="1" dirty="0" smtClean="0">
                <a:solidFill>
                  <a:srgbClr val="FF0000"/>
                </a:solidFill>
                <a:cs typeface="+mn-cs"/>
              </a:rPr>
              <a:t>I- </a:t>
            </a:r>
            <a:r>
              <a:rPr lang="en-US" sz="3700" b="1" dirty="0" smtClean="0">
                <a:solidFill>
                  <a:srgbClr val="FF0000"/>
                </a:solidFill>
              </a:rPr>
              <a:t>Physiologic Processes</a:t>
            </a:r>
            <a:endParaRPr lang="en-US" sz="3700" dirty="0" smtClean="0">
              <a:solidFill>
                <a:srgbClr val="FF0000"/>
              </a:solidFill>
              <a:cs typeface="+mn-cs"/>
            </a:endParaRPr>
          </a:p>
          <a:p>
            <a:pPr marL="514350" indent="-514350" algn="l" rtl="0" eaLnBrk="1" fontAlgn="auto" hangingPunct="1">
              <a:spcAft>
                <a:spcPts val="0"/>
              </a:spcAft>
              <a:buFont typeface="+mj-lt"/>
              <a:buAutoNum type="arabicPeriod"/>
              <a:defRPr/>
            </a:pPr>
            <a:r>
              <a:rPr lang="en-US" sz="3200" dirty="0" smtClean="0"/>
              <a:t>Occur in </a:t>
            </a:r>
            <a:r>
              <a:rPr lang="en-US" sz="3200" b="1" dirty="0" smtClean="0"/>
              <a:t>normal cell turnover </a:t>
            </a:r>
            <a:r>
              <a:rPr lang="en-US" sz="3200" dirty="0" smtClean="0"/>
              <a:t>(Normal cell destruction followed by replacement proliferation such as in intestinal epithelium) </a:t>
            </a:r>
          </a:p>
          <a:p>
            <a:pPr marL="514350" indent="-514350" algn="l" rtl="0" eaLnBrk="1" fontAlgn="auto" hangingPunct="1">
              <a:spcAft>
                <a:spcPts val="0"/>
              </a:spcAft>
              <a:buFont typeface="+mj-lt"/>
              <a:buAutoNum type="arabicPeriod"/>
              <a:defRPr/>
            </a:pPr>
            <a:r>
              <a:rPr lang="en-US" sz="3200" dirty="0" smtClean="0"/>
              <a:t>Programmed cell destruction during </a:t>
            </a:r>
            <a:r>
              <a:rPr lang="en-US" sz="3200" b="1" dirty="0" smtClean="0"/>
              <a:t>embryonic development </a:t>
            </a:r>
            <a:r>
              <a:rPr lang="en-US" sz="3200" dirty="0" smtClean="0"/>
              <a:t>(e. </a:t>
            </a:r>
            <a:r>
              <a:rPr lang="en-US" sz="3200" dirty="0" err="1" smtClean="0"/>
              <a:t>interdigital</a:t>
            </a:r>
            <a:r>
              <a:rPr lang="en-US" sz="3200" dirty="0" smtClean="0"/>
              <a:t> clefts). </a:t>
            </a:r>
          </a:p>
          <a:p>
            <a:pPr marL="514350" indent="-514350" algn="l" rtl="0" eaLnBrk="1" fontAlgn="auto" hangingPunct="1">
              <a:spcAft>
                <a:spcPts val="0"/>
              </a:spcAft>
              <a:buFont typeface="+mj-lt"/>
              <a:buAutoNum type="arabicPeriod"/>
              <a:defRPr/>
            </a:pPr>
            <a:r>
              <a:rPr lang="en-US" sz="3200" b="1" dirty="0" smtClean="0"/>
              <a:t>Endocrine dependent involution </a:t>
            </a:r>
            <a:r>
              <a:rPr lang="en-US" sz="3200" dirty="0" smtClean="0"/>
              <a:t>of tissues e.g. shedding </a:t>
            </a:r>
            <a:r>
              <a:rPr lang="en-US" sz="3200" dirty="0" err="1" smtClean="0"/>
              <a:t>endometrium</a:t>
            </a:r>
            <a:r>
              <a:rPr lang="en-US" sz="3200" dirty="0" smtClean="0"/>
              <a:t> during the menstrual cycle and regression of breast after weaning. </a:t>
            </a:r>
          </a:p>
          <a:p>
            <a:pPr algn="l" rtl="0">
              <a:buFont typeface="Arial" charset="0"/>
              <a:buNone/>
              <a:defRPr/>
            </a:pPr>
            <a:r>
              <a:rPr lang="en-US" sz="3200" dirty="0" smtClean="0"/>
              <a:t>4.   </a:t>
            </a:r>
            <a:r>
              <a:rPr lang="en-US" sz="3200" b="1" dirty="0" smtClean="0"/>
              <a:t>Involution of the thymus </a:t>
            </a:r>
            <a:r>
              <a:rPr lang="en-US" sz="3200" dirty="0" smtClean="0"/>
              <a:t>in early age</a:t>
            </a:r>
            <a:r>
              <a:rPr lang="en-US" sz="3200" dirty="0" smtClean="0"/>
              <a:t>.</a:t>
            </a:r>
            <a:endParaRPr lang="en-US" sz="3200" dirty="0"/>
          </a:p>
        </p:txBody>
      </p:sp>
    </p:spTree>
    <p:extLst>
      <p:ext uri="{BB962C8B-B14F-4D97-AF65-F5344CB8AC3E}">
        <p14:creationId xmlns:p14="http://schemas.microsoft.com/office/powerpoint/2010/main" val="4238514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36712"/>
            <a:ext cx="8856984" cy="5760640"/>
          </a:xfrm>
        </p:spPr>
        <p:txBody>
          <a:bodyPr rtlCol="0">
            <a:noAutofit/>
          </a:bodyPr>
          <a:lstStyle/>
          <a:p>
            <a:pPr marL="514350" indent="-514350" algn="l" rtl="0" eaLnBrk="1" fontAlgn="auto" hangingPunct="1">
              <a:spcAft>
                <a:spcPts val="0"/>
              </a:spcAft>
              <a:buFont typeface="Arial" charset="0"/>
              <a:buNone/>
              <a:defRPr/>
            </a:pPr>
            <a:r>
              <a:rPr lang="en-US" sz="2800" b="1" dirty="0" smtClean="0">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II- </a:t>
            </a:r>
            <a:r>
              <a:rPr lang="en-US" sz="4000" b="1" dirty="0" smtClean="0">
                <a:solidFill>
                  <a:srgbClr val="FF0000"/>
                </a:solidFill>
              </a:rPr>
              <a:t>Pathologic Processes</a:t>
            </a:r>
            <a:r>
              <a:rPr lang="en-US" sz="4000" b="1" dirty="0" smtClean="0">
                <a:solidFill>
                  <a:srgbClr val="FF0000"/>
                </a:solidFill>
                <a:latin typeface="Times New Roman" pitchFamily="18" charset="0"/>
                <a:cs typeface="Times New Roman" pitchFamily="18" charset="0"/>
              </a:rPr>
              <a:t>: </a:t>
            </a:r>
          </a:p>
          <a:p>
            <a:pPr algn="l" rtl="0">
              <a:buFont typeface="Arial" charset="0"/>
              <a:buNone/>
              <a:defRPr/>
            </a:pPr>
            <a:r>
              <a:rPr lang="en-US" sz="2800"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Cell death in </a:t>
            </a:r>
            <a:r>
              <a:rPr lang="en-US" sz="3600" dirty="0" smtClean="0">
                <a:latin typeface="Times New Roman" pitchFamily="18" charset="0"/>
                <a:cs typeface="Times New Roman" pitchFamily="18" charset="0"/>
              </a:rPr>
              <a:t>tumors </a:t>
            </a:r>
            <a:r>
              <a:rPr lang="en-US" sz="3600" dirty="0" smtClean="0">
                <a:latin typeface="Times New Roman" pitchFamily="18" charset="0"/>
                <a:cs typeface="Times New Roman" pitchFamily="18" charset="0"/>
              </a:rPr>
              <a:t>exposed to  </a:t>
            </a:r>
            <a:r>
              <a:rPr lang="en-US" sz="3600" dirty="0" smtClean="0">
                <a:solidFill>
                  <a:srgbClr val="00B050"/>
                </a:solidFill>
                <a:latin typeface="Times New Roman" pitchFamily="18" charset="0"/>
                <a:cs typeface="Times New Roman" pitchFamily="18" charset="0"/>
              </a:rPr>
              <a:t>chemotherapeutic agents or radiation</a:t>
            </a:r>
            <a:r>
              <a:rPr lang="en-US" sz="3600" dirty="0" smtClean="0">
                <a:latin typeface="Times New Roman" pitchFamily="18" charset="0"/>
                <a:cs typeface="Times New Roman" pitchFamily="18" charset="0"/>
              </a:rPr>
              <a:t>.</a:t>
            </a:r>
          </a:p>
          <a:p>
            <a:pPr algn="l" rtl="0">
              <a:buFont typeface="Arial" charset="0"/>
              <a:buNone/>
              <a:defRPr/>
            </a:pPr>
            <a:r>
              <a:rPr lang="en-US" sz="3600" dirty="0" smtClean="0">
                <a:latin typeface="Times New Roman" pitchFamily="18" charset="0"/>
                <a:cs typeface="Times New Roman" pitchFamily="18" charset="0"/>
              </a:rPr>
              <a:t>2. Cell death in viral infections e.g. in viral hepatitis.</a:t>
            </a:r>
          </a:p>
          <a:p>
            <a:pPr algn="l" rtl="0">
              <a:buFont typeface="Arial" charset="0"/>
              <a:buNone/>
              <a:defRPr/>
            </a:pPr>
            <a:endParaRPr lang="en-US" sz="3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75942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53730391"/>
              </p:ext>
            </p:extLst>
          </p:nvPr>
        </p:nvGraphicFramePr>
        <p:xfrm>
          <a:off x="107504" y="116632"/>
          <a:ext cx="8896672" cy="6741369"/>
        </p:xfrm>
        <a:graphic>
          <a:graphicData uri="http://schemas.openxmlformats.org/drawingml/2006/table">
            <a:tbl>
              <a:tblPr firstRow="1" bandRow="1">
                <a:tableStyleId>{5C22544A-7EE6-4342-B048-85BDC9FD1C3A}</a:tableStyleId>
              </a:tblPr>
              <a:tblGrid>
                <a:gridCol w="2919058"/>
                <a:gridCol w="2919058"/>
                <a:gridCol w="3058556"/>
              </a:tblGrid>
              <a:tr h="859323">
                <a:tc>
                  <a:txBody>
                    <a:bodyPr/>
                    <a:lstStyle/>
                    <a:p>
                      <a:endParaRPr lang="en-US" sz="2400" dirty="0">
                        <a:solidFill>
                          <a:schemeClr val="tx1"/>
                        </a:solidFill>
                        <a:effectLst/>
                        <a:latin typeface="Times New Roman" pitchFamily="18" charset="0"/>
                        <a:cs typeface="Times New Roman" pitchFamily="18" charset="0"/>
                      </a:endParaRPr>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Necrosis</a:t>
                      </a:r>
                    </a:p>
                    <a:p>
                      <a:endParaRPr lang="en-US" sz="2400" dirty="0">
                        <a:solidFill>
                          <a:schemeClr val="tx1"/>
                        </a:solidFill>
                        <a:effectLst/>
                        <a:latin typeface="Times New Roman" pitchFamily="18" charset="0"/>
                        <a:cs typeface="Times New Roman" pitchFamily="18" charset="0"/>
                      </a:endParaRPr>
                    </a:p>
                  </a:txBody>
                  <a:tcPr marT="45716" marB="45716"/>
                </a:tc>
                <a:tc>
                  <a:txBody>
                    <a:bodyPr/>
                    <a:lstStyle/>
                    <a:p>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Apoptosis</a:t>
                      </a:r>
                      <a:endParaRPr lang="en-US" sz="2400" dirty="0">
                        <a:solidFill>
                          <a:schemeClr val="tx1"/>
                        </a:solidFill>
                        <a:effectLst/>
                        <a:latin typeface="Times New Roman" pitchFamily="18" charset="0"/>
                        <a:cs typeface="Times New Roman" pitchFamily="18" charset="0"/>
                      </a:endParaRPr>
                    </a:p>
                  </a:txBody>
                  <a:tcPr marT="45716" marB="45716"/>
                </a:tc>
              </a:tr>
              <a:tr h="10926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Stimulus      </a:t>
                      </a:r>
                    </a:p>
                  </a:txBody>
                  <a:tcPr marT="45716" marB="45716" anchor="ctr" horzOverflow="overflow"/>
                </a:tc>
                <a:tc>
                  <a:txBody>
                    <a:bodyPr/>
                    <a:lstStyle/>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Always pathologic</a:t>
                      </a:r>
                    </a:p>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(Hypoxia, Toxins,.....)</a:t>
                      </a:r>
                    </a:p>
                  </a:txBody>
                  <a:tcPr marT="45716" marB="45716" anchor="ctr" horzOverflow="overflow"/>
                </a:tc>
                <a:tc>
                  <a:txBody>
                    <a:bodyPr/>
                    <a:lstStyle/>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Physiologic and </a:t>
                      </a:r>
                    </a:p>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Pathologic conditions</a:t>
                      </a:r>
                    </a:p>
                  </a:txBody>
                  <a:tcPr marT="45716" marB="45716" anchor="ctr" horzOverflow="overflow"/>
                </a:tc>
              </a:tr>
              <a:tr h="5435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Number of cells</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Group of cells</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Single cells</a:t>
                      </a:r>
                    </a:p>
                  </a:txBody>
                  <a:tcPr marT="45716" marB="45716" horzOverflow="overflow"/>
                </a:tc>
              </a:tr>
              <a:tr h="19395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Histologic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picture</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Cellular swelling</a:t>
                      </a:r>
                    </a:p>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tab pos="165100" algn="l"/>
                        </a:tabLst>
                      </a:pPr>
                      <a:r>
                        <a:rPr kumimoji="0" lang="en-US" sz="2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Nuclear disruption</a:t>
                      </a:r>
                    </a:p>
                    <a:p>
                      <a:pPr marL="165100" marR="0" lvl="0" indent="-165100" algn="l" defTabSz="914400" rtl="0" eaLnBrk="1" fontAlgn="base" latinLnBrk="0" hangingPunct="1">
                        <a:lnSpc>
                          <a:spcPct val="100000"/>
                        </a:lnSpc>
                        <a:spcBef>
                          <a:spcPct val="20000"/>
                        </a:spcBef>
                        <a:spcAft>
                          <a:spcPct val="0"/>
                        </a:spcAft>
                        <a:buClr>
                          <a:schemeClr val="hlink"/>
                        </a:buClr>
                        <a:buSzPct val="90000"/>
                        <a:buFontTx/>
                        <a:buChar char="-"/>
                        <a:tabLst>
                          <a:tab pos="1651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Rupture of cell &amp; release of cellular contents</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Cell shrinkage</a:t>
                      </a:r>
                    </a:p>
                    <a:p>
                      <a:pPr marL="284163" marR="0" lvl="0" indent="-284163"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Chromatin condensation</a:t>
                      </a:r>
                    </a:p>
                    <a:p>
                      <a:pPr marL="225425" marR="0" lvl="0" indent="-225425" algn="l" defTabSz="914400" rtl="0" eaLnBrk="1" fontAlgn="base" latinLnBrk="0" hangingPunct="1">
                        <a:lnSpc>
                          <a:spcPct val="100000"/>
                        </a:lnSpc>
                        <a:spcBef>
                          <a:spcPct val="20000"/>
                        </a:spcBef>
                        <a:spcAft>
                          <a:spcPct val="0"/>
                        </a:spcAft>
                        <a:buClr>
                          <a:schemeClr val="hlink"/>
                        </a:buClr>
                        <a:buSzPct val="90000"/>
                        <a:buFontTx/>
                        <a:buChar char="-"/>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Formation of apoptotic bodies</a:t>
                      </a:r>
                    </a:p>
                  </a:txBody>
                  <a:tcPr marT="45716" marB="45716" horzOverflow="overflow"/>
                </a:tc>
              </a:tr>
              <a:tr h="11873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Tissue reaction</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Inflammation </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No inflammation</a:t>
                      </a:r>
                    </a:p>
                    <a:p>
                      <a:pPr marL="225425" marR="0" lvl="0" indent="-225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Phagocytosis</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of apoptotic bodies </a:t>
                      </a:r>
                    </a:p>
                  </a:txBody>
                  <a:tcPr marT="45716" marB="45716" horzOverflow="overflow"/>
                </a:tc>
              </a:tr>
              <a:tr h="11189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Molecular changes</a:t>
                      </a: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Lysosomal</a:t>
                      </a:r>
                      <a:r>
                        <a:rPr kumimoji="0" lang="en-US" sz="2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breakdown with liberation of hydrolytic enzymes</a:t>
                      </a:r>
                    </a:p>
                  </a:txBody>
                  <a:tcPr marT="45716" marB="45716" horzOverflow="overflow"/>
                </a:tc>
                <a:tc>
                  <a:txBody>
                    <a:bodyPr/>
                    <a:lstStyle/>
                    <a:p>
                      <a:pPr marL="225425" marR="0" lvl="0" indent="-225425"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Lysosomes</a:t>
                      </a:r>
                      <a:r>
                        <a:rPr kumimoji="0" lang="en-US" sz="2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and other organelles intact</a:t>
                      </a:r>
                    </a:p>
                  </a:txBody>
                  <a:tcPr marT="45716" marB="45716" horzOverflow="overflow"/>
                </a:tc>
              </a:tr>
            </a:tbl>
          </a:graphicData>
        </a:graphic>
      </p:graphicFrame>
    </p:spTree>
    <p:extLst>
      <p:ext uri="{BB962C8B-B14F-4D97-AF65-F5344CB8AC3E}">
        <p14:creationId xmlns:p14="http://schemas.microsoft.com/office/powerpoint/2010/main" val="824548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52400"/>
            <a:ext cx="7772400" cy="1066800"/>
          </a:xfrm>
          <a:solidFill>
            <a:schemeClr val="accent5"/>
          </a:solidFill>
        </p:spPr>
        <p:txBody>
          <a:bodyPr/>
          <a:lstStyle/>
          <a:p>
            <a:pPr algn="ctr">
              <a:defRPr/>
            </a:pPr>
            <a:r>
              <a:rPr dirty="0" smtClean="0"/>
              <a:t>Gangrene</a:t>
            </a:r>
            <a:endParaRPr lang="ar-EG" dirty="0"/>
          </a:p>
        </p:txBody>
      </p:sp>
      <p:sp>
        <p:nvSpPr>
          <p:cNvPr id="58371" name="عنصر نائب للنص 2"/>
          <p:cNvSpPr>
            <a:spLocks noGrp="1"/>
          </p:cNvSpPr>
          <p:nvPr>
            <p:ph type="body" idx="1"/>
          </p:nvPr>
        </p:nvSpPr>
        <p:spPr>
          <a:xfrm>
            <a:off x="0" y="1988840"/>
            <a:ext cx="8655848" cy="2880320"/>
          </a:xfrm>
        </p:spPr>
        <p:txBody>
          <a:bodyPr>
            <a:normAutofit/>
          </a:bodyPr>
          <a:lstStyle/>
          <a:p>
            <a:pPr marL="571500" indent="-571500" algn="l" rtl="0">
              <a:buFont typeface="Wingdings" pitchFamily="2" charset="2"/>
              <a:buChar char="q"/>
            </a:pPr>
            <a:r>
              <a:rPr lang="en-US" sz="4000" b="1" u="sng" dirty="0" smtClean="0">
                <a:solidFill>
                  <a:schemeClr val="bg1"/>
                </a:solidFill>
                <a:ea typeface="Majalla UI"/>
                <a:cs typeface="Majalla UI"/>
              </a:rPr>
              <a:t>Definition</a:t>
            </a:r>
          </a:p>
          <a:p>
            <a:pPr algn="l" rtl="0"/>
            <a:r>
              <a:rPr lang="en-US" sz="4000" dirty="0" smtClean="0">
                <a:solidFill>
                  <a:schemeClr val="tx1"/>
                </a:solidFill>
                <a:ea typeface="Majalla UI"/>
                <a:cs typeface="Majalla UI"/>
              </a:rPr>
              <a:t>Massive tissue </a:t>
            </a:r>
            <a:r>
              <a:rPr lang="en-US" sz="4000" dirty="0" smtClean="0">
                <a:solidFill>
                  <a:srgbClr val="FF0000"/>
                </a:solidFill>
                <a:ea typeface="Majalla UI"/>
                <a:cs typeface="Majalla UI"/>
              </a:rPr>
              <a:t>necrosis</a:t>
            </a:r>
            <a:r>
              <a:rPr lang="en-US" sz="4000" dirty="0" smtClean="0">
                <a:solidFill>
                  <a:schemeClr val="tx1"/>
                </a:solidFill>
                <a:ea typeface="Majalla UI"/>
                <a:cs typeface="Majalla UI"/>
              </a:rPr>
              <a:t>, followed by </a:t>
            </a:r>
            <a:r>
              <a:rPr lang="en-US" sz="4000" dirty="0" smtClean="0">
                <a:solidFill>
                  <a:srgbClr val="FF0000"/>
                </a:solidFill>
                <a:ea typeface="Majalla UI"/>
                <a:cs typeface="Majalla UI"/>
              </a:rPr>
              <a:t>putrefaction</a:t>
            </a:r>
          </a:p>
          <a:p>
            <a:pPr algn="l" rtl="0"/>
            <a:endParaRPr lang="ar-EG" sz="3600" dirty="0" smtClean="0">
              <a:solidFill>
                <a:schemeClr val="tx1"/>
              </a:solidFill>
              <a:cs typeface="Arial" pitchFamily="34" charset="0"/>
            </a:endParaRPr>
          </a:p>
        </p:txBody>
      </p:sp>
    </p:spTree>
    <p:extLst>
      <p:ext uri="{BB962C8B-B14F-4D97-AF65-F5344CB8AC3E}">
        <p14:creationId xmlns:p14="http://schemas.microsoft.com/office/powerpoint/2010/main" val="909167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0225" y="9525"/>
            <a:ext cx="7772400" cy="1043211"/>
          </a:xfrm>
        </p:spPr>
        <p:txBody>
          <a:bodyPr/>
          <a:lstStyle/>
          <a:p>
            <a:pPr marL="571500" indent="-571500">
              <a:buFont typeface="Wingdings" pitchFamily="2" charset="2"/>
              <a:buChar char="q"/>
              <a:defRPr/>
            </a:pPr>
            <a:r>
              <a:rPr sz="4000" u="sng" dirty="0" smtClean="0">
                <a:solidFill>
                  <a:schemeClr val="tx1"/>
                </a:solidFill>
              </a:rPr>
              <a:t>AETIOLOGY</a:t>
            </a:r>
            <a:endParaRPr lang="ar-EG" sz="4000" dirty="0">
              <a:solidFill>
                <a:schemeClr val="tx1"/>
              </a:solidFill>
            </a:endParaRPr>
          </a:p>
        </p:txBody>
      </p:sp>
      <p:sp>
        <p:nvSpPr>
          <p:cNvPr id="59395" name="عنصر نائب للمحتوى 2"/>
          <p:cNvSpPr>
            <a:spLocks noGrp="1"/>
          </p:cNvSpPr>
          <p:nvPr>
            <p:ph type="body" idx="1"/>
          </p:nvPr>
        </p:nvSpPr>
        <p:spPr>
          <a:xfrm>
            <a:off x="107504" y="980728"/>
            <a:ext cx="8928992" cy="5760640"/>
          </a:xfrm>
        </p:spPr>
        <p:txBody>
          <a:bodyPr>
            <a:noAutofit/>
          </a:bodyPr>
          <a:lstStyle/>
          <a:p>
            <a:pPr algn="l" rtl="0"/>
            <a:r>
              <a:rPr lang="en-US" sz="2800" b="1" i="1" dirty="0" smtClean="0">
                <a:solidFill>
                  <a:srgbClr val="FF0000"/>
                </a:solidFill>
                <a:cs typeface="Arial" pitchFamily="34" charset="0"/>
              </a:rPr>
              <a:t>1- Necrosis</a:t>
            </a:r>
            <a:r>
              <a:rPr lang="en-US" sz="2800" dirty="0" smtClean="0">
                <a:solidFill>
                  <a:schemeClr val="tx1"/>
                </a:solidFill>
                <a:cs typeface="Arial" pitchFamily="34" charset="0"/>
              </a:rPr>
              <a:t> </a:t>
            </a:r>
          </a:p>
          <a:p>
            <a:pPr algn="l" rtl="0"/>
            <a:r>
              <a:rPr lang="en-US" sz="2800" dirty="0" smtClean="0">
                <a:solidFill>
                  <a:schemeClr val="tx1"/>
                </a:solidFill>
                <a:cs typeface="Arial" pitchFamily="34" charset="0"/>
              </a:rPr>
              <a:t>Tissue necrosis is caused by either sudden </a:t>
            </a:r>
            <a:r>
              <a:rPr lang="en-US" sz="2800" b="1" dirty="0" smtClean="0">
                <a:solidFill>
                  <a:schemeClr val="tx1"/>
                </a:solidFill>
                <a:cs typeface="Arial" pitchFamily="34" charset="0"/>
              </a:rPr>
              <a:t>ischemia</a:t>
            </a:r>
            <a:r>
              <a:rPr lang="en-US" sz="2800" dirty="0" smtClean="0">
                <a:solidFill>
                  <a:schemeClr val="tx1"/>
                </a:solidFill>
                <a:cs typeface="Arial" pitchFamily="34" charset="0"/>
              </a:rPr>
              <a:t>, or </a:t>
            </a:r>
            <a:r>
              <a:rPr lang="en-US" sz="2800" b="1" dirty="0" smtClean="0">
                <a:solidFill>
                  <a:schemeClr val="tx1"/>
                </a:solidFill>
                <a:cs typeface="Arial" pitchFamily="34" charset="0"/>
              </a:rPr>
              <a:t>bacterial toxins</a:t>
            </a:r>
            <a:r>
              <a:rPr lang="en-US" sz="2800" dirty="0" smtClean="0">
                <a:solidFill>
                  <a:schemeClr val="tx1"/>
                </a:solidFill>
                <a:cs typeface="Arial" pitchFamily="34" charset="0"/>
              </a:rPr>
              <a:t>.</a:t>
            </a:r>
          </a:p>
          <a:p>
            <a:pPr algn="l" rtl="0"/>
            <a:r>
              <a:rPr lang="en-US" sz="2800" b="1" i="1" dirty="0" smtClean="0">
                <a:solidFill>
                  <a:srgbClr val="FF0000"/>
                </a:solidFill>
                <a:cs typeface="Arial" pitchFamily="34" charset="0"/>
              </a:rPr>
              <a:t>2- Putrefaction</a:t>
            </a:r>
            <a:endParaRPr lang="en-US" sz="2800" dirty="0" smtClean="0">
              <a:solidFill>
                <a:schemeClr val="tx1"/>
              </a:solidFill>
              <a:cs typeface="Arial" pitchFamily="34" charset="0"/>
            </a:endParaRPr>
          </a:p>
          <a:p>
            <a:pPr algn="l" rtl="0"/>
            <a:r>
              <a:rPr lang="en-US" sz="2800" dirty="0" smtClean="0">
                <a:solidFill>
                  <a:schemeClr val="tx1"/>
                </a:solidFill>
                <a:cs typeface="Arial" pitchFamily="34" charset="0"/>
              </a:rPr>
              <a:t>  Putrefaction is caused by the action of </a:t>
            </a:r>
            <a:r>
              <a:rPr lang="en-US" sz="2800" b="1" dirty="0" smtClean="0">
                <a:solidFill>
                  <a:schemeClr val="tx1"/>
                </a:solidFill>
                <a:cs typeface="Arial" pitchFamily="34" charset="0"/>
              </a:rPr>
              <a:t>saprophytic bacteria </a:t>
            </a:r>
            <a:r>
              <a:rPr lang="en-US" sz="2800" dirty="0" smtClean="0">
                <a:solidFill>
                  <a:schemeClr val="tx1"/>
                </a:solidFill>
                <a:cs typeface="Arial" pitchFamily="34" charset="0"/>
              </a:rPr>
              <a:t>on dead tissue.</a:t>
            </a:r>
          </a:p>
          <a:p>
            <a:pPr algn="l" rtl="0"/>
            <a:r>
              <a:rPr lang="en-US" sz="2800" dirty="0" smtClean="0">
                <a:solidFill>
                  <a:schemeClr val="tx1"/>
                </a:solidFill>
                <a:cs typeface="Arial" pitchFamily="34" charset="0"/>
              </a:rPr>
              <a:t>  - These bacteria breakdown the protein of necrotic tissue, leading to liberation of </a:t>
            </a:r>
            <a:r>
              <a:rPr lang="en-US" sz="2800" dirty="0" smtClean="0">
                <a:cs typeface="Arial" pitchFamily="34" charset="0"/>
              </a:rPr>
              <a:t>hydrogen </a:t>
            </a:r>
            <a:r>
              <a:rPr lang="en-US" sz="2800" dirty="0" err="1" smtClean="0">
                <a:cs typeface="Arial" pitchFamily="34" charset="0"/>
              </a:rPr>
              <a:t>sulphide</a:t>
            </a:r>
            <a:r>
              <a:rPr lang="en-US" sz="2800" dirty="0" smtClean="0">
                <a:solidFill>
                  <a:schemeClr val="tx1"/>
                </a:solidFill>
                <a:cs typeface="Arial" pitchFamily="34" charset="0"/>
              </a:rPr>
              <a:t>, which gives the tissue a foul </a:t>
            </a:r>
            <a:r>
              <a:rPr lang="en-US" sz="2800" dirty="0" err="1" smtClean="0">
                <a:solidFill>
                  <a:schemeClr val="tx1"/>
                </a:solidFill>
                <a:cs typeface="Arial" pitchFamily="34" charset="0"/>
              </a:rPr>
              <a:t>odour</a:t>
            </a:r>
            <a:r>
              <a:rPr lang="en-US" sz="2800" dirty="0" smtClean="0">
                <a:solidFill>
                  <a:schemeClr val="tx1"/>
                </a:solidFill>
                <a:cs typeface="Arial" pitchFamily="34" charset="0"/>
              </a:rPr>
              <a:t>.</a:t>
            </a:r>
          </a:p>
          <a:p>
            <a:pPr algn="l" rtl="0"/>
            <a:r>
              <a:rPr lang="en-US" sz="2800" dirty="0" smtClean="0">
                <a:solidFill>
                  <a:schemeClr val="tx1"/>
                </a:solidFill>
                <a:cs typeface="Arial" pitchFamily="34" charset="0"/>
              </a:rPr>
              <a:t>  - Hydrogen </a:t>
            </a:r>
            <a:r>
              <a:rPr lang="en-US" sz="2800" dirty="0" err="1" smtClean="0">
                <a:solidFill>
                  <a:schemeClr val="tx1"/>
                </a:solidFill>
                <a:cs typeface="Arial" pitchFamily="34" charset="0"/>
              </a:rPr>
              <a:t>sulphide</a:t>
            </a:r>
            <a:r>
              <a:rPr lang="en-US" sz="2800" dirty="0" smtClean="0">
                <a:solidFill>
                  <a:schemeClr val="tx1"/>
                </a:solidFill>
                <a:cs typeface="Arial" pitchFamily="34" charset="0"/>
              </a:rPr>
              <a:t> unites with iron of hemoglobin, with formation of </a:t>
            </a:r>
            <a:r>
              <a:rPr lang="en-US" sz="2800" dirty="0" smtClean="0">
                <a:cs typeface="Arial" pitchFamily="34" charset="0"/>
              </a:rPr>
              <a:t>iron </a:t>
            </a:r>
            <a:r>
              <a:rPr lang="en-US" sz="2800" dirty="0" err="1" smtClean="0">
                <a:cs typeface="Arial" pitchFamily="34" charset="0"/>
              </a:rPr>
              <a:t>sulphide</a:t>
            </a:r>
            <a:r>
              <a:rPr lang="en-US" sz="2800" dirty="0" smtClean="0">
                <a:solidFill>
                  <a:schemeClr val="tx1"/>
                </a:solidFill>
                <a:cs typeface="Arial" pitchFamily="34" charset="0"/>
              </a:rPr>
              <a:t>, which stains the gangrenous tissue black.</a:t>
            </a:r>
          </a:p>
          <a:p>
            <a:pPr algn="l" rtl="0"/>
            <a:endParaRPr lang="en-US" sz="2800" dirty="0" smtClean="0">
              <a:solidFill>
                <a:schemeClr val="tx1"/>
              </a:solidFill>
              <a:cs typeface="Arial" pitchFamily="34" charset="0"/>
            </a:endParaRPr>
          </a:p>
        </p:txBody>
      </p:sp>
    </p:spTree>
    <p:extLst>
      <p:ext uri="{BB962C8B-B14F-4D97-AF65-F5344CB8AC3E}">
        <p14:creationId xmlns:p14="http://schemas.microsoft.com/office/powerpoint/2010/main" val="3155917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لنص 2"/>
          <p:cNvSpPr>
            <a:spLocks noGrp="1"/>
          </p:cNvSpPr>
          <p:nvPr>
            <p:ph type="body" idx="1"/>
          </p:nvPr>
        </p:nvSpPr>
        <p:spPr>
          <a:xfrm>
            <a:off x="179512" y="1484784"/>
            <a:ext cx="8784976" cy="4248472"/>
          </a:xfrm>
        </p:spPr>
        <p:txBody>
          <a:bodyPr>
            <a:noAutofit/>
          </a:bodyPr>
          <a:lstStyle/>
          <a:p>
            <a:pPr algn="l" rtl="0"/>
            <a:r>
              <a:rPr lang="en-US" sz="4000" b="1" u="sng" dirty="0" smtClean="0">
                <a:solidFill>
                  <a:schemeClr val="bg1">
                    <a:lumMod val="95000"/>
                    <a:lumOff val="5000"/>
                  </a:schemeClr>
                </a:solidFill>
                <a:ea typeface="Majalla UI"/>
                <a:cs typeface="Majalla UI"/>
              </a:rPr>
              <a:t>TYPES OF GANGRENE:</a:t>
            </a:r>
            <a:endParaRPr lang="en-US" sz="4000" dirty="0" smtClean="0">
              <a:solidFill>
                <a:schemeClr val="bg1">
                  <a:lumMod val="95000"/>
                  <a:lumOff val="5000"/>
                </a:schemeClr>
              </a:solidFill>
              <a:ea typeface="Majalla UI"/>
              <a:cs typeface="Majalla UI"/>
            </a:endParaRPr>
          </a:p>
          <a:p>
            <a:pPr algn="l" rtl="0"/>
            <a:r>
              <a:rPr lang="en-US" sz="4000" dirty="0" smtClean="0">
                <a:solidFill>
                  <a:schemeClr val="tx1"/>
                </a:solidFill>
                <a:ea typeface="Majalla UI"/>
                <a:cs typeface="Majalla UI"/>
              </a:rPr>
              <a:t>1- Dry</a:t>
            </a:r>
          </a:p>
          <a:p>
            <a:pPr algn="l" rtl="0"/>
            <a:r>
              <a:rPr lang="en-US" sz="4000" dirty="0" smtClean="0">
                <a:solidFill>
                  <a:schemeClr val="tx1"/>
                </a:solidFill>
                <a:ea typeface="Majalla UI"/>
                <a:cs typeface="Majalla UI"/>
              </a:rPr>
              <a:t>2- Moist</a:t>
            </a:r>
          </a:p>
          <a:p>
            <a:pPr algn="l" rtl="0"/>
            <a:r>
              <a:rPr lang="en-US" sz="4000" dirty="0" smtClean="0">
                <a:solidFill>
                  <a:schemeClr val="tx1"/>
                </a:solidFill>
                <a:ea typeface="Majalla UI"/>
                <a:cs typeface="Majalla UI"/>
              </a:rPr>
              <a:t>3- Infective</a:t>
            </a:r>
          </a:p>
          <a:p>
            <a:pPr algn="l" rtl="0"/>
            <a:r>
              <a:rPr lang="en-US" sz="4000" dirty="0" smtClean="0">
                <a:solidFill>
                  <a:schemeClr val="tx1"/>
                </a:solidFill>
                <a:ea typeface="Majalla UI"/>
                <a:cs typeface="Majalla UI"/>
              </a:rPr>
              <a:t>4- Gangrenous</a:t>
            </a:r>
          </a:p>
          <a:p>
            <a:pPr algn="l" rtl="0"/>
            <a:endParaRPr lang="en-US" sz="4000" dirty="0" smtClean="0">
              <a:solidFill>
                <a:schemeClr val="tx1"/>
              </a:solidFill>
              <a:ea typeface="Majalla UI"/>
              <a:cs typeface="Majalla UI"/>
            </a:endParaRPr>
          </a:p>
        </p:txBody>
      </p:sp>
    </p:spTree>
    <p:extLst>
      <p:ext uri="{BB962C8B-B14F-4D97-AF65-F5344CB8AC3E}">
        <p14:creationId xmlns:p14="http://schemas.microsoft.com/office/powerpoint/2010/main" val="95917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لنص 2"/>
          <p:cNvSpPr>
            <a:spLocks noGrp="1"/>
          </p:cNvSpPr>
          <p:nvPr>
            <p:ph type="body" idx="1"/>
          </p:nvPr>
        </p:nvSpPr>
        <p:spPr>
          <a:xfrm>
            <a:off x="179512" y="980728"/>
            <a:ext cx="8784976" cy="5616624"/>
          </a:xfrm>
        </p:spPr>
        <p:txBody>
          <a:bodyPr>
            <a:normAutofit/>
          </a:bodyPr>
          <a:lstStyle/>
          <a:p>
            <a:pPr algn="l" rtl="0"/>
            <a:r>
              <a:rPr lang="en-US" sz="4000" u="sng" dirty="0" smtClean="0">
                <a:solidFill>
                  <a:schemeClr val="tx1"/>
                </a:solidFill>
                <a:cs typeface="Arial" pitchFamily="34" charset="0"/>
              </a:rPr>
              <a:t>Dry</a:t>
            </a:r>
            <a:r>
              <a:rPr lang="en-US" sz="4000" dirty="0" smtClean="0">
                <a:solidFill>
                  <a:schemeClr val="tx1"/>
                </a:solidFill>
                <a:cs typeface="Arial" pitchFamily="34" charset="0"/>
              </a:rPr>
              <a:t> and </a:t>
            </a:r>
            <a:r>
              <a:rPr lang="en-US" sz="4000" u="sng" dirty="0" smtClean="0">
                <a:solidFill>
                  <a:schemeClr val="tx1"/>
                </a:solidFill>
                <a:cs typeface="Arial" pitchFamily="34" charset="0"/>
              </a:rPr>
              <a:t>moist</a:t>
            </a:r>
            <a:r>
              <a:rPr lang="en-US" sz="4000" dirty="0" smtClean="0">
                <a:solidFill>
                  <a:schemeClr val="tx1"/>
                </a:solidFill>
                <a:cs typeface="Arial" pitchFamily="34" charset="0"/>
              </a:rPr>
              <a:t> types based on the amount of </a:t>
            </a:r>
            <a:r>
              <a:rPr lang="en-US" sz="4000" b="1" dirty="0" smtClean="0">
                <a:solidFill>
                  <a:schemeClr val="tx1"/>
                </a:solidFill>
                <a:cs typeface="Arial" pitchFamily="34" charset="0"/>
              </a:rPr>
              <a:t>blood and tissue fluids </a:t>
            </a:r>
            <a:r>
              <a:rPr lang="en-US" sz="4000" dirty="0" smtClean="0">
                <a:solidFill>
                  <a:schemeClr val="tx1"/>
                </a:solidFill>
                <a:cs typeface="Arial" pitchFamily="34" charset="0"/>
              </a:rPr>
              <a:t>in the part affected at the time of its death. Dry gangrene occurs in parts poor in blood supply and tissue fluids, while moist gangrene occurs in parts rich in blood supply and tissue fluids.</a:t>
            </a:r>
            <a:endParaRPr lang="ar-EG" sz="4000" dirty="0" smtClean="0">
              <a:solidFill>
                <a:schemeClr val="tx1"/>
              </a:solidFill>
              <a:cs typeface="Arial" pitchFamily="34" charset="0"/>
            </a:endParaRPr>
          </a:p>
        </p:txBody>
      </p:sp>
    </p:spTree>
    <p:extLst>
      <p:ext uri="{BB962C8B-B14F-4D97-AF65-F5344CB8AC3E}">
        <p14:creationId xmlns:p14="http://schemas.microsoft.com/office/powerpoint/2010/main" val="2109238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88641"/>
            <a:ext cx="6984776" cy="1080119"/>
          </a:xfrm>
        </p:spPr>
        <p:txBody>
          <a:bodyPr/>
          <a:lstStyle/>
          <a:p>
            <a:pPr>
              <a:defRPr/>
            </a:pPr>
            <a:r>
              <a:rPr dirty="0" smtClean="0">
                <a:solidFill>
                  <a:srgbClr val="FF0000"/>
                </a:solidFill>
              </a:rPr>
              <a:t>1- Dry gangrene</a:t>
            </a:r>
            <a:endParaRPr lang="ar-EG" dirty="0">
              <a:solidFill>
                <a:srgbClr val="FF0000"/>
              </a:solidFill>
            </a:endParaRPr>
          </a:p>
        </p:txBody>
      </p:sp>
      <p:sp>
        <p:nvSpPr>
          <p:cNvPr id="62467" name="عنصر نائب للنص 2"/>
          <p:cNvSpPr>
            <a:spLocks noGrp="1"/>
          </p:cNvSpPr>
          <p:nvPr>
            <p:ph type="body" idx="1"/>
          </p:nvPr>
        </p:nvSpPr>
        <p:spPr>
          <a:xfrm>
            <a:off x="0" y="1124744"/>
            <a:ext cx="9036496" cy="5733256"/>
          </a:xfrm>
        </p:spPr>
        <p:txBody>
          <a:bodyPr>
            <a:noAutofit/>
          </a:bodyPr>
          <a:lstStyle/>
          <a:p>
            <a:pPr algn="l" rtl="0"/>
            <a:r>
              <a:rPr lang="en-US" sz="2800" b="1" i="1" u="sng" dirty="0" smtClean="0">
                <a:solidFill>
                  <a:schemeClr val="tx1"/>
                </a:solidFill>
                <a:ea typeface="Majalla UI"/>
                <a:cs typeface="Majalla UI"/>
              </a:rPr>
              <a:t>AETIOLOGY:</a:t>
            </a:r>
            <a:endParaRPr lang="en-US" sz="2800" dirty="0" smtClean="0">
              <a:solidFill>
                <a:schemeClr val="tx1"/>
              </a:solidFill>
              <a:ea typeface="Majalla UI"/>
              <a:cs typeface="Majalla UI"/>
            </a:endParaRPr>
          </a:p>
          <a:p>
            <a:pPr algn="l" rtl="0"/>
            <a:r>
              <a:rPr lang="en-US" sz="2800" dirty="0" smtClean="0">
                <a:solidFill>
                  <a:schemeClr val="tx1"/>
                </a:solidFill>
                <a:ea typeface="Majalla UI"/>
                <a:cs typeface="Majalla UI"/>
              </a:rPr>
              <a:t>- Dry gangrene occurs in limbs, especially feet.</a:t>
            </a:r>
          </a:p>
          <a:p>
            <a:pPr algn="l" rtl="0"/>
            <a:r>
              <a:rPr lang="en-US" sz="2800" dirty="0" smtClean="0">
                <a:solidFill>
                  <a:schemeClr val="tx1"/>
                </a:solidFill>
                <a:ea typeface="Majalla UI"/>
                <a:cs typeface="Majalla UI"/>
              </a:rPr>
              <a:t>- It occurs when there is arterial occlusion, while veins remain patent.</a:t>
            </a:r>
          </a:p>
          <a:p>
            <a:pPr algn="l" rtl="0"/>
            <a:r>
              <a:rPr lang="en-US" sz="2800" dirty="0" smtClean="0">
                <a:solidFill>
                  <a:schemeClr val="tx1"/>
                </a:solidFill>
                <a:ea typeface="Majalla UI"/>
                <a:cs typeface="Majalla UI"/>
              </a:rPr>
              <a:t>- Arterial occlusion may result from:</a:t>
            </a:r>
          </a:p>
          <a:p>
            <a:pPr algn="l" rtl="0"/>
            <a:r>
              <a:rPr lang="en-US" sz="2800" dirty="0" smtClean="0">
                <a:solidFill>
                  <a:schemeClr val="tx1"/>
                </a:solidFill>
                <a:ea typeface="Majalla UI"/>
                <a:cs typeface="Majalla UI"/>
              </a:rPr>
              <a:t>  1- thrombosis, especially in old patients with atherosclerotic vessels (senile gangrene). </a:t>
            </a:r>
          </a:p>
          <a:p>
            <a:pPr algn="l" rtl="0"/>
            <a:r>
              <a:rPr lang="en-US" sz="2800" dirty="0" smtClean="0">
                <a:solidFill>
                  <a:schemeClr val="tx1"/>
                </a:solidFill>
                <a:ea typeface="Majalla UI"/>
                <a:cs typeface="Majalla UI"/>
              </a:rPr>
              <a:t>  2- embolism </a:t>
            </a:r>
          </a:p>
          <a:p>
            <a:pPr algn="l" rtl="0"/>
            <a:r>
              <a:rPr lang="en-US" sz="2800" dirty="0" smtClean="0">
                <a:solidFill>
                  <a:schemeClr val="tx1"/>
                </a:solidFill>
                <a:ea typeface="Majalla UI"/>
                <a:cs typeface="Majalla UI"/>
              </a:rPr>
              <a:t>  3- </a:t>
            </a:r>
            <a:r>
              <a:rPr lang="en-US" sz="2800" dirty="0" err="1" smtClean="0">
                <a:solidFill>
                  <a:schemeClr val="tx1"/>
                </a:solidFill>
                <a:ea typeface="Majalla UI"/>
                <a:cs typeface="Majalla UI"/>
              </a:rPr>
              <a:t>Buerger's</a:t>
            </a:r>
            <a:r>
              <a:rPr lang="en-US" sz="2800" dirty="0" smtClean="0">
                <a:solidFill>
                  <a:schemeClr val="tx1"/>
                </a:solidFill>
                <a:ea typeface="Majalla UI"/>
                <a:cs typeface="Majalla UI"/>
              </a:rPr>
              <a:t> disease</a:t>
            </a:r>
          </a:p>
          <a:p>
            <a:pPr algn="l" rtl="0"/>
            <a:r>
              <a:rPr lang="en-US" sz="2800" dirty="0" smtClean="0">
                <a:solidFill>
                  <a:schemeClr val="tx1"/>
                </a:solidFill>
                <a:ea typeface="Majalla UI"/>
                <a:cs typeface="Majalla UI"/>
              </a:rPr>
              <a:t>  4- Raynaud’s disease</a:t>
            </a:r>
          </a:p>
          <a:p>
            <a:pPr algn="l" rtl="0"/>
            <a:r>
              <a:rPr lang="en-US" sz="2800" dirty="0" smtClean="0">
                <a:solidFill>
                  <a:schemeClr val="tx1"/>
                </a:solidFill>
                <a:ea typeface="Majalla UI"/>
                <a:cs typeface="Majalla UI"/>
              </a:rPr>
              <a:t>  5- surgical ligature.</a:t>
            </a:r>
          </a:p>
          <a:p>
            <a:pPr algn="l" rtl="0"/>
            <a:endParaRPr lang="ar-EG" sz="2800" dirty="0" smtClean="0">
              <a:solidFill>
                <a:schemeClr val="tx1"/>
              </a:solidFill>
              <a:cs typeface="Arial" pitchFamily="34" charset="0"/>
            </a:endParaRPr>
          </a:p>
        </p:txBody>
      </p:sp>
    </p:spTree>
    <p:extLst>
      <p:ext uri="{BB962C8B-B14F-4D97-AF65-F5344CB8AC3E}">
        <p14:creationId xmlns:p14="http://schemas.microsoft.com/office/powerpoint/2010/main" val="207986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19864" cy="6440760"/>
          </a:xfrm>
        </p:spPr>
        <p:txBody>
          <a:bodyPr rtlCol="0">
            <a:noAutofit/>
          </a:bodyPr>
          <a:lstStyle/>
          <a:p>
            <a:pPr marL="465138" indent="-465138" algn="l" rtl="0" eaLnBrk="1" fontAlgn="auto" hangingPunct="1">
              <a:spcAft>
                <a:spcPts val="0"/>
              </a:spcAft>
              <a:buFont typeface="Trebuchet MS" pitchFamily="34" charset="0"/>
              <a:buAutoNum type="arabicPeriod"/>
              <a:defRPr/>
            </a:pPr>
            <a:r>
              <a:rPr lang="en-US" sz="4000" b="1" dirty="0" smtClean="0">
                <a:solidFill>
                  <a:srgbClr val="FF0000"/>
                </a:solidFill>
                <a:cs typeface="+mn-cs"/>
              </a:rPr>
              <a:t>Reversible cell injury</a:t>
            </a:r>
            <a:r>
              <a:rPr lang="en-US" b="1" dirty="0" smtClean="0">
                <a:cs typeface="+mn-cs"/>
              </a:rPr>
              <a:t> </a:t>
            </a:r>
            <a:r>
              <a:rPr lang="en-US" b="1" dirty="0" smtClean="0">
                <a:solidFill>
                  <a:srgbClr val="3333FF"/>
                </a:solidFill>
                <a:cs typeface="+mn-cs"/>
              </a:rPr>
              <a:t>(degeneration): </a:t>
            </a:r>
          </a:p>
          <a:p>
            <a:pPr marL="465138" indent="-465138" algn="l" rtl="0" eaLnBrk="1" fontAlgn="auto" hangingPunct="1">
              <a:spcAft>
                <a:spcPts val="0"/>
              </a:spcAft>
              <a:buFont typeface="Arial" charset="0"/>
              <a:buNone/>
              <a:defRPr/>
            </a:pPr>
            <a:r>
              <a:rPr lang="en-US" dirty="0" smtClean="0">
                <a:cs typeface="+mn-cs"/>
              </a:rPr>
              <a:t>Caused by </a:t>
            </a:r>
            <a:r>
              <a:rPr lang="en-US" dirty="0" smtClean="0">
                <a:solidFill>
                  <a:srgbClr val="3333FF"/>
                </a:solidFill>
                <a:cs typeface="+mn-cs"/>
              </a:rPr>
              <a:t>mild</a:t>
            </a:r>
            <a:r>
              <a:rPr lang="en-US" dirty="0" smtClean="0">
                <a:cs typeface="+mn-cs"/>
              </a:rPr>
              <a:t> injury or injury of </a:t>
            </a:r>
            <a:r>
              <a:rPr lang="en-US" dirty="0" smtClean="0">
                <a:solidFill>
                  <a:srgbClr val="3333FF"/>
                </a:solidFill>
                <a:cs typeface="+mn-cs"/>
              </a:rPr>
              <a:t>short duration. </a:t>
            </a:r>
          </a:p>
          <a:p>
            <a:pPr marL="465138" indent="-465138" algn="l" rtl="0" eaLnBrk="1" fontAlgn="auto" hangingPunct="1">
              <a:spcAft>
                <a:spcPts val="0"/>
              </a:spcAft>
              <a:buFont typeface="Arial" pitchFamily="34" charset="0"/>
              <a:buNone/>
              <a:defRPr/>
            </a:pPr>
            <a:r>
              <a:rPr lang="en-US" dirty="0" smtClean="0">
                <a:solidFill>
                  <a:srgbClr val="3333FF"/>
                </a:solidFill>
                <a:cs typeface="+mn-cs"/>
              </a:rPr>
              <a:t>Active </a:t>
            </a:r>
            <a:r>
              <a:rPr lang="en-US" dirty="0" err="1" smtClean="0">
                <a:solidFill>
                  <a:srgbClr val="3333FF"/>
                </a:solidFill>
                <a:cs typeface="+mn-cs"/>
              </a:rPr>
              <a:t>parenchymatous</a:t>
            </a:r>
            <a:r>
              <a:rPr lang="en-US" dirty="0" smtClean="0">
                <a:solidFill>
                  <a:srgbClr val="3333FF"/>
                </a:solidFill>
                <a:cs typeface="+mn-cs"/>
              </a:rPr>
              <a:t> cells</a:t>
            </a:r>
            <a:r>
              <a:rPr lang="en-US" dirty="0" smtClean="0">
                <a:cs typeface="+mn-cs"/>
              </a:rPr>
              <a:t> with higher rate of metabolism suffer more than supporting </a:t>
            </a:r>
            <a:r>
              <a:rPr lang="en-US" dirty="0" err="1" smtClean="0">
                <a:cs typeface="+mn-cs"/>
              </a:rPr>
              <a:t>stromal</a:t>
            </a:r>
            <a:r>
              <a:rPr lang="en-US" dirty="0" smtClean="0">
                <a:cs typeface="+mn-cs"/>
              </a:rPr>
              <a:t> cells. </a:t>
            </a:r>
          </a:p>
          <a:p>
            <a:pPr marL="514350" indent="-514350" algn="l" rtl="0" eaLnBrk="1" fontAlgn="auto" hangingPunct="1">
              <a:spcAft>
                <a:spcPts val="0"/>
              </a:spcAft>
              <a:defRPr/>
            </a:pPr>
            <a:r>
              <a:rPr lang="en-US" dirty="0" smtClean="0">
                <a:cs typeface="+mn-cs"/>
              </a:rPr>
              <a:t>Reversible cell injuries include:</a:t>
            </a:r>
          </a:p>
          <a:p>
            <a:pPr marL="919163" indent="-409575" algn="l" rtl="0" eaLnBrk="1" fontAlgn="auto" hangingPunct="1">
              <a:spcAft>
                <a:spcPts val="0"/>
              </a:spcAft>
              <a:buFont typeface="Wingdings 2"/>
              <a:buNone/>
              <a:defRPr/>
            </a:pPr>
            <a:r>
              <a:rPr lang="en-US" dirty="0" smtClean="0">
                <a:cs typeface="+mn-cs"/>
              </a:rPr>
              <a:t>a. Acute cellular swelling (cloudy swelling and </a:t>
            </a:r>
            <a:r>
              <a:rPr lang="en-US" dirty="0" err="1" smtClean="0">
                <a:cs typeface="+mn-cs"/>
              </a:rPr>
              <a:t>hydropic</a:t>
            </a:r>
            <a:r>
              <a:rPr lang="en-US" dirty="0" smtClean="0">
                <a:cs typeface="+mn-cs"/>
              </a:rPr>
              <a:t> swelling).</a:t>
            </a:r>
          </a:p>
          <a:p>
            <a:pPr marL="754063" indent="-244475" algn="l" rtl="0" eaLnBrk="1" fontAlgn="auto" hangingPunct="1">
              <a:spcAft>
                <a:spcPts val="0"/>
              </a:spcAft>
              <a:buFont typeface="Wingdings 2"/>
              <a:buNone/>
              <a:defRPr/>
            </a:pPr>
            <a:r>
              <a:rPr lang="en-US" dirty="0" smtClean="0">
                <a:cs typeface="+mn-cs"/>
              </a:rPr>
              <a:t>b. Fatty change.</a:t>
            </a:r>
          </a:p>
          <a:p>
            <a:pPr marL="754063" indent="-244475" algn="l" rtl="0" eaLnBrk="1" fontAlgn="auto" hangingPunct="1">
              <a:spcAft>
                <a:spcPts val="0"/>
              </a:spcAft>
              <a:buFont typeface="Wingdings 2"/>
              <a:buNone/>
              <a:defRPr/>
            </a:pPr>
            <a:r>
              <a:rPr lang="en-US" dirty="0" smtClean="0">
                <a:cs typeface="+mn-cs"/>
              </a:rPr>
              <a:t>c. Hyaline change. </a:t>
            </a:r>
            <a:endParaRPr lang="en-US" dirty="0">
              <a:cs typeface="+mn-cs"/>
            </a:endParaRPr>
          </a:p>
        </p:txBody>
      </p:sp>
    </p:spTree>
    <p:extLst>
      <p:ext uri="{BB962C8B-B14F-4D97-AF65-F5344CB8AC3E}">
        <p14:creationId xmlns:p14="http://schemas.microsoft.com/office/powerpoint/2010/main" val="805630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لنص 2"/>
          <p:cNvSpPr>
            <a:spLocks noGrp="1"/>
          </p:cNvSpPr>
          <p:nvPr>
            <p:ph type="body" idx="1"/>
          </p:nvPr>
        </p:nvSpPr>
        <p:spPr>
          <a:xfrm>
            <a:off x="0" y="980728"/>
            <a:ext cx="8918575" cy="5400600"/>
          </a:xfrm>
        </p:spPr>
        <p:txBody>
          <a:bodyPr>
            <a:normAutofit/>
          </a:bodyPr>
          <a:lstStyle/>
          <a:p>
            <a:pPr algn="l" rtl="0"/>
            <a:r>
              <a:rPr lang="en-US" sz="3300" dirty="0" smtClean="0">
                <a:solidFill>
                  <a:schemeClr val="tx1"/>
                </a:solidFill>
                <a:ea typeface="Majalla UI"/>
                <a:cs typeface="Majalla UI"/>
              </a:rPr>
              <a:t>This type of gangrene is dry because: </a:t>
            </a:r>
          </a:p>
          <a:p>
            <a:pPr algn="l" rtl="0"/>
            <a:r>
              <a:rPr lang="en-US" sz="3300" dirty="0" smtClean="0">
                <a:solidFill>
                  <a:schemeClr val="tx1"/>
                </a:solidFill>
                <a:ea typeface="Majalla UI"/>
                <a:cs typeface="Majalla UI"/>
              </a:rPr>
              <a:t>   </a:t>
            </a:r>
            <a:r>
              <a:rPr lang="en-US" sz="3600" dirty="0" smtClean="0">
                <a:solidFill>
                  <a:schemeClr val="tx1"/>
                </a:solidFill>
                <a:ea typeface="Majalla UI"/>
                <a:cs typeface="Majalla UI"/>
              </a:rPr>
              <a:t>1- Limbs </a:t>
            </a:r>
            <a:r>
              <a:rPr lang="en-US" sz="3600" b="1" dirty="0" smtClean="0">
                <a:solidFill>
                  <a:schemeClr val="tx1"/>
                </a:solidFill>
                <a:ea typeface="Majalla UI"/>
                <a:cs typeface="Majalla UI"/>
              </a:rPr>
              <a:t>are not rich in body fluids </a:t>
            </a:r>
            <a:r>
              <a:rPr lang="en-US" sz="3600" dirty="0" smtClean="0">
                <a:solidFill>
                  <a:schemeClr val="tx1"/>
                </a:solidFill>
                <a:ea typeface="Majalla UI"/>
                <a:cs typeface="Majalla UI"/>
              </a:rPr>
              <a:t>(due to surface evaporation)</a:t>
            </a:r>
          </a:p>
          <a:p>
            <a:pPr algn="l" rtl="0"/>
            <a:r>
              <a:rPr lang="en-US" sz="3600" dirty="0" smtClean="0">
                <a:solidFill>
                  <a:schemeClr val="tx1"/>
                </a:solidFill>
                <a:ea typeface="Majalla UI"/>
                <a:cs typeface="Majalla UI"/>
              </a:rPr>
              <a:t>   2- Distal to arterial occlusion, </a:t>
            </a:r>
            <a:r>
              <a:rPr lang="en-US" sz="3600" b="1" dirty="0" smtClean="0">
                <a:solidFill>
                  <a:schemeClr val="tx1"/>
                </a:solidFill>
                <a:ea typeface="Majalla UI"/>
                <a:cs typeface="Majalla UI"/>
              </a:rPr>
              <a:t>tissue fluid formation will stop</a:t>
            </a:r>
            <a:r>
              <a:rPr lang="en-US" sz="3600" dirty="0" smtClean="0">
                <a:solidFill>
                  <a:schemeClr val="tx1"/>
                </a:solidFill>
                <a:ea typeface="Majalla UI"/>
                <a:cs typeface="Majalla UI"/>
              </a:rPr>
              <a:t>, but as </a:t>
            </a:r>
            <a:r>
              <a:rPr lang="en-US" sz="3600" b="1" dirty="0" smtClean="0">
                <a:solidFill>
                  <a:schemeClr val="tx1"/>
                </a:solidFill>
                <a:ea typeface="Majalla UI"/>
                <a:cs typeface="Majalla UI"/>
              </a:rPr>
              <a:t>veins are patent</a:t>
            </a:r>
            <a:r>
              <a:rPr lang="en-US" sz="3600" dirty="0" smtClean="0">
                <a:solidFill>
                  <a:schemeClr val="tx1"/>
                </a:solidFill>
                <a:ea typeface="Majalla UI"/>
                <a:cs typeface="Majalla UI"/>
              </a:rPr>
              <a:t>, the already present tissue fluid will be drained by veins</a:t>
            </a:r>
            <a:endParaRPr lang="ar-EG" sz="3600" dirty="0" smtClean="0">
              <a:solidFill>
                <a:schemeClr val="tx1"/>
              </a:solidFill>
              <a:cs typeface="Arial" pitchFamily="34" charset="0"/>
            </a:endParaRPr>
          </a:p>
        </p:txBody>
      </p:sp>
    </p:spTree>
    <p:extLst>
      <p:ext uri="{BB962C8B-B14F-4D97-AF65-F5344CB8AC3E}">
        <p14:creationId xmlns:p14="http://schemas.microsoft.com/office/powerpoint/2010/main" val="2669556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لنص 2"/>
          <p:cNvSpPr>
            <a:spLocks noGrp="1"/>
          </p:cNvSpPr>
          <p:nvPr>
            <p:ph type="body" idx="1"/>
          </p:nvPr>
        </p:nvSpPr>
        <p:spPr>
          <a:xfrm>
            <a:off x="179512" y="1412776"/>
            <a:ext cx="8856984" cy="4608512"/>
          </a:xfrm>
        </p:spPr>
        <p:txBody>
          <a:bodyPr>
            <a:normAutofit/>
          </a:bodyPr>
          <a:lstStyle/>
          <a:p>
            <a:pPr algn="l" rtl="0"/>
            <a:endParaRPr lang="en-US" sz="3300" dirty="0" smtClean="0">
              <a:solidFill>
                <a:schemeClr val="tx1"/>
              </a:solidFill>
              <a:cs typeface="Arial" pitchFamily="34" charset="0"/>
            </a:endParaRPr>
          </a:p>
          <a:p>
            <a:pPr algn="l" rtl="0"/>
            <a:r>
              <a:rPr lang="en-US" sz="3600" dirty="0" smtClean="0">
                <a:solidFill>
                  <a:schemeClr val="tx1"/>
                </a:solidFill>
                <a:cs typeface="Arial" pitchFamily="34" charset="0"/>
              </a:rPr>
              <a:t>Usually affects old males. Atherosclerosis in old age predisposes to arterial thrombosis and poor collateral circulation (</a:t>
            </a:r>
            <a:r>
              <a:rPr lang="en-US" sz="3600" b="1" dirty="0" smtClean="0">
                <a:solidFill>
                  <a:schemeClr val="tx1"/>
                </a:solidFill>
                <a:cs typeface="Arial" pitchFamily="34" charset="0"/>
              </a:rPr>
              <a:t>Senile Gangrene of lower limb).</a:t>
            </a:r>
            <a:endParaRPr lang="en-US" sz="3600" dirty="0" smtClean="0">
              <a:solidFill>
                <a:schemeClr val="tx1"/>
              </a:solidFill>
              <a:cs typeface="Arial" pitchFamily="34" charset="0"/>
            </a:endParaRPr>
          </a:p>
        </p:txBody>
      </p:sp>
    </p:spTree>
    <p:extLst>
      <p:ext uri="{BB962C8B-B14F-4D97-AF65-F5344CB8AC3E}">
        <p14:creationId xmlns:p14="http://schemas.microsoft.com/office/powerpoint/2010/main" val="2207354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لنص 2"/>
          <p:cNvSpPr>
            <a:spLocks noGrp="1"/>
          </p:cNvSpPr>
          <p:nvPr>
            <p:ph type="body" idx="1"/>
          </p:nvPr>
        </p:nvSpPr>
        <p:spPr>
          <a:xfrm>
            <a:off x="0" y="332656"/>
            <a:ext cx="8964488" cy="6408712"/>
          </a:xfrm>
        </p:spPr>
        <p:txBody>
          <a:bodyPr>
            <a:noAutofit/>
          </a:bodyPr>
          <a:lstStyle/>
          <a:p>
            <a:pPr algn="l" rtl="0"/>
            <a:r>
              <a:rPr lang="en-US" sz="3200" b="1" i="1" u="sng" dirty="0" smtClean="0">
                <a:solidFill>
                  <a:schemeClr val="tx1"/>
                </a:solidFill>
                <a:ea typeface="Majalla UI"/>
                <a:cs typeface="Majalla UI"/>
              </a:rPr>
              <a:t>PATHOLOGICAL FEATURES:</a:t>
            </a:r>
            <a:endParaRPr lang="en-US" sz="3200" dirty="0" smtClean="0">
              <a:solidFill>
                <a:schemeClr val="tx1"/>
              </a:solidFill>
              <a:ea typeface="Majalla UI"/>
              <a:cs typeface="Majalla UI"/>
            </a:endParaRPr>
          </a:p>
          <a:p>
            <a:pPr algn="l" rtl="0"/>
            <a:r>
              <a:rPr lang="en-US" sz="3200" dirty="0" smtClean="0">
                <a:solidFill>
                  <a:schemeClr val="tx1"/>
                </a:solidFill>
                <a:cs typeface="Arial" pitchFamily="34" charset="0"/>
              </a:rPr>
              <a:t>Arterial occlusion occurs either spontaneously or as a result of slight injury as that caused by tight shoes. </a:t>
            </a:r>
          </a:p>
          <a:p>
            <a:pPr algn="l" rtl="0"/>
            <a:r>
              <a:rPr lang="en-US" sz="3200" dirty="0" smtClean="0">
                <a:solidFill>
                  <a:schemeClr val="tx1"/>
                </a:solidFill>
                <a:cs typeface="Arial" pitchFamily="34" charset="0"/>
              </a:rPr>
              <a:t>Distal to the occlusion </a:t>
            </a:r>
            <a:r>
              <a:rPr lang="en-US" sz="3200" dirty="0" smtClean="0">
                <a:solidFill>
                  <a:srgbClr val="C00000"/>
                </a:solidFill>
                <a:cs typeface="Arial" pitchFamily="34" charset="0"/>
              </a:rPr>
              <a:t>massive necrosis </a:t>
            </a:r>
            <a:r>
              <a:rPr lang="en-US" sz="3200" dirty="0" smtClean="0">
                <a:solidFill>
                  <a:schemeClr val="tx1"/>
                </a:solidFill>
                <a:cs typeface="Arial" pitchFamily="34" charset="0"/>
              </a:rPr>
              <a:t>occurs. </a:t>
            </a:r>
          </a:p>
          <a:p>
            <a:pPr algn="l" rtl="0"/>
            <a:r>
              <a:rPr lang="en-US" sz="3200" dirty="0" smtClean="0">
                <a:solidFill>
                  <a:schemeClr val="tx1"/>
                </a:solidFill>
                <a:cs typeface="Arial" pitchFamily="34" charset="0"/>
              </a:rPr>
              <a:t>The affected part is </a:t>
            </a:r>
            <a:r>
              <a:rPr lang="en-US" sz="3200" dirty="0" smtClean="0">
                <a:solidFill>
                  <a:srgbClr val="C00000"/>
                </a:solidFill>
                <a:cs typeface="Arial" pitchFamily="34" charset="0"/>
              </a:rPr>
              <a:t>pale and cold </a:t>
            </a:r>
            <a:r>
              <a:rPr lang="en-US" sz="3200" dirty="0" smtClean="0">
                <a:solidFill>
                  <a:schemeClr val="tx1"/>
                </a:solidFill>
                <a:cs typeface="Arial" pitchFamily="34" charset="0"/>
              </a:rPr>
              <a:t>due to ischemia. Sensations are lost. Later on the necrotic area stains </a:t>
            </a:r>
            <a:r>
              <a:rPr lang="en-US" sz="3200" dirty="0" smtClean="0">
                <a:solidFill>
                  <a:srgbClr val="C00000"/>
                </a:solidFill>
                <a:cs typeface="Arial" pitchFamily="34" charset="0"/>
              </a:rPr>
              <a:t>red </a:t>
            </a:r>
            <a:r>
              <a:rPr lang="en-US" sz="3200" dirty="0" smtClean="0">
                <a:solidFill>
                  <a:schemeClr val="tx1"/>
                </a:solidFill>
                <a:cs typeface="Arial" pitchFamily="34" charset="0"/>
              </a:rPr>
              <a:t>by the blood escaped from the necrotic vessels. </a:t>
            </a:r>
          </a:p>
          <a:p>
            <a:pPr algn="l" rtl="0"/>
            <a:r>
              <a:rPr lang="en-US" sz="3200" dirty="0" smtClean="0">
                <a:solidFill>
                  <a:schemeClr val="tx1"/>
                </a:solidFill>
                <a:cs typeface="Arial" pitchFamily="34" charset="0"/>
              </a:rPr>
              <a:t>Drainage and evaporation of blood and tissue fluids causes dryness of the dead part. It becomes </a:t>
            </a:r>
            <a:r>
              <a:rPr lang="en-US" sz="3200" dirty="0" smtClean="0">
                <a:solidFill>
                  <a:srgbClr val="C00000"/>
                </a:solidFill>
                <a:cs typeface="Arial" pitchFamily="34" charset="0"/>
              </a:rPr>
              <a:t>shrunken and mummified. </a:t>
            </a:r>
          </a:p>
          <a:p>
            <a:pPr>
              <a:buFontTx/>
              <a:buChar char="-"/>
            </a:pPr>
            <a:endParaRPr lang="ar-EG" sz="3200" dirty="0" smtClean="0">
              <a:solidFill>
                <a:schemeClr val="tx1"/>
              </a:solidFill>
              <a:cs typeface="Arial" pitchFamily="34" charset="0"/>
            </a:endParaRPr>
          </a:p>
        </p:txBody>
      </p:sp>
    </p:spTree>
    <p:extLst>
      <p:ext uri="{BB962C8B-B14F-4D97-AF65-F5344CB8AC3E}">
        <p14:creationId xmlns:p14="http://schemas.microsoft.com/office/powerpoint/2010/main" val="5000825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لنص 2"/>
          <p:cNvSpPr>
            <a:spLocks noGrp="1"/>
          </p:cNvSpPr>
          <p:nvPr>
            <p:ph type="body" idx="1"/>
          </p:nvPr>
        </p:nvSpPr>
        <p:spPr>
          <a:xfrm>
            <a:off x="107504" y="2492896"/>
            <a:ext cx="8731696" cy="4136504"/>
          </a:xfrm>
        </p:spPr>
        <p:txBody>
          <a:bodyPr>
            <a:normAutofit/>
          </a:bodyPr>
          <a:lstStyle/>
          <a:p>
            <a:pPr algn="l" rtl="0"/>
            <a:r>
              <a:rPr lang="en-US" sz="3200" dirty="0" smtClean="0">
                <a:solidFill>
                  <a:srgbClr val="C00000"/>
                </a:solidFill>
                <a:cs typeface="Arial" pitchFamily="34" charset="0"/>
              </a:rPr>
              <a:t>Saprophytic bacteria </a:t>
            </a:r>
            <a:r>
              <a:rPr lang="en-US" sz="3200" dirty="0" smtClean="0">
                <a:solidFill>
                  <a:schemeClr val="tx1"/>
                </a:solidFill>
                <a:cs typeface="Arial" pitchFamily="34" charset="0"/>
              </a:rPr>
              <a:t>as bacillus </a:t>
            </a:r>
            <a:r>
              <a:rPr lang="en-US" sz="3200" dirty="0" err="1" smtClean="0">
                <a:solidFill>
                  <a:schemeClr val="tx1"/>
                </a:solidFill>
                <a:cs typeface="Arial" pitchFamily="34" charset="0"/>
              </a:rPr>
              <a:t>subtilis</a:t>
            </a:r>
            <a:r>
              <a:rPr lang="en-US" sz="3200" dirty="0" smtClean="0">
                <a:solidFill>
                  <a:schemeClr val="tx1"/>
                </a:solidFill>
                <a:cs typeface="Arial" pitchFamily="34" charset="0"/>
              </a:rPr>
              <a:t> and </a:t>
            </a:r>
            <a:r>
              <a:rPr lang="en-US" sz="3200" dirty="0" err="1" smtClean="0">
                <a:solidFill>
                  <a:schemeClr val="tx1"/>
                </a:solidFill>
                <a:cs typeface="Arial" pitchFamily="34" charset="0"/>
              </a:rPr>
              <a:t>diphtheroids</a:t>
            </a:r>
            <a:r>
              <a:rPr lang="en-US" sz="3200" dirty="0" smtClean="0">
                <a:solidFill>
                  <a:schemeClr val="tx1"/>
                </a:solidFill>
                <a:cs typeface="Arial" pitchFamily="34" charset="0"/>
              </a:rPr>
              <a:t> invade the necrotic tissue and causes putrefaction. </a:t>
            </a:r>
          </a:p>
          <a:p>
            <a:pPr algn="l" rtl="0"/>
            <a:r>
              <a:rPr lang="en-US" sz="3200" dirty="0" smtClean="0">
                <a:solidFill>
                  <a:schemeClr val="tx1"/>
                </a:solidFill>
                <a:cs typeface="Arial" pitchFamily="34" charset="0"/>
              </a:rPr>
              <a:t>The gangrenous process advances slowly along the limb because the gangrenous part irritates the living one and initiates inflammation of its tissue with thrombosis of its vessels and further tissue necrosis and extension of the gangrene. </a:t>
            </a:r>
          </a:p>
        </p:txBody>
      </p:sp>
      <p:sp>
        <p:nvSpPr>
          <p:cNvPr id="66563" name="AutoShape 2" descr="ÙØªÙØ¬Ø© Ø¨Ø­Ø« Ø§ÙØµÙØ± Ø¹Ù âªgangreneâ¬â"/>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pic>
        <p:nvPicPr>
          <p:cNvPr id="66564" name="Picture 4" descr="ÙØªÙØ¬Ø© Ø¨Ø­Ø« Ø§ÙØµÙØ± Ø¹Ù âªgangren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76200"/>
            <a:ext cx="510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068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لنص 2"/>
          <p:cNvSpPr>
            <a:spLocks noGrp="1"/>
          </p:cNvSpPr>
          <p:nvPr>
            <p:ph type="body" idx="1"/>
          </p:nvPr>
        </p:nvSpPr>
        <p:spPr>
          <a:xfrm>
            <a:off x="0" y="620688"/>
            <a:ext cx="9036496" cy="5616624"/>
          </a:xfrm>
        </p:spPr>
        <p:txBody>
          <a:bodyPr>
            <a:normAutofit/>
          </a:bodyPr>
          <a:lstStyle/>
          <a:p>
            <a:pPr algn="l" rtl="0"/>
            <a:r>
              <a:rPr lang="en-US" sz="3600" dirty="0" smtClean="0">
                <a:solidFill>
                  <a:schemeClr val="tx1"/>
                </a:solidFill>
                <a:cs typeface="Arial" pitchFamily="34" charset="0"/>
              </a:rPr>
              <a:t>When gangrene reaches a level with good blood supply it stops. The toxic products of putrefaction act as an irritant and cause a zone of acute inflammation in the neighboring healthy part. It appears as a narrow red line between the healthy and gangrenous part called </a:t>
            </a:r>
            <a:r>
              <a:rPr lang="en-US" sz="3600" b="1" i="1" dirty="0" smtClean="0">
                <a:solidFill>
                  <a:schemeClr val="tx1"/>
                </a:solidFill>
                <a:cs typeface="Arial" pitchFamily="34" charset="0"/>
              </a:rPr>
              <a:t>line of demarcation. </a:t>
            </a:r>
            <a:endParaRPr lang="en-US" sz="3600" dirty="0" smtClean="0">
              <a:solidFill>
                <a:schemeClr val="tx1"/>
              </a:solidFill>
              <a:cs typeface="Arial" pitchFamily="34" charset="0"/>
            </a:endParaRPr>
          </a:p>
        </p:txBody>
      </p:sp>
    </p:spTree>
    <p:extLst>
      <p:ext uri="{BB962C8B-B14F-4D97-AF65-F5344CB8AC3E}">
        <p14:creationId xmlns:p14="http://schemas.microsoft.com/office/powerpoint/2010/main" val="2309527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79512" y="548680"/>
            <a:ext cx="8784976" cy="6048672"/>
          </a:xfrm>
        </p:spPr>
        <p:txBody>
          <a:bodyPr>
            <a:normAutofit/>
          </a:bodyPr>
          <a:lstStyle/>
          <a:p>
            <a:pPr algn="l" rtl="0">
              <a:defRPr/>
            </a:pPr>
            <a:r>
              <a:rPr lang="en-US" sz="3300" dirty="0" smtClean="0">
                <a:solidFill>
                  <a:schemeClr val="tx1"/>
                </a:solidFill>
                <a:cs typeface="Arial" pitchFamily="34" charset="0"/>
              </a:rPr>
              <a:t>From the healthy side granulation tissue grows towards the gangrenous part with the formation of a groove on the surface called </a:t>
            </a:r>
            <a:r>
              <a:rPr lang="en-US" sz="3300" b="1" i="1" dirty="0" smtClean="0">
                <a:solidFill>
                  <a:schemeClr val="tx1"/>
                </a:solidFill>
                <a:cs typeface="Arial" pitchFamily="34" charset="0"/>
              </a:rPr>
              <a:t>line of separation.</a:t>
            </a:r>
            <a:endParaRPr lang="en-US" sz="3300" dirty="0" smtClean="0">
              <a:solidFill>
                <a:schemeClr val="tx1"/>
              </a:solidFill>
              <a:cs typeface="Arial" pitchFamily="34" charset="0"/>
            </a:endParaRPr>
          </a:p>
          <a:p>
            <a:pPr algn="l" rtl="0">
              <a:defRPr/>
            </a:pPr>
            <a:r>
              <a:rPr lang="en-US" sz="3300" dirty="0" smtClean="0">
                <a:solidFill>
                  <a:schemeClr val="tx1"/>
                </a:solidFill>
                <a:cs typeface="Arial" pitchFamily="34" charset="0"/>
              </a:rPr>
              <a:t>This groove may slowly deepen until it separates the gangrenous part leaving a </a:t>
            </a:r>
            <a:r>
              <a:rPr lang="en-US" sz="3300" b="1" i="1" dirty="0" smtClean="0">
                <a:solidFill>
                  <a:schemeClr val="tx1"/>
                </a:solidFill>
                <a:cs typeface="Arial" pitchFamily="34" charset="0"/>
              </a:rPr>
              <a:t>conical stump. </a:t>
            </a:r>
            <a:r>
              <a:rPr lang="en-US" sz="3300" dirty="0" smtClean="0">
                <a:solidFill>
                  <a:schemeClr val="tx1"/>
                </a:solidFill>
                <a:cs typeface="Arial" pitchFamily="34" charset="0"/>
              </a:rPr>
              <a:t>The stump is conical as the gangrene spreads higher up in the skin and subcutaneous tissue than in the muscles and bone as the blood supply of the skin and subcutaneous tissue is less abundant</a:t>
            </a:r>
            <a:endParaRPr lang="ar-EG" sz="3300" dirty="0" smtClean="0">
              <a:solidFill>
                <a:schemeClr val="tx1"/>
              </a:solidFill>
              <a:cs typeface="Arial" pitchFamily="34" charset="0"/>
            </a:endParaRPr>
          </a:p>
          <a:p>
            <a:pPr algn="l" rtl="0">
              <a:defRPr/>
            </a:pPr>
            <a:endParaRPr lang="ar-EG" sz="3300" dirty="0"/>
          </a:p>
        </p:txBody>
      </p:sp>
    </p:spTree>
    <p:extLst>
      <p:ext uri="{BB962C8B-B14F-4D97-AF65-F5344CB8AC3E}">
        <p14:creationId xmlns:p14="http://schemas.microsoft.com/office/powerpoint/2010/main" val="16344783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548681"/>
            <a:ext cx="7700392" cy="936103"/>
          </a:xfrm>
        </p:spPr>
        <p:txBody>
          <a:bodyPr/>
          <a:lstStyle/>
          <a:p>
            <a:pPr>
              <a:defRPr/>
            </a:pPr>
            <a:r>
              <a:rPr dirty="0" smtClean="0">
                <a:solidFill>
                  <a:srgbClr val="FF0000"/>
                </a:solidFill>
              </a:rPr>
              <a:t>2- Moist gangrene</a:t>
            </a:r>
            <a:endParaRPr lang="ar-EG" dirty="0">
              <a:solidFill>
                <a:srgbClr val="FF0000"/>
              </a:solidFill>
            </a:endParaRPr>
          </a:p>
        </p:txBody>
      </p:sp>
      <p:sp>
        <p:nvSpPr>
          <p:cNvPr id="69635" name="عنصر نائب للنص 2"/>
          <p:cNvSpPr>
            <a:spLocks noGrp="1"/>
          </p:cNvSpPr>
          <p:nvPr>
            <p:ph type="body" idx="1"/>
          </p:nvPr>
        </p:nvSpPr>
        <p:spPr>
          <a:xfrm>
            <a:off x="107504" y="1556792"/>
            <a:ext cx="8856984" cy="5040560"/>
          </a:xfrm>
        </p:spPr>
        <p:txBody>
          <a:bodyPr>
            <a:noAutofit/>
          </a:bodyPr>
          <a:lstStyle/>
          <a:p>
            <a:pPr algn="l" rtl="0"/>
            <a:r>
              <a:rPr lang="en-US" sz="2800" b="1" i="1" u="sng" dirty="0" smtClean="0">
                <a:solidFill>
                  <a:schemeClr val="tx1"/>
                </a:solidFill>
                <a:ea typeface="Majalla UI"/>
                <a:cs typeface="Majalla UI"/>
              </a:rPr>
              <a:t>AETIOLOGY:</a:t>
            </a:r>
            <a:endParaRPr lang="en-US" sz="2800" b="1" dirty="0" smtClean="0">
              <a:solidFill>
                <a:schemeClr val="tx1"/>
              </a:solidFill>
              <a:ea typeface="Majalla UI"/>
              <a:cs typeface="Majalla UI"/>
            </a:endParaRPr>
          </a:p>
          <a:p>
            <a:pPr algn="l" rtl="0"/>
            <a:r>
              <a:rPr lang="en-US" sz="2800" dirty="0" smtClean="0">
                <a:solidFill>
                  <a:schemeClr val="tx1"/>
                </a:solidFill>
                <a:ea typeface="Majalla UI"/>
                <a:cs typeface="Majalla UI"/>
              </a:rPr>
              <a:t>- Wet gangrene is caused by </a:t>
            </a:r>
            <a:r>
              <a:rPr lang="en-US" sz="2800" dirty="0" smtClean="0">
                <a:solidFill>
                  <a:srgbClr val="FF0000"/>
                </a:solidFill>
                <a:ea typeface="Majalla UI"/>
                <a:cs typeface="Majalla UI"/>
              </a:rPr>
              <a:t>sudden arterial and venous occlusion.</a:t>
            </a:r>
          </a:p>
          <a:p>
            <a:pPr algn="l" rtl="0"/>
            <a:r>
              <a:rPr lang="en-US" sz="2800" dirty="0" smtClean="0">
                <a:solidFill>
                  <a:schemeClr val="tx1"/>
                </a:solidFill>
                <a:ea typeface="Majalla UI"/>
                <a:cs typeface="Majalla UI"/>
              </a:rPr>
              <a:t>- It occurs mainly in internal organs (as intestine ), but may also occur in limbs in certain conditions.</a:t>
            </a:r>
          </a:p>
          <a:p>
            <a:pPr algn="l" rtl="0">
              <a:buFontTx/>
              <a:buChar char="-"/>
            </a:pPr>
            <a:r>
              <a:rPr lang="en-US" sz="2800" dirty="0" smtClean="0">
                <a:solidFill>
                  <a:schemeClr val="tx1"/>
                </a:solidFill>
                <a:ea typeface="Majalla UI"/>
                <a:cs typeface="Majalla UI"/>
              </a:rPr>
              <a:t>The presence of rich tissue fluids aids rapid putrefaction, rapid spread of gangrene, and causes severe toxemia.</a:t>
            </a:r>
          </a:p>
          <a:p>
            <a:pPr algn="l" rtl="0">
              <a:buFontTx/>
              <a:buChar char="-"/>
            </a:pPr>
            <a:r>
              <a:rPr lang="en-US" sz="2800" dirty="0" smtClean="0">
                <a:solidFill>
                  <a:schemeClr val="tx1"/>
                </a:solidFill>
                <a:cs typeface="Arial" pitchFamily="34" charset="0"/>
              </a:rPr>
              <a:t>The line of demarcation is poor and the line of separation is absent. </a:t>
            </a:r>
          </a:p>
          <a:p>
            <a:pPr algn="l" rtl="0">
              <a:buFontTx/>
              <a:buChar char="-"/>
            </a:pPr>
            <a:endParaRPr lang="en-US" sz="2800" dirty="0" smtClean="0">
              <a:solidFill>
                <a:schemeClr val="tx1"/>
              </a:solidFill>
              <a:ea typeface="Majalla UI"/>
              <a:cs typeface="Majalla UI"/>
            </a:endParaRPr>
          </a:p>
          <a:p>
            <a:pPr algn="l" rtl="0"/>
            <a:endParaRPr lang="ar-EG" sz="2800" dirty="0" smtClean="0">
              <a:solidFill>
                <a:schemeClr val="tx1"/>
              </a:solidFill>
              <a:cs typeface="Arial" pitchFamily="34" charset="0"/>
            </a:endParaRPr>
          </a:p>
        </p:txBody>
      </p:sp>
    </p:spTree>
    <p:extLst>
      <p:ext uri="{BB962C8B-B14F-4D97-AF65-F5344CB8AC3E}">
        <p14:creationId xmlns:p14="http://schemas.microsoft.com/office/powerpoint/2010/main" val="19582201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لنص 2"/>
          <p:cNvSpPr>
            <a:spLocks noGrp="1"/>
          </p:cNvSpPr>
          <p:nvPr>
            <p:ph type="body" idx="1"/>
          </p:nvPr>
        </p:nvSpPr>
        <p:spPr>
          <a:xfrm>
            <a:off x="0" y="1844824"/>
            <a:ext cx="9075738" cy="4896545"/>
          </a:xfrm>
        </p:spPr>
        <p:txBody>
          <a:bodyPr>
            <a:normAutofit fontScale="55000" lnSpcReduction="20000"/>
          </a:bodyPr>
          <a:lstStyle/>
          <a:p>
            <a:pPr algn="l" rtl="0"/>
            <a:r>
              <a:rPr lang="en-US" sz="5100" b="1" u="sng" dirty="0" smtClean="0">
                <a:solidFill>
                  <a:srgbClr val="FF0000"/>
                </a:solidFill>
                <a:ea typeface="Majalla UI"/>
                <a:cs typeface="Majalla UI"/>
              </a:rPr>
              <a:t>1- </a:t>
            </a:r>
            <a:r>
              <a:rPr lang="en-US" sz="5100" b="1" u="sng" dirty="0" smtClean="0">
                <a:solidFill>
                  <a:srgbClr val="FF0000"/>
                </a:solidFill>
                <a:ea typeface="Majalla UI"/>
                <a:cs typeface="Majalla UI"/>
              </a:rPr>
              <a:t>Intestinal gangrene</a:t>
            </a:r>
            <a:r>
              <a:rPr lang="en-US" sz="5100" b="1" u="sng" dirty="0" smtClean="0">
                <a:solidFill>
                  <a:schemeClr val="tx1"/>
                </a:solidFill>
                <a:ea typeface="Majalla UI"/>
                <a:cs typeface="Majalla UI"/>
              </a:rPr>
              <a:t>:</a:t>
            </a:r>
            <a:endParaRPr lang="en-US" sz="5100" dirty="0" smtClean="0">
              <a:solidFill>
                <a:schemeClr val="tx1"/>
              </a:solidFill>
              <a:ea typeface="Majalla UI"/>
              <a:cs typeface="Majalla UI"/>
            </a:endParaRPr>
          </a:p>
          <a:p>
            <a:pPr algn="l" rtl="0">
              <a:buFontTx/>
              <a:buChar char="-"/>
            </a:pPr>
            <a:r>
              <a:rPr lang="en-US" sz="5100" dirty="0" smtClean="0">
                <a:solidFill>
                  <a:schemeClr val="tx1"/>
                </a:solidFill>
                <a:ea typeface="Majalla UI"/>
                <a:cs typeface="Majalla UI"/>
              </a:rPr>
              <a:t>This is a very serious type of gangrene </a:t>
            </a:r>
          </a:p>
          <a:p>
            <a:pPr algn="l" rtl="0">
              <a:buFontTx/>
              <a:buChar char="-"/>
            </a:pPr>
            <a:r>
              <a:rPr lang="en-US" sz="5100" dirty="0" smtClean="0">
                <a:solidFill>
                  <a:schemeClr val="tx1"/>
                </a:solidFill>
                <a:ea typeface="Majalla UI"/>
                <a:cs typeface="Majalla UI"/>
              </a:rPr>
              <a:t>because intestines are </a:t>
            </a:r>
            <a:r>
              <a:rPr lang="en-US" sz="5100" dirty="0" smtClean="0">
                <a:ea typeface="Majalla UI"/>
                <a:cs typeface="Majalla UI"/>
              </a:rPr>
              <a:t>very rich in tissue fluids and saprophytes, </a:t>
            </a:r>
            <a:r>
              <a:rPr lang="en-US" sz="5100" dirty="0" smtClean="0">
                <a:solidFill>
                  <a:schemeClr val="tx1"/>
                </a:solidFill>
                <a:ea typeface="Majalla UI"/>
                <a:cs typeface="Majalla UI"/>
              </a:rPr>
              <a:t>leading to very rapid spread of gangrene. </a:t>
            </a:r>
          </a:p>
          <a:p>
            <a:pPr algn="l" rtl="0"/>
            <a:r>
              <a:rPr lang="ar-EG" sz="5100" dirty="0" smtClean="0">
                <a:solidFill>
                  <a:schemeClr val="tx1"/>
                </a:solidFill>
                <a:cs typeface="Arial" pitchFamily="34" charset="0"/>
              </a:rPr>
              <a:t>       </a:t>
            </a:r>
            <a:r>
              <a:rPr lang="en-US" sz="5100" dirty="0" smtClean="0">
                <a:solidFill>
                  <a:schemeClr val="tx1"/>
                </a:solidFill>
                <a:ea typeface="Majalla UI"/>
                <a:cs typeface="Majalla UI"/>
              </a:rPr>
              <a:t>- It may occur in cases of </a:t>
            </a:r>
            <a:r>
              <a:rPr lang="en-US" sz="5100" b="1" dirty="0" err="1" smtClean="0">
                <a:solidFill>
                  <a:schemeClr val="tx1"/>
                </a:solidFill>
                <a:ea typeface="Majalla UI"/>
                <a:cs typeface="Majalla UI"/>
              </a:rPr>
              <a:t>intussuseption</a:t>
            </a:r>
            <a:r>
              <a:rPr lang="en-US" sz="5100" b="1" dirty="0" smtClean="0">
                <a:solidFill>
                  <a:schemeClr val="tx1"/>
                </a:solidFill>
                <a:ea typeface="Majalla UI"/>
                <a:cs typeface="Majalla UI"/>
              </a:rPr>
              <a:t>, volvulus, strangulated hernia, and mesenteric vascular occlusion.</a:t>
            </a:r>
          </a:p>
          <a:p>
            <a:pPr algn="l" rtl="0"/>
            <a:r>
              <a:rPr lang="en-US" sz="5100" dirty="0" smtClean="0">
                <a:solidFill>
                  <a:schemeClr val="tx1"/>
                </a:solidFill>
                <a:ea typeface="Majalla UI"/>
                <a:cs typeface="Majalla UI"/>
              </a:rPr>
              <a:t>- The gangrenous loop is swollen, </a:t>
            </a:r>
            <a:r>
              <a:rPr lang="en-US" sz="5100" dirty="0" err="1" smtClean="0">
                <a:solidFill>
                  <a:schemeClr val="tx1"/>
                </a:solidFill>
                <a:ea typeface="Majalla UI"/>
                <a:cs typeface="Majalla UI"/>
              </a:rPr>
              <a:t>oedematous</a:t>
            </a:r>
            <a:r>
              <a:rPr lang="en-US" sz="5100" dirty="0" smtClean="0">
                <a:solidFill>
                  <a:schemeClr val="tx1"/>
                </a:solidFill>
                <a:ea typeface="Majalla UI"/>
                <a:cs typeface="Majalla UI"/>
              </a:rPr>
              <a:t>, and black in color.</a:t>
            </a:r>
          </a:p>
          <a:p>
            <a:pPr algn="l" rtl="0"/>
            <a:r>
              <a:rPr lang="en-US" sz="5100" dirty="0" smtClean="0">
                <a:solidFill>
                  <a:schemeClr val="tx1"/>
                </a:solidFill>
                <a:ea typeface="Majalla UI"/>
                <a:cs typeface="Majalla UI"/>
              </a:rPr>
              <a:t>- the patient suffers from </a:t>
            </a:r>
            <a:r>
              <a:rPr lang="en-US" sz="5100" b="1" dirty="0" smtClean="0">
                <a:solidFill>
                  <a:schemeClr val="tx1"/>
                </a:solidFill>
                <a:ea typeface="Majalla UI"/>
                <a:cs typeface="Majalla UI"/>
              </a:rPr>
              <a:t>acute intestinal obstruction</a:t>
            </a:r>
            <a:r>
              <a:rPr lang="en-US" sz="5100" dirty="0" smtClean="0">
                <a:solidFill>
                  <a:schemeClr val="tx1"/>
                </a:solidFill>
                <a:ea typeface="Majalla UI"/>
                <a:cs typeface="Majalla UI"/>
              </a:rPr>
              <a:t>, </a:t>
            </a:r>
            <a:r>
              <a:rPr lang="en-US" sz="5100" b="1" dirty="0" smtClean="0">
                <a:solidFill>
                  <a:schemeClr val="tx1"/>
                </a:solidFill>
                <a:ea typeface="Majalla UI"/>
                <a:cs typeface="Majalla UI"/>
              </a:rPr>
              <a:t>severe toxemia</a:t>
            </a:r>
            <a:r>
              <a:rPr lang="en-US" sz="5100" dirty="0" smtClean="0">
                <a:solidFill>
                  <a:schemeClr val="tx1"/>
                </a:solidFill>
                <a:ea typeface="Majalla UI"/>
                <a:cs typeface="Majalla UI"/>
              </a:rPr>
              <a:t>, and </a:t>
            </a:r>
            <a:r>
              <a:rPr lang="en-US" sz="5100" b="1" dirty="0" smtClean="0">
                <a:solidFill>
                  <a:schemeClr val="tx1"/>
                </a:solidFill>
                <a:ea typeface="Majalla UI"/>
                <a:cs typeface="Majalla UI"/>
              </a:rPr>
              <a:t>intestinal rupture</a:t>
            </a:r>
            <a:r>
              <a:rPr lang="en-US" sz="5100" dirty="0" smtClean="0">
                <a:solidFill>
                  <a:schemeClr val="tx1"/>
                </a:solidFill>
                <a:ea typeface="Majalla UI"/>
                <a:cs typeface="Majalla UI"/>
              </a:rPr>
              <a:t> may occur leading to severe peritonitis.</a:t>
            </a:r>
          </a:p>
          <a:p>
            <a:pPr algn="l" rtl="0"/>
            <a:endParaRPr lang="en-US" sz="4000" dirty="0" smtClean="0">
              <a:solidFill>
                <a:schemeClr val="tx1"/>
              </a:solidFill>
              <a:ea typeface="Majalla UI"/>
              <a:cs typeface="Majalla UI"/>
            </a:endParaRPr>
          </a:p>
          <a:p>
            <a:pPr algn="l" rtl="0"/>
            <a:endParaRPr lang="ar-EG" sz="2800" dirty="0" smtClean="0">
              <a:solidFill>
                <a:schemeClr val="tx1"/>
              </a:solidFill>
              <a:cs typeface="Arial" pitchFamily="34" charset="0"/>
            </a:endParaRPr>
          </a:p>
        </p:txBody>
      </p:sp>
      <p:sp>
        <p:nvSpPr>
          <p:cNvPr id="70659" name="AutoShape 2" descr="ÙØªÙØ¬Ø© Ø¨Ø­Ø« Ø§ÙØµÙØ± Ø¹Ù âªline of separation in gangreneâ¬â"/>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70660" name="AutoShape 4" descr="ÙØªÙØ¬Ø© Ø¨Ø­Ø« Ø§ÙØµÙØ± Ø¹Ù âªline of separation in gangreneâ¬â"/>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70661" name="AutoShape 6" descr="ÙØªÙØ¬Ø© Ø¨Ø­Ø« Ø§ÙØµÙØ± Ø¹Ù âªline of separation in gangreneâ¬â"/>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70662" name="AutoShape 8" descr="ÙØªÙØ¬Ø© Ø¨Ø­Ø« Ø§ÙØµÙØ± Ø¹Ù âªline of separation in gangreneâ¬â"/>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pic>
        <p:nvPicPr>
          <p:cNvPr id="70663" name="Picture 10" descr="ÙØªÙØ¬Ø© Ø¨Ø­Ø« Ø§ÙØµÙØ± Ø¹Ù âªline of separation in gangren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7937"/>
            <a:ext cx="4927402" cy="18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79512" y="557048"/>
            <a:ext cx="3600400" cy="1077218"/>
          </a:xfrm>
          <a:prstGeom prst="rect">
            <a:avLst/>
          </a:prstGeom>
        </p:spPr>
        <p:txBody>
          <a:bodyPr wrap="square">
            <a:spAutoFit/>
          </a:bodyPr>
          <a:lstStyle/>
          <a:p>
            <a:r>
              <a:rPr lang="en-US" sz="3200" b="1" i="1" u="sng" dirty="0">
                <a:ea typeface="Majalla UI"/>
                <a:cs typeface="Majalla UI"/>
              </a:rPr>
              <a:t>PATHOLOGICAL FEATURES</a:t>
            </a:r>
            <a:endParaRPr lang="ar-EG" sz="3200" dirty="0"/>
          </a:p>
        </p:txBody>
      </p:sp>
    </p:spTree>
    <p:extLst>
      <p:ext uri="{BB962C8B-B14F-4D97-AF65-F5344CB8AC3E}">
        <p14:creationId xmlns:p14="http://schemas.microsoft.com/office/powerpoint/2010/main" val="5213867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لنص 2"/>
          <p:cNvSpPr>
            <a:spLocks noGrp="1"/>
          </p:cNvSpPr>
          <p:nvPr>
            <p:ph type="body" idx="1"/>
          </p:nvPr>
        </p:nvSpPr>
        <p:spPr>
          <a:xfrm>
            <a:off x="251520" y="188640"/>
            <a:ext cx="8784975" cy="6552728"/>
          </a:xfrm>
        </p:spPr>
        <p:txBody>
          <a:bodyPr>
            <a:normAutofit/>
          </a:bodyPr>
          <a:lstStyle/>
          <a:p>
            <a:pPr algn="l" rtl="0"/>
            <a:r>
              <a:rPr lang="en-US" sz="3200" b="1" u="sng" dirty="0" smtClean="0">
                <a:solidFill>
                  <a:srgbClr val="FF0000"/>
                </a:solidFill>
                <a:cs typeface="Arial" pitchFamily="34" charset="0"/>
              </a:rPr>
              <a:t>2- Moist gangrene of the limbs:</a:t>
            </a:r>
            <a:endParaRPr lang="en-US" sz="3200" dirty="0" smtClean="0">
              <a:solidFill>
                <a:srgbClr val="FF0000"/>
              </a:solidFill>
              <a:cs typeface="Arial" pitchFamily="34" charset="0"/>
            </a:endParaRPr>
          </a:p>
          <a:p>
            <a:pPr algn="l" rtl="0"/>
            <a:r>
              <a:rPr lang="en-US" sz="3200" dirty="0" smtClean="0">
                <a:solidFill>
                  <a:schemeClr val="tx1"/>
                </a:solidFill>
                <a:cs typeface="Arial" pitchFamily="34" charset="0"/>
              </a:rPr>
              <a:t>This may occur in the following conditions:</a:t>
            </a:r>
          </a:p>
          <a:p>
            <a:pPr algn="l" rtl="0"/>
            <a:r>
              <a:rPr lang="en-US" sz="3200" dirty="0" smtClean="0">
                <a:solidFill>
                  <a:schemeClr val="tx1"/>
                </a:solidFill>
                <a:cs typeface="Arial" pitchFamily="34" charset="0"/>
              </a:rPr>
              <a:t>       - </a:t>
            </a:r>
            <a:r>
              <a:rPr lang="en-US" sz="3200" b="1" i="1" dirty="0" smtClean="0">
                <a:solidFill>
                  <a:schemeClr val="tx1"/>
                </a:solidFill>
                <a:cs typeface="Arial" pitchFamily="34" charset="0"/>
              </a:rPr>
              <a:t>Severe crushing injury</a:t>
            </a:r>
            <a:r>
              <a:rPr lang="en-US" sz="3200" i="1" dirty="0" smtClean="0">
                <a:solidFill>
                  <a:schemeClr val="tx1"/>
                </a:solidFill>
                <a:cs typeface="Arial" pitchFamily="34" charset="0"/>
              </a:rPr>
              <a:t>:</a:t>
            </a:r>
            <a:r>
              <a:rPr lang="en-US" sz="3200" dirty="0" smtClean="0">
                <a:solidFill>
                  <a:schemeClr val="tx1"/>
                </a:solidFill>
                <a:cs typeface="Arial" pitchFamily="34" charset="0"/>
              </a:rPr>
              <a:t> both artery and vein are </a:t>
            </a:r>
            <a:r>
              <a:rPr lang="en-US" sz="3200" dirty="0" err="1" smtClean="0">
                <a:solidFill>
                  <a:schemeClr val="tx1"/>
                </a:solidFill>
                <a:cs typeface="Arial" pitchFamily="34" charset="0"/>
              </a:rPr>
              <a:t>injuried</a:t>
            </a:r>
            <a:r>
              <a:rPr lang="en-US" sz="3200" dirty="0" smtClean="0">
                <a:solidFill>
                  <a:schemeClr val="tx1"/>
                </a:solidFill>
                <a:cs typeface="Arial" pitchFamily="34" charset="0"/>
              </a:rPr>
              <a:t> and occluded</a:t>
            </a:r>
          </a:p>
          <a:p>
            <a:pPr algn="l" rtl="0"/>
            <a:r>
              <a:rPr lang="en-US" sz="3200" dirty="0" smtClean="0">
                <a:solidFill>
                  <a:schemeClr val="tx1"/>
                </a:solidFill>
                <a:cs typeface="Arial" pitchFamily="34" charset="0"/>
              </a:rPr>
              <a:t>       - </a:t>
            </a:r>
            <a:r>
              <a:rPr lang="en-US" sz="3200" b="1" i="1" dirty="0" smtClean="0">
                <a:solidFill>
                  <a:schemeClr val="tx1"/>
                </a:solidFill>
                <a:cs typeface="Arial" pitchFamily="34" charset="0"/>
              </a:rPr>
              <a:t>Tight tourniquet</a:t>
            </a:r>
            <a:r>
              <a:rPr lang="en-US" sz="3200" i="1" dirty="0" smtClean="0">
                <a:solidFill>
                  <a:schemeClr val="tx1"/>
                </a:solidFill>
                <a:cs typeface="Arial" pitchFamily="34" charset="0"/>
              </a:rPr>
              <a:t>:</a:t>
            </a:r>
            <a:r>
              <a:rPr lang="en-US" sz="3200" dirty="0" smtClean="0">
                <a:solidFill>
                  <a:schemeClr val="tx1"/>
                </a:solidFill>
                <a:cs typeface="Arial" pitchFamily="34" charset="0"/>
              </a:rPr>
              <a:t> leading to occlusion of both artery and vein</a:t>
            </a:r>
          </a:p>
          <a:p>
            <a:pPr algn="l" rtl="0"/>
            <a:r>
              <a:rPr lang="en-US" sz="3200" dirty="0" smtClean="0">
                <a:solidFill>
                  <a:schemeClr val="tx1"/>
                </a:solidFill>
                <a:cs typeface="Arial" pitchFamily="34" charset="0"/>
              </a:rPr>
              <a:t>       - </a:t>
            </a:r>
            <a:r>
              <a:rPr lang="en-US" sz="3200" b="1" i="1" dirty="0" smtClean="0">
                <a:solidFill>
                  <a:schemeClr val="tx1"/>
                </a:solidFill>
                <a:cs typeface="Arial" pitchFamily="34" charset="0"/>
              </a:rPr>
              <a:t>Diabetic gangrene</a:t>
            </a:r>
            <a:r>
              <a:rPr lang="en-US" sz="3200" i="1" dirty="0" smtClean="0">
                <a:solidFill>
                  <a:schemeClr val="tx1"/>
                </a:solidFill>
                <a:cs typeface="Arial" pitchFamily="34" charset="0"/>
              </a:rPr>
              <a:t>:</a:t>
            </a:r>
            <a:r>
              <a:rPr lang="en-US" sz="3200" dirty="0" smtClean="0">
                <a:solidFill>
                  <a:schemeClr val="tx1"/>
                </a:solidFill>
                <a:cs typeface="Arial" pitchFamily="34" charset="0"/>
              </a:rPr>
              <a:t> because tissue hyperglycemia and low immunity </a:t>
            </a:r>
          </a:p>
          <a:p>
            <a:pPr algn="l" rtl="0"/>
            <a:r>
              <a:rPr lang="en-US" sz="3200" dirty="0" smtClean="0">
                <a:solidFill>
                  <a:schemeClr val="tx1"/>
                </a:solidFill>
                <a:cs typeface="Arial" pitchFamily="34" charset="0"/>
              </a:rPr>
              <a:t>         help multiplication of bacteria, with inflammatory occlusion of blood vessels.</a:t>
            </a:r>
          </a:p>
          <a:p>
            <a:pPr algn="l" rtl="0"/>
            <a:endParaRPr lang="ar-EG" sz="3200" dirty="0" smtClean="0">
              <a:solidFill>
                <a:schemeClr val="tx1"/>
              </a:solidFill>
              <a:cs typeface="Arial" pitchFamily="34" charset="0"/>
            </a:endParaRPr>
          </a:p>
        </p:txBody>
      </p:sp>
    </p:spTree>
    <p:extLst>
      <p:ext uri="{BB962C8B-B14F-4D97-AF65-F5344CB8AC3E}">
        <p14:creationId xmlns:p14="http://schemas.microsoft.com/office/powerpoint/2010/main" val="39929723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7772400" cy="1362075"/>
          </a:xfrm>
        </p:spPr>
        <p:txBody>
          <a:bodyPr/>
          <a:lstStyle/>
          <a:p>
            <a:pPr>
              <a:defRPr/>
            </a:pPr>
            <a:r>
              <a:rPr dirty="0" smtClean="0">
                <a:solidFill>
                  <a:srgbClr val="FF0000"/>
                </a:solidFill>
              </a:rPr>
              <a:t>3- Infective gangrene</a:t>
            </a:r>
            <a:endParaRPr lang="ar-EG" dirty="0">
              <a:solidFill>
                <a:srgbClr val="FF0000"/>
              </a:solidFill>
            </a:endParaRPr>
          </a:p>
        </p:txBody>
      </p:sp>
      <p:sp>
        <p:nvSpPr>
          <p:cNvPr id="72707" name="عنصر نائب للنص 2"/>
          <p:cNvSpPr>
            <a:spLocks noGrp="1"/>
          </p:cNvSpPr>
          <p:nvPr>
            <p:ph type="body" idx="1"/>
          </p:nvPr>
        </p:nvSpPr>
        <p:spPr>
          <a:xfrm>
            <a:off x="179512" y="1556792"/>
            <a:ext cx="8712968" cy="5040560"/>
          </a:xfrm>
        </p:spPr>
        <p:txBody>
          <a:bodyPr>
            <a:normAutofit/>
          </a:bodyPr>
          <a:lstStyle/>
          <a:p>
            <a:pPr algn="l" rtl="0"/>
            <a:r>
              <a:rPr lang="en-US" sz="3000" b="1" i="1" u="sng" dirty="0" smtClean="0">
                <a:solidFill>
                  <a:schemeClr val="tx1"/>
                </a:solidFill>
                <a:ea typeface="Majalla UI"/>
                <a:cs typeface="Majalla UI"/>
              </a:rPr>
              <a:t>DEFINITION:</a:t>
            </a:r>
            <a:endParaRPr lang="en-US" sz="3000" dirty="0" smtClean="0">
              <a:solidFill>
                <a:schemeClr val="tx1"/>
              </a:solidFill>
              <a:ea typeface="Majalla UI"/>
              <a:cs typeface="Majalla UI"/>
            </a:endParaRPr>
          </a:p>
          <a:p>
            <a:pPr algn="l" rtl="0"/>
            <a:r>
              <a:rPr lang="en-US" sz="3000" dirty="0" smtClean="0">
                <a:solidFill>
                  <a:schemeClr val="tx1"/>
                </a:solidFill>
                <a:ea typeface="Majalla UI"/>
                <a:cs typeface="Majalla UI"/>
              </a:rPr>
              <a:t>   This is a moist gangrene in which bacteria cause both tissue necrosis and putrefaction:</a:t>
            </a:r>
          </a:p>
          <a:p>
            <a:pPr algn="l" rtl="0"/>
            <a:r>
              <a:rPr lang="en-US" sz="3000" dirty="0" smtClean="0">
                <a:solidFill>
                  <a:schemeClr val="tx1"/>
                </a:solidFill>
                <a:ea typeface="Majalla UI"/>
                <a:cs typeface="Majalla UI"/>
              </a:rPr>
              <a:t>- Pathogenic bacteria cause tissue necrosis by their toxins</a:t>
            </a:r>
          </a:p>
          <a:p>
            <a:pPr algn="l" rtl="0"/>
            <a:r>
              <a:rPr lang="en-US" sz="3000" dirty="0" smtClean="0">
                <a:solidFill>
                  <a:schemeClr val="tx1"/>
                </a:solidFill>
                <a:ea typeface="Majalla UI"/>
                <a:cs typeface="Majalla UI"/>
              </a:rPr>
              <a:t>- Next, saprophytic bacteria act on dead proteins causing putrefaction.</a:t>
            </a:r>
          </a:p>
          <a:p>
            <a:pPr algn="l" rtl="0"/>
            <a:endParaRPr lang="ar-EG" sz="3000" dirty="0" smtClean="0">
              <a:solidFill>
                <a:schemeClr val="tx1"/>
              </a:solidFill>
              <a:cs typeface="Arial" pitchFamily="34" charset="0"/>
            </a:endParaRPr>
          </a:p>
        </p:txBody>
      </p:sp>
    </p:spTree>
    <p:extLst>
      <p:ext uri="{BB962C8B-B14F-4D97-AF65-F5344CB8AC3E}">
        <p14:creationId xmlns:p14="http://schemas.microsoft.com/office/powerpoint/2010/main" val="75514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772400" cy="6400800"/>
          </a:xfrm>
        </p:spPr>
        <p:txBody>
          <a:bodyPr rtlCol="0">
            <a:normAutofit/>
          </a:bodyPr>
          <a:lstStyle/>
          <a:p>
            <a:pPr marL="509588" indent="-509588" algn="l" defTabSz="465138" rtl="0" eaLnBrk="1" fontAlgn="auto" hangingPunct="1">
              <a:spcAft>
                <a:spcPts val="0"/>
              </a:spcAft>
              <a:buFont typeface="+mj-lt"/>
              <a:buAutoNum type="arabicPeriod" startAt="2"/>
              <a:tabLst>
                <a:tab pos="465138" algn="l"/>
                <a:tab pos="509588" algn="l"/>
              </a:tabLst>
              <a:defRPr/>
            </a:pPr>
            <a:r>
              <a:rPr lang="en-US" sz="4400" b="1" dirty="0" smtClean="0">
                <a:solidFill>
                  <a:srgbClr val="FF0000"/>
                </a:solidFill>
                <a:cs typeface="+mn-cs"/>
              </a:rPr>
              <a:t>Irreversible cell injury: </a:t>
            </a:r>
          </a:p>
          <a:p>
            <a:pPr marL="509588" indent="-509588" algn="l" defTabSz="465138" rtl="0" eaLnBrk="1" fontAlgn="auto" hangingPunct="1">
              <a:spcAft>
                <a:spcPts val="0"/>
              </a:spcAft>
              <a:tabLst>
                <a:tab pos="465138" algn="l"/>
                <a:tab pos="509588" algn="l"/>
              </a:tabLst>
              <a:defRPr/>
            </a:pPr>
            <a:r>
              <a:rPr lang="en-US" dirty="0" smtClean="0">
                <a:cs typeface="+mn-cs"/>
              </a:rPr>
              <a:t>Caused by </a:t>
            </a:r>
            <a:r>
              <a:rPr lang="en-US" dirty="0" smtClean="0">
                <a:solidFill>
                  <a:srgbClr val="3333FF"/>
                </a:solidFill>
                <a:cs typeface="+mn-cs"/>
              </a:rPr>
              <a:t>severe</a:t>
            </a:r>
            <a:r>
              <a:rPr lang="en-US" dirty="0" smtClean="0">
                <a:cs typeface="+mn-cs"/>
              </a:rPr>
              <a:t> injury or injury of </a:t>
            </a:r>
            <a:r>
              <a:rPr lang="en-US" dirty="0" smtClean="0">
                <a:solidFill>
                  <a:srgbClr val="3333FF"/>
                </a:solidFill>
                <a:cs typeface="+mn-cs"/>
              </a:rPr>
              <a:t>long duration</a:t>
            </a:r>
            <a:r>
              <a:rPr lang="en-US" dirty="0" smtClean="0">
                <a:latin typeface="Arial"/>
                <a:cs typeface="Arial"/>
              </a:rPr>
              <a:t>→</a:t>
            </a:r>
            <a:r>
              <a:rPr lang="en-US" dirty="0" smtClean="0">
                <a:cs typeface="+mn-cs"/>
              </a:rPr>
              <a:t> damage to the nucleus and cell death occur. </a:t>
            </a:r>
          </a:p>
          <a:p>
            <a:pPr marL="509588" indent="-509588" algn="l" defTabSz="465138" rtl="0" eaLnBrk="1" fontAlgn="auto" hangingPunct="1">
              <a:spcAft>
                <a:spcPts val="0"/>
              </a:spcAft>
              <a:buFont typeface="Arial" charset="0"/>
              <a:buNone/>
              <a:tabLst>
                <a:tab pos="465138" algn="l"/>
                <a:tab pos="509588" algn="l"/>
              </a:tabLst>
              <a:defRPr/>
            </a:pPr>
            <a:r>
              <a:rPr lang="en-US" dirty="0" smtClean="0">
                <a:cs typeface="+mn-cs"/>
              </a:rPr>
              <a:t>The  morphologic patterns of cell death: </a:t>
            </a:r>
            <a:br>
              <a:rPr lang="en-US" dirty="0" smtClean="0">
                <a:cs typeface="+mn-cs"/>
              </a:rPr>
            </a:br>
            <a:r>
              <a:rPr lang="en-US" dirty="0" smtClean="0">
                <a:solidFill>
                  <a:srgbClr val="3333FF"/>
                </a:solidFill>
                <a:cs typeface="+mn-cs"/>
              </a:rPr>
              <a:t>a. Necrosis. </a:t>
            </a:r>
            <a:br>
              <a:rPr lang="en-US" dirty="0" smtClean="0">
                <a:solidFill>
                  <a:srgbClr val="3333FF"/>
                </a:solidFill>
                <a:cs typeface="+mn-cs"/>
              </a:rPr>
            </a:br>
            <a:r>
              <a:rPr lang="en-US" dirty="0" smtClean="0">
                <a:solidFill>
                  <a:srgbClr val="3333FF"/>
                </a:solidFill>
                <a:cs typeface="+mn-cs"/>
              </a:rPr>
              <a:t>B. Apoptosis. </a:t>
            </a:r>
            <a:r>
              <a:rPr lang="en-US" sz="2800" dirty="0" smtClean="0">
                <a:cs typeface="+mn-cs"/>
              </a:rPr>
              <a:t/>
            </a:r>
            <a:br>
              <a:rPr lang="en-US" sz="2800" dirty="0" smtClean="0">
                <a:cs typeface="+mn-cs"/>
              </a:rPr>
            </a:br>
            <a:endParaRPr lang="en-US" sz="2800" dirty="0" smtClean="0">
              <a:cs typeface="+mn-cs"/>
            </a:endParaRPr>
          </a:p>
          <a:p>
            <a:pPr algn="l" rtl="0" eaLnBrk="1" fontAlgn="auto" hangingPunct="1">
              <a:spcAft>
                <a:spcPts val="0"/>
              </a:spcAft>
              <a:defRPr/>
            </a:pPr>
            <a:endParaRPr lang="en-US" dirty="0">
              <a:cs typeface="+mn-cs"/>
            </a:endParaRPr>
          </a:p>
        </p:txBody>
      </p:sp>
    </p:spTree>
    <p:extLst>
      <p:ext uri="{BB962C8B-B14F-4D97-AF65-F5344CB8AC3E}">
        <p14:creationId xmlns:p14="http://schemas.microsoft.com/office/powerpoint/2010/main" val="2517736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لنص 2"/>
          <p:cNvSpPr>
            <a:spLocks noGrp="1"/>
          </p:cNvSpPr>
          <p:nvPr>
            <p:ph type="body" idx="1"/>
          </p:nvPr>
        </p:nvSpPr>
        <p:spPr>
          <a:xfrm>
            <a:off x="55109" y="0"/>
            <a:ext cx="9116704" cy="6480720"/>
          </a:xfrm>
        </p:spPr>
        <p:txBody>
          <a:bodyPr>
            <a:noAutofit/>
          </a:bodyPr>
          <a:lstStyle/>
          <a:p>
            <a:pPr algn="l" rtl="0"/>
            <a:r>
              <a:rPr lang="en-US" sz="3200" b="1" i="1" u="sng" dirty="0" smtClean="0">
                <a:solidFill>
                  <a:schemeClr val="tx1"/>
                </a:solidFill>
                <a:ea typeface="Majalla UI"/>
                <a:cs typeface="Majalla UI"/>
              </a:rPr>
              <a:t>EXAMPLES</a:t>
            </a:r>
            <a:r>
              <a:rPr lang="en-US" sz="3200" b="1" i="1" u="sng" dirty="0" smtClean="0">
                <a:solidFill>
                  <a:schemeClr val="tx1"/>
                </a:solidFill>
                <a:ea typeface="Majalla UI"/>
                <a:cs typeface="Majalla UI"/>
              </a:rPr>
              <a:t>:</a:t>
            </a:r>
            <a:endParaRPr lang="en-US" sz="3200" dirty="0" smtClean="0">
              <a:solidFill>
                <a:schemeClr val="tx1"/>
              </a:solidFill>
              <a:ea typeface="Majalla UI"/>
              <a:cs typeface="Majalla UI"/>
            </a:endParaRPr>
          </a:p>
          <a:p>
            <a:pPr algn="l" rtl="0"/>
            <a:r>
              <a:rPr lang="en-US" sz="3200" u="sng" dirty="0" smtClean="0">
                <a:solidFill>
                  <a:schemeClr val="tx1"/>
                </a:solidFill>
                <a:ea typeface="Majalla UI"/>
                <a:cs typeface="Majalla UI"/>
              </a:rPr>
              <a:t>1- </a:t>
            </a:r>
            <a:r>
              <a:rPr lang="en-US" sz="3200" b="1" u="sng" dirty="0" smtClean="0">
                <a:solidFill>
                  <a:schemeClr val="tx1"/>
                </a:solidFill>
                <a:ea typeface="Majalla UI"/>
                <a:cs typeface="Majalla UI"/>
              </a:rPr>
              <a:t>Lung gangrene</a:t>
            </a:r>
            <a:r>
              <a:rPr lang="en-US" sz="3200" u="sng" dirty="0" smtClean="0">
                <a:solidFill>
                  <a:schemeClr val="tx1"/>
                </a:solidFill>
                <a:ea typeface="Majalla UI"/>
                <a:cs typeface="Majalla UI"/>
              </a:rPr>
              <a:t>:</a:t>
            </a:r>
            <a:r>
              <a:rPr lang="en-US" sz="3200" dirty="0" smtClean="0">
                <a:solidFill>
                  <a:schemeClr val="tx1"/>
                </a:solidFill>
                <a:ea typeface="Majalla UI"/>
                <a:cs typeface="Majalla UI"/>
              </a:rPr>
              <a:t> due to putrefaction of lung abscess</a:t>
            </a:r>
            <a:r>
              <a:rPr lang="en-US" sz="3200" dirty="0" smtClean="0">
                <a:solidFill>
                  <a:schemeClr val="tx1"/>
                </a:solidFill>
                <a:ea typeface="Majalla UI"/>
                <a:cs typeface="Majalla UI"/>
              </a:rPr>
              <a:t>.</a:t>
            </a:r>
            <a:endParaRPr lang="en-US" sz="3200" dirty="0" smtClean="0">
              <a:solidFill>
                <a:schemeClr val="tx1"/>
              </a:solidFill>
              <a:ea typeface="Majalla UI"/>
              <a:cs typeface="Majalla UI"/>
            </a:endParaRPr>
          </a:p>
          <a:p>
            <a:pPr algn="l" rtl="0"/>
            <a:r>
              <a:rPr lang="en-US" sz="3200" u="sng" dirty="0" smtClean="0">
                <a:solidFill>
                  <a:schemeClr val="tx1"/>
                </a:solidFill>
                <a:ea typeface="Majalla UI"/>
                <a:cs typeface="Majalla UI"/>
              </a:rPr>
              <a:t>2- </a:t>
            </a:r>
            <a:r>
              <a:rPr lang="en-US" sz="3200" b="1" u="sng" dirty="0" smtClean="0">
                <a:solidFill>
                  <a:schemeClr val="tx1"/>
                </a:solidFill>
                <a:ea typeface="Majalla UI"/>
                <a:cs typeface="Majalla UI"/>
              </a:rPr>
              <a:t>Bed sores</a:t>
            </a:r>
            <a:r>
              <a:rPr lang="en-US" sz="3200" u="sng" dirty="0" smtClean="0">
                <a:solidFill>
                  <a:schemeClr val="tx1"/>
                </a:solidFill>
                <a:ea typeface="Majalla UI"/>
                <a:cs typeface="Majalla UI"/>
              </a:rPr>
              <a:t>:</a:t>
            </a:r>
            <a:r>
              <a:rPr lang="en-US" sz="3200" dirty="0" smtClean="0">
                <a:solidFill>
                  <a:schemeClr val="tx1"/>
                </a:solidFill>
                <a:ea typeface="Majalla UI"/>
                <a:cs typeface="Majalla UI"/>
              </a:rPr>
              <a:t> these are skin ulcers developing over bony </a:t>
            </a:r>
            <a:r>
              <a:rPr lang="en-US" sz="3200" dirty="0" err="1" smtClean="0">
                <a:solidFill>
                  <a:schemeClr val="tx1"/>
                </a:solidFill>
                <a:ea typeface="Majalla UI"/>
                <a:cs typeface="Majalla UI"/>
              </a:rPr>
              <a:t>prominces</a:t>
            </a:r>
            <a:r>
              <a:rPr lang="en-US" sz="3200" dirty="0" smtClean="0">
                <a:solidFill>
                  <a:schemeClr val="tx1"/>
                </a:solidFill>
                <a:ea typeface="Majalla UI"/>
                <a:cs typeface="Majalla UI"/>
              </a:rPr>
              <a:t> (as sacrum) in cases of prolonged recumbence (paralysis, coma, bone fracture).</a:t>
            </a:r>
          </a:p>
          <a:p>
            <a:pPr algn="l" rtl="0"/>
            <a:r>
              <a:rPr lang="en-US" sz="3200" dirty="0" smtClean="0">
                <a:solidFill>
                  <a:schemeClr val="tx1"/>
                </a:solidFill>
                <a:ea typeface="Majalla UI"/>
                <a:cs typeface="Majalla UI"/>
              </a:rPr>
              <a:t>It is due to both ischemic necrosis (</a:t>
            </a:r>
            <a:r>
              <a:rPr lang="en-US" sz="3200" dirty="0" smtClean="0">
                <a:solidFill>
                  <a:schemeClr val="tx1"/>
                </a:solidFill>
                <a:cs typeface="Arial" pitchFamily="34" charset="0"/>
              </a:rPr>
              <a:t>blood stagnation and thrombosis of the vessels) </a:t>
            </a:r>
            <a:r>
              <a:rPr lang="en-US" sz="3200" dirty="0" smtClean="0">
                <a:solidFill>
                  <a:schemeClr val="tx1"/>
                </a:solidFill>
                <a:ea typeface="Majalla UI"/>
                <a:cs typeface="Majalla UI"/>
              </a:rPr>
              <a:t>and secondary bacterial infection (</a:t>
            </a:r>
            <a:r>
              <a:rPr lang="en-US" sz="3200" dirty="0" smtClean="0">
                <a:solidFill>
                  <a:schemeClr val="tx1"/>
                </a:solidFill>
                <a:cs typeface="Arial" pitchFamily="34" charset="0"/>
              </a:rPr>
              <a:t>putrefaction in the ulcers</a:t>
            </a:r>
            <a:r>
              <a:rPr lang="en-US" sz="3200" dirty="0" smtClean="0">
                <a:solidFill>
                  <a:schemeClr val="tx1"/>
                </a:solidFill>
                <a:ea typeface="Majalla UI"/>
                <a:cs typeface="Majalla UI"/>
              </a:rPr>
              <a:t>).</a:t>
            </a:r>
          </a:p>
          <a:p>
            <a:pPr algn="l" rtl="0"/>
            <a:r>
              <a:rPr lang="en-US" sz="3200" u="sng" dirty="0" smtClean="0">
                <a:solidFill>
                  <a:schemeClr val="tx1"/>
                </a:solidFill>
                <a:ea typeface="Majalla UI"/>
                <a:cs typeface="Majalla UI"/>
              </a:rPr>
              <a:t>3- </a:t>
            </a:r>
            <a:r>
              <a:rPr lang="en-US" sz="3200" b="1" u="sng" dirty="0" err="1" smtClean="0">
                <a:solidFill>
                  <a:schemeClr val="tx1"/>
                </a:solidFill>
                <a:ea typeface="Majalla UI"/>
                <a:cs typeface="Majalla UI"/>
              </a:rPr>
              <a:t>Cancrum</a:t>
            </a:r>
            <a:r>
              <a:rPr lang="en-US" sz="3200" b="1" u="sng" dirty="0" smtClean="0">
                <a:solidFill>
                  <a:schemeClr val="tx1"/>
                </a:solidFill>
                <a:ea typeface="Majalla UI"/>
                <a:cs typeface="Majalla UI"/>
              </a:rPr>
              <a:t> </a:t>
            </a:r>
            <a:r>
              <a:rPr lang="en-US" sz="3200" b="1" u="sng" dirty="0" err="1" smtClean="0">
                <a:solidFill>
                  <a:schemeClr val="tx1"/>
                </a:solidFill>
                <a:ea typeface="Majalla UI"/>
                <a:cs typeface="Majalla UI"/>
              </a:rPr>
              <a:t>oris</a:t>
            </a:r>
            <a:r>
              <a:rPr lang="en-US" sz="3200" u="sng" dirty="0" smtClean="0">
                <a:solidFill>
                  <a:schemeClr val="tx1"/>
                </a:solidFill>
                <a:ea typeface="Majalla UI"/>
                <a:cs typeface="Majalla UI"/>
              </a:rPr>
              <a:t>:</a:t>
            </a:r>
            <a:r>
              <a:rPr lang="en-US" sz="3200" dirty="0" smtClean="0">
                <a:solidFill>
                  <a:schemeClr val="tx1"/>
                </a:solidFill>
                <a:ea typeface="Majalla UI"/>
                <a:cs typeface="Majalla UI"/>
              </a:rPr>
              <a:t> this is infective gangrene of cheeks of debilitated children</a:t>
            </a:r>
          </a:p>
          <a:p>
            <a:pPr algn="l" rtl="0"/>
            <a:r>
              <a:rPr lang="en-US" sz="3200" dirty="0" smtClean="0">
                <a:solidFill>
                  <a:schemeClr val="tx1"/>
                </a:solidFill>
                <a:ea typeface="Majalla UI"/>
                <a:cs typeface="Majalla UI"/>
              </a:rPr>
              <a:t> </a:t>
            </a:r>
          </a:p>
          <a:p>
            <a:pPr algn="l" rtl="0"/>
            <a:r>
              <a:rPr lang="en-US" sz="3200" dirty="0" smtClean="0">
                <a:solidFill>
                  <a:schemeClr val="tx1"/>
                </a:solidFill>
                <a:ea typeface="Majalla UI"/>
                <a:cs typeface="Majalla UI"/>
              </a:rPr>
              <a:t> </a:t>
            </a:r>
          </a:p>
        </p:txBody>
      </p:sp>
    </p:spTree>
    <p:extLst>
      <p:ext uri="{BB962C8B-B14F-4D97-AF65-F5344CB8AC3E}">
        <p14:creationId xmlns:p14="http://schemas.microsoft.com/office/powerpoint/2010/main" val="1057374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لنص 2"/>
          <p:cNvSpPr>
            <a:spLocks noGrp="1"/>
          </p:cNvSpPr>
          <p:nvPr>
            <p:ph type="body" idx="1"/>
          </p:nvPr>
        </p:nvSpPr>
        <p:spPr>
          <a:xfrm>
            <a:off x="-26778" y="1628800"/>
            <a:ext cx="8919258" cy="4968552"/>
          </a:xfrm>
        </p:spPr>
        <p:txBody>
          <a:bodyPr>
            <a:noAutofit/>
          </a:bodyPr>
          <a:lstStyle/>
          <a:p>
            <a:pPr algn="l" rtl="0"/>
            <a:r>
              <a:rPr lang="en-US" sz="3200" dirty="0" smtClean="0">
                <a:solidFill>
                  <a:schemeClr val="tx1"/>
                </a:solidFill>
                <a:ea typeface="Majalla UI"/>
                <a:cs typeface="Majalla UI"/>
              </a:rPr>
              <a:t>- </a:t>
            </a:r>
            <a:r>
              <a:rPr lang="en-US" sz="3200" dirty="0" smtClean="0">
                <a:solidFill>
                  <a:schemeClr val="tx1"/>
                </a:solidFill>
                <a:ea typeface="Majalla UI"/>
                <a:cs typeface="Majalla UI"/>
              </a:rPr>
              <a:t>This is a subtype of infective gangrene affecting mainly muscles. </a:t>
            </a:r>
          </a:p>
          <a:p>
            <a:pPr algn="l" rtl="0"/>
            <a:r>
              <a:rPr lang="en-US" sz="3200" dirty="0" smtClean="0">
                <a:solidFill>
                  <a:schemeClr val="tx1"/>
                </a:solidFill>
                <a:ea typeface="Majalla UI"/>
                <a:cs typeface="Majalla UI"/>
              </a:rPr>
              <a:t>- It complicates deep seated wounds contaminated by soil containing </a:t>
            </a:r>
            <a:r>
              <a:rPr lang="en-US" sz="3200" b="1" dirty="0" smtClean="0">
                <a:solidFill>
                  <a:schemeClr val="tx1"/>
                </a:solidFill>
                <a:ea typeface="Majalla UI"/>
                <a:cs typeface="Majalla UI"/>
              </a:rPr>
              <a:t>gram positive anaerobic spores of Clostridia</a:t>
            </a:r>
            <a:r>
              <a:rPr lang="en-US" sz="3200" dirty="0" smtClean="0">
                <a:solidFill>
                  <a:schemeClr val="tx1"/>
                </a:solidFill>
                <a:ea typeface="Majalla UI"/>
                <a:cs typeface="Majalla UI"/>
              </a:rPr>
              <a:t>.</a:t>
            </a:r>
          </a:p>
          <a:p>
            <a:pPr algn="l" rtl="0"/>
            <a:r>
              <a:rPr lang="en-US" sz="3200" dirty="0" smtClean="0">
                <a:solidFill>
                  <a:schemeClr val="tx1"/>
                </a:solidFill>
                <a:ea typeface="Majalla UI"/>
                <a:cs typeface="Majalla UI"/>
              </a:rPr>
              <a:t>- Clostridia organisms are normal intestinal commensals in man and animals, and their spores contaminate soil (through fecal material).</a:t>
            </a:r>
          </a:p>
          <a:p>
            <a:pPr algn="l" rtl="0"/>
            <a:endParaRPr lang="ar-EG" sz="3200" dirty="0" smtClean="0">
              <a:solidFill>
                <a:schemeClr val="tx1"/>
              </a:solidFill>
              <a:cs typeface="Arial" pitchFamily="34" charset="0"/>
            </a:endParaRPr>
          </a:p>
          <a:p>
            <a:pPr algn="l" rtl="0"/>
            <a:endParaRPr lang="ar-EG" sz="3200" dirty="0" smtClean="0">
              <a:solidFill>
                <a:schemeClr val="tx1"/>
              </a:solidFill>
              <a:cs typeface="Arial" pitchFamily="34" charset="0"/>
            </a:endParaRPr>
          </a:p>
        </p:txBody>
      </p:sp>
      <p:sp>
        <p:nvSpPr>
          <p:cNvPr id="4" name="عنوان 1"/>
          <p:cNvSpPr>
            <a:spLocks noGrp="1"/>
          </p:cNvSpPr>
          <p:nvPr>
            <p:ph type="title"/>
          </p:nvPr>
        </p:nvSpPr>
        <p:spPr>
          <a:xfrm>
            <a:off x="251520" y="116632"/>
            <a:ext cx="7772400" cy="1362075"/>
          </a:xfrm>
        </p:spPr>
        <p:txBody>
          <a:bodyPr/>
          <a:lstStyle/>
          <a:p>
            <a:pPr>
              <a:defRPr/>
            </a:pPr>
            <a:r>
              <a:rPr dirty="0" smtClean="0">
                <a:solidFill>
                  <a:srgbClr val="FF0000"/>
                </a:solidFill>
              </a:rPr>
              <a:t>4- Gas gangrene</a:t>
            </a:r>
            <a:endParaRPr lang="ar-EG" dirty="0">
              <a:solidFill>
                <a:srgbClr val="FF0000"/>
              </a:solidFill>
            </a:endParaRPr>
          </a:p>
        </p:txBody>
      </p:sp>
    </p:spTree>
    <p:extLst>
      <p:ext uri="{BB962C8B-B14F-4D97-AF65-F5344CB8AC3E}">
        <p14:creationId xmlns:p14="http://schemas.microsoft.com/office/powerpoint/2010/main" val="30718408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لنص 2"/>
          <p:cNvSpPr>
            <a:spLocks noGrp="1"/>
          </p:cNvSpPr>
          <p:nvPr>
            <p:ph type="body" idx="1"/>
          </p:nvPr>
        </p:nvSpPr>
        <p:spPr>
          <a:xfrm>
            <a:off x="107504" y="476672"/>
            <a:ext cx="8928992" cy="6381328"/>
          </a:xfrm>
        </p:spPr>
        <p:txBody>
          <a:bodyPr>
            <a:noAutofit/>
          </a:bodyPr>
          <a:lstStyle/>
          <a:p>
            <a:pPr algn="l" rtl="0"/>
            <a:r>
              <a:rPr lang="en-US" sz="2800" dirty="0" smtClean="0">
                <a:solidFill>
                  <a:schemeClr val="tx1"/>
                </a:solidFill>
                <a:ea typeface="Majalla UI"/>
                <a:cs typeface="Majalla UI"/>
              </a:rPr>
              <a:t>- </a:t>
            </a:r>
            <a:r>
              <a:rPr lang="en-US" sz="3000" dirty="0" smtClean="0">
                <a:solidFill>
                  <a:schemeClr val="tx1"/>
                </a:solidFill>
                <a:ea typeface="Majalla UI"/>
                <a:cs typeface="Majalla UI"/>
              </a:rPr>
              <a:t>There are two groups of Clostridia organisms:</a:t>
            </a:r>
          </a:p>
          <a:p>
            <a:pPr algn="l" rtl="0"/>
            <a:r>
              <a:rPr lang="en-US" sz="3000" dirty="0" smtClean="0">
                <a:solidFill>
                  <a:schemeClr val="tx1"/>
                </a:solidFill>
                <a:ea typeface="Majalla UI"/>
                <a:cs typeface="Majalla UI"/>
              </a:rPr>
              <a:t> </a:t>
            </a:r>
            <a:r>
              <a:rPr lang="en-US" sz="3000" b="1" dirty="0" smtClean="0">
                <a:solidFill>
                  <a:schemeClr val="tx1"/>
                </a:solidFill>
                <a:ea typeface="Majalla UI"/>
                <a:cs typeface="Majalla UI"/>
              </a:rPr>
              <a:t>1- </a:t>
            </a:r>
            <a:r>
              <a:rPr lang="en-US" sz="3000" b="1" dirty="0" err="1" smtClean="0">
                <a:solidFill>
                  <a:schemeClr val="tx1"/>
                </a:solidFill>
                <a:ea typeface="Majalla UI"/>
                <a:cs typeface="Majalla UI"/>
              </a:rPr>
              <a:t>Saccharolytic</a:t>
            </a:r>
            <a:r>
              <a:rPr lang="en-US" sz="3000" b="1" dirty="0" smtClean="0">
                <a:solidFill>
                  <a:schemeClr val="tx1"/>
                </a:solidFill>
                <a:ea typeface="Majalla UI"/>
                <a:cs typeface="Majalla UI"/>
              </a:rPr>
              <a:t> group:     </a:t>
            </a:r>
            <a:r>
              <a:rPr lang="en-US" sz="3000" dirty="0" smtClean="0">
                <a:solidFill>
                  <a:schemeClr val="tx1"/>
                </a:solidFill>
                <a:ea typeface="Majalla UI"/>
                <a:cs typeface="Majalla UI"/>
              </a:rPr>
              <a:t>Cl. </a:t>
            </a:r>
            <a:r>
              <a:rPr lang="en-US" sz="3000" dirty="0" err="1" smtClean="0">
                <a:solidFill>
                  <a:schemeClr val="tx1"/>
                </a:solidFill>
                <a:ea typeface="Majalla UI"/>
                <a:cs typeface="Majalla UI"/>
              </a:rPr>
              <a:t>welchii</a:t>
            </a:r>
            <a:r>
              <a:rPr lang="en-US" sz="3000" dirty="0" smtClean="0">
                <a:solidFill>
                  <a:schemeClr val="tx1"/>
                </a:solidFill>
                <a:ea typeface="Majalla UI"/>
                <a:cs typeface="Majalla UI"/>
              </a:rPr>
              <a:t> </a:t>
            </a:r>
          </a:p>
          <a:p>
            <a:pPr algn="l" rtl="0"/>
            <a:r>
              <a:rPr lang="en-US" sz="3000" dirty="0" smtClean="0">
                <a:solidFill>
                  <a:schemeClr val="tx1"/>
                </a:solidFill>
                <a:ea typeface="Majalla UI"/>
                <a:cs typeface="Majalla UI"/>
              </a:rPr>
              <a:t>                                            Cl. </a:t>
            </a:r>
            <a:r>
              <a:rPr lang="en-US" sz="3000" dirty="0" err="1" smtClean="0">
                <a:solidFill>
                  <a:schemeClr val="tx1"/>
                </a:solidFill>
                <a:ea typeface="Majalla UI"/>
                <a:cs typeface="Majalla UI"/>
              </a:rPr>
              <a:t>oedematiens</a:t>
            </a:r>
            <a:endParaRPr lang="en-US" sz="3000" dirty="0" smtClean="0">
              <a:solidFill>
                <a:schemeClr val="tx1"/>
              </a:solidFill>
              <a:ea typeface="Majalla UI"/>
              <a:cs typeface="Majalla UI"/>
            </a:endParaRPr>
          </a:p>
          <a:p>
            <a:pPr algn="l" rtl="0"/>
            <a:r>
              <a:rPr lang="en-US" sz="3000" dirty="0" smtClean="0">
                <a:solidFill>
                  <a:schemeClr val="tx1"/>
                </a:solidFill>
                <a:ea typeface="Majalla UI"/>
                <a:cs typeface="Majalla UI"/>
              </a:rPr>
              <a:t>They cause muscle necrosis and fermentation of muscle carbohydrates, with production of gases (CO2 &amp; H2).</a:t>
            </a:r>
          </a:p>
          <a:p>
            <a:pPr algn="l" rtl="0"/>
            <a:r>
              <a:rPr lang="en-US" sz="3000" dirty="0" smtClean="0">
                <a:solidFill>
                  <a:schemeClr val="tx1"/>
                </a:solidFill>
                <a:ea typeface="Majalla UI"/>
                <a:cs typeface="Majalla UI"/>
              </a:rPr>
              <a:t> </a:t>
            </a:r>
            <a:r>
              <a:rPr lang="en-US" sz="3000" b="1" dirty="0" smtClean="0">
                <a:solidFill>
                  <a:schemeClr val="tx1"/>
                </a:solidFill>
                <a:ea typeface="Majalla UI"/>
                <a:cs typeface="Majalla UI"/>
              </a:rPr>
              <a:t>2- </a:t>
            </a:r>
            <a:r>
              <a:rPr lang="en-US" sz="3000" b="1" dirty="0" err="1" smtClean="0">
                <a:solidFill>
                  <a:schemeClr val="tx1"/>
                </a:solidFill>
                <a:ea typeface="Majalla UI"/>
                <a:cs typeface="Majalla UI"/>
              </a:rPr>
              <a:t>Proteolytic</a:t>
            </a:r>
            <a:r>
              <a:rPr lang="en-US" sz="3000" b="1" dirty="0" smtClean="0">
                <a:solidFill>
                  <a:schemeClr val="tx1"/>
                </a:solidFill>
                <a:ea typeface="Majalla UI"/>
                <a:cs typeface="Majalla UI"/>
              </a:rPr>
              <a:t> group</a:t>
            </a:r>
            <a:r>
              <a:rPr lang="en-US" sz="3000" dirty="0" smtClean="0">
                <a:solidFill>
                  <a:schemeClr val="tx1"/>
                </a:solidFill>
                <a:ea typeface="Majalla UI"/>
                <a:cs typeface="Majalla UI"/>
              </a:rPr>
              <a:t>:   Cl. </a:t>
            </a:r>
            <a:r>
              <a:rPr lang="en-US" sz="3000" dirty="0" err="1" smtClean="0">
                <a:solidFill>
                  <a:schemeClr val="tx1"/>
                </a:solidFill>
                <a:ea typeface="Majalla UI"/>
                <a:cs typeface="Majalla UI"/>
              </a:rPr>
              <a:t>Histolyticum</a:t>
            </a:r>
            <a:endParaRPr lang="en-US" sz="3000" dirty="0" smtClean="0">
              <a:solidFill>
                <a:schemeClr val="tx1"/>
              </a:solidFill>
              <a:ea typeface="Majalla UI"/>
              <a:cs typeface="Majalla UI"/>
            </a:endParaRPr>
          </a:p>
          <a:p>
            <a:pPr algn="l" rtl="0"/>
            <a:r>
              <a:rPr lang="en-US" sz="3000" dirty="0" smtClean="0">
                <a:solidFill>
                  <a:schemeClr val="tx1"/>
                </a:solidFill>
                <a:ea typeface="Majalla UI"/>
                <a:cs typeface="Majalla UI"/>
              </a:rPr>
              <a:t>                                     Cl. </a:t>
            </a:r>
            <a:r>
              <a:rPr lang="en-US" sz="3000" dirty="0" err="1" smtClean="0">
                <a:solidFill>
                  <a:schemeClr val="tx1"/>
                </a:solidFill>
                <a:ea typeface="Majalla UI"/>
                <a:cs typeface="Majalla UI"/>
              </a:rPr>
              <a:t>Sporogens</a:t>
            </a:r>
            <a:endParaRPr lang="en-US" sz="3000" dirty="0" smtClean="0">
              <a:solidFill>
                <a:schemeClr val="tx1"/>
              </a:solidFill>
              <a:ea typeface="Majalla UI"/>
              <a:cs typeface="Majalla UI"/>
            </a:endParaRPr>
          </a:p>
          <a:p>
            <a:pPr algn="l" rtl="0"/>
            <a:r>
              <a:rPr lang="en-US" sz="3000" dirty="0" smtClean="0">
                <a:solidFill>
                  <a:schemeClr val="tx1"/>
                </a:solidFill>
                <a:ea typeface="Majalla UI"/>
                <a:cs typeface="Majalla UI"/>
              </a:rPr>
              <a:t>They cause putrefaction in dead muscles with production of hydrogen </a:t>
            </a:r>
            <a:r>
              <a:rPr lang="en-US" sz="3000" dirty="0" err="1" smtClean="0">
                <a:solidFill>
                  <a:schemeClr val="tx1"/>
                </a:solidFill>
                <a:ea typeface="Majalla UI"/>
                <a:cs typeface="Majalla UI"/>
              </a:rPr>
              <a:t>sulphide</a:t>
            </a:r>
            <a:r>
              <a:rPr lang="en-US" sz="3000" dirty="0" smtClean="0">
                <a:solidFill>
                  <a:schemeClr val="tx1"/>
                </a:solidFill>
                <a:ea typeface="Majalla UI"/>
                <a:cs typeface="Majalla UI"/>
              </a:rPr>
              <a:t> &amp; iron </a:t>
            </a:r>
            <a:r>
              <a:rPr lang="en-US" sz="3000" dirty="0" err="1" smtClean="0">
                <a:solidFill>
                  <a:schemeClr val="tx1"/>
                </a:solidFill>
                <a:ea typeface="Majalla UI"/>
                <a:cs typeface="Majalla UI"/>
              </a:rPr>
              <a:t>sulphide</a:t>
            </a:r>
            <a:endParaRPr lang="en-US" sz="3000" dirty="0" smtClean="0">
              <a:solidFill>
                <a:schemeClr val="tx1"/>
              </a:solidFill>
              <a:ea typeface="Majalla UI"/>
              <a:cs typeface="Majalla UI"/>
            </a:endParaRPr>
          </a:p>
          <a:p>
            <a:pPr algn="l" rtl="0"/>
            <a:r>
              <a:rPr lang="en-US" sz="3000" dirty="0" smtClean="0">
                <a:solidFill>
                  <a:schemeClr val="tx1"/>
                </a:solidFill>
                <a:ea typeface="Majalla UI"/>
                <a:cs typeface="Majalla UI"/>
              </a:rPr>
              <a:t>- Gas gangrene is highly fatal due to severe toxemia.</a:t>
            </a:r>
          </a:p>
          <a:p>
            <a:pPr algn="l" rtl="0"/>
            <a:endParaRPr lang="ar-EG" sz="2800" dirty="0" smtClean="0">
              <a:solidFill>
                <a:schemeClr val="tx1"/>
              </a:solidFill>
              <a:cs typeface="Arial" pitchFamily="34" charset="0"/>
            </a:endParaRPr>
          </a:p>
        </p:txBody>
      </p:sp>
    </p:spTree>
    <p:extLst>
      <p:ext uri="{BB962C8B-B14F-4D97-AF65-F5344CB8AC3E}">
        <p14:creationId xmlns:p14="http://schemas.microsoft.com/office/powerpoint/2010/main" val="3401220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لنص 2"/>
          <p:cNvSpPr>
            <a:spLocks noGrp="1"/>
          </p:cNvSpPr>
          <p:nvPr>
            <p:ph type="body" idx="1"/>
          </p:nvPr>
        </p:nvSpPr>
        <p:spPr>
          <a:xfrm>
            <a:off x="179512" y="1052736"/>
            <a:ext cx="8784976" cy="5400600"/>
          </a:xfrm>
        </p:spPr>
        <p:txBody>
          <a:bodyPr>
            <a:noAutofit/>
          </a:bodyPr>
          <a:lstStyle/>
          <a:p>
            <a:pPr algn="l" rtl="0"/>
            <a:r>
              <a:rPr lang="en-US" sz="3600" b="1" dirty="0" smtClean="0">
                <a:solidFill>
                  <a:schemeClr val="tx2"/>
                </a:solidFill>
                <a:ea typeface="Majalla UI"/>
                <a:cs typeface="Majalla UI"/>
              </a:rPr>
              <a:t>Grossly</a:t>
            </a:r>
            <a:r>
              <a:rPr lang="en-US" sz="3600" dirty="0" smtClean="0">
                <a:solidFill>
                  <a:schemeClr val="tx1"/>
                </a:solidFill>
                <a:ea typeface="Majalla UI"/>
                <a:cs typeface="Majalla UI"/>
              </a:rPr>
              <a:t> : </a:t>
            </a:r>
            <a:endParaRPr lang="en-US" sz="3600" dirty="0" smtClean="0">
              <a:solidFill>
                <a:schemeClr val="tx1"/>
              </a:solidFill>
              <a:ea typeface="Majalla UI"/>
              <a:cs typeface="Majalla UI"/>
            </a:endParaRPr>
          </a:p>
          <a:p>
            <a:pPr algn="l" rtl="0"/>
            <a:r>
              <a:rPr lang="en-US" sz="3200" dirty="0" smtClean="0">
                <a:solidFill>
                  <a:schemeClr val="tx1"/>
                </a:solidFill>
                <a:ea typeface="Majalla UI"/>
                <a:cs typeface="Majalla UI"/>
              </a:rPr>
              <a:t>the </a:t>
            </a:r>
            <a:r>
              <a:rPr lang="en-US" sz="3200" dirty="0" smtClean="0">
                <a:solidFill>
                  <a:schemeClr val="tx1"/>
                </a:solidFill>
                <a:ea typeface="Majalla UI"/>
                <a:cs typeface="Majalla UI"/>
              </a:rPr>
              <a:t>affected part is swollen</a:t>
            </a:r>
            <a:r>
              <a:rPr lang="en-US" sz="3200" dirty="0" smtClean="0">
                <a:solidFill>
                  <a:schemeClr val="tx1"/>
                </a:solidFill>
                <a:ea typeface="Majalla UI"/>
                <a:cs typeface="Majalla UI"/>
              </a:rPr>
              <a:t>, edematous, painful </a:t>
            </a:r>
            <a:r>
              <a:rPr lang="en-US" sz="3200" dirty="0" smtClean="0">
                <a:solidFill>
                  <a:schemeClr val="tx1"/>
                </a:solidFill>
                <a:ea typeface="Majalla UI"/>
                <a:cs typeface="Majalla UI"/>
              </a:rPr>
              <a:t>and </a:t>
            </a:r>
            <a:r>
              <a:rPr lang="en-US" sz="3200" dirty="0" err="1" smtClean="0">
                <a:solidFill>
                  <a:schemeClr val="tx1"/>
                </a:solidFill>
                <a:ea typeface="Majalla UI"/>
                <a:cs typeface="Majalla UI"/>
              </a:rPr>
              <a:t>crepitant</a:t>
            </a:r>
            <a:r>
              <a:rPr lang="en-US" sz="3200" dirty="0" smtClean="0">
                <a:solidFill>
                  <a:schemeClr val="tx1"/>
                </a:solidFill>
                <a:ea typeface="Majalla UI"/>
                <a:cs typeface="Majalla UI"/>
              </a:rPr>
              <a:t> (accumulation of gas bubbles). Subsequently the affected tissue becomes dark black with foul smelling</a:t>
            </a:r>
            <a:endParaRPr lang="ar-EG" sz="3200" dirty="0" smtClean="0">
              <a:solidFill>
                <a:schemeClr val="tx1"/>
              </a:solidFill>
              <a:cs typeface="Arial" pitchFamily="34" charset="0"/>
            </a:endParaRPr>
          </a:p>
        </p:txBody>
      </p:sp>
    </p:spTree>
    <p:extLst>
      <p:ext uri="{BB962C8B-B14F-4D97-AF65-F5344CB8AC3E}">
        <p14:creationId xmlns:p14="http://schemas.microsoft.com/office/powerpoint/2010/main" val="15878392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889983362"/>
              </p:ext>
            </p:extLst>
          </p:nvPr>
        </p:nvGraphicFramePr>
        <p:xfrm>
          <a:off x="19115" y="116632"/>
          <a:ext cx="9017381" cy="6624736"/>
        </p:xfrm>
        <a:graphic>
          <a:graphicData uri="http://schemas.openxmlformats.org/drawingml/2006/table">
            <a:tbl>
              <a:tblPr/>
              <a:tblGrid>
                <a:gridCol w="2248629"/>
                <a:gridCol w="2638429"/>
                <a:gridCol w="4130323"/>
              </a:tblGrid>
              <a:tr h="651390">
                <a:tc>
                  <a:txBody>
                    <a:bodyPr/>
                    <a:lstStyle/>
                    <a:p>
                      <a:pPr algn="l" rtl="0">
                        <a:lnSpc>
                          <a:spcPct val="115000"/>
                        </a:lnSpc>
                        <a:spcAft>
                          <a:spcPts val="0"/>
                        </a:spcAft>
                      </a:pP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800" b="1">
                          <a:latin typeface="Times New Roman"/>
                          <a:ea typeface="Calibri"/>
                          <a:cs typeface="Arial"/>
                        </a:rPr>
                        <a:t>Dry gangrene</a:t>
                      </a:r>
                      <a:endParaRPr lang="en-US" sz="2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800" b="1">
                          <a:latin typeface="Times New Roman"/>
                          <a:ea typeface="Calibri"/>
                          <a:cs typeface="Arial"/>
                        </a:rPr>
                        <a:t>Moist gangrene</a:t>
                      </a:r>
                      <a:endParaRPr lang="en-US" sz="2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3346">
                <a:tc>
                  <a:txBody>
                    <a:bodyPr/>
                    <a:lstStyle/>
                    <a:p>
                      <a:pPr marL="342900" lvl="0" indent="-342900" algn="l" rtl="0">
                        <a:spcAft>
                          <a:spcPts val="0"/>
                        </a:spcAft>
                        <a:buFont typeface="Symbol"/>
                        <a:buChar char=""/>
                      </a:pPr>
                      <a:r>
                        <a:rPr lang="en-US" sz="2800" dirty="0">
                          <a:latin typeface="Times New Roman"/>
                        </a:rPr>
                        <a:t>Cause</a:t>
                      </a:r>
                      <a:endParaRPr lang="en-US" sz="2800" dirty="0">
                        <a:latin typeface="Calibri"/>
                      </a:endParaRPr>
                    </a:p>
                    <a:p>
                      <a:pPr marL="342900" lvl="0" indent="-342900" algn="l" rtl="0">
                        <a:spcAft>
                          <a:spcPts val="0"/>
                        </a:spcAft>
                        <a:buFont typeface="Symbol"/>
                        <a:buChar char=""/>
                      </a:pPr>
                      <a:endParaRPr lang="en-US" sz="2800" dirty="0" smtClean="0">
                        <a:latin typeface="Times New Roman"/>
                      </a:endParaRPr>
                    </a:p>
                    <a:p>
                      <a:pPr marL="342900" lvl="0" indent="-342900" algn="l" rtl="0">
                        <a:spcAft>
                          <a:spcPts val="0"/>
                        </a:spcAft>
                        <a:buFont typeface="Symbol"/>
                        <a:buChar char=""/>
                      </a:pPr>
                      <a:r>
                        <a:rPr lang="en-US" sz="2800" dirty="0" smtClean="0">
                          <a:latin typeface="Times New Roman"/>
                        </a:rPr>
                        <a:t>Sites</a:t>
                      </a:r>
                      <a:endParaRPr lang="en-US" sz="2800" dirty="0">
                        <a:latin typeface="Calibri"/>
                      </a:endParaRPr>
                    </a:p>
                    <a:p>
                      <a:pPr marL="342900" lvl="0" indent="-342900" algn="l" rtl="0">
                        <a:spcAft>
                          <a:spcPts val="0"/>
                        </a:spcAft>
                        <a:buFont typeface="Symbol"/>
                        <a:buChar char=""/>
                      </a:pPr>
                      <a:endParaRPr lang="en-US" sz="2800" dirty="0" smtClean="0">
                        <a:latin typeface="Times New Roman"/>
                      </a:endParaRPr>
                    </a:p>
                    <a:p>
                      <a:pPr marL="342900" lvl="0" indent="-342900" algn="l" rtl="0">
                        <a:spcAft>
                          <a:spcPts val="0"/>
                        </a:spcAft>
                        <a:buFont typeface="Symbol"/>
                        <a:buChar char=""/>
                      </a:pPr>
                      <a:r>
                        <a:rPr lang="en-US" sz="2800" dirty="0" smtClean="0">
                          <a:latin typeface="Times New Roman"/>
                        </a:rPr>
                        <a:t>Gross </a:t>
                      </a:r>
                      <a:r>
                        <a:rPr lang="en-US" sz="2800" dirty="0">
                          <a:latin typeface="Times New Roman"/>
                        </a:rPr>
                        <a:t>picture</a:t>
                      </a:r>
                      <a:endParaRPr lang="en-US" sz="2800" dirty="0">
                        <a:latin typeface="Calibri"/>
                      </a:endParaRPr>
                    </a:p>
                    <a:p>
                      <a:pPr marL="114300" algn="l" rtl="0">
                        <a:spcAft>
                          <a:spcPts val="0"/>
                        </a:spcAft>
                      </a:pPr>
                      <a:r>
                        <a:rPr lang="en-US" sz="2800" dirty="0">
                          <a:latin typeface="Times New Roman"/>
                        </a:rPr>
                        <a:t> </a:t>
                      </a:r>
                      <a:endParaRPr lang="en-US" sz="2800" dirty="0">
                        <a:latin typeface="Calibri"/>
                      </a:endParaRPr>
                    </a:p>
                    <a:p>
                      <a:pPr marL="342900" lvl="0" indent="-342900" algn="l" rtl="0">
                        <a:spcAft>
                          <a:spcPts val="0"/>
                        </a:spcAft>
                        <a:buFont typeface="Symbol"/>
                        <a:buChar char=""/>
                      </a:pPr>
                      <a:r>
                        <a:rPr lang="en-US" sz="2800" dirty="0" smtClean="0">
                          <a:latin typeface="Times New Roman"/>
                        </a:rPr>
                        <a:t>Putrefaction</a:t>
                      </a:r>
                      <a:endParaRPr lang="en-US" sz="2800" dirty="0">
                        <a:latin typeface="Calibri"/>
                      </a:endParaRPr>
                    </a:p>
                    <a:p>
                      <a:pPr marL="342900" lvl="0" indent="-342900" algn="l" rtl="0">
                        <a:spcAft>
                          <a:spcPts val="0"/>
                        </a:spcAft>
                        <a:buFont typeface="Symbol"/>
                        <a:buChar char=""/>
                      </a:pPr>
                      <a:r>
                        <a:rPr lang="en-US" sz="2800" dirty="0">
                          <a:latin typeface="Times New Roman"/>
                        </a:rPr>
                        <a:t>Toxemia</a:t>
                      </a:r>
                      <a:endParaRPr lang="en-US" sz="2800" dirty="0">
                        <a:latin typeface="Calibri"/>
                      </a:endParaRPr>
                    </a:p>
                    <a:p>
                      <a:pPr marL="342900" lvl="0" indent="-342900" algn="l" rtl="0">
                        <a:spcAft>
                          <a:spcPts val="0"/>
                        </a:spcAft>
                        <a:buFont typeface="Symbol"/>
                        <a:buChar char=""/>
                      </a:pPr>
                      <a:r>
                        <a:rPr lang="en-US" sz="2800" dirty="0">
                          <a:latin typeface="Times New Roman"/>
                        </a:rPr>
                        <a:t>Line of demarcation</a:t>
                      </a:r>
                      <a:endParaRPr lang="en-US" sz="2800" dirty="0">
                        <a:latin typeface="Calibri"/>
                      </a:endParaRPr>
                    </a:p>
                    <a:p>
                      <a:pPr marL="342900" lvl="0" indent="-342900" algn="l" rtl="0">
                        <a:lnSpc>
                          <a:spcPct val="115000"/>
                        </a:lnSpc>
                        <a:spcAft>
                          <a:spcPts val="0"/>
                        </a:spcAft>
                        <a:buFont typeface="Symbol"/>
                        <a:buChar char=""/>
                      </a:pPr>
                      <a:r>
                        <a:rPr lang="en-US" sz="2800" dirty="0">
                          <a:latin typeface="Times New Roman"/>
                          <a:ea typeface="Calibri"/>
                          <a:cs typeface="Arial"/>
                        </a:rPr>
                        <a:t>Line of separation</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Font typeface="Symbol"/>
                        <a:buChar char=""/>
                      </a:pPr>
                      <a:r>
                        <a:rPr lang="en-US" sz="2800" dirty="0">
                          <a:latin typeface="Times New Roman"/>
                        </a:rPr>
                        <a:t>Occlusion of artery only</a:t>
                      </a:r>
                      <a:endParaRPr lang="en-US" sz="2800" dirty="0">
                        <a:latin typeface="Calibri"/>
                      </a:endParaRPr>
                    </a:p>
                    <a:p>
                      <a:pPr marL="342900" lvl="0" indent="-342900" algn="l" rtl="0">
                        <a:spcAft>
                          <a:spcPts val="0"/>
                        </a:spcAft>
                        <a:buFont typeface="Symbol"/>
                        <a:buChar char=""/>
                      </a:pPr>
                      <a:r>
                        <a:rPr lang="en-US" sz="2800" dirty="0">
                          <a:latin typeface="Times New Roman"/>
                        </a:rPr>
                        <a:t>Occurs in the limbs</a:t>
                      </a:r>
                      <a:endParaRPr lang="en-US" sz="2800" dirty="0">
                        <a:latin typeface="Calibri"/>
                      </a:endParaRPr>
                    </a:p>
                    <a:p>
                      <a:pPr marL="342900" lvl="0" indent="-342900" algn="l" rtl="0">
                        <a:spcAft>
                          <a:spcPts val="0"/>
                        </a:spcAft>
                        <a:buFont typeface="Symbol"/>
                        <a:buChar char=""/>
                      </a:pPr>
                      <a:r>
                        <a:rPr lang="en-US" sz="2800" dirty="0">
                          <a:latin typeface="Times New Roman"/>
                        </a:rPr>
                        <a:t>Gangrenous part is dry and mummified</a:t>
                      </a:r>
                      <a:endParaRPr lang="en-US" sz="2800" dirty="0">
                        <a:latin typeface="Calibri"/>
                      </a:endParaRPr>
                    </a:p>
                    <a:p>
                      <a:pPr marL="342900" lvl="0" indent="-342900" algn="l" rtl="0">
                        <a:spcAft>
                          <a:spcPts val="0"/>
                        </a:spcAft>
                        <a:buFont typeface="Symbol"/>
                        <a:buChar char=""/>
                      </a:pPr>
                      <a:r>
                        <a:rPr lang="en-US" sz="2800" dirty="0">
                          <a:latin typeface="Times New Roman"/>
                        </a:rPr>
                        <a:t>Slow </a:t>
                      </a:r>
                      <a:endParaRPr lang="en-US" sz="2800" dirty="0">
                        <a:latin typeface="Calibri"/>
                      </a:endParaRPr>
                    </a:p>
                    <a:p>
                      <a:pPr marL="342900" lvl="0" indent="-342900" algn="l" rtl="0">
                        <a:spcAft>
                          <a:spcPts val="0"/>
                        </a:spcAft>
                        <a:buFont typeface="Symbol"/>
                        <a:buChar char=""/>
                      </a:pPr>
                      <a:r>
                        <a:rPr lang="en-US" sz="2800" dirty="0">
                          <a:latin typeface="Times New Roman"/>
                        </a:rPr>
                        <a:t>Mild </a:t>
                      </a:r>
                      <a:endParaRPr lang="en-US" sz="2800" dirty="0">
                        <a:latin typeface="Calibri"/>
                      </a:endParaRPr>
                    </a:p>
                    <a:p>
                      <a:pPr marL="342900" lvl="0" indent="-342900" algn="l" rtl="0">
                        <a:spcAft>
                          <a:spcPts val="0"/>
                        </a:spcAft>
                        <a:buFont typeface="Symbol"/>
                        <a:buChar char=""/>
                      </a:pPr>
                      <a:r>
                        <a:rPr lang="en-US" sz="2800" dirty="0">
                          <a:latin typeface="Times New Roman"/>
                        </a:rPr>
                        <a:t>Prominent</a:t>
                      </a:r>
                      <a:endParaRPr lang="en-US" sz="2800" dirty="0">
                        <a:latin typeface="Calibri"/>
                      </a:endParaRPr>
                    </a:p>
                    <a:p>
                      <a:pPr marL="342900" lvl="0" indent="-342900" algn="l" rtl="0">
                        <a:lnSpc>
                          <a:spcPct val="115000"/>
                        </a:lnSpc>
                        <a:spcAft>
                          <a:spcPts val="0"/>
                        </a:spcAft>
                        <a:buFont typeface="Symbol"/>
                        <a:buChar char=""/>
                      </a:pPr>
                      <a:endParaRPr lang="en-US" sz="2800" smtClean="0">
                        <a:latin typeface="Times New Roman"/>
                        <a:ea typeface="Calibri"/>
                        <a:cs typeface="Arial"/>
                      </a:endParaRPr>
                    </a:p>
                    <a:p>
                      <a:pPr marL="342900" lvl="0" indent="-342900" algn="l" rtl="0">
                        <a:lnSpc>
                          <a:spcPct val="115000"/>
                        </a:lnSpc>
                        <a:spcAft>
                          <a:spcPts val="0"/>
                        </a:spcAft>
                        <a:buFont typeface="Symbol"/>
                        <a:buChar char=""/>
                      </a:pPr>
                      <a:r>
                        <a:rPr lang="en-US" sz="2800" smtClean="0">
                          <a:latin typeface="Times New Roman"/>
                          <a:ea typeface="Calibri"/>
                          <a:cs typeface="Arial"/>
                        </a:rPr>
                        <a:t>Present</a:t>
                      </a:r>
                      <a:endParaRPr lang="en-US" sz="2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Font typeface="Symbol"/>
                        <a:buChar char=""/>
                      </a:pPr>
                      <a:r>
                        <a:rPr lang="en-US" sz="2800" dirty="0">
                          <a:latin typeface="Times New Roman"/>
                        </a:rPr>
                        <a:t>Occlusion of both artery and vein</a:t>
                      </a:r>
                      <a:endParaRPr lang="en-US" sz="2800" dirty="0">
                        <a:latin typeface="Calibri"/>
                      </a:endParaRPr>
                    </a:p>
                    <a:p>
                      <a:pPr marL="342900" lvl="0" indent="-342900" algn="l" rtl="0">
                        <a:spcAft>
                          <a:spcPts val="0"/>
                        </a:spcAft>
                        <a:buFont typeface="Symbol"/>
                        <a:buChar char=""/>
                      </a:pPr>
                      <a:r>
                        <a:rPr lang="en-US" sz="2800" dirty="0">
                          <a:latin typeface="Times New Roman"/>
                        </a:rPr>
                        <a:t>Occurs in internal organs and limbs</a:t>
                      </a:r>
                      <a:endParaRPr lang="en-US" sz="2800" dirty="0">
                        <a:latin typeface="Calibri"/>
                      </a:endParaRPr>
                    </a:p>
                    <a:p>
                      <a:pPr marL="342900" lvl="0" indent="-342900" algn="l" rtl="0">
                        <a:spcAft>
                          <a:spcPts val="0"/>
                        </a:spcAft>
                        <a:buFont typeface="Symbol"/>
                        <a:buChar char=""/>
                      </a:pPr>
                      <a:r>
                        <a:rPr lang="en-US" sz="2800" dirty="0">
                          <a:latin typeface="Times New Roman"/>
                        </a:rPr>
                        <a:t>The gangrenous part is edematous and swollen</a:t>
                      </a:r>
                      <a:endParaRPr lang="en-US" sz="2800" dirty="0">
                        <a:latin typeface="Calibri"/>
                      </a:endParaRPr>
                    </a:p>
                    <a:p>
                      <a:pPr marL="342900" lvl="0" indent="-342900" algn="l" rtl="0">
                        <a:spcAft>
                          <a:spcPts val="0"/>
                        </a:spcAft>
                        <a:buFont typeface="Symbol"/>
                        <a:buChar char=""/>
                      </a:pPr>
                      <a:endParaRPr lang="en-US" sz="2800" dirty="0" smtClean="0">
                        <a:latin typeface="Times New Roman"/>
                      </a:endParaRPr>
                    </a:p>
                    <a:p>
                      <a:pPr marL="342900" lvl="0" indent="-342900" algn="l" rtl="0">
                        <a:spcAft>
                          <a:spcPts val="0"/>
                        </a:spcAft>
                        <a:buFont typeface="Symbol"/>
                        <a:buChar char=""/>
                      </a:pPr>
                      <a:r>
                        <a:rPr lang="en-US" sz="2800" dirty="0" smtClean="0">
                          <a:latin typeface="Times New Roman"/>
                        </a:rPr>
                        <a:t>Rapid </a:t>
                      </a:r>
                      <a:endParaRPr lang="en-US" sz="2800" dirty="0">
                        <a:latin typeface="Calibri"/>
                      </a:endParaRPr>
                    </a:p>
                    <a:p>
                      <a:pPr marL="342900" lvl="0" indent="-342900" algn="l" rtl="0">
                        <a:spcAft>
                          <a:spcPts val="0"/>
                        </a:spcAft>
                        <a:buFont typeface="Symbol"/>
                        <a:buChar char=""/>
                      </a:pPr>
                      <a:r>
                        <a:rPr lang="en-US" sz="2800" dirty="0">
                          <a:latin typeface="Times New Roman"/>
                        </a:rPr>
                        <a:t>Severe </a:t>
                      </a:r>
                      <a:endParaRPr lang="en-US" sz="2800" dirty="0">
                        <a:latin typeface="Calibri"/>
                      </a:endParaRPr>
                    </a:p>
                    <a:p>
                      <a:pPr marL="342900" lvl="0" indent="-342900" algn="l" rtl="0">
                        <a:spcAft>
                          <a:spcPts val="0"/>
                        </a:spcAft>
                        <a:buFont typeface="Symbol"/>
                        <a:buChar char=""/>
                      </a:pPr>
                      <a:r>
                        <a:rPr lang="en-US" sz="2800" dirty="0">
                          <a:latin typeface="Times New Roman"/>
                        </a:rPr>
                        <a:t>Poor</a:t>
                      </a:r>
                      <a:endParaRPr lang="en-US" sz="2800" dirty="0">
                        <a:latin typeface="Calibri"/>
                      </a:endParaRPr>
                    </a:p>
                    <a:p>
                      <a:pPr marL="102870" algn="l" rtl="0">
                        <a:spcAft>
                          <a:spcPts val="0"/>
                        </a:spcAft>
                      </a:pPr>
                      <a:r>
                        <a:rPr lang="en-US" sz="2800" dirty="0">
                          <a:latin typeface="Times New Roman"/>
                        </a:rPr>
                        <a:t> </a:t>
                      </a:r>
                      <a:endParaRPr lang="en-US" sz="2800" dirty="0">
                        <a:latin typeface="Calibri"/>
                      </a:endParaRPr>
                    </a:p>
                    <a:p>
                      <a:pPr marL="342900" lvl="0" indent="-342900" algn="l" rtl="0">
                        <a:lnSpc>
                          <a:spcPct val="115000"/>
                        </a:lnSpc>
                        <a:spcAft>
                          <a:spcPts val="0"/>
                        </a:spcAft>
                        <a:buFont typeface="Symbol"/>
                        <a:buChar char=""/>
                      </a:pPr>
                      <a:r>
                        <a:rPr lang="en-US" sz="2800" dirty="0">
                          <a:latin typeface="Times New Roman"/>
                          <a:ea typeface="Calibri"/>
                          <a:cs typeface="Arial"/>
                        </a:rPr>
                        <a:t>Absent</a:t>
                      </a:r>
                      <a:endParaRPr lang="en-US" sz="2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47777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1"/>
          <p:cNvSpPr txBox="1">
            <a:spLocks noChangeArrowheads="1"/>
          </p:cNvSpPr>
          <p:nvPr/>
        </p:nvSpPr>
        <p:spPr bwMode="auto">
          <a:xfrm>
            <a:off x="1905000" y="22098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600" b="1">
                <a:solidFill>
                  <a:srgbClr val="3333FF"/>
                </a:solidFill>
                <a:latin typeface="Palace Script MT" pitchFamily="66" charset="0"/>
              </a:rPr>
              <a:t>Thank you</a:t>
            </a:r>
          </a:p>
        </p:txBody>
      </p:sp>
    </p:spTree>
    <p:extLst>
      <p:ext uri="{BB962C8B-B14F-4D97-AF65-F5344CB8AC3E}">
        <p14:creationId xmlns:p14="http://schemas.microsoft.com/office/powerpoint/2010/main" val="634790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5486400" cy="1143000"/>
          </a:xfrm>
          <a:solidFill>
            <a:schemeClr val="accent5"/>
          </a:solidFill>
        </p:spPr>
        <p:txBody>
          <a:bodyPr/>
          <a:lstStyle/>
          <a:p>
            <a:pPr eaLnBrk="1" hangingPunct="1">
              <a:defRPr/>
            </a:pPr>
            <a:r>
              <a:rPr lang="en-US" sz="4000" b="1" dirty="0" smtClean="0">
                <a:solidFill>
                  <a:srgbClr val="FFFF00"/>
                </a:solidFill>
                <a:cs typeface="Arial" pitchFamily="34" charset="0"/>
              </a:rPr>
              <a:t> CLOUDY SWELLING</a:t>
            </a:r>
          </a:p>
        </p:txBody>
      </p:sp>
      <p:sp>
        <p:nvSpPr>
          <p:cNvPr id="33795" name="Content Placeholder 2"/>
          <p:cNvSpPr>
            <a:spLocks noGrp="1"/>
          </p:cNvSpPr>
          <p:nvPr>
            <p:ph idx="1"/>
          </p:nvPr>
        </p:nvSpPr>
        <p:spPr>
          <a:xfrm>
            <a:off x="179512" y="1140222"/>
            <a:ext cx="8507288" cy="5745162"/>
          </a:xfrm>
        </p:spPr>
        <p:txBody>
          <a:bodyPr rtlCol="0">
            <a:noAutofit/>
          </a:bodyPr>
          <a:lstStyle/>
          <a:p>
            <a:pPr marL="468313" indent="-468313" algn="l" rtl="0" eaLnBrk="1" fontAlgn="auto" hangingPunct="1">
              <a:spcAft>
                <a:spcPts val="0"/>
              </a:spcAft>
              <a:buFont typeface="Arial" charset="0"/>
              <a:buNone/>
              <a:defRPr/>
            </a:pPr>
            <a:r>
              <a:rPr lang="en-US" sz="3600" b="1" dirty="0" smtClean="0">
                <a:cs typeface="+mn-cs"/>
              </a:rPr>
              <a:t>Definition: </a:t>
            </a:r>
          </a:p>
          <a:p>
            <a:pPr marL="468313" indent="-468313" algn="l" rtl="0" eaLnBrk="1" fontAlgn="auto" hangingPunct="1">
              <a:spcAft>
                <a:spcPts val="0"/>
              </a:spcAft>
              <a:buFont typeface="Arial" charset="0"/>
              <a:buNone/>
              <a:defRPr/>
            </a:pPr>
            <a:r>
              <a:rPr lang="en-US" sz="3600" dirty="0" smtClean="0">
                <a:solidFill>
                  <a:srgbClr val="3333FF"/>
                </a:solidFill>
                <a:cs typeface="+mn-cs"/>
              </a:rPr>
              <a:t>Reversible</a:t>
            </a:r>
            <a:r>
              <a:rPr lang="en-US" sz="3600" dirty="0" smtClean="0">
                <a:cs typeface="+mn-cs"/>
              </a:rPr>
              <a:t> cell injury characterized morphologically by </a:t>
            </a:r>
            <a:r>
              <a:rPr lang="en-US" sz="3600" dirty="0" smtClean="0">
                <a:solidFill>
                  <a:srgbClr val="3333FF"/>
                </a:solidFill>
                <a:cs typeface="+mn-cs"/>
              </a:rPr>
              <a:t>swelling</a:t>
            </a:r>
            <a:r>
              <a:rPr lang="en-US" sz="3600" dirty="0" smtClean="0">
                <a:cs typeface="+mn-cs"/>
              </a:rPr>
              <a:t> of the cells and </a:t>
            </a:r>
            <a:r>
              <a:rPr lang="en-US" sz="3600" dirty="0" smtClean="0">
                <a:solidFill>
                  <a:srgbClr val="3333FF"/>
                </a:solidFill>
                <a:cs typeface="+mn-cs"/>
              </a:rPr>
              <a:t>granularity</a:t>
            </a:r>
            <a:r>
              <a:rPr lang="en-US" sz="3600" dirty="0" smtClean="0">
                <a:cs typeface="+mn-cs"/>
              </a:rPr>
              <a:t> of the cytoplasm. </a:t>
            </a:r>
          </a:p>
          <a:p>
            <a:pPr marL="468313" indent="-468313" algn="l" rtl="0" eaLnBrk="1" fontAlgn="auto" hangingPunct="1">
              <a:spcAft>
                <a:spcPts val="0"/>
              </a:spcAft>
              <a:buFont typeface="Arial" charset="0"/>
              <a:buNone/>
              <a:defRPr/>
            </a:pPr>
            <a:r>
              <a:rPr lang="en-US" sz="3600" dirty="0" smtClean="0">
                <a:cs typeface="+mn-cs"/>
              </a:rPr>
              <a:t>Cellular swelling is due to </a:t>
            </a:r>
            <a:r>
              <a:rPr lang="en-US" sz="3600" dirty="0" smtClean="0">
                <a:solidFill>
                  <a:srgbClr val="3333FF"/>
                </a:solidFill>
                <a:cs typeface="+mn-cs"/>
              </a:rPr>
              <a:t>water accumulation.</a:t>
            </a:r>
          </a:p>
          <a:p>
            <a:pPr marL="468313" indent="-468313" algn="l" rtl="0" eaLnBrk="1" fontAlgn="auto" hangingPunct="1">
              <a:spcAft>
                <a:spcPts val="0"/>
              </a:spcAft>
              <a:buFont typeface="Arial" pitchFamily="34" charset="0"/>
              <a:buNone/>
              <a:defRPr/>
            </a:pPr>
            <a:r>
              <a:rPr lang="en-US" sz="3600" dirty="0" smtClean="0">
                <a:cs typeface="Arial" pitchFamily="34" charset="0"/>
              </a:rPr>
              <a:t>Excess </a:t>
            </a:r>
            <a:r>
              <a:rPr lang="en-US" sz="3600" dirty="0" smtClean="0">
                <a:solidFill>
                  <a:srgbClr val="3333FF"/>
                </a:solidFill>
                <a:cs typeface="Arial" pitchFamily="34" charset="0"/>
              </a:rPr>
              <a:t>water accumulation</a:t>
            </a:r>
            <a:r>
              <a:rPr lang="en-US" sz="3600" dirty="0" smtClean="0">
                <a:cs typeface="Arial" pitchFamily="34" charset="0"/>
              </a:rPr>
              <a:t> inside the cells forming </a:t>
            </a:r>
            <a:r>
              <a:rPr lang="en-US" sz="3600" dirty="0" smtClean="0">
                <a:solidFill>
                  <a:srgbClr val="3333FF"/>
                </a:solidFill>
                <a:cs typeface="Arial" pitchFamily="34" charset="0"/>
              </a:rPr>
              <a:t>vacuoles</a:t>
            </a:r>
            <a:r>
              <a:rPr lang="en-US" sz="3600" dirty="0" smtClean="0">
                <a:cs typeface="Arial" pitchFamily="34" charset="0"/>
              </a:rPr>
              <a:t> in the cytoplasm (</a:t>
            </a:r>
            <a:r>
              <a:rPr lang="en-US" sz="4000" b="1" dirty="0" err="1" smtClean="0">
                <a:solidFill>
                  <a:srgbClr val="FF0000"/>
                </a:solidFill>
                <a:latin typeface="+mj-lt"/>
                <a:ea typeface="+mj-ea"/>
                <a:cs typeface="Arial" pitchFamily="34" charset="0"/>
              </a:rPr>
              <a:t>Hydropic</a:t>
            </a:r>
            <a:r>
              <a:rPr lang="en-US" sz="4000" b="1" dirty="0" smtClean="0">
                <a:solidFill>
                  <a:srgbClr val="FF0000"/>
                </a:solidFill>
                <a:latin typeface="+mj-lt"/>
                <a:ea typeface="+mj-ea"/>
                <a:cs typeface="Arial" pitchFamily="34" charset="0"/>
              </a:rPr>
              <a:t> degeneration</a:t>
            </a:r>
            <a:r>
              <a:rPr lang="en-US" sz="3600" dirty="0" smtClean="0">
                <a:cs typeface="Arial" pitchFamily="34" charset="0"/>
              </a:rPr>
              <a:t>) </a:t>
            </a:r>
          </a:p>
          <a:p>
            <a:pPr marL="468313" indent="-468313" algn="l" rtl="0" eaLnBrk="1" fontAlgn="auto" hangingPunct="1">
              <a:spcAft>
                <a:spcPts val="0"/>
              </a:spcAft>
              <a:buFont typeface="Arial" charset="0"/>
              <a:buNone/>
              <a:defRPr/>
            </a:pPr>
            <a:endParaRPr lang="en-US" sz="3600" dirty="0" smtClean="0">
              <a:solidFill>
                <a:srgbClr val="3333FF"/>
              </a:solidFill>
              <a:cs typeface="+mn-cs"/>
            </a:endParaRPr>
          </a:p>
          <a:p>
            <a:pPr marL="468313" indent="-468313" algn="l" rtl="0" eaLnBrk="1" fontAlgn="auto" hangingPunct="1">
              <a:spcAft>
                <a:spcPts val="0"/>
              </a:spcAft>
              <a:buFont typeface="Arial" charset="0"/>
              <a:buNone/>
              <a:defRPr/>
            </a:pPr>
            <a:endParaRPr lang="en-US" sz="3600" dirty="0" smtClean="0">
              <a:solidFill>
                <a:srgbClr val="3333FF"/>
              </a:solidFill>
              <a:cs typeface="+mn-cs"/>
            </a:endParaRPr>
          </a:p>
          <a:p>
            <a:pPr marL="468313" indent="-468313" algn="l" rtl="0" eaLnBrk="1" fontAlgn="auto" hangingPunct="1">
              <a:spcAft>
                <a:spcPts val="0"/>
              </a:spcAft>
              <a:buFont typeface="Arial" charset="0"/>
              <a:buNone/>
              <a:defRPr/>
            </a:pPr>
            <a:r>
              <a:rPr lang="en-US" sz="3600" dirty="0" smtClean="0">
                <a:solidFill>
                  <a:srgbClr val="3333FF"/>
                </a:solidFill>
                <a:cs typeface="+mn-cs"/>
              </a:rPr>
              <a:t> </a:t>
            </a:r>
            <a:r>
              <a:rPr lang="en-US" sz="3600" dirty="0" smtClean="0">
                <a:cs typeface="+mn-cs"/>
              </a:rPr>
              <a:t/>
            </a:r>
            <a:br>
              <a:rPr lang="en-US" sz="3600" dirty="0" smtClean="0">
                <a:cs typeface="+mn-cs"/>
              </a:rPr>
            </a:br>
            <a:r>
              <a:rPr lang="en-US" sz="3600" dirty="0" smtClean="0">
                <a:cs typeface="+mn-cs"/>
              </a:rPr>
              <a:t/>
            </a:r>
            <a:br>
              <a:rPr lang="en-US" sz="3600" dirty="0" smtClean="0">
                <a:cs typeface="+mn-cs"/>
              </a:rPr>
            </a:br>
            <a:endParaRPr lang="en-US" sz="3600" dirty="0" smtClean="0">
              <a:cs typeface="+mn-cs"/>
            </a:endParaRPr>
          </a:p>
        </p:txBody>
      </p:sp>
      <p:pic>
        <p:nvPicPr>
          <p:cNvPr id="9220" name="Picture 4" descr="Apoptosis%20vs%20Necrosis"/>
          <p:cNvPicPr>
            <a:picLocks noChangeAspect="1" noChangeArrowheads="1"/>
          </p:cNvPicPr>
          <p:nvPr/>
        </p:nvPicPr>
        <p:blipFill>
          <a:blip r:embed="rId2">
            <a:extLst>
              <a:ext uri="{28A0092B-C50C-407E-A947-70E740481C1C}">
                <a14:useLocalDpi xmlns:a14="http://schemas.microsoft.com/office/drawing/2010/main" val="0"/>
              </a:ext>
            </a:extLst>
          </a:blip>
          <a:srcRect l="21056" t="925" r="32034" b="73346"/>
          <a:stretch>
            <a:fillRect/>
          </a:stretch>
        </p:blipFill>
        <p:spPr bwMode="auto">
          <a:xfrm>
            <a:off x="5181600" y="0"/>
            <a:ext cx="3962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04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685800"/>
            <a:ext cx="8610600" cy="6055568"/>
          </a:xfrm>
        </p:spPr>
        <p:txBody>
          <a:bodyPr/>
          <a:lstStyle/>
          <a:p>
            <a:pPr marL="468313" indent="-468313" algn="l" rtl="0" eaLnBrk="1" hangingPunct="1">
              <a:buFont typeface="Arial" pitchFamily="34" charset="0"/>
              <a:buNone/>
            </a:pPr>
            <a:r>
              <a:rPr lang="en-US" sz="4000" b="1" dirty="0" smtClean="0">
                <a:latin typeface="Times New Roman" pitchFamily="18" charset="0"/>
                <a:cs typeface="Times New Roman" pitchFamily="18" charset="0"/>
              </a:rPr>
              <a:t>Pathogenesis: </a:t>
            </a:r>
          </a:p>
          <a:p>
            <a:pPr marL="468313" indent="-468313" algn="l" rtl="0" eaLnBrk="1" hangingPunct="1"/>
            <a:r>
              <a:rPr lang="en-US" sz="4000" dirty="0" smtClean="0">
                <a:latin typeface="Times New Roman" pitchFamily="18" charset="0"/>
                <a:cs typeface="Times New Roman" pitchFamily="18" charset="0"/>
              </a:rPr>
              <a:t>The activity of plasma membrane energy </a:t>
            </a:r>
            <a:r>
              <a:rPr lang="en-US" sz="4000" dirty="0" err="1" smtClean="0">
                <a:latin typeface="Times New Roman" pitchFamily="18" charset="0"/>
                <a:cs typeface="Times New Roman" pitchFamily="18" charset="0"/>
              </a:rPr>
              <a:t>dependant</a:t>
            </a:r>
            <a:r>
              <a:rPr lang="en-US" sz="4000" dirty="0" smtClean="0">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sodium pump is reduced </a:t>
            </a:r>
            <a:r>
              <a:rPr lang="en-US" sz="4000" dirty="0" smtClean="0">
                <a:latin typeface="Times New Roman" pitchFamily="18" charset="0"/>
                <a:cs typeface="Times New Roman" pitchFamily="18" charset="0"/>
              </a:rPr>
              <a:t>due to depletion of ATP leading to increase intracellular accumulation of sodium and decrease diffusion of potassium out of the cell </a:t>
            </a:r>
            <a:r>
              <a:rPr lang="en-US" sz="4000" dirty="0" smtClean="0">
                <a:cs typeface="Arial" pitchFamily="34" charset="0"/>
              </a:rPr>
              <a:t>This, in turn, leads to rapid flow of water into the cell</a:t>
            </a:r>
            <a:r>
              <a:rPr lang="en-US" sz="4000" dirty="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58171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TotalTime>
  <Words>2887</Words>
  <Application>Microsoft Office PowerPoint</Application>
  <PresentationFormat>عرض على الشاشة (3:4)‏</PresentationFormat>
  <Paragraphs>316</Paragraphs>
  <Slides>75</Slides>
  <Notes>0</Notes>
  <HiddenSlides>0</HiddenSlides>
  <MMClips>0</MMClips>
  <ScaleCrop>false</ScaleCrop>
  <HeadingPairs>
    <vt:vector size="4" baseType="variant">
      <vt:variant>
        <vt:lpstr>نسق</vt:lpstr>
      </vt:variant>
      <vt:variant>
        <vt:i4>1</vt:i4>
      </vt:variant>
      <vt:variant>
        <vt:lpstr>عناوين الشرائح</vt:lpstr>
      </vt:variant>
      <vt:variant>
        <vt:i4>75</vt:i4>
      </vt:variant>
    </vt:vector>
  </HeadingPairs>
  <TitlesOfParts>
    <vt:vector size="76" baseType="lpstr">
      <vt:lpstr>تدفق</vt:lpstr>
      <vt:lpstr>Cell Response to Injury </vt:lpstr>
      <vt:lpstr> Causes of Cell Injury</vt:lpstr>
      <vt:lpstr>عرض تقديمي في PowerPoint</vt:lpstr>
      <vt:lpstr>عرض تقديمي في PowerPoint</vt:lpstr>
      <vt:lpstr>عرض تقديمي في PowerPoint</vt:lpstr>
      <vt:lpstr>عرض تقديمي في PowerPoint</vt:lpstr>
      <vt:lpstr>عرض تقديمي في PowerPoint</vt:lpstr>
      <vt:lpstr> CLOUDY SWELLING</vt:lpstr>
      <vt:lpstr>عرض تقديمي في PowerPoint</vt:lpstr>
      <vt:lpstr> Pathological Features</vt:lpstr>
      <vt:lpstr>عرض تقديمي في PowerPoint</vt:lpstr>
      <vt:lpstr> Hydropic degeneration:</vt:lpstr>
      <vt:lpstr> FATTY Change</vt:lpstr>
      <vt:lpstr>عرض تقديمي في PowerPoint</vt:lpstr>
      <vt:lpstr>عرض تقديمي في PowerPoint</vt:lpstr>
      <vt:lpstr>عرض تقديمي في PowerPoint</vt:lpstr>
      <vt:lpstr>عرض تقديمي في PowerPoint</vt:lpstr>
      <vt:lpstr>Fatty Degeneration of the liver</vt:lpstr>
      <vt:lpstr>Hyaline change</vt:lpstr>
      <vt:lpstr>INTRACELLULAR HYALINE</vt:lpstr>
      <vt:lpstr>عرض تقديمي في PowerPoint</vt:lpstr>
      <vt:lpstr>عرض تقديمي في PowerPoint</vt:lpstr>
      <vt:lpstr>عرض تقديمي في PowerPoint</vt:lpstr>
      <vt:lpstr>EXTRACELLULAR HYALINE</vt:lpstr>
      <vt:lpstr>عرض تقديمي في PowerPoint</vt:lpstr>
      <vt:lpstr>عرض تقديمي في PowerPoint</vt:lpstr>
      <vt:lpstr>Irreversible cell injury  NECROSIS</vt:lpstr>
      <vt:lpstr>عرض تقديمي في PowerPoint</vt:lpstr>
      <vt:lpstr>عرض تقديمي في PowerPoint</vt:lpstr>
      <vt:lpstr>عرض تقديمي في PowerPoint</vt:lpstr>
      <vt:lpstr>عرض تقديمي في PowerPoint</vt:lpstr>
      <vt:lpstr> Types of Necrosis</vt:lpstr>
      <vt:lpstr> 1- Coagulative Necrosis</vt:lpstr>
      <vt:lpstr>Infarction of the kidney</vt:lpstr>
      <vt:lpstr>Infarction of the spleen</vt:lpstr>
      <vt:lpstr> 2- Liquefactive Necrosis</vt:lpstr>
      <vt:lpstr>عرض تقديمي في PowerPoint</vt:lpstr>
      <vt:lpstr> 3- Caseation Necrosis</vt:lpstr>
      <vt:lpstr>عرض تقديمي في PowerPoint</vt:lpstr>
      <vt:lpstr>Caseation necrosis</vt:lpstr>
      <vt:lpstr> 4- Fat Necrosis</vt:lpstr>
      <vt:lpstr>عرض تقديمي في PowerPoint</vt:lpstr>
      <vt:lpstr>عرض تقديمي في PowerPoint</vt:lpstr>
      <vt:lpstr>5- Fibrinoid necrosis</vt:lpstr>
      <vt:lpstr>عرض تقديمي في PowerPoint</vt:lpstr>
      <vt:lpstr>عرض تقديمي في PowerPoint</vt:lpstr>
      <vt:lpstr> APOPTOSIS </vt:lpstr>
      <vt:lpstr>  Morphological Changes  </vt:lpstr>
      <vt:lpstr>عرض تقديمي في PowerPoint</vt:lpstr>
      <vt:lpstr>عرض تقديمي في PowerPoint</vt:lpstr>
      <vt:lpstr>APOPTOSIS:</vt:lpstr>
      <vt:lpstr>عرض تقديمي في PowerPoint</vt:lpstr>
      <vt:lpstr>عرض تقديمي في PowerPoint</vt:lpstr>
      <vt:lpstr>عرض تقديمي في PowerPoint</vt:lpstr>
      <vt:lpstr>Gangrene</vt:lpstr>
      <vt:lpstr>AETIOLOGY</vt:lpstr>
      <vt:lpstr>عرض تقديمي في PowerPoint</vt:lpstr>
      <vt:lpstr>عرض تقديمي في PowerPoint</vt:lpstr>
      <vt:lpstr>1- Dry gangrene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Moist gangrene</vt:lpstr>
      <vt:lpstr>عرض تقديمي في PowerPoint</vt:lpstr>
      <vt:lpstr>عرض تقديمي في PowerPoint</vt:lpstr>
      <vt:lpstr>3- Infective gangrene</vt:lpstr>
      <vt:lpstr>عرض تقديمي في PowerPoint</vt:lpstr>
      <vt:lpstr>4- Gas gangrene</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Response to Injury </dc:title>
  <dc:creator>HP</dc:creator>
  <cp:lastModifiedBy>HP</cp:lastModifiedBy>
  <cp:revision>64</cp:revision>
  <dcterms:created xsi:type="dcterms:W3CDTF">2020-02-18T08:30:41Z</dcterms:created>
  <dcterms:modified xsi:type="dcterms:W3CDTF">2020-02-27T06:42:41Z</dcterms:modified>
</cp:coreProperties>
</file>