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6" r:id="rId2"/>
  </p:sldMasterIdLst>
  <p:notesMasterIdLst>
    <p:notesMasterId r:id="rId26"/>
  </p:notesMasterIdLst>
  <p:sldIdLst>
    <p:sldId id="256" r:id="rId3"/>
    <p:sldId id="258" r:id="rId4"/>
    <p:sldId id="257" r:id="rId5"/>
    <p:sldId id="259" r:id="rId6"/>
    <p:sldId id="278" r:id="rId7"/>
    <p:sldId id="260" r:id="rId8"/>
    <p:sldId id="261" r:id="rId9"/>
    <p:sldId id="262" r:id="rId10"/>
    <p:sldId id="263" r:id="rId11"/>
    <p:sldId id="264" r:id="rId12"/>
    <p:sldId id="265" r:id="rId13"/>
    <p:sldId id="276" r:id="rId14"/>
    <p:sldId id="266" r:id="rId15"/>
    <p:sldId id="267" r:id="rId16"/>
    <p:sldId id="270" r:id="rId17"/>
    <p:sldId id="268" r:id="rId18"/>
    <p:sldId id="269" r:id="rId19"/>
    <p:sldId id="271" r:id="rId20"/>
    <p:sldId id="272" r:id="rId21"/>
    <p:sldId id="273" r:id="rId22"/>
    <p:sldId id="274" r:id="rId23"/>
    <p:sldId id="275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1A9ABD9-FE18-440C-B72A-3C9CA6886659}" type="datetimeFigureOut">
              <a:rPr lang="ar-EG" smtClean="0"/>
              <a:t>13/07/1440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398BDBA-9516-4460-B95C-A4C0314B531F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5231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FE7336-A8D0-4C15-9C3D-5857374F5DB6}" type="slidenum">
              <a:rPr lang="ar-EG" altLang="ar-EG">
                <a:solidFill>
                  <a:prstClr val="black"/>
                </a:solidFill>
              </a:rPr>
              <a:pPr/>
              <a:t>2</a:t>
            </a:fld>
            <a:endParaRPr lang="en-US" altLang="ar-EG">
              <a:solidFill>
                <a:prstClr val="black"/>
              </a:solidFill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EG" alt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12481-B545-4E37-A33C-7CF92F4AB1C7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051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899D2-BEAC-4754-9C1D-CD7C03C1CFA1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789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4E68-A542-4F4D-8945-8E9271954A2C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425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EEB5-235E-46C7-B1F0-2C62D9F8F29E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30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F5C3-ABF5-454D-A8DF-8959FCC600DD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573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42A45-5101-42AC-9F58-C47D09312E27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9719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95908-7D95-42E0-9B62-E00D1281C3C0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643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2762-69AD-4A77-8DFD-C5931EB224AD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83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0DE8-1412-4274-B325-A274E66E3112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209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F693-E048-4DE7-B02D-B3724224308B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33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E060C-A086-40AD-A66D-473E86DBD3DE}" type="slidenum">
              <a:rPr lang="ar-EG" altLang="ar-EG" smtClean="0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1823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8E988B-AE4D-4173-A2A4-5FD16AFC855A}" type="slidenum">
              <a:rPr lang="ar-EG" altLang="ar-EG">
                <a:solidFill>
                  <a:srgbClr val="FFFFFF"/>
                </a:solidFill>
              </a:rPr>
              <a:pPr/>
              <a:t>‹#›</a:t>
            </a:fld>
            <a:endParaRPr lang="en-US" altLang="ar-EG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ar-EG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6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1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Anxiety disorders </a:t>
            </a:r>
            <a:endParaRPr lang="ar-EG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Dr</a:t>
            </a:r>
            <a:r>
              <a:rPr lang="en-US" b="1" dirty="0" smtClean="0">
                <a:solidFill>
                  <a:schemeClr val="tx1"/>
                </a:solidFill>
              </a:rPr>
              <a:t>/Saber </a:t>
            </a:r>
            <a:r>
              <a:rPr lang="en-US" b="1" dirty="0" err="1">
                <a:solidFill>
                  <a:schemeClr val="tx1"/>
                </a:solidFill>
              </a:rPr>
              <a:t>H</a:t>
            </a:r>
            <a:r>
              <a:rPr lang="en-US" b="1" dirty="0" err="1" smtClean="0">
                <a:solidFill>
                  <a:schemeClr val="tx1"/>
                </a:solidFill>
              </a:rPr>
              <a:t>adad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Lecturer of Psychiatry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Sohag</a:t>
            </a:r>
            <a:r>
              <a:rPr lang="en-US" b="1" dirty="0" smtClean="0">
                <a:solidFill>
                  <a:schemeClr val="tx1"/>
                </a:solidFill>
              </a:rPr>
              <a:t> University</a:t>
            </a:r>
            <a:endParaRPr lang="ar-EG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687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Agoraphobia 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rgbClr val="000000"/>
              </a:solidFill>
              <a:ea typeface="CharisSIL"/>
              <a:cs typeface="Calibri"/>
            </a:endParaRPr>
          </a:p>
          <a:p>
            <a:r>
              <a:rPr lang="en-US" sz="3600" b="1" dirty="0" smtClean="0">
                <a:solidFill>
                  <a:schemeClr val="tx2"/>
                </a:solidFill>
                <a:ea typeface="CharisSIL"/>
                <a:cs typeface="Calibri"/>
              </a:rPr>
              <a:t>Definition:</a:t>
            </a:r>
            <a:r>
              <a:rPr lang="en-US" sz="3600" dirty="0">
                <a:solidFill>
                  <a:srgbClr val="000000"/>
                </a:solidFill>
                <a:ea typeface="CharisSIL"/>
                <a:cs typeface="Calibri"/>
              </a:rPr>
              <a:t> F</a:t>
            </a:r>
            <a:r>
              <a:rPr lang="en-US" sz="3600" dirty="0" smtClean="0">
                <a:solidFill>
                  <a:srgbClr val="000000"/>
                </a:solidFill>
                <a:ea typeface="CharisSIL"/>
                <a:cs typeface="Calibri"/>
              </a:rPr>
              <a:t>ear </a:t>
            </a:r>
            <a:r>
              <a:rPr lang="en-US" sz="3600" dirty="0">
                <a:solidFill>
                  <a:srgbClr val="000000"/>
                </a:solidFill>
                <a:ea typeface="CharisSIL"/>
                <a:cs typeface="Calibri"/>
              </a:rPr>
              <a:t>of or anxiety regarding places from which escape might be di</a:t>
            </a:r>
            <a:r>
              <a:rPr lang="en-US" sz="3600" dirty="0">
                <a:solidFill>
                  <a:srgbClr val="000000"/>
                </a:solidFill>
                <a:ea typeface="MS Mincho"/>
                <a:cs typeface="Calibri"/>
              </a:rPr>
              <a:t>ffi</a:t>
            </a:r>
            <a:r>
              <a:rPr lang="en-US" sz="3600" dirty="0">
                <a:solidFill>
                  <a:srgbClr val="000000"/>
                </a:solidFill>
                <a:ea typeface="CharisSIL"/>
                <a:cs typeface="Calibri"/>
              </a:rPr>
              <a:t>cult</a:t>
            </a:r>
            <a:r>
              <a:rPr lang="en-US" sz="3600" dirty="0" smtClean="0">
                <a:solidFill>
                  <a:srgbClr val="000000"/>
                </a:solidFill>
                <a:ea typeface="CharisSIL"/>
                <a:cs typeface="Calibri"/>
              </a:rPr>
              <a:t>.</a:t>
            </a:r>
          </a:p>
          <a:p>
            <a:r>
              <a:rPr lang="en-US" sz="3600" dirty="0" smtClean="0">
                <a:solidFill>
                  <a:srgbClr val="000000"/>
                </a:solidFill>
                <a:ea typeface="CharisSIL"/>
                <a:cs typeface="Calibri"/>
              </a:rPr>
              <a:t>¾ patients have comorbid panic disorder.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  <a:ea typeface="CharisSIL"/>
              <a:cs typeface="Calibri"/>
            </a:endParaRPr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88092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172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u="sng" dirty="0" smtClean="0">
                <a:solidFill>
                  <a:schemeClr val="tx2"/>
                </a:solidFill>
              </a:rPr>
              <a:t>DSM-5 diagnostic criteria:</a:t>
            </a: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UcPeriod"/>
            </a:pPr>
            <a:r>
              <a:rPr lang="en-US" dirty="0">
                <a:ea typeface="Times New Roman"/>
                <a:cs typeface="Calibri"/>
              </a:rPr>
              <a:t>Marked fear or anxiety about </a:t>
            </a:r>
            <a:r>
              <a:rPr lang="en-US" b="1" dirty="0">
                <a:solidFill>
                  <a:srgbClr val="FF0000"/>
                </a:solidFill>
                <a:ea typeface="Times New Roman"/>
                <a:cs typeface="Calibri"/>
              </a:rPr>
              <a:t>two (or more) </a:t>
            </a:r>
            <a:r>
              <a:rPr lang="en-US" dirty="0">
                <a:ea typeface="Times New Roman"/>
                <a:cs typeface="Calibri"/>
              </a:rPr>
              <a:t>of the following </a:t>
            </a:r>
            <a:r>
              <a:rPr lang="en-US" b="1" dirty="0">
                <a:solidFill>
                  <a:srgbClr val="FF0000"/>
                </a:solidFill>
                <a:ea typeface="Times New Roman"/>
                <a:cs typeface="Calibri"/>
              </a:rPr>
              <a:t>five</a:t>
            </a:r>
            <a:r>
              <a:rPr lang="en-US" dirty="0">
                <a:ea typeface="Times New Roman"/>
                <a:cs typeface="Calibri"/>
              </a:rPr>
              <a:t> situations: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>
                <a:ea typeface="Times New Roman"/>
                <a:cs typeface="Calibri"/>
              </a:rPr>
              <a:t>Using public transportation (e.g., automobiles, buses, trains, ships, planes).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>
                <a:ea typeface="Times New Roman"/>
                <a:cs typeface="Calibri"/>
              </a:rPr>
              <a:t>Being in open spaces (e.g., parking lots, marketplaces, bridges).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>
                <a:ea typeface="Times New Roman"/>
                <a:cs typeface="Calibri"/>
              </a:rPr>
              <a:t>Being in enclosed places (e.g., shops, theaters, cinemas).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>
                <a:ea typeface="Times New Roman"/>
                <a:cs typeface="Calibri"/>
              </a:rPr>
              <a:t>Standing in line or being in a crowd.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</a:pPr>
            <a:r>
              <a:rPr lang="en-US" dirty="0">
                <a:ea typeface="Times New Roman"/>
                <a:cs typeface="Calibri"/>
              </a:rPr>
              <a:t>Being outside of the home alone</a:t>
            </a:r>
            <a:r>
              <a:rPr lang="en-US" dirty="0" smtClean="0">
                <a:ea typeface="Times New Roman"/>
                <a:cs typeface="Calibri"/>
              </a:rPr>
              <a:t>.</a:t>
            </a:r>
            <a:endParaRPr lang="en-US" dirty="0"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9865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3900" b="1" dirty="0" smtClean="0">
                <a:solidFill>
                  <a:prstClr val="black"/>
                </a:solidFill>
                <a:ea typeface="Times New Roman"/>
                <a:cs typeface="Calibri"/>
              </a:rPr>
              <a:t>B. </a:t>
            </a:r>
            <a:r>
              <a:rPr lang="en-US" dirty="0" smtClean="0">
                <a:solidFill>
                  <a:prstClr val="black"/>
                </a:solidFill>
                <a:ea typeface="Times New Roman"/>
                <a:cs typeface="Calibri"/>
              </a:rPr>
              <a:t>The </a:t>
            </a:r>
            <a:r>
              <a:rPr lang="en-US" dirty="0">
                <a:solidFill>
                  <a:prstClr val="black"/>
                </a:solidFill>
                <a:ea typeface="Times New Roman"/>
                <a:cs typeface="Calibri"/>
              </a:rPr>
              <a:t>individual fears or avoids these situations because of thoughts that escape might be difficult or help might not be available in the event of developing panic-like symptoms or other incapacitating or embarrassing symptoms (e.g., fear of falling in the elderly; fear of incontinence).</a:t>
            </a:r>
            <a:endParaRPr lang="en-US" dirty="0">
              <a:solidFill>
                <a:prstClr val="black"/>
              </a:solidFill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954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800" b="1" dirty="0" smtClean="0">
                <a:solidFill>
                  <a:prstClr val="black"/>
                </a:solidFill>
                <a:ea typeface="Times New Roman"/>
                <a:cs typeface="Calibri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ea typeface="Times New Roman"/>
                <a:cs typeface="Calibri"/>
              </a:rPr>
              <a:t>. The </a:t>
            </a:r>
            <a:r>
              <a:rPr lang="en-US" sz="2800" dirty="0">
                <a:solidFill>
                  <a:prstClr val="black"/>
                </a:solidFill>
                <a:ea typeface="Times New Roman"/>
                <a:cs typeface="Calibri"/>
              </a:rPr>
              <a:t>agoraphobic situations almost always provoke fear or anxiety.</a:t>
            </a:r>
            <a:endParaRPr lang="en-US" sz="2800" dirty="0">
              <a:solidFill>
                <a:prstClr val="black"/>
              </a:solidFill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800" b="1" dirty="0" smtClean="0">
                <a:solidFill>
                  <a:prstClr val="black"/>
                </a:solidFill>
                <a:ea typeface="Times New Roman"/>
                <a:cs typeface="Calibri"/>
              </a:rPr>
              <a:t>D. </a:t>
            </a:r>
            <a:r>
              <a:rPr lang="en-US" sz="2800" dirty="0" smtClean="0">
                <a:solidFill>
                  <a:prstClr val="black"/>
                </a:solidFill>
                <a:ea typeface="Times New Roman"/>
                <a:cs typeface="Calibri"/>
              </a:rPr>
              <a:t>The </a:t>
            </a:r>
            <a:r>
              <a:rPr lang="en-US" sz="2800" dirty="0">
                <a:solidFill>
                  <a:prstClr val="black"/>
                </a:solidFill>
                <a:ea typeface="Times New Roman"/>
                <a:cs typeface="Calibri"/>
              </a:rPr>
              <a:t>agoraphobic situations are actively avoided, require the presence of a companion, or are endured with intense fear or anxiety</a:t>
            </a:r>
            <a:r>
              <a:rPr lang="en-US" sz="2800" dirty="0" smtClean="0">
                <a:solidFill>
                  <a:prstClr val="black"/>
                </a:solidFill>
                <a:ea typeface="Times New Roman"/>
                <a:cs typeface="Calibri"/>
              </a:rPr>
              <a:t>.</a:t>
            </a:r>
            <a:endParaRPr lang="en-US" sz="2800" dirty="0">
              <a:solidFill>
                <a:prstClr val="black"/>
              </a:solidFill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800" b="1" dirty="0" smtClean="0">
                <a:solidFill>
                  <a:prstClr val="black"/>
                </a:solidFill>
                <a:ea typeface="Times New Roman"/>
                <a:cs typeface="Calibri"/>
              </a:rPr>
              <a:t>E. </a:t>
            </a:r>
            <a:r>
              <a:rPr lang="en-US" sz="2800" dirty="0" smtClean="0">
                <a:solidFill>
                  <a:prstClr val="black"/>
                </a:solidFill>
                <a:ea typeface="Times New Roman"/>
                <a:cs typeface="Calibri"/>
              </a:rPr>
              <a:t>The </a:t>
            </a:r>
            <a:r>
              <a:rPr lang="en-US" sz="2800" dirty="0">
                <a:solidFill>
                  <a:prstClr val="black"/>
                </a:solidFill>
                <a:ea typeface="Times New Roman"/>
                <a:cs typeface="Calibri"/>
              </a:rPr>
              <a:t>fear, anxiety, or avoidance is persistent, typically lasting for </a:t>
            </a:r>
            <a:r>
              <a:rPr lang="en-US" sz="2800" b="1" dirty="0">
                <a:solidFill>
                  <a:srgbClr val="FF0000"/>
                </a:solidFill>
                <a:ea typeface="Times New Roman"/>
                <a:cs typeface="Calibri"/>
              </a:rPr>
              <a:t>6 months </a:t>
            </a:r>
            <a:r>
              <a:rPr lang="en-US" sz="2800" dirty="0">
                <a:solidFill>
                  <a:prstClr val="black"/>
                </a:solidFill>
                <a:ea typeface="Times New Roman"/>
                <a:cs typeface="Calibri"/>
              </a:rPr>
              <a:t>or more.</a:t>
            </a:r>
            <a:endParaRPr lang="en-US" sz="2800" dirty="0">
              <a:solidFill>
                <a:prstClr val="black"/>
              </a:solidFill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800" b="1" dirty="0" smtClean="0">
                <a:solidFill>
                  <a:prstClr val="black"/>
                </a:solidFill>
                <a:ea typeface="Times New Roman"/>
                <a:cs typeface="Calibri"/>
              </a:rPr>
              <a:t>F. </a:t>
            </a:r>
            <a:r>
              <a:rPr lang="en-US" sz="2800" dirty="0" smtClean="0">
                <a:solidFill>
                  <a:prstClr val="black"/>
                </a:solidFill>
                <a:ea typeface="Times New Roman"/>
                <a:cs typeface="Calibri"/>
              </a:rPr>
              <a:t>The </a:t>
            </a:r>
            <a:r>
              <a:rPr lang="en-US" sz="2800" dirty="0">
                <a:solidFill>
                  <a:prstClr val="black"/>
                </a:solidFill>
                <a:ea typeface="Times New Roman"/>
                <a:cs typeface="Calibri"/>
              </a:rPr>
              <a:t>fear, anxiety, or avoidance causes clinically significant distress or impairment in social, occupational, or other important areas of functioning.</a:t>
            </a:r>
            <a:endParaRPr lang="en-US" sz="2800" dirty="0">
              <a:solidFill>
                <a:prstClr val="black"/>
              </a:solidFill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9662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2"/>
                </a:solidFill>
              </a:rPr>
              <a:t>Treatment:</a:t>
            </a:r>
          </a:p>
          <a:p>
            <a:r>
              <a:rPr lang="en-US" dirty="0" smtClean="0"/>
              <a:t>SSRIs </a:t>
            </a:r>
          </a:p>
          <a:p>
            <a:r>
              <a:rPr lang="en-US" dirty="0" smtClean="0"/>
              <a:t>Psychotherapy: C.B.T.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513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Social Phobia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Prevalence</a:t>
            </a:r>
            <a:r>
              <a:rPr lang="en-US" dirty="0" smtClean="0"/>
              <a:t>:  2-3% of general population.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237461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b="1" u="sng" dirty="0" smtClean="0">
                <a:solidFill>
                  <a:schemeClr val="tx2"/>
                </a:solidFill>
                <a:ea typeface="Times New Roman"/>
                <a:cs typeface="Calibri"/>
              </a:rPr>
              <a:t>DSM -5 diagnostic criteria: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dirty="0" smtClean="0">
                <a:ea typeface="Times New Roman"/>
                <a:cs typeface="Calibri"/>
              </a:rPr>
              <a:t>Marked </a:t>
            </a:r>
            <a:r>
              <a:rPr lang="en-US" dirty="0">
                <a:ea typeface="Times New Roman"/>
                <a:cs typeface="Calibri"/>
              </a:rPr>
              <a:t>fear or anxiety about one or more social situations in which the individual is exposed to possible scrutiny by others. Examples include </a:t>
            </a:r>
            <a:r>
              <a:rPr lang="en-US" b="1" dirty="0">
                <a:solidFill>
                  <a:srgbClr val="7030A0"/>
                </a:solidFill>
                <a:ea typeface="Times New Roman"/>
                <a:cs typeface="Calibri"/>
              </a:rPr>
              <a:t>social interactions </a:t>
            </a:r>
            <a:r>
              <a:rPr lang="en-US" dirty="0">
                <a:ea typeface="Times New Roman"/>
                <a:cs typeface="Calibri"/>
              </a:rPr>
              <a:t>(e.g., having a conversation, meeting unfamiliar people), </a:t>
            </a:r>
            <a:r>
              <a:rPr lang="en-US" b="1" dirty="0">
                <a:solidFill>
                  <a:srgbClr val="7030A0"/>
                </a:solidFill>
                <a:ea typeface="Times New Roman"/>
                <a:cs typeface="Calibri"/>
              </a:rPr>
              <a:t>being observed </a:t>
            </a:r>
            <a:r>
              <a:rPr lang="en-US" dirty="0">
                <a:ea typeface="Times New Roman"/>
                <a:cs typeface="Calibri"/>
              </a:rPr>
              <a:t>(e.g., eating or drinking), and </a:t>
            </a:r>
            <a:r>
              <a:rPr lang="en-US" b="1" dirty="0">
                <a:solidFill>
                  <a:srgbClr val="7030A0"/>
                </a:solidFill>
                <a:ea typeface="Times New Roman"/>
                <a:cs typeface="Calibri"/>
              </a:rPr>
              <a:t>performing in front of others </a:t>
            </a:r>
            <a:r>
              <a:rPr lang="en-US" dirty="0">
                <a:ea typeface="Times New Roman"/>
                <a:cs typeface="Calibri"/>
              </a:rPr>
              <a:t>(e.g., giving a speech).</a:t>
            </a:r>
            <a:endParaRPr lang="en-US" dirty="0">
              <a:ea typeface="Times New Roman"/>
              <a:cs typeface="Arial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US" dirty="0"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5529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458200" cy="624840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800" dirty="0" smtClean="0">
                <a:ea typeface="Times New Roman"/>
                <a:cs typeface="Calibri"/>
              </a:rPr>
              <a:t>B. The </a:t>
            </a:r>
            <a:r>
              <a:rPr lang="en-US" sz="2800" dirty="0">
                <a:ea typeface="Times New Roman"/>
                <a:cs typeface="Calibri"/>
              </a:rPr>
              <a:t>individual fears that he or she will act in a way or show anxiety symptoms that will be negatively </a:t>
            </a:r>
            <a:r>
              <a:rPr lang="en-US" sz="2800" dirty="0" smtClean="0">
                <a:ea typeface="Times New Roman"/>
                <a:cs typeface="Calibri"/>
              </a:rPr>
              <a:t>evaluated.</a:t>
            </a:r>
            <a:endParaRPr lang="en-US" sz="2800" dirty="0">
              <a:ea typeface="Times New Roman"/>
              <a:cs typeface="Arial"/>
            </a:endParaRPr>
          </a:p>
          <a:p>
            <a:pPr marL="0" lvl="0" indent="0" algn="just">
              <a:spcAft>
                <a:spcPts val="1000"/>
              </a:spcAft>
              <a:buNone/>
            </a:pPr>
            <a:r>
              <a:rPr lang="en-US" sz="2800" dirty="0" smtClean="0">
                <a:ea typeface="Times New Roman"/>
                <a:cs typeface="Calibri"/>
              </a:rPr>
              <a:t>C. The </a:t>
            </a:r>
            <a:r>
              <a:rPr lang="en-US" sz="2800" dirty="0">
                <a:ea typeface="Times New Roman"/>
                <a:cs typeface="Calibri"/>
              </a:rPr>
              <a:t>social situations almost always provoke fear </a:t>
            </a:r>
            <a:r>
              <a:rPr lang="en-US" sz="2800" dirty="0" smtClean="0">
                <a:ea typeface="Times New Roman"/>
                <a:cs typeface="Calibri"/>
              </a:rPr>
              <a:t>or anxiety.</a:t>
            </a:r>
            <a:endParaRPr lang="en-US" sz="2800" dirty="0" smtClean="0">
              <a:ea typeface="Times New Roman"/>
              <a:cs typeface="Arial"/>
            </a:endParaRPr>
          </a:p>
          <a:p>
            <a:pPr marL="0" lvl="0" indent="0" algn="just">
              <a:buNone/>
            </a:pPr>
            <a:r>
              <a:rPr lang="en-US" sz="2800" dirty="0" smtClean="0">
                <a:ea typeface="Times New Roman"/>
                <a:cs typeface="Calibri"/>
              </a:rPr>
              <a:t>D. The </a:t>
            </a:r>
            <a:r>
              <a:rPr lang="en-US" sz="2800" dirty="0">
                <a:ea typeface="Times New Roman"/>
                <a:cs typeface="Calibri"/>
              </a:rPr>
              <a:t>social situations are avoided or endured with intense fear or anxiety</a:t>
            </a:r>
            <a:r>
              <a:rPr lang="en-US" sz="2800" dirty="0" smtClean="0">
                <a:ea typeface="Times New Roman"/>
                <a:cs typeface="Calibri"/>
              </a:rPr>
              <a:t>.</a:t>
            </a:r>
            <a:endParaRPr lang="en-US" sz="2800" dirty="0">
              <a:ea typeface="Times New Roman"/>
              <a:cs typeface="Arial"/>
            </a:endParaRPr>
          </a:p>
          <a:p>
            <a:pPr marL="0" lvl="0" indent="0" algn="just">
              <a:buNone/>
            </a:pPr>
            <a:r>
              <a:rPr lang="en-US" sz="2800" dirty="0" smtClean="0">
                <a:ea typeface="Times New Roman"/>
                <a:cs typeface="Calibri"/>
              </a:rPr>
              <a:t>E. The </a:t>
            </a:r>
            <a:r>
              <a:rPr lang="en-US" sz="2800" dirty="0">
                <a:ea typeface="Times New Roman"/>
                <a:cs typeface="Calibri"/>
              </a:rPr>
              <a:t>fear, anxiety, or avoidance is persistent, typically lasting for </a:t>
            </a:r>
            <a:r>
              <a:rPr lang="en-US" sz="2800" b="1" dirty="0">
                <a:solidFill>
                  <a:schemeClr val="tx2"/>
                </a:solidFill>
                <a:ea typeface="Times New Roman"/>
                <a:cs typeface="Calibri"/>
              </a:rPr>
              <a:t>6 months </a:t>
            </a:r>
            <a:r>
              <a:rPr lang="en-US" sz="2800" dirty="0">
                <a:ea typeface="Times New Roman"/>
                <a:cs typeface="Calibri"/>
              </a:rPr>
              <a:t>or more.</a:t>
            </a:r>
            <a:endParaRPr lang="en-US" sz="2800" dirty="0">
              <a:ea typeface="Times New Roman"/>
              <a:cs typeface="Arial"/>
            </a:endParaRPr>
          </a:p>
          <a:p>
            <a:pPr marL="0" lvl="0" indent="0" algn="just">
              <a:spcAft>
                <a:spcPts val="1000"/>
              </a:spcAft>
              <a:buNone/>
            </a:pPr>
            <a:r>
              <a:rPr lang="en-US" sz="2800" dirty="0" smtClean="0">
                <a:ea typeface="Times New Roman"/>
                <a:cs typeface="Calibri"/>
              </a:rPr>
              <a:t>F. The </a:t>
            </a:r>
            <a:r>
              <a:rPr lang="en-US" sz="2800" dirty="0">
                <a:ea typeface="Times New Roman"/>
                <a:cs typeface="Calibri"/>
              </a:rPr>
              <a:t>fear, anxiety, or avoidance causes clinically significant distress or impairment in social, occupational, or other important areas of functioning.</a:t>
            </a:r>
            <a:endParaRPr lang="en-US" sz="2800" dirty="0"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9518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u="sng" dirty="0" smtClean="0">
                <a:solidFill>
                  <a:schemeClr val="tx2"/>
                </a:solidFill>
              </a:rPr>
              <a:t>Types:</a:t>
            </a:r>
          </a:p>
          <a:p>
            <a:r>
              <a:rPr lang="en-US" sz="3600" dirty="0" smtClean="0"/>
              <a:t>Generalized.</a:t>
            </a:r>
          </a:p>
          <a:p>
            <a:r>
              <a:rPr lang="en-US" sz="3600" dirty="0" smtClean="0"/>
              <a:t>Performance only.</a:t>
            </a:r>
            <a:endParaRPr lang="ar-EG" sz="3600" dirty="0"/>
          </a:p>
        </p:txBody>
      </p:sp>
    </p:spTree>
    <p:extLst>
      <p:ext uri="{BB962C8B-B14F-4D97-AF65-F5344CB8AC3E}">
        <p14:creationId xmlns:p14="http://schemas.microsoft.com/office/powerpoint/2010/main" val="1266461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u="sng" dirty="0" smtClean="0">
                <a:solidFill>
                  <a:schemeClr val="tx2"/>
                </a:solidFill>
              </a:rPr>
              <a:t>Treatment:</a:t>
            </a:r>
          </a:p>
          <a:p>
            <a:r>
              <a:rPr lang="en-US" b="1" u="sng" dirty="0" smtClean="0"/>
              <a:t>Generalized type</a:t>
            </a:r>
            <a:r>
              <a:rPr lang="en-US" dirty="0" smtClean="0"/>
              <a:t>: SSRIs </a:t>
            </a:r>
          </a:p>
          <a:p>
            <a:pPr marL="0" indent="0">
              <a:buNone/>
            </a:pPr>
            <a:r>
              <a:rPr lang="en-US" dirty="0" smtClean="0"/>
              <a:t>                                     Psychotherapy </a:t>
            </a:r>
          </a:p>
          <a:p>
            <a:r>
              <a:rPr lang="en-US" b="1" u="sng" dirty="0" smtClean="0"/>
              <a:t>Performance  type </a:t>
            </a:r>
            <a:r>
              <a:rPr lang="en-US" dirty="0" smtClean="0"/>
              <a:t>: Propranolol shortly before the performance situation.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1015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54" name="Group 4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79049376"/>
              </p:ext>
            </p:extLst>
          </p:nvPr>
        </p:nvGraphicFramePr>
        <p:xfrm>
          <a:off x="304800" y="762000"/>
          <a:ext cx="8534400" cy="5562600"/>
        </p:xfrm>
        <a:graphic>
          <a:graphicData uri="http://schemas.openxmlformats.org/drawingml/2006/table">
            <a:tbl>
              <a:tblPr rtl="1"/>
              <a:tblGrid>
                <a:gridCol w="4648200"/>
                <a:gridCol w="3886200"/>
              </a:tblGrid>
              <a:tr h="10669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rPr>
                        <a:t>Pathological Anxiety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rPr>
                        <a:t>Normal Anxiety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56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endParaRPr kumimoji="0" lang="en-US" altLang="ar-EG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More severe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Longer duration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Maladaptive </a:t>
                      </a: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response:</a:t>
                      </a:r>
                      <a:endParaRPr kumimoji="0" lang="en-US" altLang="ar-EG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    -Suffering </a:t>
                      </a:r>
                      <a:endParaRPr kumimoji="0" lang="en-US" altLang="ar-EG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     -Hinder </a:t>
                      </a: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performance</a:t>
                      </a:r>
                      <a:r>
                        <a:rPr kumimoji="0" lang="en-US" altLang="ar-EG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endParaRPr kumimoji="0" lang="en-US" altLang="ar-EG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Less severe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Shorter duration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Adaptive </a:t>
                      </a: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response: </a:t>
                      </a:r>
                      <a:endParaRPr kumimoji="0" lang="en-US" altLang="ar-EG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  <a:cs typeface="Arial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  -With </a:t>
                      </a: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no suffering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  -Improve </a:t>
                      </a:r>
                      <a:r>
                        <a:rPr kumimoji="0" lang="en-US" altLang="ar-EG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Arial" pitchFamily="34" charset="0"/>
                        </a:rPr>
                        <a:t>performance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2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Specific Phobia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u="sng" dirty="0" smtClean="0">
                <a:solidFill>
                  <a:schemeClr val="tx2"/>
                </a:solidFill>
              </a:rPr>
              <a:t>DSM-5 diagnostic criteria: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US" dirty="0">
                <a:ea typeface="Times New Roman"/>
                <a:cs typeface="Calibri"/>
              </a:rPr>
              <a:t>Marked fear or anxiety about a specific object or </a:t>
            </a:r>
            <a:r>
              <a:rPr lang="en-US" dirty="0" smtClean="0">
                <a:ea typeface="Times New Roman"/>
                <a:cs typeface="Calibri"/>
              </a:rPr>
              <a:t>situation.</a:t>
            </a:r>
          </a:p>
          <a:p>
            <a:pPr lvl="0" algn="just">
              <a:lnSpc>
                <a:spcPct val="115000"/>
              </a:lnSpc>
              <a:buFont typeface="Symbol"/>
              <a:buChar char=""/>
            </a:pPr>
            <a:r>
              <a:rPr lang="en-US" b="1" dirty="0">
                <a:ea typeface="Times New Roman"/>
                <a:cs typeface="Calibri"/>
              </a:rPr>
              <a:t>Animal </a:t>
            </a:r>
            <a:r>
              <a:rPr lang="en-US" dirty="0">
                <a:ea typeface="Times New Roman"/>
                <a:cs typeface="Calibri"/>
              </a:rPr>
              <a:t>(e.g., spiders, insects, dogs).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buFont typeface="Symbol"/>
              <a:buChar char=""/>
            </a:pPr>
            <a:r>
              <a:rPr lang="en-US" b="1" dirty="0">
                <a:ea typeface="Times New Roman"/>
                <a:cs typeface="Calibri"/>
              </a:rPr>
              <a:t>Natural environment </a:t>
            </a:r>
            <a:r>
              <a:rPr lang="en-US" dirty="0">
                <a:ea typeface="Times New Roman"/>
                <a:cs typeface="Calibri"/>
              </a:rPr>
              <a:t>(e.g., heights, storms, water).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buFont typeface="Symbol"/>
              <a:buChar char=""/>
            </a:pPr>
            <a:r>
              <a:rPr lang="en-US" b="1" dirty="0">
                <a:ea typeface="Times New Roman"/>
                <a:cs typeface="Calibri"/>
              </a:rPr>
              <a:t>Blood-injection-injury </a:t>
            </a:r>
            <a:r>
              <a:rPr lang="en-US" dirty="0">
                <a:ea typeface="Times New Roman"/>
                <a:cs typeface="Calibri"/>
              </a:rPr>
              <a:t>(e.g., needles, invasive medical procedures).</a:t>
            </a:r>
            <a:endParaRPr lang="en-US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Font typeface="Symbol"/>
              <a:buChar char=""/>
            </a:pPr>
            <a:r>
              <a:rPr lang="en-US" b="1" dirty="0">
                <a:ea typeface="Times New Roman"/>
                <a:cs typeface="Calibri"/>
              </a:rPr>
              <a:t>Situational </a:t>
            </a:r>
            <a:r>
              <a:rPr lang="en-US" dirty="0">
                <a:ea typeface="Times New Roman"/>
                <a:cs typeface="Calibri"/>
              </a:rPr>
              <a:t>(e.g., airplanes, elevators, enclosed places</a:t>
            </a:r>
            <a:r>
              <a:rPr lang="en-US" dirty="0" smtClean="0">
                <a:ea typeface="Times New Roman"/>
                <a:cs typeface="Calibri"/>
              </a:rPr>
              <a:t>).</a:t>
            </a:r>
            <a:endParaRPr lang="en-US" dirty="0">
              <a:ea typeface="Times New Roman"/>
              <a:cs typeface="Arial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884179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en-US" dirty="0" smtClean="0">
                <a:ea typeface="Times New Roman"/>
                <a:cs typeface="Calibri"/>
              </a:rPr>
              <a:t>B. The </a:t>
            </a:r>
            <a:r>
              <a:rPr lang="en-US" dirty="0">
                <a:ea typeface="Times New Roman"/>
                <a:cs typeface="Calibri"/>
              </a:rPr>
              <a:t>phobic object or situation almost always provokes immediate fear or anxiety.</a:t>
            </a:r>
            <a:endParaRPr lang="en-US" dirty="0"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dirty="0" smtClean="0">
                <a:ea typeface="Times New Roman"/>
                <a:cs typeface="Calibri"/>
              </a:rPr>
              <a:t>C. The </a:t>
            </a:r>
            <a:r>
              <a:rPr lang="en-US" dirty="0">
                <a:ea typeface="Times New Roman"/>
                <a:cs typeface="Calibri"/>
              </a:rPr>
              <a:t>phobic object or situation is actively avoided or endured with intense fear or anxiety</a:t>
            </a:r>
            <a:r>
              <a:rPr lang="en-US" dirty="0" smtClean="0">
                <a:ea typeface="Times New Roman"/>
                <a:cs typeface="Calibri"/>
              </a:rPr>
              <a:t>.</a:t>
            </a:r>
            <a:endParaRPr lang="en-US" dirty="0"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buNone/>
            </a:pPr>
            <a:r>
              <a:rPr lang="en-US" dirty="0" smtClean="0">
                <a:ea typeface="Times New Roman"/>
                <a:cs typeface="Calibri"/>
              </a:rPr>
              <a:t>D. The </a:t>
            </a:r>
            <a:r>
              <a:rPr lang="en-US" dirty="0">
                <a:ea typeface="Times New Roman"/>
                <a:cs typeface="Calibri"/>
              </a:rPr>
              <a:t>fear, anxiety, or avoidance is persistent, typically lasting for </a:t>
            </a:r>
            <a:r>
              <a:rPr lang="en-US" b="1" dirty="0">
                <a:solidFill>
                  <a:schemeClr val="tx2"/>
                </a:solidFill>
                <a:ea typeface="Times New Roman"/>
                <a:cs typeface="Calibri"/>
              </a:rPr>
              <a:t>6 months </a:t>
            </a:r>
            <a:r>
              <a:rPr lang="en-US" dirty="0">
                <a:ea typeface="Times New Roman"/>
                <a:cs typeface="Calibri"/>
              </a:rPr>
              <a:t>or more.</a:t>
            </a:r>
            <a:endParaRPr lang="en-US" dirty="0">
              <a:ea typeface="Times New Roman"/>
              <a:cs typeface="Arial"/>
            </a:endParaRPr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 smtClean="0">
                <a:ea typeface="Times New Roman"/>
                <a:cs typeface="Calibri"/>
              </a:rPr>
              <a:t>E. The </a:t>
            </a:r>
            <a:r>
              <a:rPr lang="en-US" dirty="0">
                <a:ea typeface="Times New Roman"/>
                <a:cs typeface="Calibri"/>
              </a:rPr>
              <a:t>fear, anxiety, or avoidance causes clinically significant distress or impairment in social, occupational, or other important areas of functioning.</a:t>
            </a:r>
            <a:endParaRPr lang="en-US" dirty="0"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8892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u="sng" dirty="0" smtClean="0"/>
              <a:t>Treatment:</a:t>
            </a:r>
          </a:p>
          <a:p>
            <a:r>
              <a:rPr lang="en-US" dirty="0" err="1" smtClean="0"/>
              <a:t>Behavioural</a:t>
            </a:r>
            <a:r>
              <a:rPr lang="en-US" dirty="0" smtClean="0"/>
              <a:t> therapy: best treatment.</a:t>
            </a:r>
          </a:p>
          <a:p>
            <a:pPr marL="0" indent="0">
              <a:buNone/>
            </a:pPr>
            <a:r>
              <a:rPr lang="en-US" dirty="0" smtClean="0"/>
              <a:t>                              Called systemic desensitization.</a:t>
            </a:r>
          </a:p>
          <a:p>
            <a:r>
              <a:rPr lang="en-US" dirty="0" smtClean="0"/>
              <a:t>Pharmacotherapy: Benzodiazepines.</a:t>
            </a:r>
          </a:p>
          <a:p>
            <a:pPr marL="0" indent="0">
              <a:buNone/>
            </a:pPr>
            <a:r>
              <a:rPr lang="en-US" dirty="0" smtClean="0"/>
              <a:t>                                       Beta blockers .</a:t>
            </a:r>
          </a:p>
        </p:txBody>
      </p:sp>
    </p:spTree>
    <p:extLst>
      <p:ext uri="{BB962C8B-B14F-4D97-AF65-F5344CB8AC3E}">
        <p14:creationId xmlns:p14="http://schemas.microsoft.com/office/powerpoint/2010/main" val="6716718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4" name="Rectangle 3"/>
          <p:cNvSpPr/>
          <p:nvPr/>
        </p:nvSpPr>
        <p:spPr>
          <a:xfrm>
            <a:off x="1613884" y="2967335"/>
            <a:ext cx="591623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THANK YOU</a:t>
            </a:r>
            <a:endParaRPr lang="en-US" sz="8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tx1"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88982" y="2967335"/>
            <a:ext cx="636603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</a:t>
            </a:r>
            <a:endParaRPr lang="ar-EG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8060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Anxiety </a:t>
            </a:r>
            <a:r>
              <a:rPr lang="en-US" sz="5400" b="1" dirty="0" smtClean="0">
                <a:solidFill>
                  <a:srgbClr val="FF0000"/>
                </a:solidFill>
              </a:rPr>
              <a:t>Disorders</a:t>
            </a:r>
            <a:endParaRPr lang="ar-EG" sz="54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Generalized Anxiety Disorder (GAD).</a:t>
            </a:r>
          </a:p>
          <a:p>
            <a:r>
              <a:rPr lang="en-US" b="1" dirty="0" smtClean="0"/>
              <a:t>Panic Disorder.</a:t>
            </a:r>
          </a:p>
          <a:p>
            <a:r>
              <a:rPr lang="en-US" b="1" dirty="0" smtClean="0"/>
              <a:t>Agoraphobia.</a:t>
            </a:r>
          </a:p>
          <a:p>
            <a:r>
              <a:rPr lang="en-US" b="1" dirty="0" smtClean="0"/>
              <a:t>Social phobia.</a:t>
            </a:r>
          </a:p>
          <a:p>
            <a:r>
              <a:rPr lang="en-US" b="1" dirty="0" smtClean="0"/>
              <a:t>Specific phobia.</a:t>
            </a: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/>
              <a:buChar char=""/>
            </a:pPr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Substance/medication-induced anxiety </a:t>
            </a:r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disorders.</a:t>
            </a:r>
            <a:endParaRPr lang="en-US" b="1" dirty="0">
              <a:ea typeface="Times New Roman"/>
              <a:cs typeface="Arial"/>
            </a:endParaRPr>
          </a:p>
          <a:p>
            <a:pPr lvl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Font typeface="Symbol"/>
              <a:buChar char=""/>
            </a:pP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Anxiety disorder due to another medical </a:t>
            </a:r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condition.</a:t>
            </a:r>
            <a:endParaRPr lang="en-US" b="1" dirty="0">
              <a:ea typeface="Times New Roman"/>
              <a:cs typeface="Arial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570170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dirty="0">
                <a:solidFill>
                  <a:srgbClr val="FF0000"/>
                </a:solidFill>
                <a:ea typeface="+mn-ea"/>
                <a:cs typeface="+mn-cs"/>
              </a:rPr>
              <a:t>Generalized Anxiety Disorder (GAD</a:t>
            </a:r>
            <a:r>
              <a:rPr lang="en-US" sz="3200" b="1" dirty="0" smtClean="0">
                <a:solidFill>
                  <a:srgbClr val="FF0000"/>
                </a:solidFill>
                <a:ea typeface="+mn-ea"/>
                <a:cs typeface="+mn-cs"/>
              </a:rPr>
              <a:t>)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MyriadMM-406-600-"/>
              </a:rPr>
              <a:t>Lifetime prevalence</a:t>
            </a:r>
            <a:r>
              <a:rPr lang="en-US" dirty="0" smtClean="0">
                <a:latin typeface="MyriadMM-406-600-"/>
              </a:rPr>
              <a:t>: about 5%.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u="sng" dirty="0" smtClean="0">
                <a:latin typeface="MyriadMM-406-600-"/>
              </a:rPr>
              <a:t>DSM-5 diagnostic criteria:</a:t>
            </a:r>
            <a:endParaRPr lang="en-US" u="sng" dirty="0" smtClean="0">
              <a:latin typeface="MyriadMM-406-600-"/>
            </a:endParaRPr>
          </a:p>
          <a:p>
            <a:pPr marL="457200" lvl="1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ea typeface="Times New Roman"/>
                <a:cs typeface="Calibri"/>
              </a:rPr>
              <a:t>A. </a:t>
            </a:r>
            <a:r>
              <a:rPr lang="en-US" sz="3200" dirty="0" smtClean="0">
                <a:solidFill>
                  <a:srgbClr val="FF0000"/>
                </a:solidFill>
                <a:ea typeface="Times New Roman"/>
                <a:cs typeface="Calibri"/>
              </a:rPr>
              <a:t>Excessive </a:t>
            </a:r>
            <a:r>
              <a:rPr lang="en-US" sz="3200" dirty="0">
                <a:solidFill>
                  <a:srgbClr val="FF0000"/>
                </a:solidFill>
                <a:ea typeface="Times New Roman"/>
                <a:cs typeface="Calibri"/>
              </a:rPr>
              <a:t>anxiety and worry (apprehensive expectation), occurring more days than not for at least </a:t>
            </a:r>
            <a:r>
              <a:rPr lang="en-US" sz="3200" b="1" dirty="0">
                <a:solidFill>
                  <a:srgbClr val="FF0000"/>
                </a:solidFill>
                <a:ea typeface="Times New Roman"/>
                <a:cs typeface="Calibri"/>
              </a:rPr>
              <a:t>6 months</a:t>
            </a:r>
            <a:r>
              <a:rPr lang="en-US" sz="3200" dirty="0">
                <a:solidFill>
                  <a:srgbClr val="FF0000"/>
                </a:solidFill>
                <a:ea typeface="Times New Roman"/>
                <a:cs typeface="Calibri"/>
              </a:rPr>
              <a:t>, about a number of events or activities (such as </a:t>
            </a:r>
            <a:r>
              <a:rPr lang="en-US" sz="3200" dirty="0" smtClean="0">
                <a:solidFill>
                  <a:srgbClr val="FF0000"/>
                </a:solidFill>
                <a:ea typeface="Times New Roman"/>
                <a:cs typeface="Calibri"/>
              </a:rPr>
              <a:t>work, school performance, health, finances,…..).</a:t>
            </a:r>
            <a:endParaRPr lang="en-US" sz="3200" dirty="0">
              <a:ea typeface="Times New Roman"/>
              <a:cs typeface="Arial"/>
            </a:endParaRPr>
          </a:p>
          <a:p>
            <a:pPr marL="457200" lvl="1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3200" b="1" dirty="0" smtClean="0">
                <a:solidFill>
                  <a:srgbClr val="FF0000"/>
                </a:solidFill>
                <a:ea typeface="Times New Roman"/>
                <a:cs typeface="Calibri"/>
              </a:rPr>
              <a:t>B. </a:t>
            </a:r>
            <a:r>
              <a:rPr lang="en-US" sz="3200" dirty="0" smtClean="0">
                <a:solidFill>
                  <a:srgbClr val="FF0000"/>
                </a:solidFill>
                <a:ea typeface="Times New Roman"/>
                <a:cs typeface="Calibri"/>
              </a:rPr>
              <a:t>The </a:t>
            </a:r>
            <a:r>
              <a:rPr lang="en-US" sz="3200" dirty="0">
                <a:solidFill>
                  <a:srgbClr val="FF0000"/>
                </a:solidFill>
                <a:ea typeface="Times New Roman"/>
                <a:cs typeface="Calibri"/>
              </a:rPr>
              <a:t>individual finds it difficult to control the worry</a:t>
            </a:r>
            <a:r>
              <a:rPr lang="en-US" sz="3200" dirty="0" smtClean="0">
                <a:solidFill>
                  <a:srgbClr val="FF0000"/>
                </a:solidFill>
                <a:ea typeface="Times New Roman"/>
                <a:cs typeface="Calibri"/>
              </a:rPr>
              <a:t>.</a:t>
            </a:r>
            <a:endParaRPr lang="en-US" sz="3200" dirty="0">
              <a:latin typeface="MyriadMM-406-600-"/>
            </a:endParaRPr>
          </a:p>
          <a:p>
            <a:pPr>
              <a:buFont typeface="Wingdings" panose="05000000000000000000" pitchFamily="2" charset="2"/>
              <a:buChar char="Ø"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9172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MyriadMM-406-600-"/>
              </a:rPr>
              <a:t>C. Three </a:t>
            </a:r>
            <a:r>
              <a:rPr lang="en-US" sz="2800" b="1" dirty="0">
                <a:solidFill>
                  <a:prstClr val="black"/>
                </a:solidFill>
                <a:latin typeface="MyriadMM-406-600-"/>
              </a:rPr>
              <a:t>of these </a:t>
            </a:r>
            <a:r>
              <a:rPr lang="en-US" sz="2800" b="1" dirty="0">
                <a:solidFill>
                  <a:srgbClr val="FF0000"/>
                </a:solidFill>
                <a:latin typeface="MyriadMM-406-600-"/>
              </a:rPr>
              <a:t>six </a:t>
            </a:r>
            <a:r>
              <a:rPr lang="en-US" sz="2800" b="1" dirty="0">
                <a:solidFill>
                  <a:prstClr val="black"/>
                </a:solidFill>
                <a:latin typeface="MyriadMM-406-600-"/>
              </a:rPr>
              <a:t>criteria:</a:t>
            </a:r>
          </a:p>
          <a:p>
            <a:pPr marL="514350" lvl="0" indent="-514350">
              <a:buFont typeface="Arial" pitchFamily="34" charset="0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Restlessness or feeling keyed up or on edge.</a:t>
            </a:r>
          </a:p>
          <a:p>
            <a:pPr marL="514350" lvl="0" indent="-514350">
              <a:buFont typeface="Arial" pitchFamily="34" charset="0"/>
              <a:buAutoNum type="arabicPeriod"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Irritability.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3. Being easily fatigued.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4. Difficulty concentrating or mind going blank.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5.  Muscle tension.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MyriadMM-406-600-"/>
              </a:rPr>
              <a:t>6. Sleep </a:t>
            </a:r>
            <a:r>
              <a:rPr lang="en-US" sz="2800" dirty="0" smtClean="0">
                <a:solidFill>
                  <a:prstClr val="black"/>
                </a:solidFill>
                <a:latin typeface="MyriadMM-406-600-"/>
              </a:rPr>
              <a:t>disturbance…initial insomnia</a:t>
            </a:r>
            <a:endParaRPr lang="en-US" sz="2800" dirty="0">
              <a:solidFill>
                <a:prstClr val="black"/>
              </a:solidFill>
              <a:latin typeface="MyriadMM-406-600-"/>
            </a:endParaRPr>
          </a:p>
          <a:p>
            <a:pPr marL="0" lv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MyriadMM-406-600-"/>
              </a:rPr>
              <a:t>D.</a:t>
            </a:r>
            <a:r>
              <a:rPr lang="en-US" sz="2800" dirty="0" smtClean="0">
                <a:solidFill>
                  <a:srgbClr val="FF0000"/>
                </a:solidFill>
                <a:latin typeface="MyriadMM-406-600-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MyriadMM-406-600-"/>
              </a:rPr>
              <a:t>The </a:t>
            </a:r>
            <a:r>
              <a:rPr lang="en-US" sz="2800" dirty="0">
                <a:solidFill>
                  <a:prstClr val="black"/>
                </a:solidFill>
                <a:latin typeface="MyriadMM-406-600-"/>
              </a:rPr>
              <a:t>anxiety must cause clinically significant distress or impairment of functioning.</a:t>
            </a:r>
          </a:p>
          <a:p>
            <a:pPr marL="0" lv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MyriadMM-406-600-"/>
              </a:rPr>
              <a:t>E</a:t>
            </a:r>
            <a:r>
              <a:rPr lang="en-US" sz="2800" dirty="0" smtClean="0">
                <a:solidFill>
                  <a:srgbClr val="FF0000"/>
                </a:solidFill>
                <a:latin typeface="MyriadMM-406-600-"/>
              </a:rPr>
              <a:t>.</a:t>
            </a:r>
            <a:r>
              <a:rPr lang="en-US" sz="2800" dirty="0" smtClean="0">
                <a:solidFill>
                  <a:prstClr val="black"/>
                </a:solidFill>
                <a:latin typeface="MyriadMM-406-600-"/>
              </a:rPr>
              <a:t> The </a:t>
            </a:r>
            <a:r>
              <a:rPr lang="en-US" sz="2800" dirty="0">
                <a:solidFill>
                  <a:prstClr val="black"/>
                </a:solidFill>
                <a:latin typeface="MyriadMM-406-600-"/>
              </a:rPr>
              <a:t>anxiety is not caused by the direct effects of a substance of abuse or </a:t>
            </a:r>
            <a:r>
              <a:rPr lang="en-US" sz="2800" dirty="0" smtClean="0">
                <a:solidFill>
                  <a:prstClr val="black"/>
                </a:solidFill>
                <a:latin typeface="MyriadMM-406-600-"/>
              </a:rPr>
              <a:t>medication or another medical condition.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634648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rgbClr val="FF0000"/>
                </a:solidFill>
              </a:rPr>
              <a:t>Treatment:</a:t>
            </a:r>
          </a:p>
          <a:p>
            <a:r>
              <a:rPr lang="en-US" sz="3600" dirty="0" smtClean="0"/>
              <a:t>SSRIs</a:t>
            </a:r>
          </a:p>
          <a:p>
            <a:r>
              <a:rPr lang="en-US" sz="3600" dirty="0" err="1" smtClean="0"/>
              <a:t>Buspirone</a:t>
            </a:r>
            <a:r>
              <a:rPr lang="en-US" sz="3600" dirty="0" smtClean="0"/>
              <a:t> </a:t>
            </a:r>
          </a:p>
          <a:p>
            <a:r>
              <a:rPr lang="en-US" sz="3600" dirty="0" smtClean="0"/>
              <a:t>Benzodiazepines: for short time. </a:t>
            </a:r>
          </a:p>
          <a:p>
            <a:r>
              <a:rPr lang="en-US" sz="3600" dirty="0" smtClean="0"/>
              <a:t>Psychotherapy: C.B.T</a:t>
            </a:r>
            <a:endParaRPr lang="ar-EG" sz="3600" dirty="0"/>
          </a:p>
        </p:txBody>
      </p:sp>
    </p:spTree>
    <p:extLst>
      <p:ext uri="{BB962C8B-B14F-4D97-AF65-F5344CB8AC3E}">
        <p14:creationId xmlns:p14="http://schemas.microsoft.com/office/powerpoint/2010/main" val="2034372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Panic </a:t>
            </a:r>
            <a:r>
              <a:rPr lang="en-US" b="1" dirty="0" smtClean="0">
                <a:solidFill>
                  <a:srgbClr val="FF0000"/>
                </a:solidFill>
              </a:rPr>
              <a:t>Disorder 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457200" lvl="1" indent="0" algn="just">
              <a:lnSpc>
                <a:spcPct val="115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3600" b="1" u="sng" dirty="0" smtClean="0">
                <a:solidFill>
                  <a:schemeClr val="tx2"/>
                </a:solidFill>
                <a:latin typeface="MyriadMM-406-600-"/>
              </a:rPr>
              <a:t>Panic attack: </a:t>
            </a:r>
            <a:r>
              <a:rPr lang="en-US" sz="3600" dirty="0" smtClean="0"/>
              <a:t>A</a:t>
            </a:r>
            <a:r>
              <a:rPr lang="en-US" sz="3600" dirty="0" smtClean="0">
                <a:ea typeface="Times New Roman"/>
                <a:cs typeface="Calibri"/>
              </a:rPr>
              <a:t>brupt </a:t>
            </a:r>
            <a:r>
              <a:rPr lang="en-US" sz="3600" dirty="0">
                <a:ea typeface="Times New Roman"/>
                <a:cs typeface="Calibri"/>
              </a:rPr>
              <a:t>surge of </a:t>
            </a:r>
            <a:r>
              <a:rPr lang="en-US" sz="3600" dirty="0">
                <a:solidFill>
                  <a:srgbClr val="0070C0"/>
                </a:solidFill>
                <a:ea typeface="Times New Roman"/>
                <a:cs typeface="Calibri"/>
              </a:rPr>
              <a:t>intense fear or intense discomfort </a:t>
            </a:r>
            <a:r>
              <a:rPr lang="en-US" sz="3600" dirty="0">
                <a:ea typeface="Times New Roman"/>
                <a:cs typeface="Calibri"/>
              </a:rPr>
              <a:t>that reaches a peak within minutes, and during which time four (or more) of the following symptoms occur</a:t>
            </a:r>
            <a:r>
              <a:rPr lang="en-US" sz="3600" dirty="0" smtClean="0">
                <a:ea typeface="Times New Roman"/>
                <a:cs typeface="Calibri"/>
              </a:rPr>
              <a:t>:</a:t>
            </a:r>
            <a:endParaRPr lang="en-US" sz="3600" dirty="0">
              <a:latin typeface="MyriadMM-406-600-"/>
            </a:endParaRPr>
          </a:p>
          <a:p>
            <a:pPr lvl="0"/>
            <a:r>
              <a:rPr lang="en-US" dirty="0" smtClean="0">
                <a:latin typeface="MyriadMM-406-600-"/>
              </a:rPr>
              <a:t>Palpitations </a:t>
            </a:r>
            <a:r>
              <a:rPr lang="en-US" dirty="0" smtClean="0">
                <a:latin typeface="MyriadMM-406-600-"/>
              </a:rPr>
              <a:t>                             </a:t>
            </a:r>
            <a:r>
              <a:rPr lang="en-US" sz="3500" dirty="0" smtClean="0">
                <a:solidFill>
                  <a:prstClr val="black"/>
                </a:solidFill>
                <a:latin typeface="MyriadMM-406-600-"/>
              </a:rPr>
              <a:t>Chest pain</a:t>
            </a:r>
          </a:p>
          <a:p>
            <a:pPr lvl="0"/>
            <a:r>
              <a:rPr lang="en-US" sz="2900" dirty="0">
                <a:solidFill>
                  <a:prstClr val="black"/>
                </a:solidFill>
                <a:latin typeface="MyriadMM-406-600-"/>
              </a:rPr>
              <a:t>Shortness of </a:t>
            </a:r>
            <a:r>
              <a:rPr lang="en-US" sz="2900" dirty="0" smtClean="0">
                <a:solidFill>
                  <a:prstClr val="black"/>
                </a:solidFill>
                <a:latin typeface="MyriadMM-406-600-"/>
              </a:rPr>
              <a:t>breath                        </a:t>
            </a:r>
            <a:r>
              <a:rPr lang="en-US" sz="3300" dirty="0" smtClean="0">
                <a:solidFill>
                  <a:prstClr val="black"/>
                </a:solidFill>
                <a:latin typeface="MyriadMM-406-600-"/>
              </a:rPr>
              <a:t>Feeling </a:t>
            </a:r>
            <a:r>
              <a:rPr lang="en-US" sz="3300" dirty="0">
                <a:solidFill>
                  <a:prstClr val="black"/>
                </a:solidFill>
                <a:latin typeface="MyriadMM-406-600-"/>
              </a:rPr>
              <a:t>of choking      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MyriadMM-406-600-"/>
              </a:rPr>
              <a:t>Sweating                                  </a:t>
            </a:r>
            <a:r>
              <a:rPr lang="en-US" dirty="0" smtClean="0">
                <a:solidFill>
                  <a:prstClr val="black"/>
                </a:solidFill>
                <a:latin typeface="MyriadMM-406-600-"/>
              </a:rPr>
              <a:t>Trembling</a:t>
            </a:r>
          </a:p>
          <a:p>
            <a:pPr lvl="0"/>
            <a:r>
              <a:rPr lang="en-US" dirty="0" smtClean="0">
                <a:latin typeface="MyriadMM-406-600-"/>
              </a:rPr>
              <a:t> </a:t>
            </a:r>
            <a:r>
              <a:rPr lang="en-US" dirty="0">
                <a:solidFill>
                  <a:prstClr val="black"/>
                </a:solidFill>
                <a:latin typeface="MyriadMM-406-600-"/>
              </a:rPr>
              <a:t>Numbness or </a:t>
            </a:r>
            <a:r>
              <a:rPr lang="en-US" dirty="0" smtClean="0">
                <a:solidFill>
                  <a:prstClr val="black"/>
                </a:solidFill>
                <a:latin typeface="MyriadMM-406-600-"/>
              </a:rPr>
              <a:t>tingling              Chills </a:t>
            </a:r>
            <a:r>
              <a:rPr lang="en-US" dirty="0">
                <a:solidFill>
                  <a:prstClr val="black"/>
                </a:solidFill>
                <a:latin typeface="MyriadMM-406-600-"/>
              </a:rPr>
              <a:t>or hot </a:t>
            </a:r>
            <a:r>
              <a:rPr lang="en-US" dirty="0" smtClean="0">
                <a:solidFill>
                  <a:prstClr val="black"/>
                </a:solidFill>
                <a:latin typeface="MyriadMM-406-600-"/>
              </a:rPr>
              <a:t>flashes</a:t>
            </a:r>
            <a:endParaRPr lang="en-US" dirty="0">
              <a:solidFill>
                <a:prstClr val="black"/>
              </a:solidFill>
              <a:latin typeface="MyriadMM-406-600-"/>
            </a:endParaRPr>
          </a:p>
          <a:p>
            <a:r>
              <a:rPr lang="en-US" dirty="0" smtClean="0">
                <a:latin typeface="MyriadMM-406-600-"/>
              </a:rPr>
              <a:t>Nausea or abdominal distress    </a:t>
            </a:r>
          </a:p>
          <a:p>
            <a:r>
              <a:rPr lang="en-US" dirty="0" smtClean="0">
                <a:latin typeface="MyriadMM-406-600-"/>
              </a:rPr>
              <a:t>Dizziness</a:t>
            </a:r>
          </a:p>
          <a:p>
            <a:r>
              <a:rPr lang="en-US" dirty="0" err="1" smtClean="0">
                <a:latin typeface="MyriadMM-406-600-"/>
              </a:rPr>
              <a:t>Derealization</a:t>
            </a:r>
            <a:r>
              <a:rPr lang="en-US" dirty="0" smtClean="0">
                <a:latin typeface="MyriadMM-406-600-"/>
              </a:rPr>
              <a:t> or depersonalization</a:t>
            </a:r>
          </a:p>
          <a:p>
            <a:r>
              <a:rPr lang="en-US" dirty="0" smtClean="0">
                <a:latin typeface="MyriadMM-406-600-"/>
              </a:rPr>
              <a:t>Fear </a:t>
            </a:r>
            <a:r>
              <a:rPr lang="en-US" dirty="0">
                <a:latin typeface="MyriadMM-406-600-"/>
              </a:rPr>
              <a:t>of losing control or going crazy</a:t>
            </a:r>
          </a:p>
          <a:p>
            <a:r>
              <a:rPr lang="en-US" dirty="0" smtClean="0">
                <a:latin typeface="MyriadMM-406-600-"/>
              </a:rPr>
              <a:t>Fear </a:t>
            </a:r>
            <a:r>
              <a:rPr lang="en-US" dirty="0">
                <a:latin typeface="MyriadMM-406-600-"/>
              </a:rPr>
              <a:t>of </a:t>
            </a:r>
            <a:r>
              <a:rPr lang="en-US" dirty="0" smtClean="0">
                <a:latin typeface="MyriadMM-406-600-"/>
              </a:rPr>
              <a:t>dying</a:t>
            </a:r>
            <a:endParaRPr lang="en-US" dirty="0">
              <a:latin typeface="MyriadMM-406-600-"/>
            </a:endParaRPr>
          </a:p>
        </p:txBody>
      </p:sp>
    </p:spTree>
    <p:extLst>
      <p:ext uri="{BB962C8B-B14F-4D97-AF65-F5344CB8AC3E}">
        <p14:creationId xmlns:p14="http://schemas.microsoft.com/office/powerpoint/2010/main" val="1485667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 smtClean="0">
                <a:solidFill>
                  <a:srgbClr val="FF0000"/>
                </a:solidFill>
                <a:latin typeface="MyriadMM-406-600-"/>
              </a:rPr>
              <a:t>Panic disorder:</a:t>
            </a:r>
          </a:p>
          <a:p>
            <a:r>
              <a:rPr lang="en-US" dirty="0" smtClean="0">
                <a:latin typeface="+mj-lt"/>
              </a:rPr>
              <a:t>Recurrent</a:t>
            </a:r>
            <a:r>
              <a:rPr lang="en-US" dirty="0">
                <a:latin typeface="+mj-lt"/>
              </a:rPr>
              <a:t>, </a:t>
            </a:r>
            <a:r>
              <a:rPr lang="en-US" dirty="0" smtClean="0">
                <a:latin typeface="+mj-lt"/>
              </a:rPr>
              <a:t>unexpected, unprovoked </a:t>
            </a:r>
            <a:r>
              <a:rPr lang="en-US" dirty="0">
                <a:latin typeface="+mj-lt"/>
              </a:rPr>
              <a:t>panic attacks.</a:t>
            </a:r>
          </a:p>
          <a:p>
            <a:r>
              <a:rPr lang="en-US" dirty="0">
                <a:latin typeface="+mj-lt"/>
              </a:rPr>
              <a:t>Attacks followed by </a:t>
            </a:r>
            <a:r>
              <a:rPr lang="en-US" b="1" dirty="0">
                <a:latin typeface="+mj-lt"/>
              </a:rPr>
              <a:t>1 </a:t>
            </a:r>
            <a:r>
              <a:rPr lang="en-US" b="1" dirty="0" smtClean="0">
                <a:latin typeface="+mj-lt"/>
              </a:rPr>
              <a:t>month </a:t>
            </a:r>
            <a:r>
              <a:rPr lang="en-US" dirty="0">
                <a:latin typeface="+mj-lt"/>
              </a:rPr>
              <a:t>of one of the following: concerns about having </a:t>
            </a:r>
            <a:r>
              <a:rPr lang="en-US" dirty="0" smtClean="0">
                <a:latin typeface="+mj-lt"/>
              </a:rPr>
              <a:t>additional </a:t>
            </a:r>
            <a:r>
              <a:rPr lang="en-US" dirty="0" err="1" smtClean="0">
                <a:latin typeface="+mj-lt"/>
              </a:rPr>
              <a:t>attacks,worry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about the consequences of </a:t>
            </a:r>
            <a:r>
              <a:rPr lang="en-US" dirty="0" smtClean="0">
                <a:latin typeface="+mj-lt"/>
              </a:rPr>
              <a:t>attacks </a:t>
            </a:r>
            <a:r>
              <a:rPr lang="en-US" b="1" dirty="0" smtClean="0">
                <a:solidFill>
                  <a:schemeClr val="accent1"/>
                </a:solidFill>
                <a:latin typeface="+mj-lt"/>
              </a:rPr>
              <a:t>(Anticipatory anxiety), </a:t>
            </a:r>
            <a:r>
              <a:rPr lang="en-US" dirty="0">
                <a:latin typeface="+mj-lt"/>
              </a:rPr>
              <a:t>or a change in behavior as a result </a:t>
            </a:r>
            <a:r>
              <a:rPr lang="en-US" dirty="0" smtClean="0">
                <a:latin typeface="+mj-lt"/>
              </a:rPr>
              <a:t>of attacks </a:t>
            </a:r>
            <a:r>
              <a:rPr lang="en-US" b="1" dirty="0" smtClean="0">
                <a:solidFill>
                  <a:schemeClr val="accent1"/>
                </a:solidFill>
                <a:latin typeface="+mj-lt"/>
              </a:rPr>
              <a:t>(Avoidance=Agoraphobia).</a:t>
            </a:r>
            <a:endParaRPr lang="en-US" b="1" dirty="0">
              <a:solidFill>
                <a:schemeClr val="accent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Attacks are not caused by substance abuse, medication, or a general medical condition.</a:t>
            </a:r>
          </a:p>
          <a:p>
            <a:r>
              <a:rPr lang="en-US" dirty="0">
                <a:latin typeface="+mj-lt"/>
              </a:rPr>
              <a:t>Attacks are not better accounted for by another </a:t>
            </a:r>
            <a:r>
              <a:rPr lang="en-US" dirty="0" smtClean="0">
                <a:latin typeface="+mj-lt"/>
              </a:rPr>
              <a:t>mental </a:t>
            </a:r>
            <a:r>
              <a:rPr lang="en-US" dirty="0" smtClean="0">
                <a:latin typeface="+mj-lt"/>
              </a:rPr>
              <a:t>illness.</a:t>
            </a:r>
            <a:endParaRPr lang="ar-E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634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tx2"/>
                </a:solidFill>
              </a:rPr>
              <a:t>Treatment </a:t>
            </a:r>
          </a:p>
          <a:p>
            <a:r>
              <a:rPr lang="en-US" dirty="0" smtClean="0"/>
              <a:t>SSRIs</a:t>
            </a:r>
          </a:p>
          <a:p>
            <a:r>
              <a:rPr lang="en-US" dirty="0" smtClean="0"/>
              <a:t>C.B.T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16717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993</Words>
  <Application>Microsoft Office PowerPoint</Application>
  <PresentationFormat>On-screen Show (4:3)</PresentationFormat>
  <Paragraphs>118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1_Office Theme</vt:lpstr>
      <vt:lpstr>Anxiety disorders </vt:lpstr>
      <vt:lpstr>PowerPoint Presentation</vt:lpstr>
      <vt:lpstr>Anxiety Disorders</vt:lpstr>
      <vt:lpstr>Generalized Anxiety Disorder (GAD)</vt:lpstr>
      <vt:lpstr>PowerPoint Presentation</vt:lpstr>
      <vt:lpstr>PowerPoint Presentation</vt:lpstr>
      <vt:lpstr>Panic Disorder </vt:lpstr>
      <vt:lpstr>PowerPoint Presentation</vt:lpstr>
      <vt:lpstr>PowerPoint Presentation</vt:lpstr>
      <vt:lpstr>Agoraphobia </vt:lpstr>
      <vt:lpstr>PowerPoint Presentation</vt:lpstr>
      <vt:lpstr>PowerPoint Presentation</vt:lpstr>
      <vt:lpstr>PowerPoint Presentation</vt:lpstr>
      <vt:lpstr>PowerPoint Presentation</vt:lpstr>
      <vt:lpstr>Social Phobia</vt:lpstr>
      <vt:lpstr>PowerPoint Presentation</vt:lpstr>
      <vt:lpstr>PowerPoint Presentation</vt:lpstr>
      <vt:lpstr>PowerPoint Presentation</vt:lpstr>
      <vt:lpstr>PowerPoint Presentation</vt:lpstr>
      <vt:lpstr>Specific Phobia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Anxiety disorders </dc:title>
  <dc:creator>Dr.Saber</dc:creator>
  <cp:lastModifiedBy>Dr.Saber</cp:lastModifiedBy>
  <cp:revision>32</cp:revision>
  <dcterms:created xsi:type="dcterms:W3CDTF">2006-08-16T00:00:00Z</dcterms:created>
  <dcterms:modified xsi:type="dcterms:W3CDTF">2019-03-19T05:38:18Z</dcterms:modified>
</cp:coreProperties>
</file>