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87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15000"/>
              </a:lnSpc>
            </a:pPr>
            <a:r>
              <a:rPr lang="en-US" b="1" dirty="0">
                <a:latin typeface="Times New Roman"/>
                <a:ea typeface="Calibri"/>
                <a:cs typeface="Arial"/>
              </a:rPr>
              <a:t>Sputum specimen </a:t>
            </a:r>
            <a:r>
              <a:rPr lang="ar-EG" b="1" dirty="0" smtClean="0">
                <a:latin typeface="Times New Roman"/>
                <a:ea typeface="Calibri"/>
                <a:cs typeface="Arial"/>
              </a:rPr>
              <a:t/>
            </a:r>
            <a:br>
              <a:rPr lang="ar-EG" b="1" dirty="0" smtClean="0">
                <a:latin typeface="Times New Roman"/>
                <a:ea typeface="Calibri"/>
                <a:cs typeface="Arial"/>
              </a:rPr>
            </a:br>
            <a:r>
              <a:rPr lang="en-US" b="1" dirty="0" smtClean="0">
                <a:latin typeface="Times New Roman"/>
                <a:ea typeface="Calibri"/>
                <a:cs typeface="Arial"/>
              </a:rPr>
              <a:t>collection</a:t>
            </a:r>
            <a:r>
              <a:rPr lang="en-US" sz="2800" dirty="0">
                <a:ea typeface="Calibri"/>
                <a:cs typeface="Arial"/>
              </a:rPr>
              <a:t/>
            </a:r>
            <a:br>
              <a:rPr lang="en-US" sz="2800" dirty="0">
                <a:ea typeface="Calibri"/>
                <a:cs typeface="Arial"/>
              </a:rPr>
            </a:br>
            <a:r>
              <a:rPr lang="en-US" sz="3600" b="1" dirty="0">
                <a:latin typeface="Times New Roman"/>
                <a:ea typeface="Calibri"/>
                <a:cs typeface="Arial"/>
              </a:rPr>
              <a:t> </a:t>
            </a:r>
            <a:r>
              <a:rPr lang="en-US" sz="2800" dirty="0">
                <a:ea typeface="Calibri"/>
                <a:cs typeface="Arial"/>
              </a:rPr>
              <a:t/>
            </a:r>
            <a:br>
              <a:rPr lang="en-US" sz="2800" dirty="0">
                <a:ea typeface="Calibri"/>
                <a:cs typeface="Arial"/>
              </a:rPr>
            </a:br>
            <a:endParaRPr lang="ar-EG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704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dirty="0">
                <a:solidFill>
                  <a:schemeClr val="accent2"/>
                </a:solidFill>
              </a:rPr>
              <a:t>Samples will be rejected if they are: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/>
                <a:ea typeface="TimesNewRomanPSMT"/>
                <a:cs typeface="Arial"/>
              </a:rPr>
              <a:t>1. Unlabeled - all specimens must have a unique patient identifier.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/>
                <a:ea typeface="TimesNewRomanPSMT"/>
                <a:cs typeface="Arial"/>
              </a:rPr>
              <a:t>2. Have no collection date indicated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/>
                <a:ea typeface="TimesNewRomanPSMT"/>
                <a:cs typeface="Arial"/>
              </a:rPr>
              <a:t>3. Insufficient in quantity: sputum containing less than </a:t>
            </a:r>
            <a:r>
              <a:rPr lang="en-US" sz="2400" dirty="0" smtClean="0">
                <a:latin typeface="Times New Roman"/>
                <a:ea typeface="TimesNewRomanPSMT"/>
                <a:cs typeface="Arial"/>
              </a:rPr>
              <a:t>2ML.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/>
                <a:ea typeface="TimesNewRomanPSMT"/>
                <a:cs typeface="Arial"/>
              </a:rPr>
              <a:t>4. Too Old - Samples greater than 3 days.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779696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2584"/>
            <a:ext cx="8763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616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8763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033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sz="3200" b="1" dirty="0" smtClean="0">
                <a:solidFill>
                  <a:schemeClr val="accent2"/>
                </a:solidFill>
              </a:rPr>
              <a:t>Definition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6800"/>
            <a:ext cx="7520940" cy="3579849"/>
          </a:xfrm>
        </p:spPr>
        <p:txBody>
          <a:bodyPr>
            <a:normAutofit fontScale="92500" lnSpcReduction="10000"/>
          </a:bodyPr>
          <a:lstStyle/>
          <a:p>
            <a:pPr algn="just" rtl="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/>
                <a:ea typeface="TimesNewRomanPSMT"/>
                <a:cs typeface="Arial"/>
              </a:rPr>
              <a:t>Sputum specimen is a sample of mucous secretion </a:t>
            </a:r>
            <a:r>
              <a:rPr lang="en-US" sz="2400" dirty="0" smtClean="0">
                <a:latin typeface="Times New Roman"/>
                <a:ea typeface="TimesNewRomanPSMT"/>
                <a:cs typeface="Arial"/>
              </a:rPr>
              <a:t>from bronchi </a:t>
            </a:r>
            <a:r>
              <a:rPr lang="en-US" sz="2400" dirty="0">
                <a:latin typeface="Times New Roman"/>
                <a:ea typeface="TimesNewRomanPSMT"/>
                <a:cs typeface="Arial"/>
              </a:rPr>
              <a:t>and lungs</a:t>
            </a:r>
            <a:r>
              <a:rPr lang="en-US" sz="2400" dirty="0" smtClean="0">
                <a:latin typeface="Times New Roman"/>
                <a:ea typeface="TimesNewRomanPSMT"/>
                <a:cs typeface="Arial"/>
              </a:rPr>
              <a:t>.</a:t>
            </a:r>
          </a:p>
          <a:p>
            <a:pPr algn="just" rtl="0">
              <a:lnSpc>
                <a:spcPct val="115000"/>
              </a:lnSpc>
              <a:spcAft>
                <a:spcPts val="0"/>
              </a:spcAft>
            </a:pPr>
            <a:endParaRPr lang="en-US" sz="2400" dirty="0" smtClean="0">
              <a:latin typeface="Times New Roman"/>
              <a:ea typeface="TimesNewRomanPSMT"/>
              <a:cs typeface="Arial"/>
            </a:endParaRPr>
          </a:p>
          <a:p>
            <a:pPr algn="just" rtl="0">
              <a:lnSpc>
                <a:spcPct val="115000"/>
              </a:lnSpc>
              <a:spcAft>
                <a:spcPts val="0"/>
              </a:spcAft>
            </a:pPr>
            <a:r>
              <a:rPr lang="en-US" sz="3200" dirty="0" smtClean="0">
                <a:solidFill>
                  <a:schemeClr val="accent2"/>
                </a:solidFill>
                <a:latin typeface="Times New Roman"/>
                <a:ea typeface="TimesNewRomanPSMT"/>
                <a:cs typeface="Arial"/>
              </a:rPr>
              <a:t>INDICATION:</a:t>
            </a:r>
            <a:endParaRPr lang="en-US" sz="3200" dirty="0">
              <a:solidFill>
                <a:schemeClr val="accent2"/>
              </a:solidFill>
              <a:latin typeface="Calibri"/>
              <a:ea typeface="Calibri"/>
              <a:cs typeface="Arial"/>
            </a:endParaRPr>
          </a:p>
          <a:p>
            <a:pPr algn="just" rtl="0">
              <a:lnSpc>
                <a:spcPct val="115000"/>
              </a:lnSpc>
              <a:spcAft>
                <a:spcPts val="0"/>
              </a:spcAft>
            </a:pPr>
            <a:r>
              <a:rPr lang="en-US" sz="2800" dirty="0" smtClean="0">
                <a:latin typeface="Times New Roman"/>
                <a:ea typeface="TimesNewRomanPSMT"/>
                <a:cs typeface="Arial"/>
              </a:rPr>
              <a:t>1</a:t>
            </a:r>
            <a:r>
              <a:rPr lang="en-US" sz="2800" dirty="0">
                <a:latin typeface="Times New Roman"/>
                <a:ea typeface="TimesNewRomanPSMT"/>
                <a:cs typeface="Arial"/>
              </a:rPr>
              <a:t>. Pneumonia.</a:t>
            </a:r>
            <a:endParaRPr lang="en-US" sz="2800" dirty="0">
              <a:latin typeface="Calibri"/>
              <a:ea typeface="Calibri"/>
              <a:cs typeface="Arial"/>
            </a:endParaRPr>
          </a:p>
          <a:p>
            <a:pPr algn="just" rtl="0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TimesNewRomanPSMT"/>
                <a:cs typeface="Arial"/>
              </a:rPr>
              <a:t>2. Lung abscess.</a:t>
            </a:r>
            <a:endParaRPr lang="en-US" sz="2800" dirty="0">
              <a:latin typeface="Calibri"/>
              <a:ea typeface="Calibri"/>
              <a:cs typeface="Arial"/>
            </a:endParaRPr>
          </a:p>
          <a:p>
            <a:pPr algn="just" rtl="0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Times New Roman"/>
                <a:ea typeface="Calibri"/>
                <a:cs typeface="Arial"/>
              </a:rPr>
              <a:t> </a:t>
            </a:r>
            <a:endParaRPr lang="en-US" sz="2800" dirty="0">
              <a:latin typeface="Calibri"/>
              <a:ea typeface="Calibri"/>
              <a:cs typeface="Arial"/>
            </a:endParaRPr>
          </a:p>
          <a:p>
            <a:pPr algn="just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37193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Contraindications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/>
                <a:ea typeface="TimesNewRomanPSMT"/>
                <a:cs typeface="Arial"/>
              </a:rPr>
              <a:t>1. Hemoptysis.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/>
                <a:ea typeface="TimesNewRomanPSMT"/>
                <a:cs typeface="Arial"/>
              </a:rPr>
              <a:t>2. Acute respiratory distress.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/>
                <a:ea typeface="TimesNewRomanPSMT"/>
                <a:cs typeface="Arial"/>
              </a:rPr>
              <a:t>3. Unstable cardiovascular status, (arrhythmias, angina).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/>
                <a:ea typeface="TimesNewRomanPSMT"/>
                <a:cs typeface="Arial"/>
              </a:rPr>
              <a:t>4. Hypoxia.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/>
                <a:ea typeface="TimesNewRomanPSMT"/>
                <a:cs typeface="Arial"/>
              </a:rPr>
              <a:t>5. Fractured ribs or other chest trauma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/>
                <a:ea typeface="TimesNewRomanPSMT"/>
                <a:cs typeface="Arial"/>
              </a:rPr>
              <a:t>6. Recent eye surgery.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0121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rtl="0">
              <a:lnSpc>
                <a:spcPct val="115000"/>
              </a:lnSpc>
              <a:spcAft>
                <a:spcPts val="0"/>
              </a:spcAft>
            </a:pPr>
            <a:r>
              <a:rPr lang="en-US" b="1" dirty="0">
                <a:solidFill>
                  <a:schemeClr val="accent2"/>
                </a:solidFill>
                <a:latin typeface="Times New Roman"/>
                <a:ea typeface="Calibri"/>
                <a:cs typeface="Arial"/>
              </a:rPr>
              <a:t>N.B:</a:t>
            </a:r>
            <a:endParaRPr lang="en-US" sz="2000" dirty="0">
              <a:solidFill>
                <a:schemeClr val="accent2"/>
              </a:solidFill>
              <a:effectLst/>
              <a:latin typeface="Calibri"/>
              <a:ea typeface="Calibri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Times New Roman"/>
                <a:ea typeface="Wingdings-Regular"/>
                <a:cs typeface="Arial"/>
              </a:rPr>
              <a:t> </a:t>
            </a:r>
            <a:r>
              <a:rPr lang="en-US" sz="2400" dirty="0">
                <a:latin typeface="Times New Roman"/>
                <a:ea typeface="TimesNewRomanPSMT"/>
                <a:cs typeface="Arial"/>
              </a:rPr>
              <a:t>Sputum from your lungs is usually thick and sticky.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algn="just" rtl="0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Times New Roman"/>
                <a:ea typeface="Wingdings-Regular"/>
                <a:cs typeface="Arial"/>
              </a:rPr>
              <a:t> </a:t>
            </a:r>
            <a:r>
              <a:rPr lang="en-US" sz="2400" dirty="0">
                <a:latin typeface="Times New Roman"/>
                <a:ea typeface="TimesNewRomanPSMT"/>
                <a:cs typeface="Arial"/>
              </a:rPr>
              <a:t>Saliva comes from your mouth and is watery and thin. Do not </a:t>
            </a:r>
            <a:r>
              <a:rPr lang="en-US" sz="2400" dirty="0" smtClean="0">
                <a:latin typeface="Times New Roman"/>
                <a:ea typeface="TimesNewRomanPSMT"/>
                <a:cs typeface="Arial"/>
              </a:rPr>
              <a:t>collect</a:t>
            </a:r>
            <a:r>
              <a:rPr lang="en-US" sz="2400" dirty="0">
                <a:latin typeface="Calibri"/>
                <a:ea typeface="TimesNewRomanPSMT"/>
                <a:cs typeface="Arial"/>
              </a:rPr>
              <a:t> </a:t>
            </a:r>
            <a:r>
              <a:rPr lang="en-US" sz="2400" dirty="0" smtClean="0">
                <a:latin typeface="Times New Roman"/>
                <a:ea typeface="TimesNewRomanPSMT"/>
                <a:cs typeface="Arial"/>
              </a:rPr>
              <a:t>saliva</a:t>
            </a:r>
            <a:r>
              <a:rPr lang="en-US" sz="2400" dirty="0">
                <a:latin typeface="Times New Roman"/>
                <a:ea typeface="TimesNewRomanPSMT"/>
                <a:cs typeface="Arial"/>
              </a:rPr>
              <a:t>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algn="just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09480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accent2"/>
                </a:solidFill>
              </a:rPr>
              <a:t>Equipment: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/>
                <a:ea typeface="TimesNewRomanPSMT"/>
                <a:cs typeface="Arial"/>
              </a:rPr>
              <a:t>1. Spatula.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algn="just" rtl="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/>
                <a:ea typeface="TimesNewRomanPSMT"/>
                <a:cs typeface="Arial"/>
              </a:rPr>
              <a:t>2. Swap.</a:t>
            </a:r>
            <a:endParaRPr lang="en-US" sz="2400" dirty="0">
              <a:latin typeface="Calibri"/>
              <a:ea typeface="Calibri"/>
              <a:cs typeface="Arial"/>
            </a:endParaRPr>
          </a:p>
          <a:p>
            <a:pPr algn="just" rtl="0"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Times New Roman"/>
                <a:ea typeface="TimesNewRomanPSMT"/>
                <a:cs typeface="Arial"/>
              </a:rPr>
              <a:t>3. Disposable </a:t>
            </a:r>
            <a:r>
              <a:rPr lang="en-US" sz="2400" dirty="0" smtClean="0">
                <a:latin typeface="Times New Roman"/>
                <a:ea typeface="TimesNewRomanPSMT"/>
                <a:cs typeface="Arial"/>
              </a:rPr>
              <a:t>gloves.</a:t>
            </a:r>
            <a:r>
              <a:rPr lang="en-US" sz="2400" dirty="0" smtClean="0">
                <a:latin typeface="Calibri"/>
                <a:ea typeface="TimesNewRomanPSMT"/>
                <a:cs typeface="Arial"/>
              </a:rPr>
              <a:t> </a:t>
            </a:r>
          </a:p>
          <a:p>
            <a:pPr algn="just" rtl="0"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latin typeface="Times New Roman"/>
                <a:ea typeface="TimesNewRomanPSMT"/>
                <a:cs typeface="Arial"/>
              </a:rPr>
              <a:t>4</a:t>
            </a:r>
            <a:r>
              <a:rPr lang="en-US" sz="2400" dirty="0">
                <a:latin typeface="Times New Roman"/>
                <a:ea typeface="TimesNewRomanPSMT"/>
                <a:cs typeface="Arial"/>
              </a:rPr>
              <a:t>. Labeled specimen container</a:t>
            </a:r>
            <a:r>
              <a:rPr lang="en-US" sz="2400" dirty="0" smtClean="0">
                <a:latin typeface="Times New Roman"/>
                <a:ea typeface="TimesNewRomanPSMT"/>
                <a:cs typeface="Arial"/>
              </a:rPr>
              <a:t>.</a:t>
            </a:r>
          </a:p>
          <a:p>
            <a:pPr algn="just" rtl="0">
              <a:lnSpc>
                <a:spcPct val="115000"/>
              </a:lnSpc>
            </a:pPr>
            <a:r>
              <a:rPr lang="en-US" sz="2400" dirty="0">
                <a:latin typeface="Times New Roman"/>
                <a:ea typeface="TimesNewRomanPSMT"/>
              </a:rPr>
              <a:t>5. Laboratory request form</a:t>
            </a:r>
            <a:endParaRPr lang="ar-EG" sz="2400" dirty="0"/>
          </a:p>
          <a:p>
            <a:pPr algn="just" rtl="0">
              <a:lnSpc>
                <a:spcPct val="115000"/>
              </a:lnSpc>
              <a:spcAft>
                <a:spcPts val="0"/>
              </a:spcAft>
            </a:pPr>
            <a:endParaRPr lang="en-US" sz="1200" dirty="0"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0551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Equipment:</a:t>
            </a:r>
            <a:r>
              <a:rPr lang="en-US" dirty="0"/>
              <a:t/>
            </a:r>
            <a:br>
              <a:rPr lang="en-US" dirty="0"/>
            </a:br>
            <a:endParaRPr lang="ar-EG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762000"/>
            <a:ext cx="6553200" cy="4114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349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392145"/>
              </p:ext>
            </p:extLst>
          </p:nvPr>
        </p:nvGraphicFramePr>
        <p:xfrm>
          <a:off x="1284514" y="228599"/>
          <a:ext cx="6868888" cy="4724402"/>
        </p:xfrm>
        <a:graphic>
          <a:graphicData uri="http://schemas.openxmlformats.org/drawingml/2006/table">
            <a:tbl>
              <a:tblPr rtl="1" firstRow="1" firstCol="1" bandRow="1"/>
              <a:tblGrid>
                <a:gridCol w="3693072"/>
                <a:gridCol w="3175816"/>
              </a:tblGrid>
              <a:tr h="801748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2"/>
                          </a:solidFill>
                          <a:effectLst/>
                          <a:latin typeface="TimesNewRomanPS-BoldMT"/>
                          <a:ea typeface="Calibri"/>
                          <a:cs typeface="Arial"/>
                        </a:rPr>
                        <a:t>Rationale</a:t>
                      </a:r>
                      <a:endParaRPr lang="en-US" sz="28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accent2"/>
                          </a:solidFill>
                          <a:effectLst/>
                          <a:latin typeface="TimesNewRomanPS-BoldMT"/>
                          <a:ea typeface="Calibri"/>
                          <a:cs typeface="Arial"/>
                        </a:rPr>
                        <a:t>Procedure steps</a:t>
                      </a:r>
                      <a:endParaRPr lang="en-US" sz="2800" dirty="0">
                        <a:solidFill>
                          <a:schemeClr val="accent2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0995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To ensure the person understands the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procedure and gives consent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1. Explain and discuss procedure to the patient.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0995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To ensure the person understands theprocedure and gives consent.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2. Collect equipment. 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332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To prevent contamination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3. Wash hands.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332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To prevent cross infection.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4. Wear gloves.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227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282814"/>
              </p:ext>
            </p:extLst>
          </p:nvPr>
        </p:nvGraphicFramePr>
        <p:xfrm>
          <a:off x="990600" y="152399"/>
          <a:ext cx="7543800" cy="5888736"/>
        </p:xfrm>
        <a:graphic>
          <a:graphicData uri="http://schemas.openxmlformats.org/drawingml/2006/table">
            <a:tbl>
              <a:tblPr rtl="1" firstRow="1" firstCol="1" bandRow="1"/>
              <a:tblGrid>
                <a:gridCol w="3387183"/>
                <a:gridCol w="4156617"/>
              </a:tblGrid>
              <a:tr h="829885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For good result.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5. Take the swab using the correct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technique.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3461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Sputum is never free from organisms due to passing through the pharynx and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mouth.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6. Use a clean, not necessarily sterile container.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4827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To obtain the required sample.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7. Ensure that the specimen is sputum not saliva.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4827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To facilitate expectoration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8. Encourage the patient to cough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deeply or request the help of a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physiotherapist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4493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609736"/>
              </p:ext>
            </p:extLst>
          </p:nvPr>
        </p:nvGraphicFramePr>
        <p:xfrm>
          <a:off x="838200" y="152400"/>
          <a:ext cx="7620000" cy="4832096"/>
        </p:xfrm>
        <a:graphic>
          <a:graphicData uri="http://schemas.openxmlformats.org/drawingml/2006/table">
            <a:tbl>
              <a:tblPr rtl="1" firstRow="1" firstCol="1" bandRow="1"/>
              <a:tblGrid>
                <a:gridCol w="3787077"/>
                <a:gridCol w="3832923"/>
              </a:tblGrid>
              <a:tr h="157480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To ensure the organisms for investigation are preserved.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705" marR="66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9. Place the specimen in the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correct labeled container.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705" marR="66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To ensure optimum conditions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For laboratory examination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705" marR="66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10. Send the specimen to the lab.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705" marR="66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To prevent infection.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705" marR="66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11. Dispose of equipment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705" marR="66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110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Maintains legal record and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l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communicates with healthcare team.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705" marR="66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NewRomanPSMT"/>
                          <a:cs typeface="Arial"/>
                        </a:rPr>
                        <a:t>12. Document procedure.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705" marR="66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78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1371</TotalTime>
  <Words>367</Words>
  <Application>Microsoft Office PowerPoint</Application>
  <PresentationFormat>On-screen Show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Angles</vt:lpstr>
      <vt:lpstr>Sputum specimen  collection   </vt:lpstr>
      <vt:lpstr>Definition</vt:lpstr>
      <vt:lpstr>Contraindications </vt:lpstr>
      <vt:lpstr>N.B:</vt:lpstr>
      <vt:lpstr>Equipment: </vt:lpstr>
      <vt:lpstr>Equipment: </vt:lpstr>
      <vt:lpstr>PowerPoint Presentation</vt:lpstr>
      <vt:lpstr>PowerPoint Presentation</vt:lpstr>
      <vt:lpstr>PowerPoint Presentation</vt:lpstr>
      <vt:lpstr>Samples will be rejected if they are: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Sputum specimen collection   </dc:title>
  <dc:creator>EECC</dc:creator>
  <cp:lastModifiedBy>EECC</cp:lastModifiedBy>
  <cp:revision>11</cp:revision>
  <dcterms:created xsi:type="dcterms:W3CDTF">2006-08-16T00:00:00Z</dcterms:created>
  <dcterms:modified xsi:type="dcterms:W3CDTF">2020-03-07T11:58:16Z</dcterms:modified>
</cp:coreProperties>
</file>