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1" r:id="rId17"/>
    <p:sldId id="269" r:id="rId18"/>
    <p:sldId id="270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6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8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4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1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2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DC5D-F48E-4606-A676-905779F69952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C9A8C-3902-451C-A52E-741C1852D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533400"/>
            <a:ext cx="5285508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ndalus" pitchFamily="18" charset="-78"/>
                <a:ea typeface="+mn-ea"/>
                <a:cs typeface="Andalus" pitchFamily="18" charset="-78"/>
              </a:rPr>
              <a:t>Specimen collection</a:t>
            </a:r>
            <a:br>
              <a:rPr lang="en-US" b="1" dirty="0">
                <a:latin typeface="Andalus" pitchFamily="18" charset="-78"/>
                <a:ea typeface="+mn-ea"/>
                <a:cs typeface="Andalus" pitchFamily="18" charset="-78"/>
              </a:rPr>
            </a:br>
            <a:endParaRPr lang="en-US" b="1" dirty="0"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3909" y="1219200"/>
            <a:ext cx="5257800" cy="2286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Prepared by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Dania </a:t>
            </a:r>
            <a:r>
              <a:rPr lang="en-US" sz="2800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Gaballah</a:t>
            </a:r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800" b="1" i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demonstrator in obstetrics and gynecological Nursing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81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3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2- Venipuncture</a:t>
            </a:r>
          </a:p>
          <a:p>
            <a:pPr marL="0" indent="0">
              <a:buNone/>
            </a:pPr>
            <a:r>
              <a:rPr lang="en-US" dirty="0" smtClean="0"/>
              <a:t>Appropriate </a:t>
            </a:r>
            <a:r>
              <a:rPr lang="en-US" dirty="0"/>
              <a:t>site. The veins of the ante-</a:t>
            </a:r>
            <a:r>
              <a:rPr lang="en-US" dirty="0" err="1"/>
              <a:t>cubital</a:t>
            </a:r>
            <a:r>
              <a:rPr lang="en-US" dirty="0"/>
              <a:t> fossa or forearm are usually the best choice because of their accessibility. However, the dorsum of the hand or foot also may be used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0692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10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2-Urine sample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b="1" i="1" dirty="0"/>
              <a:t>Applying a urine collecting bag (infants)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b="1" i="1" dirty="0"/>
              <a:t>Collecting a clean-catch midstream urine specimen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124168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58782"/>
          </a:xfrm>
        </p:spPr>
      </p:pic>
    </p:spTree>
    <p:extLst>
      <p:ext uri="{BB962C8B-B14F-4D97-AF65-F5344CB8AC3E}">
        <p14:creationId xmlns:p14="http://schemas.microsoft.com/office/powerpoint/2010/main" val="15619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0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3-Stool </a:t>
            </a:r>
            <a:r>
              <a:rPr lang="en-US" b="1" i="1" u="sng" dirty="0" smtClean="0"/>
              <a:t>culture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4-Throat specimen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rtl="1">
              <a:buNone/>
            </a:pPr>
            <a:r>
              <a:rPr lang="en-US" b="1" i="1" u="sng" dirty="0"/>
              <a:t>Common types of specimen collection</a:t>
            </a:r>
            <a:endParaRPr lang="en-US" dirty="0"/>
          </a:p>
          <a:p>
            <a:pPr marL="0" indent="0" rtl="1">
              <a:buNone/>
            </a:pPr>
            <a:r>
              <a:rPr lang="en-US" dirty="0" smtClean="0"/>
              <a:t>1- Blood </a:t>
            </a:r>
            <a:r>
              <a:rPr lang="en-US" dirty="0"/>
              <a:t>samples</a:t>
            </a:r>
          </a:p>
          <a:p>
            <a:pPr marL="0" indent="0" rtl="1">
              <a:buNone/>
            </a:pPr>
            <a:r>
              <a:rPr lang="en-US" dirty="0" smtClean="0"/>
              <a:t>2- Urine </a:t>
            </a:r>
            <a:r>
              <a:rPr lang="en-US" dirty="0"/>
              <a:t>samples </a:t>
            </a:r>
          </a:p>
          <a:p>
            <a:pPr marL="0" indent="0" rtl="1">
              <a:buNone/>
            </a:pPr>
            <a:r>
              <a:rPr lang="en-US" dirty="0" smtClean="0"/>
              <a:t>3- Stool </a:t>
            </a:r>
            <a:r>
              <a:rPr lang="en-US" dirty="0"/>
              <a:t>culture </a:t>
            </a:r>
          </a:p>
          <a:p>
            <a:pPr marL="0" indent="0" rtl="1">
              <a:buNone/>
            </a:pPr>
            <a:r>
              <a:rPr lang="en-US" dirty="0" smtClean="0"/>
              <a:t>4- Throat </a:t>
            </a:r>
            <a:r>
              <a:rPr lang="en-US" dirty="0"/>
              <a:t>culture </a:t>
            </a:r>
          </a:p>
          <a:p>
            <a:pPr marL="0" indent="0">
              <a:buNone/>
            </a:pPr>
            <a:r>
              <a:rPr lang="en-US" dirty="0" smtClean="0"/>
              <a:t>5- Respiratory </a:t>
            </a:r>
            <a:r>
              <a:rPr lang="en-US" dirty="0"/>
              <a:t>secretions</a:t>
            </a:r>
          </a:p>
        </p:txBody>
      </p:sp>
    </p:spTree>
    <p:extLst>
      <p:ext uri="{BB962C8B-B14F-4D97-AF65-F5344CB8AC3E}">
        <p14:creationId xmlns:p14="http://schemas.microsoft.com/office/powerpoint/2010/main" val="2081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5-Respiratory secretions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b="1" i="1" dirty="0"/>
              <a:t>Collecting respiratory secretions from an infant</a:t>
            </a:r>
            <a:r>
              <a:rPr lang="en-US" b="1" i="1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1"/>
            <a:ext cx="70865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b="1" i="1" dirty="0"/>
              <a:t>Collecting respiratory secretions from a child: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019800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b="1" i="1" u="sng" dirty="0"/>
              <a:t>General principles</a:t>
            </a:r>
            <a:endParaRPr lang="en-US" dirty="0"/>
          </a:p>
          <a:p>
            <a:pPr marL="0" indent="0" rtl="1">
              <a:buNone/>
            </a:pPr>
            <a:r>
              <a:rPr lang="en-US" b="1" i="1" u="sng" dirty="0"/>
              <a:t>Before collection of a specimen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1- The </a:t>
            </a:r>
            <a:r>
              <a:rPr lang="en-US" dirty="0"/>
              <a:t>requested examination and nature of specimen should be confirmed from the doctor's laboratory form</a:t>
            </a:r>
          </a:p>
          <a:p>
            <a:pPr marL="0" indent="0">
              <a:buNone/>
            </a:pPr>
            <a:r>
              <a:rPr lang="en-US" dirty="0" smtClean="0"/>
              <a:t>2- Proper </a:t>
            </a:r>
            <a:r>
              <a:rPr lang="en-US" dirty="0"/>
              <a:t>specimen container should be </a:t>
            </a:r>
            <a:r>
              <a:rPr lang="en-US" dirty="0" err="1"/>
              <a:t>choosen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3- The </a:t>
            </a:r>
            <a:r>
              <a:rPr lang="en-US" dirty="0"/>
              <a:t>label with required particulars should be attached, stating name, age, unit, ward, name of specimen, the date of collection and time.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rtl="1">
              <a:buNone/>
            </a:pPr>
            <a:r>
              <a:rPr lang="en-US" b="1" i="1" u="sng" dirty="0"/>
              <a:t>Collection of specimen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1- Routine </a:t>
            </a:r>
            <a:r>
              <a:rPr lang="en-US" dirty="0"/>
              <a:t>specimen should be collected during laboratory working hours, to prevent </a:t>
            </a:r>
            <a:r>
              <a:rPr lang="en-US" dirty="0" smtClean="0"/>
              <a:t>deterioration.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2- For </a:t>
            </a:r>
            <a:r>
              <a:rPr lang="en-US" dirty="0"/>
              <a:t>sterile specimens contamination of specimens should be avoided by collecting specimen straight into a sterile </a:t>
            </a:r>
            <a:r>
              <a:rPr lang="en-US" dirty="0" smtClean="0"/>
              <a:t>container.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rtl="1">
              <a:buNone/>
            </a:pPr>
            <a:r>
              <a:rPr lang="en-US" b="1" i="1" u="sng" dirty="0"/>
              <a:t>After collecting specimens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1- Date </a:t>
            </a:r>
            <a:r>
              <a:rPr lang="en-US" dirty="0"/>
              <a:t>and time of collection should be entered on the form</a:t>
            </a:r>
          </a:p>
          <a:p>
            <a:pPr marL="0" indent="0">
              <a:buNone/>
            </a:pPr>
            <a:r>
              <a:rPr lang="en-US" dirty="0" smtClean="0"/>
              <a:t>2- The </a:t>
            </a:r>
            <a:r>
              <a:rPr lang="en-US" dirty="0"/>
              <a:t>completed label should be attached to the body of the container and upright position should be maintained </a:t>
            </a:r>
          </a:p>
          <a:p>
            <a:pPr marL="0" indent="0">
              <a:buNone/>
            </a:pPr>
            <a:r>
              <a:rPr lang="en-US" dirty="0" smtClean="0"/>
              <a:t>3- The </a:t>
            </a:r>
            <a:r>
              <a:rPr lang="en-US" dirty="0"/>
              <a:t>written laboratory report should be attached to the record and inform the doctor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1-Blood </a:t>
            </a:r>
            <a:r>
              <a:rPr lang="en-US" b="1" i="1" u="sng" dirty="0" smtClean="0"/>
              <a:t>samples</a:t>
            </a:r>
          </a:p>
          <a:p>
            <a:pPr marL="0" indent="0">
              <a:buNone/>
            </a:pPr>
            <a:r>
              <a:rPr lang="en-US" dirty="0"/>
              <a:t>There are two methods of obtaining blood samples in children:</a:t>
            </a:r>
          </a:p>
          <a:p>
            <a:pPr marL="0" indent="0">
              <a:buNone/>
            </a:pPr>
            <a:r>
              <a:rPr lang="en-US" dirty="0" smtClean="0"/>
              <a:t>1- Capillary </a:t>
            </a:r>
            <a:r>
              <a:rPr lang="en-US" dirty="0"/>
              <a:t>puncture</a:t>
            </a:r>
          </a:p>
          <a:p>
            <a:pPr marL="0" indent="0">
              <a:buNone/>
            </a:pPr>
            <a:r>
              <a:rPr lang="en-US" dirty="0" smtClean="0"/>
              <a:t>2- Venipuncture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405222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1- Capillary puncture:</a:t>
            </a:r>
          </a:p>
          <a:p>
            <a:pPr marL="0" indent="0">
              <a:buNone/>
            </a:pPr>
            <a:r>
              <a:rPr lang="en-US" dirty="0"/>
              <a:t>punctures sites include;</a:t>
            </a:r>
          </a:p>
          <a:p>
            <a:pPr marL="0" indent="0">
              <a:buNone/>
            </a:pPr>
            <a:r>
              <a:rPr lang="en-US" dirty="0"/>
              <a:t>The planter surface of the heel (for newborns and children under the age of 1 year)</a:t>
            </a:r>
          </a:p>
          <a:p>
            <a:pPr marL="0" indent="0">
              <a:buNone/>
            </a:pPr>
            <a:r>
              <a:rPr lang="en-US" dirty="0"/>
              <a:t>The great toe (for children over than 1 year)</a:t>
            </a:r>
          </a:p>
          <a:p>
            <a:pPr marL="0" indent="0">
              <a:buNone/>
            </a:pPr>
            <a:r>
              <a:rPr lang="en-US" dirty="0"/>
              <a:t>The lateral surfaces of the third or fourth finger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318</Words>
  <Application>Microsoft Office PowerPoint</Application>
  <PresentationFormat>On-screen Show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Specimen collection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Specimen collection</dc:title>
  <dc:creator>HP</dc:creator>
  <cp:lastModifiedBy>HP</cp:lastModifiedBy>
  <cp:revision>8</cp:revision>
  <dcterms:created xsi:type="dcterms:W3CDTF">2020-02-10T19:40:47Z</dcterms:created>
  <dcterms:modified xsi:type="dcterms:W3CDTF">2020-02-11T21:18:43Z</dcterms:modified>
</cp:coreProperties>
</file>