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290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8305800" cy="495520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Substance related  disorders</a:t>
            </a:r>
          </a:p>
          <a:p>
            <a:pPr algn="just"/>
            <a:endParaRPr lang="en-US" sz="2800" b="1" dirty="0">
              <a:solidFill>
                <a:schemeClr val="bg1"/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Addiction No longer used (instead drug dependence)</a:t>
            </a:r>
          </a:p>
          <a:p>
            <a:pPr algn="just"/>
            <a:endParaRPr lang="en-US" sz="2800" b="1" dirty="0">
              <a:solidFill>
                <a:schemeClr val="bg1"/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Dependence; Behavioral (psychological ) and physical </a:t>
            </a:r>
          </a:p>
          <a:p>
            <a:pPr algn="just"/>
            <a:endParaRPr lang="en-US" sz="2800" b="1" dirty="0">
              <a:solidFill>
                <a:schemeClr val="bg1"/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Behavioral :Substance seeking activities .</a:t>
            </a:r>
          </a:p>
          <a:p>
            <a:pPr algn="just"/>
            <a:endParaRPr lang="en-US" sz="2800" b="1" dirty="0">
              <a:solidFill>
                <a:schemeClr val="bg1"/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bg1"/>
                </a:solidFill>
              </a:rPr>
              <a:t>Physical (physiological) effects of substance use (tolerance and </a:t>
            </a:r>
            <a:r>
              <a:rPr lang="en-US" sz="2800" b="1" dirty="0" err="1" smtClean="0">
                <a:solidFill>
                  <a:schemeClr val="bg1"/>
                </a:solidFill>
              </a:rPr>
              <a:t>withdrwal</a:t>
            </a:r>
            <a:r>
              <a:rPr lang="en-US" sz="2800" b="1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endParaRPr lang="ar-EG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938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533400"/>
            <a:ext cx="8686800" cy="62478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i="1" u="sng" dirty="0" smtClean="0"/>
              <a:t>Etiology:</a:t>
            </a:r>
          </a:p>
          <a:p>
            <a:endParaRPr lang="en-US" sz="4000" b="1" i="1" u="sng" dirty="0" smtClean="0"/>
          </a:p>
          <a:p>
            <a:r>
              <a:rPr lang="en-US" sz="4000" b="1" i="1" u="sng" dirty="0" smtClean="0"/>
              <a:t>I-Psychodynamic factors: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1-Defence against anxious impulses.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2-Oral regression         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3-Related to depression.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610600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i="1" u="sng" dirty="0" smtClean="0"/>
              <a:t>II-Behavioral theories: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Positive reinforcing qualities of some substances.</a:t>
            </a:r>
          </a:p>
          <a:p>
            <a:endParaRPr lang="en-US" sz="4000" b="1" i="1" u="sng" dirty="0" smtClean="0"/>
          </a:p>
          <a:p>
            <a:r>
              <a:rPr lang="en-US" sz="4000" b="1" i="1" u="sng" dirty="0" smtClean="0"/>
              <a:t>III-Genetic factors:</a:t>
            </a:r>
          </a:p>
          <a:p>
            <a:r>
              <a:rPr lang="en-US" sz="4000" b="1" dirty="0" smtClean="0"/>
              <a:t>   </a:t>
            </a:r>
          </a:p>
          <a:p>
            <a:r>
              <a:rPr lang="en-US" sz="4000" b="1" dirty="0" smtClean="0"/>
              <a:t>Alcohol abuse has a genetic component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610600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i="1" u="sng" dirty="0" smtClean="0"/>
              <a:t>IV-</a:t>
            </a:r>
            <a:r>
              <a:rPr lang="en-US" sz="3600" b="1" i="1" u="sng" dirty="0" err="1" smtClean="0"/>
              <a:t>Neurochemical</a:t>
            </a:r>
            <a:r>
              <a:rPr lang="en-US" sz="3600" b="1" i="1" u="sng" dirty="0" smtClean="0"/>
              <a:t> factors:</a:t>
            </a:r>
          </a:p>
          <a:p>
            <a:endParaRPr lang="en-US" sz="3600" b="1" i="1" u="sng" dirty="0" smtClean="0"/>
          </a:p>
          <a:p>
            <a:r>
              <a:rPr lang="en-US" sz="3600" b="1" dirty="0" smtClean="0"/>
              <a:t>1-Long term use of a particular substance of </a:t>
            </a:r>
          </a:p>
          <a:p>
            <a:r>
              <a:rPr lang="en-US" sz="3600" b="1" dirty="0" smtClean="0"/>
              <a:t>abuse (the exogenous substance is needed to maintain homeostasis).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2-Neurotransmitters: Dopamine is involved in the sensation of reward (amphetamine and cocaine).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304800"/>
            <a:ext cx="8534400" cy="62786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i="1" u="sng" dirty="0" err="1" smtClean="0"/>
              <a:t>Comorbidity</a:t>
            </a:r>
            <a:r>
              <a:rPr lang="en-US" sz="3200" b="1" i="1" u="sng" dirty="0" smtClean="0"/>
              <a:t>: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Is the occurrence of two or more psychiatric disorders in a single patient.</a:t>
            </a:r>
          </a:p>
          <a:p>
            <a:endParaRPr lang="en-US" sz="3200" b="1" dirty="0" smtClean="0"/>
          </a:p>
          <a:p>
            <a:r>
              <a:rPr lang="en-US" sz="3200" b="1" i="1" u="sng" dirty="0" smtClean="0"/>
              <a:t>I-Antisocial Personality Disorder:-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*35-60% of patients with substance abuse have antisocial personality disorders.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*Antisocial behavior </a:t>
            </a:r>
            <a:r>
              <a:rPr lang="en-US" sz="3200" b="1" dirty="0" smtClean="0">
                <a:latin typeface="Arial" pitchFamily="34" charset="0"/>
              </a:rPr>
              <a:t>»</a:t>
            </a:r>
            <a:r>
              <a:rPr lang="en-US" sz="3200" b="1" dirty="0" smtClean="0"/>
              <a:t> before or during the course of substance use.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762000"/>
            <a:ext cx="8686800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i="1" u="sng" dirty="0" smtClean="0"/>
              <a:t>Substance use with antisocial personality disorder:-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1-More illegal substances.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2-Have more psychopathology.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3-Less satisfied with their lives.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4-More impulsive, isolated and depressed</a:t>
            </a:r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457200"/>
            <a:ext cx="868680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i="1" u="sng" dirty="0" smtClean="0"/>
              <a:t>II-Depression and Suicide:-</a:t>
            </a:r>
          </a:p>
          <a:p>
            <a:endParaRPr lang="en-US" sz="3600" b="1" i="1" u="sng" dirty="0" smtClean="0"/>
          </a:p>
          <a:p>
            <a:r>
              <a:rPr lang="en-US" sz="3600" b="1" dirty="0" smtClean="0"/>
              <a:t>1) 1/3  to 1/2 of </a:t>
            </a:r>
            <a:r>
              <a:rPr lang="en-US" sz="3600" b="1" dirty="0" err="1" smtClean="0"/>
              <a:t>opioid</a:t>
            </a:r>
            <a:r>
              <a:rPr lang="en-US" sz="3600" b="1" dirty="0" smtClean="0"/>
              <a:t> abuse or dependence patients has  major depression. 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2)  40% of alcohol abuse or dependence patients has major depression.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3) Substance abuse increase suicide rate 20 times than the general population.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457200"/>
            <a:ext cx="861060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u="sng" dirty="0" smtClean="0"/>
              <a:t>Treatment and Rehabilitation</a:t>
            </a:r>
          </a:p>
          <a:p>
            <a:endParaRPr lang="en-US" sz="3600" b="1" u="sng" dirty="0" smtClean="0"/>
          </a:p>
          <a:p>
            <a:r>
              <a:rPr lang="en-US" sz="3600" b="1" dirty="0" smtClean="0"/>
              <a:t>*Some persons who develop substance related disorders recover without formal treatment especially as they age.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*The best treatment programs combine specific procedures and disciplines to meet the needs of the individual patient after a careful assessment.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304800"/>
            <a:ext cx="8610600" cy="64017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u="sng" dirty="0" smtClean="0"/>
              <a:t>*Treatment programs:-</a:t>
            </a:r>
          </a:p>
          <a:p>
            <a:endParaRPr lang="en-US" sz="2800" b="1" u="sng" dirty="0" smtClean="0"/>
          </a:p>
          <a:p>
            <a:r>
              <a:rPr lang="en-US" sz="2800" b="1" dirty="0" smtClean="0"/>
              <a:t>1-Detoxification: Controlling acute withdrawal and consequences of recent drug use.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2-Long term behavioral change: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a-Extensive use of pharmacological interventions.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b-Individual psychotherapy.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c-Alcoholic anonymous.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d-Therapeutic community.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394692"/>
            <a:ext cx="9144000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 smtClean="0"/>
              <a:t>*Differences in the skills of individual counselor and professionals can strongly affect outcomes.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*Brief periods of individual or group counseling can produce long lasting reduction in drug use.</a:t>
            </a:r>
            <a:endParaRPr lang="ar-SA" sz="3600" b="1" dirty="0" smtClean="0"/>
          </a:p>
          <a:p>
            <a:endParaRPr lang="en-US" sz="3600" b="1" dirty="0" smtClean="0"/>
          </a:p>
          <a:p>
            <a:r>
              <a:rPr lang="en-US" sz="3600" b="1" dirty="0" smtClean="0"/>
              <a:t>*The outcomes include measures of social functioning, employment and criminal activity, as well as decreased drug-using behavior.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533400"/>
            <a:ext cx="891540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 smtClean="0"/>
              <a:t>*Treatment of co-morbidity: Depression, schizophrenia and schizoaffective disorders.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*services and outcomes: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1-More services can produce better long term outcome.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2-Treatment in a prison setting can decrease post release costs with drug use and </a:t>
            </a:r>
            <a:r>
              <a:rPr lang="en-US" sz="3600" b="1" dirty="0" err="1" smtClean="0"/>
              <a:t>rearrest</a:t>
            </a:r>
            <a:r>
              <a:rPr lang="en-US" sz="3600" b="1" dirty="0" smtClean="0"/>
              <a:t>.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7848600" cy="501675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i="1" u="sng" dirty="0" smtClean="0">
                <a:solidFill>
                  <a:schemeClr val="bg1"/>
                </a:solidFill>
              </a:rPr>
              <a:t>Substance intoxication: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Reversible manifestations  due to recent ingestion of or exposure to a substance.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sz="3200" b="1" dirty="0">
              <a:solidFill>
                <a:schemeClr val="bg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3200" b="1" i="1" u="sng" dirty="0" smtClean="0">
                <a:solidFill>
                  <a:schemeClr val="bg1"/>
                </a:solidFill>
              </a:rPr>
              <a:t>Substance withdrawal: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sz="3200" b="1" dirty="0">
              <a:solidFill>
                <a:schemeClr val="bg1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Manifestations due to cessation or reduction of substance use that have been heavy and prolonged.  </a:t>
            </a:r>
            <a:endParaRPr lang="ar-EG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37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2400" y="304800"/>
            <a:ext cx="8839200" cy="67710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i="1" u="sng" dirty="0" smtClean="0"/>
              <a:t>Alcohol-Related Disorders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1-Wernicke-korsakoff Syndrome: Thiamine deficiency due to poor nutritional habits and </a:t>
            </a:r>
            <a:r>
              <a:rPr lang="en-US" sz="3200" b="1" dirty="0" err="1" smtClean="0"/>
              <a:t>malabsorption</a:t>
            </a:r>
            <a:r>
              <a:rPr lang="en-US" sz="3200" b="1" dirty="0" smtClean="0"/>
              <a:t>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a-</a:t>
            </a:r>
            <a:r>
              <a:rPr lang="en-US" sz="3200" b="1" dirty="0" err="1" smtClean="0"/>
              <a:t>Wernicke</a:t>
            </a:r>
            <a:r>
              <a:rPr lang="en-US" sz="3200" b="1" dirty="0" smtClean="0"/>
              <a:t> Encephalopathy (acute symptoms</a:t>
            </a:r>
            <a:r>
              <a:rPr lang="en-US" sz="3200" b="1" dirty="0" smtClean="0">
                <a:latin typeface="Arial" pitchFamily="34" charset="0"/>
              </a:rPr>
              <a:t>»</a:t>
            </a:r>
            <a:r>
              <a:rPr lang="en-US" sz="3200" b="1" dirty="0" smtClean="0"/>
              <a:t> reversible):- ataxia , confusion, horizontal </a:t>
            </a:r>
            <a:r>
              <a:rPr lang="en-US" sz="3200" b="1" dirty="0" err="1" smtClean="0"/>
              <a:t>nystagmus</a:t>
            </a:r>
            <a:r>
              <a:rPr lang="en-US" sz="3200" b="1" dirty="0" smtClean="0"/>
              <a:t>, lateral orbital palsy.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b-</a:t>
            </a:r>
            <a:r>
              <a:rPr lang="en-US" sz="3200" b="1" dirty="0" err="1" smtClean="0"/>
              <a:t>Korsakoff</a:t>
            </a:r>
            <a:r>
              <a:rPr lang="en-US" sz="3200" b="1" dirty="0" smtClean="0"/>
              <a:t> syndrome:-Impaired recent memory and confabulation (treatment </a:t>
            </a:r>
            <a:r>
              <a:rPr lang="en-US" sz="3200" b="1" dirty="0" smtClean="0">
                <a:latin typeface="Arial" pitchFamily="34" charset="0"/>
              </a:rPr>
              <a:t>»</a:t>
            </a:r>
            <a:r>
              <a:rPr lang="en-US" sz="3200" b="1" dirty="0" smtClean="0"/>
              <a:t> thiamine 100mg 2-3 times daily for 3-12 months ; 20% recovery).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304800"/>
            <a:ext cx="8610600" cy="62478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u="sng" dirty="0" smtClean="0"/>
              <a:t>2-Alcohol Withdrawal</a:t>
            </a:r>
            <a:r>
              <a:rPr lang="en-US" sz="4000" b="1" dirty="0" smtClean="0"/>
              <a:t>: (Delirium Tremens, DTs):-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*2-7 days after cessation of chronic alcohol abuse.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*Shakes or jitters, irritability, visual hallucination and seizures (treatment </a:t>
            </a:r>
            <a:r>
              <a:rPr lang="en-US" sz="4000" b="1" dirty="0" smtClean="0">
                <a:latin typeface="Arial" pitchFamily="34" charset="0"/>
              </a:rPr>
              <a:t>»</a:t>
            </a:r>
            <a:r>
              <a:rPr lang="en-US" sz="4000" b="1" dirty="0" smtClean="0"/>
              <a:t> benzodiazepines and anticonvulsants). 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609600"/>
            <a:ext cx="8305800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endParaRPr lang="en-US" sz="6000" dirty="0" smtClean="0"/>
          </a:p>
          <a:p>
            <a:pPr algn="ctr" rtl="1"/>
            <a:r>
              <a:rPr lang="en-US" sz="6000" b="1" dirty="0" err="1" smtClean="0"/>
              <a:t>Opioid</a:t>
            </a:r>
            <a:r>
              <a:rPr lang="en-US" sz="6000" b="1" dirty="0" smtClean="0"/>
              <a:t> </a:t>
            </a:r>
            <a:r>
              <a:rPr lang="en-US" sz="6000" b="1" dirty="0" smtClean="0"/>
              <a:t>Dependence and Abuse.</a:t>
            </a:r>
          </a:p>
          <a:p>
            <a:pPr algn="ctr" rtl="1"/>
            <a:r>
              <a:rPr lang="en-US" sz="6000" b="1" dirty="0" smtClean="0"/>
              <a:t>It is a major public health problem.</a:t>
            </a:r>
          </a:p>
          <a:p>
            <a:pPr algn="ctr"/>
            <a:endParaRPr lang="ar-SA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685800"/>
            <a:ext cx="8610600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3600" b="1" dirty="0" smtClean="0"/>
              <a:t>-Using soft drugs break the psychological barrier to use hard drugs.</a:t>
            </a:r>
          </a:p>
          <a:p>
            <a:pPr rtl="1"/>
            <a:r>
              <a:rPr lang="en-US" sz="3600" b="1" dirty="0" smtClean="0"/>
              <a:t>-50% who abuse  narcotics  become physically dependent.</a:t>
            </a:r>
          </a:p>
          <a:p>
            <a:pPr rtl="1"/>
            <a:r>
              <a:rPr lang="en-US" sz="3600" b="1" dirty="0" smtClean="0"/>
              <a:t>-Addicts need money to buy drugs lead to prostitution and other crimes.</a:t>
            </a:r>
          </a:p>
          <a:p>
            <a:pPr rtl="1"/>
            <a:r>
              <a:rPr lang="en-US" sz="3600" b="1" dirty="0" smtClean="0"/>
              <a:t>-Many narcotic abuser lead an antisocial life style.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68680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400" b="1" dirty="0" smtClean="0"/>
              <a:t>I-Narcotic Dependence (Pattern).</a:t>
            </a:r>
          </a:p>
          <a:p>
            <a:pPr rtl="1"/>
            <a:r>
              <a:rPr lang="en-US" sz="4400" b="1" dirty="0" smtClean="0"/>
              <a:t>a-Acquired during medical treatment.</a:t>
            </a:r>
          </a:p>
          <a:p>
            <a:pPr rtl="1"/>
            <a:r>
              <a:rPr lang="en-US" sz="4400" b="1" dirty="0" smtClean="0"/>
              <a:t>b-Recreational use (more common) or </a:t>
            </a:r>
            <a:r>
              <a:rPr lang="en-US" sz="4400" b="1" dirty="0" err="1" smtClean="0"/>
              <a:t>experiemental</a:t>
            </a:r>
            <a:r>
              <a:rPr lang="en-US" sz="4400" b="1" dirty="0" smtClean="0"/>
              <a:t>.</a:t>
            </a:r>
          </a:p>
          <a:p>
            <a:endParaRPr lang="ar-SA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533400"/>
            <a:ext cx="86106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c-Methadone maintenance.</a:t>
            </a:r>
          </a:p>
          <a:p>
            <a:r>
              <a:rPr lang="en-US" sz="4000" b="1" dirty="0" smtClean="0"/>
              <a:t>d-Health care personnel (some physicians ) use narcotics to relieve depression and fatigue in addition to the availability of narcotics.</a:t>
            </a:r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382000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II-Epidemic transmission (In heroin abuse).</a:t>
            </a:r>
          </a:p>
          <a:p>
            <a:pPr rtl="1"/>
            <a:r>
              <a:rPr lang="en-US" sz="4000" b="1" dirty="0" smtClean="0"/>
              <a:t>Dependence is initiated by someone (addict) known to the individual.</a:t>
            </a:r>
          </a:p>
          <a:p>
            <a:pPr rtl="1"/>
            <a:r>
              <a:rPr lang="en-US" sz="4000" b="1" dirty="0" smtClean="0"/>
              <a:t>Drug pusher (few cases).</a:t>
            </a:r>
          </a:p>
          <a:p>
            <a:r>
              <a:rPr lang="en-US" sz="4000" b="1" dirty="0" smtClean="0"/>
              <a:t>New addicts expose other friends.</a:t>
            </a:r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533400"/>
            <a:ext cx="8534400" cy="40626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III-Drug Cultures.</a:t>
            </a:r>
          </a:p>
          <a:p>
            <a:pPr rtl="1"/>
            <a:r>
              <a:rPr lang="en-US" sz="4000" b="1" dirty="0" smtClean="0"/>
              <a:t>40% OF US Army men used narcotics in Vietnam.</a:t>
            </a:r>
          </a:p>
          <a:p>
            <a:pPr rtl="1"/>
            <a:r>
              <a:rPr lang="en-US" sz="4000" b="1" dirty="0" smtClean="0"/>
              <a:t>Good </a:t>
            </a:r>
            <a:r>
              <a:rPr lang="en-US" sz="4000" b="1" dirty="0" err="1" smtClean="0"/>
              <a:t>ttt</a:t>
            </a:r>
            <a:r>
              <a:rPr lang="en-US" sz="4000" b="1" dirty="0" smtClean="0"/>
              <a:t> .</a:t>
            </a:r>
          </a:p>
          <a:p>
            <a:r>
              <a:rPr lang="en-US" sz="4000" b="1" dirty="0" err="1" smtClean="0"/>
              <a:t>i</a:t>
            </a:r>
            <a:r>
              <a:rPr lang="en-US" sz="4000" b="1" dirty="0" smtClean="0"/>
              <a:t>-removal of peer group support</a:t>
            </a:r>
            <a:r>
              <a:rPr lang="en-US" sz="4000" b="1" dirty="0" smtClean="0"/>
              <a:t>.</a:t>
            </a:r>
          </a:p>
          <a:p>
            <a:r>
              <a:rPr lang="en-US" sz="4000" b="1" dirty="0" smtClean="0"/>
              <a:t>ii-Stop easy availability of the drug.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533400"/>
            <a:ext cx="8534400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iii-Removal of the major environmental stresses.</a:t>
            </a:r>
          </a:p>
          <a:p>
            <a:pPr rtl="1"/>
            <a:r>
              <a:rPr lang="en-US" sz="4000" b="1" dirty="0" smtClean="0"/>
              <a:t>Recurrence → Friends and available drugs.</a:t>
            </a:r>
          </a:p>
          <a:p>
            <a:pPr rtl="1"/>
            <a:r>
              <a:rPr lang="en-US" sz="4000" b="1" dirty="0" smtClean="0"/>
              <a:t>IV-Associated Psychiatric illness:</a:t>
            </a:r>
          </a:p>
          <a:p>
            <a:pPr rtl="1"/>
            <a:r>
              <a:rPr lang="en-US" sz="4000" b="1" dirty="0" smtClean="0"/>
              <a:t>Depression, Anxiety, Borderline and antisocial personality disorder.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609600"/>
            <a:ext cx="838200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3600" b="1" dirty="0" smtClean="0"/>
              <a:t>Medical Complications:</a:t>
            </a:r>
          </a:p>
          <a:p>
            <a:pPr rtl="1"/>
            <a:r>
              <a:rPr lang="en-US" sz="3600" b="1" dirty="0" err="1" smtClean="0"/>
              <a:t>i</a:t>
            </a:r>
            <a:r>
              <a:rPr lang="en-US" sz="3600" b="1" dirty="0" smtClean="0"/>
              <a:t>-Sexually transmitted diseases: common in females engaged in prostitution to obtain the narcotics.</a:t>
            </a:r>
          </a:p>
          <a:p>
            <a:r>
              <a:rPr lang="en-US" sz="3600" b="1" dirty="0" smtClean="0"/>
              <a:t>ii-Fatal overdose:</a:t>
            </a:r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7543800" cy="612475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3200" b="1" i="1" u="sng" dirty="0" smtClean="0">
                <a:solidFill>
                  <a:schemeClr val="bg1"/>
                </a:solidFill>
              </a:rPr>
              <a:t>Criteria of substance abuse 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Maladaptive pattern of substance use (12 months) lead to one of the  following 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1- recurrent substance use resulting in a failure  at work, school or home.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2- Recurrent substance use in hazardous situation s (driving).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ar-E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0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533400"/>
            <a:ext cx="8686800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3600" b="1" dirty="0" smtClean="0"/>
              <a:t>iii-Anaphylactic reaction (I.V. injection impurities).</a:t>
            </a:r>
          </a:p>
          <a:p>
            <a:pPr rtl="1"/>
            <a:r>
              <a:rPr lang="en-US" sz="3600" b="1" dirty="0" smtClean="0"/>
              <a:t>iv-Hypersensitivity reaction (impurities).</a:t>
            </a:r>
          </a:p>
          <a:p>
            <a:pPr rtl="1"/>
            <a:r>
              <a:rPr lang="en-US" sz="3600" b="1" dirty="0" smtClean="0"/>
              <a:t>v-Infection (shared needles) → hepatitis, HIV, (2/3 of cases HIV +</a:t>
            </a:r>
            <a:r>
              <a:rPr lang="en-US" sz="3600" b="1" dirty="0" err="1" smtClean="0"/>
              <a:t>ve</a:t>
            </a:r>
            <a:r>
              <a:rPr lang="en-US" sz="3600" b="1" dirty="0" smtClean="0"/>
              <a:t>) </a:t>
            </a:r>
            <a:r>
              <a:rPr lang="en-US" sz="3600" b="1" dirty="0" err="1" smtClean="0"/>
              <a:t>endocarditis</a:t>
            </a:r>
            <a:r>
              <a:rPr lang="en-US" sz="3600" b="1" dirty="0" smtClean="0"/>
              <a:t> and septicemia.</a:t>
            </a:r>
          </a:p>
          <a:p>
            <a:pPr rtl="1"/>
            <a:r>
              <a:rPr lang="en-US" sz="3600" b="1" dirty="0" smtClean="0"/>
              <a:t>vi-Suicide.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382000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3200" b="1" dirty="0" smtClean="0"/>
              <a:t>Treatment (Multidisciplinary approach):</a:t>
            </a:r>
          </a:p>
          <a:p>
            <a:pPr rtl="1"/>
            <a:r>
              <a:rPr lang="en-US" sz="3200" b="1" dirty="0" smtClean="0"/>
              <a:t>1-Methadone maintenance (avoid craving and prevent the high):</a:t>
            </a:r>
          </a:p>
          <a:p>
            <a:pPr rtl="1"/>
            <a:r>
              <a:rPr lang="en-US" sz="3200" b="1" dirty="0" smtClean="0"/>
              <a:t>Indications:</a:t>
            </a:r>
          </a:p>
          <a:p>
            <a:pPr rtl="1"/>
            <a:r>
              <a:rPr lang="en-US" sz="3200" b="1" dirty="0" smtClean="0"/>
              <a:t>a-Clear cut signs of addiction (intoxication and needle tracks).</a:t>
            </a:r>
          </a:p>
          <a:p>
            <a:pPr rtl="1"/>
            <a:r>
              <a:rPr lang="en-US" sz="3200" b="1" dirty="0" smtClean="0"/>
              <a:t>b-Periodic and unscheduled urine and blood screen.</a:t>
            </a:r>
          </a:p>
          <a:p>
            <a:r>
              <a:rPr lang="en-US" sz="3200" b="1" dirty="0" smtClean="0"/>
              <a:t>c-Very gradual withdrawal from methadone (ready patient).</a:t>
            </a:r>
            <a:endParaRPr lang="ar-S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600" y="533400"/>
            <a:ext cx="8610600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400" b="1" dirty="0" smtClean="0"/>
              <a:t>2-L-ά-Acetylmethadone (LAAM) suppress narcotic withdrawal for 72 hours.</a:t>
            </a:r>
          </a:p>
          <a:p>
            <a:pPr rtl="1"/>
            <a:r>
              <a:rPr lang="en-US" sz="4400" b="1" dirty="0" smtClean="0"/>
              <a:t>3-Naltrxone (Narcotic antagonist) precipitate withdrawal if the pt use narcotics.</a:t>
            </a:r>
          </a:p>
          <a:p>
            <a:endParaRPr lang="ar-SA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609600"/>
            <a:ext cx="8382000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4-Suboxone (</a:t>
            </a:r>
            <a:r>
              <a:rPr lang="en-US" sz="4000" b="1" dirty="0" err="1" smtClean="0"/>
              <a:t>subutrex</a:t>
            </a:r>
            <a:r>
              <a:rPr lang="en-US" sz="4000" b="1" dirty="0" smtClean="0"/>
              <a:t> + </a:t>
            </a:r>
            <a:r>
              <a:rPr lang="en-US" sz="4000" b="1" dirty="0" err="1" smtClean="0"/>
              <a:t>naloxone</a:t>
            </a:r>
            <a:r>
              <a:rPr lang="en-US" sz="4000" b="1" dirty="0" smtClean="0"/>
              <a:t>) :</a:t>
            </a:r>
          </a:p>
          <a:p>
            <a:pPr rtl="1"/>
            <a:r>
              <a:rPr lang="en-US" sz="4000" b="1" dirty="0" smtClean="0"/>
              <a:t>  </a:t>
            </a:r>
            <a:r>
              <a:rPr lang="en-US" sz="4000" b="1" dirty="0" err="1" smtClean="0"/>
              <a:t>Naloxone</a:t>
            </a:r>
            <a:r>
              <a:rPr lang="en-US" sz="4000" b="1" dirty="0" smtClean="0"/>
              <a:t> (antagonist effect) reduce the craving and the high.</a:t>
            </a:r>
          </a:p>
          <a:p>
            <a:r>
              <a:rPr lang="en-US" sz="4000" b="1" dirty="0" smtClean="0"/>
              <a:t>Given in a 30 days prescription (instead of going methadone clinic every day).</a:t>
            </a:r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685800"/>
            <a:ext cx="838200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5-Therapeutic Communities (important) :</a:t>
            </a:r>
          </a:p>
          <a:p>
            <a:pPr rtl="1"/>
            <a:r>
              <a:rPr lang="en-US" sz="4000" b="1" dirty="0" smtClean="0"/>
              <a:t>More credible than therapist.</a:t>
            </a:r>
          </a:p>
          <a:p>
            <a:pPr rtl="1"/>
            <a:r>
              <a:rPr lang="en-US" sz="4000" b="1" dirty="0" smtClean="0"/>
              <a:t>6-Resdential treatment (failed outpatient </a:t>
            </a:r>
            <a:r>
              <a:rPr lang="en-US" sz="4000" b="1" dirty="0" err="1" smtClean="0"/>
              <a:t>ttt</a:t>
            </a:r>
            <a:r>
              <a:rPr lang="en-US" sz="4000" b="1" dirty="0" smtClean="0"/>
              <a:t>.).</a:t>
            </a:r>
          </a:p>
          <a:p>
            <a:r>
              <a:rPr lang="en-US" sz="4000" b="1" dirty="0" smtClean="0"/>
              <a:t>7-Restriction of license (Addictive physicians and nurses).</a:t>
            </a:r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57200" y="609600"/>
            <a:ext cx="8077200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8-Prevention of addiction in medical settings:</a:t>
            </a:r>
          </a:p>
          <a:p>
            <a:pPr rtl="1"/>
            <a:r>
              <a:rPr lang="en-US" sz="4000" b="1" dirty="0" smtClean="0"/>
              <a:t>a-Addicts require higher narcotic doses for acute pain.</a:t>
            </a:r>
          </a:p>
          <a:p>
            <a:pPr rtl="1"/>
            <a:r>
              <a:rPr lang="en-US" sz="4000" b="1" dirty="0" smtClean="0"/>
              <a:t>b-Narcotics given at set schedules rather than needed.</a:t>
            </a:r>
          </a:p>
          <a:p>
            <a:pPr rtl="1"/>
            <a:r>
              <a:rPr lang="en-US" sz="4000" b="1" dirty="0" smtClean="0"/>
              <a:t>c-No detoxification during an acute physical illness.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1000" y="533400"/>
            <a:ext cx="845820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d-Don not prescribe narcotic in outpatient with suspicious complaint or with high abuse potential.</a:t>
            </a:r>
          </a:p>
          <a:p>
            <a:pPr rtl="1"/>
            <a:r>
              <a:rPr lang="en-US" sz="4000" b="1" dirty="0" err="1" smtClean="0"/>
              <a:t>i</a:t>
            </a:r>
            <a:r>
              <a:rPr lang="en-US" sz="4000" b="1" dirty="0" smtClean="0"/>
              <a:t>-Losing prescription.</a:t>
            </a:r>
          </a:p>
          <a:p>
            <a:r>
              <a:rPr lang="en-US" sz="4000" b="1" dirty="0" smtClean="0"/>
              <a:t>ii-Request for specific drug.</a:t>
            </a:r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533400"/>
            <a:ext cx="838200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r>
              <a:rPr lang="en-US" sz="4000" b="1" dirty="0" smtClean="0"/>
              <a:t>iii-History of Alcohol or drug abuse.</a:t>
            </a:r>
          </a:p>
          <a:p>
            <a:pPr rtl="1"/>
            <a:r>
              <a:rPr lang="en-US" sz="4000" b="1" dirty="0" smtClean="0"/>
              <a:t>iv-Physician shopping.</a:t>
            </a:r>
          </a:p>
          <a:p>
            <a:pPr rtl="1"/>
            <a:r>
              <a:rPr lang="en-US" sz="4000" b="1" dirty="0" smtClean="0"/>
              <a:t>v-Claim that the physician who wrote the prescription is unavailable.</a:t>
            </a:r>
          </a:p>
          <a:p>
            <a:pPr rtl="1"/>
            <a:r>
              <a:rPr lang="en-US" sz="4000" b="1" dirty="0" smtClean="0"/>
              <a:t>vi-Threats when narcotics are not prescribed.     </a:t>
            </a:r>
          </a:p>
          <a:p>
            <a:endParaRPr lang="ar-S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457200"/>
            <a:ext cx="8305800" cy="58169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en-US" sz="9600" kern="10" dirty="0" smtClean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/>
            </a:endParaRPr>
          </a:p>
          <a:p>
            <a:pPr algn="ctr"/>
            <a:r>
              <a:rPr lang="en-US" sz="9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Thank you</a:t>
            </a:r>
            <a:endParaRPr lang="ar-SA" sz="9600" kern="10" dirty="0" smtClean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924800" cy="4062651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just"/>
            <a:r>
              <a:rPr lang="en-US" sz="4000" dirty="0" smtClean="0">
                <a:solidFill>
                  <a:schemeClr val="bg1"/>
                </a:solidFill>
              </a:rPr>
              <a:t>3- </a:t>
            </a:r>
            <a:r>
              <a:rPr lang="en-US" sz="4000" b="1" dirty="0" smtClean="0">
                <a:solidFill>
                  <a:schemeClr val="bg1"/>
                </a:solidFill>
              </a:rPr>
              <a:t>Recurrent substance-related legal problems.</a:t>
            </a:r>
          </a:p>
          <a:p>
            <a:pPr algn="just"/>
            <a:endParaRPr lang="en-US" sz="4000" b="1" dirty="0">
              <a:solidFill>
                <a:schemeClr val="bg1"/>
              </a:solidFill>
            </a:endParaRPr>
          </a:p>
          <a:p>
            <a:pPr algn="just"/>
            <a:r>
              <a:rPr lang="en-US" sz="4000" b="1" dirty="0" smtClean="0">
                <a:solidFill>
                  <a:schemeClr val="bg1"/>
                </a:solidFill>
              </a:rPr>
              <a:t>4- Continued substance use despite having persistent social or interpersonal problems.</a:t>
            </a:r>
          </a:p>
          <a:p>
            <a:endParaRPr lang="ar-E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62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848600" cy="55092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Criteria of substance dependence 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3 of the following (12 months):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marL="342900" indent="-342900" algn="just">
              <a:buAutoNum type="arabicParenR"/>
            </a:pPr>
            <a:r>
              <a:rPr lang="en-US" sz="3200" b="1" dirty="0" smtClean="0">
                <a:solidFill>
                  <a:schemeClr val="bg1"/>
                </a:solidFill>
              </a:rPr>
              <a:t>Tolerance : </a:t>
            </a:r>
          </a:p>
          <a:p>
            <a:pPr marL="342900" indent="-342900" algn="just">
              <a:buAutoNum type="arabicParenR"/>
            </a:pPr>
            <a:endParaRPr lang="en-US" sz="3200" b="1" dirty="0">
              <a:solidFill>
                <a:schemeClr val="bg1"/>
              </a:solidFill>
            </a:endParaRPr>
          </a:p>
          <a:p>
            <a:pPr marL="342900" indent="-342900" algn="just">
              <a:buAutoNum type="alphaLcParenR"/>
            </a:pPr>
            <a:r>
              <a:rPr lang="en-US" sz="3200" b="1" dirty="0" smtClean="0">
                <a:solidFill>
                  <a:schemeClr val="bg1"/>
                </a:solidFill>
              </a:rPr>
              <a:t>Increased amounts to achieve the desired effects.</a:t>
            </a:r>
          </a:p>
          <a:p>
            <a:pPr algn="just"/>
            <a:endParaRPr lang="en-US" sz="3200" b="1" dirty="0" smtClean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B)  Diminished effect with continued  use of the same amount of the substance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  <a:endParaRPr lang="ar-EG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812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7848600" cy="480131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2) Withdrawal: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a) Withdrawal symptoms and signs.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b) The same or a closely related substance is taken to relieve withdrawal symptoms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r>
              <a:rPr lang="en-US" sz="3200" b="1" dirty="0" smtClean="0">
                <a:solidFill>
                  <a:schemeClr val="bg1"/>
                </a:solidFill>
              </a:rPr>
              <a:t>3)The substance is taken in larger amounts or over longer periods than was intended. </a:t>
            </a: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35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467600" cy="495520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</a:rPr>
              <a:t>4) There is  a persistent desire or unsuccessful efforts to cut down or control substance use.</a:t>
            </a:r>
          </a:p>
          <a:p>
            <a:pPr algn="just"/>
            <a:endParaRPr lang="en-US" sz="3600" b="1" dirty="0">
              <a:solidFill>
                <a:schemeClr val="bg1"/>
              </a:solidFill>
            </a:endParaRPr>
          </a:p>
          <a:p>
            <a:pPr algn="just"/>
            <a:r>
              <a:rPr lang="en-US" sz="3600" b="1" dirty="0" smtClean="0">
                <a:solidFill>
                  <a:schemeClr val="bg1"/>
                </a:solidFill>
              </a:rPr>
              <a:t>5) A great deal of time is spent in activities necessary to obtain  the substance.</a:t>
            </a:r>
          </a:p>
          <a:p>
            <a:pPr algn="just"/>
            <a:endParaRPr lang="en-US" sz="3200" b="1" dirty="0">
              <a:solidFill>
                <a:schemeClr val="bg1"/>
              </a:solidFill>
            </a:endParaRPr>
          </a:p>
          <a:p>
            <a:pPr algn="just"/>
            <a:endParaRPr lang="ar-EG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429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848600" cy="507831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pPr algn="just"/>
            <a:endParaRPr lang="en-US" sz="3600" b="1" dirty="0" smtClean="0">
              <a:solidFill>
                <a:schemeClr val="bg1"/>
              </a:solidFill>
            </a:endParaRPr>
          </a:p>
          <a:p>
            <a:pPr algn="just"/>
            <a:endParaRPr lang="en-US" sz="3600" b="1" dirty="0" smtClean="0">
              <a:solidFill>
                <a:schemeClr val="bg1"/>
              </a:solidFill>
            </a:endParaRPr>
          </a:p>
          <a:p>
            <a:pPr algn="just"/>
            <a:r>
              <a:rPr lang="en-US" sz="3600" b="1" dirty="0" smtClean="0">
                <a:solidFill>
                  <a:schemeClr val="bg1"/>
                </a:solidFill>
              </a:rPr>
              <a:t>6) Important social, occupational or recreational activities are given up because of substance use.</a:t>
            </a:r>
          </a:p>
          <a:p>
            <a:pPr algn="just"/>
            <a:endParaRPr lang="en-US" sz="3600" b="1" dirty="0">
              <a:solidFill>
                <a:schemeClr val="bg1"/>
              </a:solidFill>
            </a:endParaRPr>
          </a:p>
          <a:p>
            <a:pPr algn="just"/>
            <a:r>
              <a:rPr lang="en-US" sz="3600" b="1" dirty="0" smtClean="0">
                <a:solidFill>
                  <a:schemeClr val="bg1"/>
                </a:solidFill>
              </a:rPr>
              <a:t>7) The substance use is continued despite knowledge of having recurrent physical or psychological problems. </a:t>
            </a:r>
            <a:endParaRPr lang="ar-EG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735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4800" y="304800"/>
            <a:ext cx="8610600" cy="64940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3200" b="1" i="1" u="sng" dirty="0" smtClean="0"/>
          </a:p>
          <a:p>
            <a:r>
              <a:rPr lang="en-US" sz="3200" b="1" i="1" u="sng" dirty="0" smtClean="0"/>
              <a:t>Epidemiology: </a:t>
            </a:r>
            <a:r>
              <a:rPr lang="en-US" sz="3200" b="1" dirty="0" smtClean="0"/>
              <a:t>Common </a:t>
            </a:r>
            <a:r>
              <a:rPr lang="en-US" sz="3200" b="1" dirty="0" smtClean="0"/>
              <a:t>in:-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1-Low educational levels.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2-Low income levels.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3- Unemployed.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*Age groups:  (18-25 years) highest level of use.</a:t>
            </a:r>
          </a:p>
          <a:p>
            <a:r>
              <a:rPr lang="en-US" sz="3200" b="1" dirty="0" smtClean="0"/>
              <a:t>  </a:t>
            </a:r>
            <a:endParaRPr lang="ar-SA" sz="3200" b="1" dirty="0" smtClean="0"/>
          </a:p>
          <a:p>
            <a:r>
              <a:rPr lang="en-US" sz="3200" b="1" dirty="0" smtClean="0"/>
              <a:t>*Sex:- More common among males than females</a:t>
            </a:r>
            <a:r>
              <a:rPr lang="ar-SA" sz="3200" b="1" dirty="0" err="1" smtClean="0"/>
              <a:t>.</a:t>
            </a:r>
            <a:r>
              <a:rPr lang="en-US" sz="3200" b="1" dirty="0" smtClean="0"/>
              <a:t> </a:t>
            </a:r>
          </a:p>
          <a:p>
            <a:endParaRPr lang="ar-S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1257</Words>
  <Application>Microsoft Office PowerPoint</Application>
  <PresentationFormat>عرض على الشاشة (3:4)‏</PresentationFormat>
  <Paragraphs>223</Paragraphs>
  <Slides>38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3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الشريحة 36</vt:lpstr>
      <vt:lpstr>الشريحة 37</vt:lpstr>
      <vt:lpstr>الشريحة 38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Omar</dc:creator>
  <cp:lastModifiedBy>Fujitsu</cp:lastModifiedBy>
  <cp:revision>41</cp:revision>
  <dcterms:created xsi:type="dcterms:W3CDTF">2006-08-16T00:00:00Z</dcterms:created>
  <dcterms:modified xsi:type="dcterms:W3CDTF">2020-03-09T15:32:22Z</dcterms:modified>
</cp:coreProperties>
</file>