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8" r:id="rId2"/>
    <p:sldId id="277" r:id="rId3"/>
    <p:sldId id="27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0" r:id="rId12"/>
    <p:sldId id="279" r:id="rId13"/>
    <p:sldId id="281" r:id="rId14"/>
    <p:sldId id="269" r:id="rId15"/>
    <p:sldId id="276" r:id="rId16"/>
    <p:sldId id="283" r:id="rId17"/>
    <p:sldId id="282" r:id="rId18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DC31D36-95BB-4C8E-A4CF-6BD2773EF393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E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70310E5-FB5C-4F0E-89FF-7AD002A5C3C7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C31D36-95BB-4C8E-A4CF-6BD2773EF393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0310E5-FB5C-4F0E-89FF-7AD002A5C3C7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C31D36-95BB-4C8E-A4CF-6BD2773EF393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0310E5-FB5C-4F0E-89FF-7AD002A5C3C7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C31D36-95BB-4C8E-A4CF-6BD2773EF393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0310E5-FB5C-4F0E-89FF-7AD002A5C3C7}" type="slidenum">
              <a:rPr lang="ar-EG" smtClean="0"/>
              <a:t>‹#›</a:t>
            </a:fld>
            <a:endParaRPr lang="ar-EG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C31D36-95BB-4C8E-A4CF-6BD2773EF393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0310E5-FB5C-4F0E-89FF-7AD002A5C3C7}" type="slidenum">
              <a:rPr lang="ar-EG" smtClean="0"/>
              <a:t>‹#›</a:t>
            </a:fld>
            <a:endParaRPr lang="ar-EG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C31D36-95BB-4C8E-A4CF-6BD2773EF393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0310E5-FB5C-4F0E-89FF-7AD002A5C3C7}" type="slidenum">
              <a:rPr lang="ar-EG" smtClean="0"/>
              <a:t>‹#›</a:t>
            </a:fld>
            <a:endParaRPr lang="ar-E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C31D36-95BB-4C8E-A4CF-6BD2773EF393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0310E5-FB5C-4F0E-89FF-7AD002A5C3C7}" type="slidenum">
              <a:rPr lang="ar-EG" smtClean="0"/>
              <a:t>‹#›</a:t>
            </a:fld>
            <a:endParaRPr lang="ar-E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C31D36-95BB-4C8E-A4CF-6BD2773EF393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0310E5-FB5C-4F0E-89FF-7AD002A5C3C7}" type="slidenum">
              <a:rPr lang="ar-EG" smtClean="0"/>
              <a:t>‹#›</a:t>
            </a:fld>
            <a:endParaRPr lang="ar-EG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C31D36-95BB-4C8E-A4CF-6BD2773EF393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0310E5-FB5C-4F0E-89FF-7AD002A5C3C7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DC31D36-95BB-4C8E-A4CF-6BD2773EF393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0310E5-FB5C-4F0E-89FF-7AD002A5C3C7}" type="slidenum">
              <a:rPr lang="ar-EG" smtClean="0"/>
              <a:t>‹#›</a:t>
            </a:fld>
            <a:endParaRPr lang="ar-E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DC31D36-95BB-4C8E-A4CF-6BD2773EF393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70310E5-FB5C-4F0E-89FF-7AD002A5C3C7}" type="slidenum">
              <a:rPr lang="ar-EG" smtClean="0"/>
              <a:t>‹#›</a:t>
            </a:fld>
            <a:endParaRPr lang="ar-E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DC31D36-95BB-4C8E-A4CF-6BD2773EF393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E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70310E5-FB5C-4F0E-89FF-7AD002A5C3C7}" type="slidenum">
              <a:rPr lang="ar-EG" smtClean="0"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.eg/url?url=http://www.npuap.org/online-store/product.php?productid=17526&amp;rct=j&amp;frm=1&amp;q=&amp;esrc=s&amp;sa=U&amp;ved=0ahUKEwi17dXWsovSAhVGrRoKHSwbAt8QwW4IJzAI&amp;usg=AFQjCNF9yEV4OiETHLRsM8HQyO5ILBKlj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Repair</a:t>
            </a:r>
            <a:endParaRPr lang="ar-EG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154558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By</a:t>
            </a:r>
            <a:endParaRPr lang="en-US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en-US" dirty="0" err="1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Dr</a:t>
            </a:r>
            <a:r>
              <a:rPr lang="en-US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/</a:t>
            </a:r>
            <a:r>
              <a:rPr lang="en-US" dirty="0" err="1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Nagwa</a:t>
            </a:r>
            <a:r>
              <a:rPr lang="en-US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Abd</a:t>
            </a:r>
            <a:r>
              <a:rPr lang="en-US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 El-</a:t>
            </a:r>
            <a:r>
              <a:rPr lang="en-US" dirty="0" err="1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Sadek</a:t>
            </a:r>
            <a:r>
              <a:rPr lang="en-US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 A.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Department of Pathology</a:t>
            </a:r>
          </a:p>
        </p:txBody>
      </p:sp>
    </p:spTree>
    <p:extLst>
      <p:ext uri="{BB962C8B-B14F-4D97-AF65-F5344CB8AC3E}">
        <p14:creationId xmlns:p14="http://schemas.microsoft.com/office/powerpoint/2010/main" val="1947590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 algn="just" rtl="0">
              <a:buFont typeface="+mj-lt"/>
              <a:buAutoNum type="arabicPeriod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The damaged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area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is cleaned by macrophages</a:t>
            </a:r>
          </a:p>
          <a:p>
            <a:pPr marL="624078" indent="-514350" algn="just" rtl="0">
              <a:buFont typeface="+mj-lt"/>
              <a:buAutoNum type="arabicPeriod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Filled with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granulation tissue from the surrounding living tissue. 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marL="624078" indent="-514350" algn="just" rtl="0">
              <a:buFont typeface="+mj-lt"/>
              <a:buAutoNum type="arabicPeriod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The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granulation tissue is formed of new capillary loops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, proliferated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fibroblasts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. and collagen.</a:t>
            </a:r>
            <a:endParaRPr lang="en-US" dirty="0">
              <a:latin typeface="Andalus" pitchFamily="18" charset="-78"/>
              <a:cs typeface="Andalus" pitchFamily="18" charset="-78"/>
            </a:endParaRPr>
          </a:p>
          <a:p>
            <a:pPr marL="624078" indent="-514350" algn="just" rtl="0">
              <a:buFont typeface="+mj-lt"/>
              <a:buAutoNum type="arabicPeriod"/>
            </a:pPr>
            <a:r>
              <a:rPr lang="en-US" b="1" dirty="0">
                <a:latin typeface="Andalus" pitchFamily="18" charset="-78"/>
                <a:cs typeface="Andalus" pitchFamily="18" charset="-78"/>
              </a:rPr>
              <a:t>Granulation tissue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is moist, insensitive to touch, bleeds easily and has red granular surface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 marL="624078" indent="-514350" algn="just" rtl="0">
              <a:buFont typeface="+mj-lt"/>
              <a:buAutoNum type="arabicPeriod"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Stratified squamous epithelium of the skin is healed by regeneration. It started from the basal layer till restoring the full thickness.</a:t>
            </a:r>
          </a:p>
          <a:p>
            <a:pPr marL="624078" indent="-514350" algn="just" rtl="0">
              <a:buFont typeface="+mj-lt"/>
              <a:buAutoNum type="arabicPeriod"/>
            </a:pPr>
            <a:endParaRPr lang="en-US" dirty="0">
              <a:latin typeface="Andalus" pitchFamily="18" charset="-78"/>
              <a:cs typeface="Andalus" pitchFamily="18" charset="-78"/>
            </a:endParaRPr>
          </a:p>
          <a:p>
            <a:endParaRPr lang="ar-E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Mechanism of wound healing</a:t>
            </a:r>
            <a:endParaRPr lang="ar-EG" u="sng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45671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853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ar-EG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7973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7" y="-15258"/>
            <a:ext cx="914400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757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495878" cy="5256584"/>
          </a:xfrm>
        </p:spPr>
        <p:txBody>
          <a:bodyPr>
            <a:normAutofit fontScale="92500" lnSpcReduction="20000"/>
          </a:bodyPr>
          <a:lstStyle/>
          <a:p>
            <a:pPr marL="109728" indent="0" algn="l" rtl="0">
              <a:buNone/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1- Ulcer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: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means permanent loss of surface 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marL="109728" indent="0" algn="l" rtl="0">
              <a:buNone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epithelium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of skin or mucous membrane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.</a:t>
            </a:r>
            <a:endParaRPr lang="en-US" dirty="0">
              <a:latin typeface="Andalus" pitchFamily="18" charset="-78"/>
              <a:cs typeface="Andalus" pitchFamily="18" charset="-78"/>
            </a:endParaRPr>
          </a:p>
          <a:p>
            <a:pPr marL="109728" indent="0" algn="l" rtl="0">
              <a:buNone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2-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Sinus: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A blind ended tract between the depth </a:t>
            </a:r>
          </a:p>
          <a:p>
            <a:pPr marL="109728" indent="0" algn="l" rtl="0">
              <a:buNone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of wound and  skin surface</a:t>
            </a:r>
          </a:p>
          <a:p>
            <a:pPr marL="109728" lvl="0" indent="0" algn="l" rtl="0">
              <a:buNone/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3-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Fistula: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a tract between abscess cavity 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marL="109728" lvl="0" indent="0" algn="l" rtl="0">
              <a:buNone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and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hollow organ or two hollow organs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.</a:t>
            </a:r>
            <a:endParaRPr lang="en-US" dirty="0">
              <a:latin typeface="Andalus" pitchFamily="18" charset="-78"/>
              <a:cs typeface="Andalus" pitchFamily="18" charset="-78"/>
            </a:endParaRPr>
          </a:p>
          <a:p>
            <a:pPr lvl="0" algn="l"/>
            <a:r>
              <a:rPr lang="en-US" b="1" dirty="0">
                <a:latin typeface="Andalus" pitchFamily="18" charset="-78"/>
                <a:cs typeface="Andalus" pitchFamily="18" charset="-78"/>
              </a:rPr>
              <a:t>4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-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Keloid: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large scar projecting on the surface 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marL="109728" lvl="0" indent="0" algn="l" rtl="0">
              <a:buNone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due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to overdone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repair</a:t>
            </a:r>
            <a:r>
              <a:rPr lang="en-US" dirty="0" smtClean="0"/>
              <a:t>.</a:t>
            </a:r>
          </a:p>
          <a:p>
            <a:pPr marL="109728" lvl="0" indent="0" algn="l" rtl="0">
              <a:buNone/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5-Delayed healing.</a:t>
            </a:r>
            <a:endParaRPr lang="en-US" b="1" dirty="0">
              <a:latin typeface="Andalus" pitchFamily="18" charset="-78"/>
              <a:cs typeface="Andalus" pitchFamily="18" charset="-78"/>
            </a:endParaRPr>
          </a:p>
          <a:p>
            <a:pPr marL="109728" lvl="0" indent="0" algn="l" rtl="0">
              <a:buNone/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6- Weak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scar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leading to incisional hernia</a:t>
            </a:r>
            <a:r>
              <a:rPr lang="en-US" dirty="0"/>
              <a:t>.</a:t>
            </a:r>
          </a:p>
          <a:p>
            <a:pPr marL="109728" lvl="0" indent="0" algn="l" rtl="0">
              <a:buNone/>
            </a:pPr>
            <a:endParaRPr lang="en-US" dirty="0"/>
          </a:p>
          <a:p>
            <a:endParaRPr lang="ar-EG" dirty="0"/>
          </a:p>
          <a:p>
            <a:pPr marL="109728" lvl="0" indent="0" algn="l" rtl="0">
              <a:buNone/>
            </a:pPr>
            <a:endParaRPr lang="en-US" dirty="0"/>
          </a:p>
          <a:p>
            <a:pPr marL="109728" indent="0" algn="l" rtl="0">
              <a:buNone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 </a:t>
            </a:r>
          </a:p>
          <a:p>
            <a:endParaRPr lang="ar-E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Complications of wound healing</a:t>
            </a:r>
            <a:endParaRPr lang="ar-EG" u="sng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Content Placeholder 3" descr="نتيجة بحث الصور عن ‪skin ulcer‬‏">
            <a:hlinkClick r:id="rId2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1734" y="1556792"/>
            <a:ext cx="1788790" cy="1301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093" y="3573016"/>
            <a:ext cx="1728589" cy="1379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314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lvl="0" indent="0" algn="l" rtl="0">
              <a:buNone/>
            </a:pPr>
            <a:endParaRPr lang="en-US" dirty="0">
              <a:latin typeface="Andalus" pitchFamily="18" charset="-78"/>
              <a:cs typeface="Andalus" pitchFamily="18" charset="-78"/>
            </a:endParaRPr>
          </a:p>
          <a:p>
            <a:pPr lvl="0" algn="l" rtl="0"/>
            <a:r>
              <a:rPr lang="en-US" u="sng" dirty="0">
                <a:latin typeface="Andalus" pitchFamily="18" charset="-78"/>
                <a:cs typeface="Andalus" pitchFamily="18" charset="-78"/>
              </a:rPr>
              <a:t>Infection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at the site of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wound </a:t>
            </a:r>
            <a:endParaRPr lang="en-US" dirty="0">
              <a:latin typeface="Andalus" pitchFamily="18" charset="-78"/>
              <a:cs typeface="Andalus" pitchFamily="18" charset="-78"/>
            </a:endParaRPr>
          </a:p>
          <a:p>
            <a:pPr lvl="0" algn="l" rtl="0"/>
            <a:r>
              <a:rPr lang="en-US" u="sng" dirty="0">
                <a:latin typeface="Andalus" pitchFamily="18" charset="-78"/>
                <a:cs typeface="Andalus" pitchFamily="18" charset="-78"/>
              </a:rPr>
              <a:t>Impairment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of the blood supply </a:t>
            </a:r>
          </a:p>
          <a:p>
            <a:pPr lvl="0" algn="l" rtl="0"/>
            <a:r>
              <a:rPr lang="en-US" dirty="0">
                <a:latin typeface="Andalus" pitchFamily="18" charset="-78"/>
                <a:cs typeface="Andalus" pitchFamily="18" charset="-78"/>
              </a:rPr>
              <a:t>I</a:t>
            </a:r>
            <a:r>
              <a:rPr lang="en-US" u="sng" dirty="0">
                <a:latin typeface="Andalus" pitchFamily="18" charset="-78"/>
                <a:cs typeface="Andalus" pitchFamily="18" charset="-78"/>
              </a:rPr>
              <a:t>nterposition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of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foreign body</a:t>
            </a:r>
            <a:endParaRPr lang="en-US" dirty="0">
              <a:latin typeface="Andalus" pitchFamily="18" charset="-78"/>
              <a:cs typeface="Andalus" pitchFamily="18" charset="-78"/>
            </a:endParaRPr>
          </a:p>
          <a:p>
            <a:pPr lvl="0" algn="l" rtl="0"/>
            <a:r>
              <a:rPr lang="en-US" u="sng" dirty="0">
                <a:latin typeface="Andalus" pitchFamily="18" charset="-78"/>
                <a:cs typeface="Andalus" pitchFamily="18" charset="-78"/>
              </a:rPr>
              <a:t>Nutritional disturbance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of the body </a:t>
            </a:r>
          </a:p>
          <a:p>
            <a:pPr lvl="0" algn="l" rtl="0"/>
            <a:r>
              <a:rPr lang="en-US" u="sng" dirty="0" smtClean="0">
                <a:latin typeface="Andalus" pitchFamily="18" charset="-78"/>
                <a:cs typeface="Andalus" pitchFamily="18" charset="-78"/>
              </a:rPr>
              <a:t>Old </a:t>
            </a:r>
            <a:r>
              <a:rPr lang="en-US" u="sng" dirty="0">
                <a:latin typeface="Andalus" pitchFamily="18" charset="-78"/>
                <a:cs typeface="Andalus" pitchFamily="18" charset="-78"/>
              </a:rPr>
              <a:t>age</a:t>
            </a:r>
            <a:r>
              <a:rPr lang="en-US" u="sng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 lvl="0" algn="l" rtl="0"/>
            <a:r>
              <a:rPr lang="en-US" u="sng" dirty="0" smtClean="0">
                <a:latin typeface="Andalus" pitchFamily="18" charset="-78"/>
                <a:cs typeface="Andalus" pitchFamily="18" charset="-78"/>
              </a:rPr>
              <a:t>Drugs as steroids</a:t>
            </a:r>
          </a:p>
          <a:p>
            <a:pPr lvl="0" algn="l" rtl="0"/>
            <a:r>
              <a:rPr lang="en-US" u="sng" dirty="0" smtClean="0">
                <a:latin typeface="Andalus" pitchFamily="18" charset="-78"/>
                <a:cs typeface="Andalus" pitchFamily="18" charset="-78"/>
              </a:rPr>
              <a:t>DM</a:t>
            </a:r>
          </a:p>
          <a:p>
            <a:pPr marL="109728" lvl="0" indent="0" algn="l" rtl="0">
              <a:buNone/>
            </a:pPr>
            <a:endParaRPr lang="en-US" dirty="0">
              <a:latin typeface="Andalus" pitchFamily="18" charset="-78"/>
              <a:cs typeface="Andalus" pitchFamily="18" charset="-78"/>
            </a:endParaRPr>
          </a:p>
          <a:p>
            <a:pPr algn="l"/>
            <a:endParaRPr lang="ar-E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en-US" u="sng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Causes of failure </a:t>
            </a:r>
            <a:r>
              <a:rPr lang="en-US" u="sng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of </a:t>
            </a:r>
            <a:r>
              <a:rPr lang="en-US" u="sng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wound healing</a:t>
            </a:r>
            <a:r>
              <a:rPr lang="en-US" u="sng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US" u="sng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</a:br>
            <a:endParaRPr lang="ar-EG" u="sng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939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lvl="0" indent="0" algn="l" rtl="0">
              <a:buNone/>
            </a:pPr>
            <a:endParaRPr lang="en-US" dirty="0">
              <a:latin typeface="Andalus" pitchFamily="18" charset="-78"/>
              <a:cs typeface="Andalus" pitchFamily="18" charset="-78"/>
            </a:endParaRPr>
          </a:p>
          <a:p>
            <a:pPr lvl="0" algn="l" rtl="0"/>
            <a:r>
              <a:rPr lang="en-US" u="sng" dirty="0">
                <a:latin typeface="Andalus" pitchFamily="18" charset="-78"/>
                <a:cs typeface="Andalus" pitchFamily="18" charset="-78"/>
              </a:rPr>
              <a:t>Infection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at the site of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bone</a:t>
            </a:r>
          </a:p>
          <a:p>
            <a:pPr lvl="0"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Faulty immobilization. </a:t>
            </a:r>
            <a:endParaRPr lang="en-US" dirty="0">
              <a:latin typeface="Andalus" pitchFamily="18" charset="-78"/>
              <a:cs typeface="Andalus" pitchFamily="18" charset="-78"/>
            </a:endParaRPr>
          </a:p>
          <a:p>
            <a:pPr lvl="0" algn="l" rtl="0"/>
            <a:r>
              <a:rPr lang="en-US" u="sng" dirty="0">
                <a:latin typeface="Andalus" pitchFamily="18" charset="-78"/>
                <a:cs typeface="Andalus" pitchFamily="18" charset="-78"/>
              </a:rPr>
              <a:t>Impairment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of the blood supply </a:t>
            </a:r>
          </a:p>
          <a:p>
            <a:pPr lvl="0" algn="l" rtl="0"/>
            <a:r>
              <a:rPr lang="en-US" dirty="0">
                <a:latin typeface="Andalus" pitchFamily="18" charset="-78"/>
                <a:cs typeface="Andalus" pitchFamily="18" charset="-78"/>
              </a:rPr>
              <a:t>I</a:t>
            </a:r>
            <a:r>
              <a:rPr lang="en-US" u="sng" dirty="0">
                <a:latin typeface="Andalus" pitchFamily="18" charset="-78"/>
                <a:cs typeface="Andalus" pitchFamily="18" charset="-78"/>
              </a:rPr>
              <a:t>nterposition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of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soft tissue between the bony ends</a:t>
            </a:r>
          </a:p>
          <a:p>
            <a:pPr lvl="0" algn="l" rtl="0"/>
            <a:r>
              <a:rPr lang="en-US" u="sng" dirty="0" smtClean="0">
                <a:latin typeface="Andalus" pitchFamily="18" charset="-78"/>
                <a:cs typeface="Andalus" pitchFamily="18" charset="-78"/>
              </a:rPr>
              <a:t>Presence of foreign body</a:t>
            </a:r>
            <a:endParaRPr lang="en-US" u="sng" dirty="0">
              <a:latin typeface="Andalus" pitchFamily="18" charset="-78"/>
              <a:cs typeface="Andalus" pitchFamily="18" charset="-78"/>
            </a:endParaRPr>
          </a:p>
          <a:p>
            <a:pPr lvl="0" algn="l" rtl="0"/>
            <a:r>
              <a:rPr lang="en-US" u="sng" dirty="0">
                <a:latin typeface="Andalus" pitchFamily="18" charset="-78"/>
                <a:cs typeface="Andalus" pitchFamily="18" charset="-78"/>
              </a:rPr>
              <a:t>Nutritional disturbance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</a:p>
          <a:p>
            <a:pPr lvl="0" algn="l" rtl="0"/>
            <a:r>
              <a:rPr lang="en-US" u="sng" dirty="0" smtClean="0">
                <a:latin typeface="Andalus" pitchFamily="18" charset="-78"/>
                <a:cs typeface="Andalus" pitchFamily="18" charset="-78"/>
              </a:rPr>
              <a:t>Old </a:t>
            </a:r>
            <a:r>
              <a:rPr lang="en-US" u="sng" dirty="0">
                <a:latin typeface="Andalus" pitchFamily="18" charset="-78"/>
                <a:cs typeface="Andalus" pitchFamily="18" charset="-78"/>
              </a:rPr>
              <a:t>age</a:t>
            </a:r>
            <a:r>
              <a:rPr lang="en-US" u="sng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 lvl="0" algn="l" rtl="0"/>
            <a:r>
              <a:rPr lang="en-US" u="sng" dirty="0" smtClean="0">
                <a:latin typeface="Andalus" pitchFamily="18" charset="-78"/>
                <a:cs typeface="Andalus" pitchFamily="18" charset="-78"/>
              </a:rPr>
              <a:t>Drugs as steroids</a:t>
            </a:r>
          </a:p>
          <a:p>
            <a:pPr lvl="0" algn="l" rtl="0"/>
            <a:r>
              <a:rPr lang="en-US" u="sng" dirty="0" smtClean="0">
                <a:latin typeface="Andalus" pitchFamily="18" charset="-78"/>
                <a:cs typeface="Andalus" pitchFamily="18" charset="-78"/>
              </a:rPr>
              <a:t>DM</a:t>
            </a:r>
          </a:p>
          <a:p>
            <a:pPr marL="109728" lvl="0" indent="0" algn="l" rtl="0">
              <a:buNone/>
            </a:pPr>
            <a:endParaRPr lang="en-US" dirty="0">
              <a:latin typeface="Andalus" pitchFamily="18" charset="-78"/>
              <a:cs typeface="Andalus" pitchFamily="18" charset="-78"/>
            </a:endParaRPr>
          </a:p>
          <a:p>
            <a:pPr algn="l"/>
            <a:endParaRPr lang="ar-E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en-US" u="sng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Causes of failure </a:t>
            </a:r>
            <a:r>
              <a:rPr lang="en-US" u="sng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of </a:t>
            </a:r>
            <a:r>
              <a:rPr lang="en-US" u="sng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bone healing</a:t>
            </a:r>
            <a:r>
              <a:rPr lang="en-US" u="sng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US" u="sng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</a:br>
            <a:endParaRPr lang="ar-EG" u="sng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66647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صور\75000_128717276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endParaRPr lang="en-US" dirty="0" smtClean="0"/>
          </a:p>
          <a:p>
            <a:pPr marL="109728" indent="0" algn="ctr">
              <a:buNone/>
            </a:pPr>
            <a:endParaRPr lang="en-US" dirty="0"/>
          </a:p>
          <a:p>
            <a:pPr marL="109728" indent="0" algn="ctr">
              <a:buNone/>
            </a:pPr>
            <a:endParaRPr lang="en-US" dirty="0" smtClean="0"/>
          </a:p>
          <a:p>
            <a:pPr marL="109728" indent="0" algn="ctr">
              <a:buNone/>
            </a:pPr>
            <a:endParaRPr lang="en-US" dirty="0"/>
          </a:p>
          <a:p>
            <a:pPr marL="109728" indent="0" algn="ctr">
              <a:buNone/>
            </a:pPr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</a:rPr>
              <a:t>THANK you</a:t>
            </a: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066374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Definition</a:t>
            </a:r>
          </a:p>
          <a:p>
            <a:pPr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Factors affecting repair</a:t>
            </a:r>
          </a:p>
          <a:p>
            <a:pPr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Types of healing</a:t>
            </a:r>
          </a:p>
          <a:p>
            <a:pPr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Wound healing</a:t>
            </a:r>
          </a:p>
          <a:p>
            <a:pPr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Complications of wound healing</a:t>
            </a:r>
          </a:p>
          <a:p>
            <a:pPr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Causes of failure of wound healing &amp; bone healing</a:t>
            </a:r>
            <a:endParaRPr lang="ar-EG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Contents</a:t>
            </a:r>
            <a:endParaRPr lang="ar-EG" u="sng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0956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/>
          <a:lstStyle/>
          <a:p>
            <a:pPr marL="109728" indent="0" algn="ctr" rtl="0">
              <a:buNone/>
            </a:pP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marL="109728" indent="0" algn="ctr" rtl="0">
              <a:buNone/>
            </a:pPr>
            <a:endParaRPr lang="en-US" dirty="0">
              <a:latin typeface="Andalus" pitchFamily="18" charset="-78"/>
              <a:cs typeface="Andalus" pitchFamily="18" charset="-78"/>
            </a:endParaRPr>
          </a:p>
          <a:p>
            <a:pPr marL="109728" indent="0" algn="ctr" rtl="0">
              <a:buNone/>
            </a:pP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marL="109728" indent="0" algn="ctr" rtl="0">
              <a:buNone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Repair : is replacement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of damaged tissue by new healthy one.</a:t>
            </a:r>
          </a:p>
          <a:p>
            <a:pPr marL="0" indent="0" algn="l" rtl="0">
              <a:buNone/>
            </a:pPr>
            <a:endParaRPr lang="ar-E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Definition</a:t>
            </a:r>
            <a:endParaRPr lang="ar-EG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585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lvl="0" indent="0" algn="l" rtl="0">
              <a:buNone/>
            </a:pPr>
            <a:r>
              <a:rPr lang="en-US" b="1" u="sng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1- General factors</a:t>
            </a:r>
          </a:p>
          <a:p>
            <a:pPr marL="109728" lvl="0" indent="0" algn="l" rtl="0">
              <a:buNone/>
            </a:pPr>
            <a:endParaRPr lang="en-US" b="1" dirty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  <a:p>
            <a:pPr lvl="0" algn="l" rtl="0"/>
            <a:r>
              <a:rPr lang="en-US" dirty="0">
                <a:latin typeface="Andalus" pitchFamily="18" charset="-78"/>
                <a:cs typeface="Andalus" pitchFamily="18" charset="-78"/>
              </a:rPr>
              <a:t>Age: repair is more rapid in young age.</a:t>
            </a:r>
          </a:p>
          <a:p>
            <a:pPr lvl="0" algn="l" rtl="0"/>
            <a:r>
              <a:rPr lang="en-US" dirty="0">
                <a:latin typeface="Andalus" pitchFamily="18" charset="-78"/>
                <a:cs typeface="Andalus" pitchFamily="18" charset="-78"/>
              </a:rPr>
              <a:t>Protein and vitamin deficiency delay repair.</a:t>
            </a:r>
          </a:p>
          <a:p>
            <a:pPr lvl="0" algn="l" rtl="0"/>
            <a:r>
              <a:rPr lang="en-US" dirty="0">
                <a:latin typeface="Andalus" pitchFamily="18" charset="-78"/>
                <a:cs typeface="Andalus" pitchFamily="18" charset="-78"/>
              </a:rPr>
              <a:t>Drugs as steroids and cytotoxic drugs delay repair.</a:t>
            </a:r>
          </a:p>
          <a:p>
            <a:pPr lvl="0" algn="l" rtl="0"/>
            <a:r>
              <a:rPr lang="en-US" dirty="0">
                <a:latin typeface="Andalus" pitchFamily="18" charset="-78"/>
                <a:cs typeface="Andalus" pitchFamily="18" charset="-78"/>
              </a:rPr>
              <a:t>Diseases as D.M. delay repair.</a:t>
            </a:r>
          </a:p>
          <a:p>
            <a:pPr algn="l"/>
            <a:endParaRPr lang="ar-EG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Factors affecting </a:t>
            </a:r>
            <a:r>
              <a:rPr lang="en-US" u="sng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repair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/>
            </a:r>
            <a:br>
              <a:rPr lang="en-US" dirty="0">
                <a:latin typeface="Andalus" pitchFamily="18" charset="-78"/>
                <a:cs typeface="Andalus" pitchFamily="18" charset="-78"/>
              </a:rPr>
            </a:b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598802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lvl="0" indent="0" algn="l" rtl="0">
              <a:buNone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2-</a:t>
            </a:r>
            <a:r>
              <a:rPr lang="en-US" u="sng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u="sng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Local </a:t>
            </a:r>
            <a:r>
              <a:rPr lang="en-US" b="1" u="sng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factors</a:t>
            </a:r>
            <a:r>
              <a:rPr lang="en-US" b="1" u="sng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:</a:t>
            </a:r>
          </a:p>
          <a:p>
            <a:pPr marL="109728" lvl="0" indent="0" algn="l" rtl="0">
              <a:buNone/>
            </a:pPr>
            <a:endParaRPr lang="en-US" dirty="0">
              <a:latin typeface="Andalus" pitchFamily="18" charset="-78"/>
              <a:cs typeface="Andalus" pitchFamily="18" charset="-78"/>
            </a:endParaRPr>
          </a:p>
          <a:p>
            <a:pPr lvl="0" algn="l" rtl="0"/>
            <a:r>
              <a:rPr lang="en-US" dirty="0">
                <a:latin typeface="Andalus" pitchFamily="18" charset="-78"/>
                <a:cs typeface="Andalus" pitchFamily="18" charset="-78"/>
              </a:rPr>
              <a:t>Severity of tissue damage.</a:t>
            </a:r>
          </a:p>
          <a:p>
            <a:pPr lvl="0" algn="l" rtl="0"/>
            <a:r>
              <a:rPr lang="en-US" dirty="0">
                <a:latin typeface="Andalus" pitchFamily="18" charset="-78"/>
                <a:cs typeface="Andalus" pitchFamily="18" charset="-78"/>
              </a:rPr>
              <a:t>Blood supply.</a:t>
            </a:r>
          </a:p>
          <a:p>
            <a:pPr lvl="0" algn="l" rtl="0"/>
            <a:r>
              <a:rPr lang="en-US" dirty="0">
                <a:latin typeface="Andalus" pitchFamily="18" charset="-78"/>
                <a:cs typeface="Andalus" pitchFamily="18" charset="-78"/>
              </a:rPr>
              <a:t>Type of damaged cells.</a:t>
            </a:r>
          </a:p>
          <a:p>
            <a:pPr lvl="0" algn="l" rtl="0"/>
            <a:r>
              <a:rPr lang="en-US" dirty="0">
                <a:latin typeface="Andalus" pitchFamily="18" charset="-78"/>
                <a:cs typeface="Andalus" pitchFamily="18" charset="-78"/>
              </a:rPr>
              <a:t>Local infections and presence of foreign bodies. </a:t>
            </a: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809640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b="1" u="sng" dirty="0" smtClean="0">
              <a:latin typeface="Andalus" pitchFamily="18" charset="-78"/>
              <a:cs typeface="Andalus" pitchFamily="18" charset="-78"/>
            </a:endParaRPr>
          </a:p>
          <a:p>
            <a:pPr marL="109728" indent="0" algn="l" rtl="0">
              <a:buNone/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1- Healing by regeneration.</a:t>
            </a:r>
          </a:p>
          <a:p>
            <a:pPr marL="109728" indent="0" algn="l" rtl="0">
              <a:buNone/>
            </a:pPr>
            <a:endParaRPr lang="en-US" dirty="0">
              <a:latin typeface="Andalus" pitchFamily="18" charset="-78"/>
              <a:cs typeface="Andalus" pitchFamily="18" charset="-78"/>
            </a:endParaRPr>
          </a:p>
          <a:p>
            <a:pPr marL="109728" indent="0" algn="l" rtl="0">
              <a:buNone/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2- Healing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by fibrosis</a:t>
            </a:r>
            <a:r>
              <a:rPr lang="en-US" b="1" dirty="0"/>
              <a:t>.</a:t>
            </a:r>
            <a:endParaRPr lang="en-US" dirty="0"/>
          </a:p>
          <a:p>
            <a:endParaRPr lang="ar-E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Types of repair</a:t>
            </a:r>
            <a:endParaRPr lang="ar-EG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969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marL="109728" indent="0" algn="ctr" rtl="0">
              <a:buNone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It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means replacement of damaged cells by new healthy cells of the same kind by proliferation of the surrounding living cells.</a:t>
            </a:r>
          </a:p>
          <a:p>
            <a:pPr marL="109728" indent="0">
              <a:buNone/>
            </a:pPr>
            <a:endParaRPr lang="ar-EG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en-US" u="sng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1- Healing by regeneration</a:t>
            </a:r>
            <a:r>
              <a:rPr lang="en-US" dirty="0"/>
              <a:t/>
            </a:r>
            <a:br>
              <a:rPr lang="en-US" dirty="0"/>
            </a:b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2842058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386603"/>
          </a:xfrm>
        </p:spPr>
        <p:txBody>
          <a:bodyPr>
            <a:normAutofit/>
          </a:bodyPr>
          <a:lstStyle/>
          <a:p>
            <a:pPr marL="109728" indent="0" algn="just" rtl="0">
              <a:buNone/>
            </a:pPr>
            <a:r>
              <a:rPr lang="en-US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Cells of the body are divided according to power of regeneration into three groups:</a:t>
            </a:r>
          </a:p>
          <a:p>
            <a:pPr marL="109728" indent="0" algn="just" rtl="0">
              <a:buNone/>
            </a:pPr>
            <a:endParaRPr lang="en-US" b="1" dirty="0" smtClean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  <a:p>
            <a:pPr lvl="0" algn="just" rtl="0"/>
            <a:r>
              <a:rPr lang="en-US" b="1" u="sng" dirty="0" smtClean="0">
                <a:latin typeface="Andalus" pitchFamily="18" charset="-78"/>
                <a:cs typeface="Andalus" pitchFamily="18" charset="-78"/>
              </a:rPr>
              <a:t>Labile </a:t>
            </a:r>
            <a:r>
              <a:rPr lang="en-US" b="1" u="sng" dirty="0">
                <a:latin typeface="Andalus" pitchFamily="18" charset="-78"/>
                <a:cs typeface="Andalus" pitchFamily="18" charset="-78"/>
              </a:rPr>
              <a:t>cells</a:t>
            </a:r>
            <a:r>
              <a:rPr lang="en-US" u="sng" dirty="0">
                <a:latin typeface="Andalus" pitchFamily="18" charset="-78"/>
                <a:cs typeface="Andalus" pitchFamily="18" charset="-78"/>
              </a:rPr>
              <a:t>: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cells proliferate continuously throughout life. As cells of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skin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and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blood cells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 marL="109728" lvl="0" indent="0" algn="just" rtl="0">
              <a:buNone/>
            </a:pPr>
            <a:endParaRPr lang="en-US" dirty="0">
              <a:latin typeface="Andalus" pitchFamily="18" charset="-78"/>
              <a:cs typeface="Andalus" pitchFamily="18" charset="-78"/>
            </a:endParaRPr>
          </a:p>
          <a:p>
            <a:pPr lvl="0" algn="just" rtl="0"/>
            <a:r>
              <a:rPr lang="en-US" b="1" u="sng" dirty="0">
                <a:latin typeface="Andalus" pitchFamily="18" charset="-78"/>
                <a:cs typeface="Andalus" pitchFamily="18" charset="-78"/>
              </a:rPr>
              <a:t>Stable cells</a:t>
            </a:r>
            <a:r>
              <a:rPr lang="en-US" u="sng" dirty="0">
                <a:latin typeface="Andalus" pitchFamily="18" charset="-78"/>
                <a:cs typeface="Andalus" pitchFamily="18" charset="-78"/>
              </a:rPr>
              <a:t>: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they do not proliferate under normal conditions, but only when there is a need. As cells of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liver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.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marL="109728" lvl="0" indent="0" algn="just" rtl="0">
              <a:buNone/>
            </a:pPr>
            <a:endParaRPr lang="en-US" dirty="0">
              <a:latin typeface="Andalus" pitchFamily="18" charset="-78"/>
              <a:cs typeface="Andalus" pitchFamily="18" charset="-78"/>
            </a:endParaRPr>
          </a:p>
          <a:p>
            <a:pPr lvl="0" algn="just" rtl="0"/>
            <a:r>
              <a:rPr lang="en-US" b="1" u="sng" dirty="0">
                <a:latin typeface="Andalus" pitchFamily="18" charset="-78"/>
                <a:cs typeface="Andalus" pitchFamily="18" charset="-78"/>
              </a:rPr>
              <a:t>Permanent cells</a:t>
            </a:r>
            <a:r>
              <a:rPr lang="en-US" u="sng" dirty="0">
                <a:latin typeface="Andalus" pitchFamily="18" charset="-78"/>
                <a:cs typeface="Andalus" pitchFamily="18" charset="-78"/>
              </a:rPr>
              <a:t>: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they do not proliferate at all. </a:t>
            </a:r>
          </a:p>
          <a:p>
            <a:pPr algn="just"/>
            <a:endParaRPr lang="ar-EG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11604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endParaRPr lang="en-US" dirty="0" smtClean="0"/>
          </a:p>
          <a:p>
            <a:pPr marL="109728" indent="0" algn="ctr" rtl="0">
              <a:buNone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Replacement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of damaged tissue by granulation tissue that mature into fibrous tissue.</a:t>
            </a:r>
          </a:p>
          <a:p>
            <a:pPr marL="109728" indent="0">
              <a:buNone/>
            </a:pPr>
            <a:endParaRPr lang="ar-E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en-US" u="sng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2-Healing </a:t>
            </a:r>
            <a:r>
              <a:rPr lang="en-US" u="sng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by </a:t>
            </a:r>
            <a:r>
              <a:rPr lang="en-US" u="sng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fibrosis</a:t>
            </a:r>
            <a:r>
              <a:rPr lang="en-US" dirty="0"/>
              <a:t/>
            </a:r>
            <a:br>
              <a:rPr lang="en-US" dirty="0"/>
            </a:b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4474617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181</TotalTime>
  <Words>459</Words>
  <Application>Microsoft Office PowerPoint</Application>
  <PresentationFormat>On-screen Show (4:3)</PresentationFormat>
  <Paragraphs>93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Repair</vt:lpstr>
      <vt:lpstr>Contents</vt:lpstr>
      <vt:lpstr>Definition</vt:lpstr>
      <vt:lpstr>Factors affecting repair </vt:lpstr>
      <vt:lpstr>PowerPoint Presentation</vt:lpstr>
      <vt:lpstr>Types of repair</vt:lpstr>
      <vt:lpstr>1- Healing by regeneration </vt:lpstr>
      <vt:lpstr>PowerPoint Presentation</vt:lpstr>
      <vt:lpstr>2-Healing by fibrosis </vt:lpstr>
      <vt:lpstr>Mechanism of wound healing</vt:lpstr>
      <vt:lpstr>PowerPoint Presentation</vt:lpstr>
      <vt:lpstr>PowerPoint Presentation</vt:lpstr>
      <vt:lpstr>PowerPoint Presentation</vt:lpstr>
      <vt:lpstr>Complications of wound healing</vt:lpstr>
      <vt:lpstr>Causes of failure of wound healing </vt:lpstr>
      <vt:lpstr>Causes of failure of bone healing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16</cp:revision>
  <dcterms:created xsi:type="dcterms:W3CDTF">2020-04-01T23:38:43Z</dcterms:created>
  <dcterms:modified xsi:type="dcterms:W3CDTF">2020-04-02T02:40:04Z</dcterms:modified>
</cp:coreProperties>
</file>