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80" r:id="rId13"/>
    <p:sldId id="281" r:id="rId14"/>
    <p:sldId id="266" r:id="rId15"/>
    <p:sldId id="282" r:id="rId16"/>
    <p:sldId id="267" r:id="rId17"/>
    <p:sldId id="268" r:id="rId18"/>
    <p:sldId id="269" r:id="rId19"/>
    <p:sldId id="270" r:id="rId20"/>
    <p:sldId id="271" r:id="rId21"/>
    <p:sldId id="272" r:id="rId22"/>
    <p:sldId id="274" r:id="rId23"/>
    <p:sldId id="275" r:id="rId24"/>
    <p:sldId id="276" r:id="rId25"/>
    <p:sldId id="273" r:id="rId26"/>
    <p:sldId id="277" r:id="rId27"/>
    <p:sldId id="278" r:id="rId2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aximized" horzBarState="maximized">
    <p:restoredLeft sz="84380"/>
    <p:restoredTop sz="94660"/>
  </p:normalViewPr>
  <p:slideViewPr>
    <p:cSldViewPr>
      <p:cViewPr>
        <p:scale>
          <a:sx n="75" d="100"/>
          <a:sy n="75" d="100"/>
        </p:scale>
        <p:origin x="-14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1015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3648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997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760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5213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3463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498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6636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568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002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3828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5CA92-5E90-49AD-9E35-58E2BE4BDF6C}" type="datetimeFigureOut">
              <a:rPr lang="ar-EG" smtClean="0"/>
              <a:t>25/06/1441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10314-AF99-4024-A814-9C6435FC7A4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8563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4390256" cy="1728191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REPAIR</a:t>
            </a:r>
            <a:endParaRPr lang="ar-EG" sz="7200" dirty="0">
              <a:solidFill>
                <a:srgbClr val="FF0000"/>
              </a:solidFill>
            </a:endParaRPr>
          </a:p>
        </p:txBody>
      </p:sp>
      <p:sp>
        <p:nvSpPr>
          <p:cNvPr id="4" name="AutoShape 2" descr="Image result for repair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sp>
        <p:nvSpPr>
          <p:cNvPr id="5" name="AutoShape 4" descr="Image result for repair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EG"/>
          </a:p>
        </p:txBody>
      </p:sp>
      <p:pic>
        <p:nvPicPr>
          <p:cNvPr id="1029" name="Picture 5" descr="C:\Users\ELBOSTAN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916832"/>
            <a:ext cx="4639370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4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Examples for healing by regeneration: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u="sng" dirty="0"/>
              <a:t>Regeneration of epidermis of the </a:t>
            </a:r>
            <a:r>
              <a:rPr lang="en-US" i="1" u="sng" dirty="0" smtClean="0"/>
              <a:t>skin</a:t>
            </a:r>
          </a:p>
          <a:p>
            <a:pPr algn="l" rtl="0"/>
            <a:r>
              <a:rPr lang="en-US" i="1" u="sng" dirty="0"/>
              <a:t>Regeneration of liver cells:</a:t>
            </a:r>
            <a:endParaRPr lang="en-US" u="sng" dirty="0"/>
          </a:p>
          <a:p>
            <a:pPr algn="l" rtl="0"/>
            <a:r>
              <a:rPr lang="en-US" b="1" i="1" dirty="0"/>
              <a:t>Repair of bone fracture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861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The stages of bone healing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b="1" dirty="0"/>
              <a:t>Hematoma formation: </a:t>
            </a:r>
            <a:r>
              <a:rPr lang="en-US" dirty="0"/>
              <a:t>Some vessels of bone and soft tissue are torn off, leading to the formation of </a:t>
            </a:r>
            <a:r>
              <a:rPr lang="en-US" dirty="0" smtClean="0"/>
              <a:t>hematoma</a:t>
            </a:r>
          </a:p>
          <a:p>
            <a:pPr marL="0" indent="0" algn="l" rtl="0">
              <a:buNone/>
            </a:pPr>
            <a:r>
              <a:rPr lang="en-US" dirty="0"/>
              <a:t>The hematoma is invaded by capillary loops and </a:t>
            </a:r>
            <a:r>
              <a:rPr lang="en-US" dirty="0" err="1"/>
              <a:t>mesenchymal</a:t>
            </a:r>
            <a:r>
              <a:rPr lang="en-US" dirty="0"/>
              <a:t> cells and soft granulation tissue formed is called “soft callus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4938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 rtl="0">
              <a:buFont typeface="+mj-lt"/>
              <a:buAutoNum type="arabicPeriod" startAt="2"/>
            </a:pPr>
            <a:r>
              <a:rPr lang="en-US" b="1" dirty="0" smtClean="0"/>
              <a:t>Formation </a:t>
            </a:r>
            <a:r>
              <a:rPr lang="en-US" b="1" dirty="0"/>
              <a:t>of provisional callus:</a:t>
            </a:r>
            <a:r>
              <a:rPr lang="en-US" dirty="0"/>
              <a:t> The soft callus which become harder and is called “provisional callus”. Complete formation of the provisional callus takes about 3-4 weeks.</a:t>
            </a:r>
            <a:endParaRPr lang="en-US" sz="2800" dirty="0"/>
          </a:p>
          <a:p>
            <a:pPr marL="457200" lvl="1" indent="0" algn="l" rtl="0">
              <a:buNone/>
            </a:pPr>
            <a:r>
              <a:rPr lang="en-US" u="sng" dirty="0"/>
              <a:t>Formation of woven bone: </a:t>
            </a:r>
            <a:r>
              <a:rPr lang="en-US" dirty="0"/>
              <a:t>The </a:t>
            </a:r>
            <a:r>
              <a:rPr lang="en-US" u="sng" dirty="0"/>
              <a:t>osteoid </a:t>
            </a:r>
            <a:r>
              <a:rPr lang="en-US" dirty="0"/>
              <a:t>starts to be formed, undergoes </a:t>
            </a:r>
            <a:r>
              <a:rPr lang="en-US" u="sng" dirty="0"/>
              <a:t>calcification</a:t>
            </a:r>
            <a:r>
              <a:rPr lang="en-US" dirty="0"/>
              <a:t> and this is called woven bone formation.</a:t>
            </a:r>
            <a:endParaRPr lang="en-US" sz="2400" dirty="0"/>
          </a:p>
          <a:p>
            <a:pPr marL="457200" lvl="1" indent="0" algn="l" rtl="0">
              <a:buNone/>
            </a:pPr>
            <a:r>
              <a:rPr lang="en-US" u="sng" dirty="0"/>
              <a:t>Formation of cartilage: </a:t>
            </a:r>
            <a:r>
              <a:rPr lang="en-US" dirty="0"/>
              <a:t>The </a:t>
            </a:r>
            <a:r>
              <a:rPr lang="en-US" u="sng" dirty="0"/>
              <a:t>cartilage</a:t>
            </a:r>
            <a:r>
              <a:rPr lang="en-US" dirty="0"/>
              <a:t> is formed, undergoes </a:t>
            </a:r>
            <a:r>
              <a:rPr lang="en-US" u="sng" dirty="0"/>
              <a:t>calcification,</a:t>
            </a:r>
            <a:r>
              <a:rPr lang="en-US" dirty="0"/>
              <a:t> </a:t>
            </a:r>
            <a:r>
              <a:rPr lang="en-US" u="sng" dirty="0"/>
              <a:t>degenerates</a:t>
            </a:r>
            <a:r>
              <a:rPr lang="en-US" dirty="0"/>
              <a:t> and the woven bone is </a:t>
            </a:r>
            <a:r>
              <a:rPr lang="en-US" u="sng" dirty="0"/>
              <a:t>removed</a:t>
            </a:r>
            <a:r>
              <a:rPr lang="en-US" dirty="0"/>
              <a:t>.</a:t>
            </a:r>
            <a:endParaRPr lang="en-US" sz="2400" dirty="0"/>
          </a:p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2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 algn="l" rtl="0">
              <a:buFont typeface="+mj-lt"/>
              <a:buAutoNum type="arabicPeriod" startAt="3"/>
            </a:pPr>
            <a:r>
              <a:rPr lang="en-US" b="1" dirty="0"/>
              <a:t>Formation of lamellar bone:</a:t>
            </a:r>
            <a:r>
              <a:rPr lang="en-US" dirty="0"/>
              <a:t> The area gets invaded by blood vessels and osteoid is formed in which collagen bundles are arranged in orderly lamellar fashion, calcifies to form lamellar bone</a:t>
            </a:r>
            <a:r>
              <a:rPr lang="en-US" dirty="0" smtClean="0"/>
              <a:t>.</a:t>
            </a:r>
          </a:p>
          <a:p>
            <a:pPr marL="514350" indent="-514350" algn="l" rtl="0">
              <a:buFont typeface="+mj-lt"/>
              <a:buAutoNum type="arabicPeriod" startAt="3"/>
            </a:pPr>
            <a:r>
              <a:rPr lang="en-US" b="1" dirty="0"/>
              <a:t>Remodeling</a:t>
            </a:r>
            <a:r>
              <a:rPr lang="en-US" dirty="0"/>
              <a:t>: The external and internal callus are removed. The remodeling process is directed by the muscle and weight bearing stresses imposed on the bone. </a:t>
            </a:r>
          </a:p>
          <a:p>
            <a:pPr lvl="0" algn="l" rtl="0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79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l" rtl="0">
              <a:buNone/>
            </a:pPr>
            <a:r>
              <a:rPr lang="en-US" dirty="0"/>
              <a:t>For bony </a:t>
            </a:r>
            <a:r>
              <a:rPr lang="en-US" u="sng" dirty="0"/>
              <a:t>union</a:t>
            </a:r>
            <a:r>
              <a:rPr lang="en-US" dirty="0"/>
              <a:t> to occur </a:t>
            </a:r>
            <a:r>
              <a:rPr lang="en-US" u="sng" dirty="0"/>
              <a:t>adequate immobilization</a:t>
            </a:r>
            <a:r>
              <a:rPr lang="en-US" dirty="0"/>
              <a:t> is </a:t>
            </a:r>
            <a:r>
              <a:rPr lang="en-US" dirty="0" smtClean="0"/>
              <a:t>needed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b="1" dirty="0" smtClean="0"/>
              <a:t>1- Hematoma formation</a:t>
            </a:r>
          </a:p>
          <a:p>
            <a:pPr marL="0" indent="0" algn="l" rtl="0">
              <a:buNone/>
            </a:pPr>
            <a:r>
              <a:rPr lang="en-US" b="1" dirty="0" smtClean="0"/>
              <a:t>2- Formation of soft </a:t>
            </a:r>
            <a:r>
              <a:rPr lang="en-US" b="1" dirty="0" err="1" smtClean="0"/>
              <a:t>fibrocollagenous</a:t>
            </a:r>
            <a:r>
              <a:rPr lang="en-US" b="1" dirty="0" smtClean="0"/>
              <a:t> callus</a:t>
            </a:r>
          </a:p>
          <a:p>
            <a:pPr marL="0" indent="0" algn="l" rtl="0">
              <a:buNone/>
            </a:pPr>
            <a:r>
              <a:rPr lang="en-US" b="1" dirty="0" smtClean="0"/>
              <a:t>3- B0ny callus formation</a:t>
            </a:r>
          </a:p>
          <a:p>
            <a:pPr marL="0" indent="0" algn="l" rtl="0">
              <a:buNone/>
            </a:pPr>
            <a:r>
              <a:rPr lang="en-US" b="1" dirty="0" smtClean="0"/>
              <a:t>4- Bone </a:t>
            </a:r>
            <a:r>
              <a:rPr lang="en-US" b="1" dirty="0" err="1" smtClean="0"/>
              <a:t>remodelling</a:t>
            </a:r>
            <a:r>
              <a:rPr lang="en-US" b="1" dirty="0" smtClean="0"/>
              <a:t> occur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7493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7384"/>
            <a:ext cx="914400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0937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lvl="0" indent="0" algn="l" rtl="0">
              <a:buNone/>
            </a:pPr>
            <a:r>
              <a:rPr lang="en-US" b="1" u="sng" dirty="0"/>
              <a:t>Failure of bony union may occur due to</a:t>
            </a:r>
            <a:r>
              <a:rPr lang="en-US" u="sng" dirty="0"/>
              <a:t>: </a:t>
            </a:r>
            <a:endParaRPr lang="en-US" dirty="0"/>
          </a:p>
          <a:p>
            <a:pPr lvl="0" algn="l" rtl="0"/>
            <a:r>
              <a:rPr lang="en-US" dirty="0"/>
              <a:t>Faulty immobilization </a:t>
            </a:r>
            <a:endParaRPr lang="en-US" dirty="0" smtClean="0"/>
          </a:p>
          <a:p>
            <a:pPr lvl="0" algn="l" rtl="0"/>
            <a:r>
              <a:rPr lang="en-US" dirty="0" smtClean="0"/>
              <a:t>Infection </a:t>
            </a:r>
            <a:r>
              <a:rPr lang="en-US" dirty="0"/>
              <a:t>at the site of fracture </a:t>
            </a:r>
          </a:p>
          <a:p>
            <a:pPr lvl="0" algn="l" rtl="0"/>
            <a:r>
              <a:rPr lang="en-US" dirty="0"/>
              <a:t>Impairment of the blood supply </a:t>
            </a:r>
          </a:p>
          <a:p>
            <a:pPr lvl="0" algn="l" rtl="0"/>
            <a:r>
              <a:rPr lang="en-US" dirty="0"/>
              <a:t>Interposition of soft tissue between the bony ends </a:t>
            </a:r>
          </a:p>
          <a:p>
            <a:pPr algn="l" rtl="0"/>
            <a:r>
              <a:rPr lang="en-US" dirty="0"/>
              <a:t>Nutritional disturbance of the body and old age.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823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II- Healing by fibrosis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r>
              <a:rPr lang="en-US" dirty="0"/>
              <a:t>Replacement of damaged tissue by fibrous tissue. </a:t>
            </a:r>
            <a:endParaRPr lang="en-US" dirty="0" smtClean="0"/>
          </a:p>
          <a:p>
            <a:pPr algn="just" rtl="0"/>
            <a:r>
              <a:rPr lang="en-US" dirty="0" smtClean="0"/>
              <a:t>This </a:t>
            </a:r>
            <a:r>
              <a:rPr lang="en-US" dirty="0"/>
              <a:t>is formed in the healing processes of inflammation, wounds, thrombus and infarct.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3212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Mechanism</a:t>
            </a:r>
            <a:r>
              <a:rPr lang="en-US" b="1" dirty="0" smtClean="0"/>
              <a:t>:</a:t>
            </a:r>
          </a:p>
          <a:p>
            <a:pPr lvl="0" algn="l" rtl="0"/>
            <a:r>
              <a:rPr lang="en-US" dirty="0"/>
              <a:t>Damaged area is invaded by granulation tissue from the </a:t>
            </a:r>
            <a:r>
              <a:rPr lang="en-US" u="sng" dirty="0"/>
              <a:t>surrounding</a:t>
            </a:r>
            <a:r>
              <a:rPr lang="en-US" dirty="0"/>
              <a:t> living tissue. </a:t>
            </a:r>
          </a:p>
          <a:p>
            <a:pPr lvl="0" algn="l" rtl="0"/>
            <a:r>
              <a:rPr lang="en-US" dirty="0"/>
              <a:t>Granulation tissue is </a:t>
            </a:r>
            <a:r>
              <a:rPr lang="en-US" u="sng" dirty="0"/>
              <a:t>moist</a:t>
            </a:r>
            <a:r>
              <a:rPr lang="en-US" dirty="0"/>
              <a:t>, </a:t>
            </a:r>
            <a:r>
              <a:rPr lang="en-US" u="sng" dirty="0"/>
              <a:t>insensitive</a:t>
            </a:r>
            <a:r>
              <a:rPr lang="en-US" dirty="0"/>
              <a:t> to </a:t>
            </a:r>
            <a:r>
              <a:rPr lang="en-US" u="sng" dirty="0"/>
              <a:t>touch</a:t>
            </a:r>
            <a:r>
              <a:rPr lang="en-US" dirty="0"/>
              <a:t>, </a:t>
            </a:r>
            <a:r>
              <a:rPr lang="en-US" u="sng" dirty="0"/>
              <a:t>bleeds easily,</a:t>
            </a:r>
            <a:r>
              <a:rPr lang="en-US" dirty="0"/>
              <a:t> and has a </a:t>
            </a:r>
            <a:r>
              <a:rPr lang="en-US" u="sng" dirty="0"/>
              <a:t>red granular</a:t>
            </a:r>
            <a:r>
              <a:rPr lang="en-US" dirty="0"/>
              <a:t> surface. </a:t>
            </a:r>
          </a:p>
          <a:p>
            <a:pPr lvl="0" algn="l" rtl="0"/>
            <a:r>
              <a:rPr lang="en-US" dirty="0"/>
              <a:t>The resulting fibrous tissue is </a:t>
            </a:r>
            <a:r>
              <a:rPr lang="en-US" u="sng" dirty="0"/>
              <a:t>avascular</a:t>
            </a:r>
            <a:r>
              <a:rPr lang="en-US" dirty="0"/>
              <a:t> and called </a:t>
            </a:r>
            <a:r>
              <a:rPr lang="en-US" u="sng" dirty="0"/>
              <a:t>scar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926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Healing of wounds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l" rtl="0">
              <a:buNone/>
            </a:pPr>
            <a:r>
              <a:rPr lang="en-US" b="1" dirty="0"/>
              <a:t>Primary union of wounds (healing by first intention</a:t>
            </a:r>
            <a:r>
              <a:rPr lang="en-US" b="1" dirty="0" smtClean="0"/>
              <a:t>):</a:t>
            </a:r>
          </a:p>
          <a:p>
            <a:pPr lvl="0" algn="l" rtl="0"/>
            <a:r>
              <a:rPr lang="en-US" dirty="0"/>
              <a:t>Occurs in a </a:t>
            </a:r>
            <a:r>
              <a:rPr lang="en-US" u="sng" dirty="0"/>
              <a:t>clean incised</a:t>
            </a:r>
            <a:r>
              <a:rPr lang="en-US" dirty="0"/>
              <a:t> wound with </a:t>
            </a:r>
            <a:r>
              <a:rPr lang="en-US" u="sng" dirty="0"/>
              <a:t>minimal</a:t>
            </a:r>
            <a:r>
              <a:rPr lang="en-US" dirty="0"/>
              <a:t> tissue destruction, and when the </a:t>
            </a:r>
            <a:r>
              <a:rPr lang="en-US" u="sng" dirty="0"/>
              <a:t>edges</a:t>
            </a:r>
            <a:r>
              <a:rPr lang="en-US" dirty="0"/>
              <a:t> are approximated e.g. surgical wounds.</a:t>
            </a:r>
          </a:p>
          <a:p>
            <a:pPr lvl="0" algn="l" rtl="0"/>
            <a:r>
              <a:rPr lang="en-US" dirty="0"/>
              <a:t>Blood is </a:t>
            </a:r>
            <a:r>
              <a:rPr lang="en-US" u="sng" dirty="0"/>
              <a:t>clotted</a:t>
            </a:r>
            <a:r>
              <a:rPr lang="en-US" dirty="0"/>
              <a:t> between the wound edges and on the surface.</a:t>
            </a:r>
          </a:p>
          <a:p>
            <a:pPr lvl="0" algn="l" rtl="0"/>
            <a:r>
              <a:rPr lang="en-US" dirty="0"/>
              <a:t>The incision causes </a:t>
            </a:r>
            <a:r>
              <a:rPr lang="en-US" u="sng" dirty="0"/>
              <a:t>mild acute</a:t>
            </a:r>
            <a:r>
              <a:rPr lang="en-US" dirty="0"/>
              <a:t> inflammation in the edges of the wound. 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9987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Definition: the replacement of damaged cells by new healthy ones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869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l" rtl="0"/>
            <a:r>
              <a:rPr lang="en-US" dirty="0" smtClean="0"/>
              <a:t>The </a:t>
            </a:r>
            <a:r>
              <a:rPr lang="en-US" u="sng" dirty="0"/>
              <a:t>basal cell layer</a:t>
            </a:r>
            <a:r>
              <a:rPr lang="en-US" dirty="0"/>
              <a:t> of the epidermis on both edges of the wound </a:t>
            </a:r>
            <a:r>
              <a:rPr lang="en-US" u="sng" dirty="0"/>
              <a:t>proliferates</a:t>
            </a:r>
            <a:r>
              <a:rPr lang="en-US" dirty="0"/>
              <a:t> across the clot to meet in the </a:t>
            </a:r>
            <a:r>
              <a:rPr lang="en-US" u="sng" dirty="0"/>
              <a:t>center</a:t>
            </a:r>
            <a:r>
              <a:rPr lang="en-US" dirty="0"/>
              <a:t>.</a:t>
            </a:r>
          </a:p>
          <a:p>
            <a:pPr algn="l" rtl="0"/>
            <a:r>
              <a:rPr lang="en-US" dirty="0"/>
              <a:t>Then, they </a:t>
            </a:r>
            <a:r>
              <a:rPr lang="en-US" u="sng" dirty="0"/>
              <a:t>divide</a:t>
            </a:r>
            <a:r>
              <a:rPr lang="en-US" dirty="0"/>
              <a:t> to form the whole </a:t>
            </a:r>
            <a:r>
              <a:rPr lang="en-US" u="sng" dirty="0"/>
              <a:t>thickness</a:t>
            </a:r>
            <a:r>
              <a:rPr lang="en-US" dirty="0"/>
              <a:t> of the </a:t>
            </a:r>
            <a:r>
              <a:rPr lang="en-US" dirty="0" smtClean="0"/>
              <a:t>epidermis</a:t>
            </a:r>
          </a:p>
          <a:p>
            <a:pPr lvl="0" algn="l" rtl="0"/>
            <a:r>
              <a:rPr lang="en-US" dirty="0"/>
              <a:t>The gap of the wound under the new epithelium is </a:t>
            </a:r>
            <a:r>
              <a:rPr lang="en-US" u="sng" dirty="0"/>
              <a:t>filled by</a:t>
            </a:r>
            <a:r>
              <a:rPr lang="en-US" dirty="0"/>
              <a:t> granulation tissue.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8573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1"/>
            <a:ext cx="9937104" cy="5108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 rot="10800000" flipV="1">
            <a:off x="1835696" y="4816146"/>
            <a:ext cx="42830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Primary wound healing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548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l" rtl="0">
              <a:buNone/>
            </a:pPr>
            <a:r>
              <a:rPr lang="en-US" b="1" dirty="0"/>
              <a:t>Secondary union of wounds (healing by second intention</a:t>
            </a:r>
            <a:r>
              <a:rPr lang="en-US" b="1" dirty="0" smtClean="0"/>
              <a:t>):</a:t>
            </a:r>
          </a:p>
          <a:p>
            <a:pPr lvl="0" algn="l" rtl="0"/>
            <a:r>
              <a:rPr lang="en-US" dirty="0"/>
              <a:t>Occurs in healing of </a:t>
            </a:r>
            <a:r>
              <a:rPr lang="en-US" u="sng" dirty="0"/>
              <a:t>gaping</a:t>
            </a:r>
            <a:r>
              <a:rPr lang="en-US" dirty="0"/>
              <a:t> wounds, </a:t>
            </a:r>
            <a:r>
              <a:rPr lang="en-US" u="sng" dirty="0"/>
              <a:t>septic</a:t>
            </a:r>
            <a:r>
              <a:rPr lang="en-US" dirty="0"/>
              <a:t> wounds or </a:t>
            </a:r>
            <a:r>
              <a:rPr lang="en-US" u="sng" dirty="0"/>
              <a:t>abscesses</a:t>
            </a:r>
            <a:r>
              <a:rPr lang="en-US" dirty="0"/>
              <a:t>.</a:t>
            </a:r>
          </a:p>
          <a:p>
            <a:pPr lvl="0" algn="l" rtl="0"/>
            <a:r>
              <a:rPr lang="en-US" dirty="0"/>
              <a:t>The </a:t>
            </a:r>
            <a:r>
              <a:rPr lang="en-US" u="sng" dirty="0"/>
              <a:t>gap</a:t>
            </a:r>
            <a:r>
              <a:rPr lang="en-US" dirty="0"/>
              <a:t> of the wound is filled by blood </a:t>
            </a:r>
            <a:r>
              <a:rPr lang="en-US" u="sng" dirty="0"/>
              <a:t>clots</a:t>
            </a:r>
            <a:r>
              <a:rPr lang="en-US" dirty="0"/>
              <a:t>, </a:t>
            </a:r>
            <a:r>
              <a:rPr lang="en-US" u="sng" dirty="0"/>
              <a:t>necrotic debris</a:t>
            </a:r>
            <a:r>
              <a:rPr lang="en-US" dirty="0"/>
              <a:t> or </a:t>
            </a:r>
            <a:r>
              <a:rPr lang="en-US" u="sng" dirty="0"/>
              <a:t>pus</a:t>
            </a:r>
            <a:r>
              <a:rPr lang="en-US" dirty="0"/>
              <a:t>.</a:t>
            </a:r>
          </a:p>
          <a:p>
            <a:pPr lvl="0" algn="l" rtl="0"/>
            <a:r>
              <a:rPr lang="en-US" dirty="0"/>
              <a:t>The </a:t>
            </a:r>
            <a:r>
              <a:rPr lang="en-US" u="sng" dirty="0"/>
              <a:t>epidermal</a:t>
            </a:r>
            <a:r>
              <a:rPr lang="en-US" dirty="0"/>
              <a:t> cells at the margins </a:t>
            </a:r>
            <a:r>
              <a:rPr lang="en-US" u="sng" dirty="0"/>
              <a:t>proliferate</a:t>
            </a:r>
            <a:r>
              <a:rPr lang="en-US" dirty="0"/>
              <a:t> across the blood clot but they do </a:t>
            </a:r>
            <a:r>
              <a:rPr lang="en-US" u="sng" dirty="0"/>
              <a:t>not</a:t>
            </a:r>
            <a:r>
              <a:rPr lang="en-US" dirty="0"/>
              <a:t> cover the wound until the gap is </a:t>
            </a:r>
            <a:r>
              <a:rPr lang="en-US" u="sng" dirty="0"/>
              <a:t>filled with</a:t>
            </a:r>
            <a:r>
              <a:rPr lang="en-US" dirty="0"/>
              <a:t> granulation tissue.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258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073427"/>
          </a:xfrm>
        </p:spPr>
        <p:txBody>
          <a:bodyPr/>
          <a:lstStyle/>
          <a:p>
            <a:pPr algn="l" rtl="0"/>
            <a:r>
              <a:rPr lang="en-US" dirty="0"/>
              <a:t>The gap gets </a:t>
            </a:r>
            <a:r>
              <a:rPr lang="en-US" u="sng" dirty="0"/>
              <a:t>filled</a:t>
            </a:r>
            <a:r>
              <a:rPr lang="en-US" dirty="0"/>
              <a:t> from </a:t>
            </a:r>
            <a:r>
              <a:rPr lang="en-US" u="sng" dirty="0"/>
              <a:t>below upward</a:t>
            </a:r>
            <a:r>
              <a:rPr lang="en-US" dirty="0"/>
              <a:t> and from the </a:t>
            </a:r>
            <a:r>
              <a:rPr lang="en-US" u="sng" dirty="0"/>
              <a:t>sides</a:t>
            </a:r>
            <a:r>
              <a:rPr lang="en-US" dirty="0"/>
              <a:t> by granulation </a:t>
            </a:r>
            <a:r>
              <a:rPr lang="en-US" dirty="0" smtClean="0"/>
              <a:t>tissue</a:t>
            </a:r>
          </a:p>
          <a:p>
            <a:pPr algn="l" rtl="0"/>
            <a:r>
              <a:rPr lang="en-US" dirty="0"/>
              <a:t>The basal cell layer </a:t>
            </a:r>
            <a:r>
              <a:rPr lang="en-US" u="sng" dirty="0"/>
              <a:t>around</a:t>
            </a:r>
            <a:r>
              <a:rPr lang="en-US" dirty="0"/>
              <a:t> proliferates to </a:t>
            </a:r>
            <a:r>
              <a:rPr lang="en-US" u="sng" dirty="0"/>
              <a:t>cover</a:t>
            </a:r>
            <a:r>
              <a:rPr lang="en-US" dirty="0"/>
              <a:t> the formed granulation tissue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00223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6984775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48680"/>
            <a:ext cx="7848872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4514" y="4725144"/>
            <a:ext cx="5130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Secondary wound healing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962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Complications of wound healing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l" rtl="0">
              <a:buAutoNum type="arabicParenBoth"/>
            </a:pPr>
            <a:r>
              <a:rPr lang="en-US" b="1" dirty="0" smtClean="0"/>
              <a:t>Chronic ulcer: </a:t>
            </a:r>
            <a:r>
              <a:rPr lang="en-US" u="sng" dirty="0" smtClean="0"/>
              <a:t>loss </a:t>
            </a:r>
            <a:r>
              <a:rPr lang="en-US" u="sng" dirty="0"/>
              <a:t>of continuity of the surface</a:t>
            </a:r>
            <a:r>
              <a:rPr lang="en-US" dirty="0"/>
              <a:t> </a:t>
            </a:r>
            <a:r>
              <a:rPr lang="en-US" u="sng" dirty="0"/>
              <a:t>epithelium</a:t>
            </a:r>
            <a:r>
              <a:rPr lang="en-US" dirty="0"/>
              <a:t> of the skin </a:t>
            </a:r>
            <a:endParaRPr lang="en-US" dirty="0" smtClean="0"/>
          </a:p>
          <a:p>
            <a:pPr marL="514350" indent="-514350" algn="l" rtl="0">
              <a:buAutoNum type="arabicParenBoth"/>
            </a:pPr>
            <a:r>
              <a:rPr lang="en-US" b="1" dirty="0" smtClean="0"/>
              <a:t>Sinus: </a:t>
            </a:r>
            <a:r>
              <a:rPr lang="en-US" u="sng" dirty="0" smtClean="0"/>
              <a:t>blind </a:t>
            </a:r>
            <a:r>
              <a:rPr lang="en-US" u="sng" dirty="0"/>
              <a:t>ended</a:t>
            </a:r>
            <a:r>
              <a:rPr lang="en-US" dirty="0"/>
              <a:t> tract between the depth of a wound or abscess cavity and skin </a:t>
            </a:r>
            <a:r>
              <a:rPr lang="en-US" dirty="0" smtClean="0"/>
              <a:t>surface</a:t>
            </a:r>
          </a:p>
          <a:p>
            <a:pPr marL="514350" indent="-514350" algn="l" rtl="0">
              <a:buAutoNum type="arabicParenBoth"/>
            </a:pPr>
            <a:r>
              <a:rPr lang="en-US" b="1" dirty="0" smtClean="0"/>
              <a:t>Fistula: </a:t>
            </a:r>
            <a:r>
              <a:rPr lang="en-US" dirty="0" smtClean="0"/>
              <a:t>A </a:t>
            </a:r>
            <a:r>
              <a:rPr lang="en-US" dirty="0"/>
              <a:t>tract between the abscess cavity and a hollow organ or between two hollow </a:t>
            </a:r>
            <a:r>
              <a:rPr lang="en-US" dirty="0" smtClean="0"/>
              <a:t>organs</a:t>
            </a:r>
          </a:p>
          <a:p>
            <a:pPr marL="514350" indent="-514350" algn="l" rtl="0">
              <a:buAutoNum type="arabicParenBoth"/>
            </a:pPr>
            <a:r>
              <a:rPr lang="en-US" b="1" dirty="0" err="1" smtClean="0"/>
              <a:t>Keloid:</a:t>
            </a:r>
            <a:r>
              <a:rPr lang="en-US" dirty="0" err="1"/>
              <a:t>Large</a:t>
            </a:r>
            <a:r>
              <a:rPr lang="en-US" dirty="0"/>
              <a:t> scar </a:t>
            </a:r>
            <a:r>
              <a:rPr lang="en-US" u="sng" dirty="0"/>
              <a:t>projecting</a:t>
            </a:r>
            <a:r>
              <a:rPr lang="en-US" dirty="0"/>
              <a:t> on the </a:t>
            </a:r>
            <a:r>
              <a:rPr lang="en-US" dirty="0" err="1" smtClean="0"/>
              <a:t>surface</a:t>
            </a:r>
            <a:r>
              <a:rPr lang="en-US" dirty="0" err="1"/>
              <a:t>It</a:t>
            </a:r>
            <a:r>
              <a:rPr lang="en-US" dirty="0"/>
              <a:t> is due to </a:t>
            </a:r>
            <a:r>
              <a:rPr lang="en-US" u="sng" dirty="0"/>
              <a:t>overdone</a:t>
            </a:r>
            <a:r>
              <a:rPr lang="en-US" dirty="0"/>
              <a:t> repair</a:t>
            </a:r>
            <a:r>
              <a:rPr lang="en-US" dirty="0" smtClean="0"/>
              <a:t> </a:t>
            </a:r>
          </a:p>
          <a:p>
            <a:pPr marL="514350" indent="-514350" algn="l" rtl="0">
              <a:buAutoNum type="arabicParenBoth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15212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 smtClean="0"/>
              <a:t>5) Contracture: </a:t>
            </a:r>
            <a:r>
              <a:rPr lang="en-US" dirty="0"/>
              <a:t>A scar on a </a:t>
            </a:r>
            <a:r>
              <a:rPr lang="en-US" u="sng" dirty="0"/>
              <a:t>flexure</a:t>
            </a:r>
            <a:r>
              <a:rPr lang="en-US" dirty="0"/>
              <a:t> may interfere with movement</a:t>
            </a:r>
            <a:r>
              <a:rPr lang="en-US" dirty="0" smtClean="0"/>
              <a:t>.</a:t>
            </a:r>
          </a:p>
          <a:p>
            <a:pPr marL="0" indent="0" algn="l" rtl="0">
              <a:buNone/>
            </a:pPr>
            <a:r>
              <a:rPr lang="en-US" b="1" dirty="0"/>
              <a:t>6) Implantation (</a:t>
            </a:r>
            <a:r>
              <a:rPr lang="en-US" b="1" dirty="0" err="1"/>
              <a:t>epidermoid</a:t>
            </a:r>
            <a:r>
              <a:rPr lang="en-US" b="1" dirty="0"/>
              <a:t>) cyst:</a:t>
            </a:r>
            <a:r>
              <a:rPr lang="en-US" dirty="0"/>
              <a:t> Epithelial cells </a:t>
            </a:r>
            <a:r>
              <a:rPr lang="en-US" u="sng" dirty="0"/>
              <a:t>trapped</a:t>
            </a:r>
            <a:r>
              <a:rPr lang="en-US" dirty="0"/>
              <a:t> in the wound during healing may </a:t>
            </a:r>
            <a:r>
              <a:rPr lang="en-US" u="sng" dirty="0"/>
              <a:t>proliferate</a:t>
            </a:r>
            <a:r>
              <a:rPr lang="en-US" dirty="0"/>
              <a:t> and form an </a:t>
            </a:r>
            <a:r>
              <a:rPr lang="en-US" dirty="0" err="1"/>
              <a:t>epidermoid</a:t>
            </a:r>
            <a:r>
              <a:rPr lang="en-US" dirty="0"/>
              <a:t> cyst</a:t>
            </a:r>
            <a:r>
              <a:rPr lang="en-US" dirty="0" smtClean="0"/>
              <a:t>.</a:t>
            </a:r>
          </a:p>
          <a:p>
            <a:pPr marL="0" indent="0" algn="l" rtl="0">
              <a:buNone/>
            </a:pPr>
            <a:r>
              <a:rPr lang="en-US" b="1" dirty="0"/>
              <a:t>(7) </a:t>
            </a:r>
            <a:r>
              <a:rPr lang="en-US" b="1" dirty="0" err="1"/>
              <a:t>Sqamous</a:t>
            </a:r>
            <a:r>
              <a:rPr lang="en-US" b="1" dirty="0"/>
              <a:t> cell carcinoma:  </a:t>
            </a:r>
            <a:r>
              <a:rPr lang="en-US" dirty="0"/>
              <a:t>It is rarely develop in a scar.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3228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Stem cells</a:t>
            </a:r>
            <a:endParaRPr lang="ar-EG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954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Factors affecting repair: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b="1" dirty="0"/>
              <a:t>1- Local Factors</a:t>
            </a:r>
            <a:r>
              <a:rPr lang="en-US" b="1" dirty="0" smtClean="0"/>
              <a:t>:</a:t>
            </a:r>
          </a:p>
          <a:p>
            <a:pPr lvl="0" algn="l" rtl="0"/>
            <a:r>
              <a:rPr lang="en-US" u="sng" dirty="0"/>
              <a:t>Severity</a:t>
            </a:r>
            <a:r>
              <a:rPr lang="en-US" dirty="0"/>
              <a:t> of tissue damage.</a:t>
            </a:r>
          </a:p>
          <a:p>
            <a:pPr lvl="0" algn="l" rtl="0"/>
            <a:r>
              <a:rPr lang="en-US" u="sng" dirty="0"/>
              <a:t>Type</a:t>
            </a:r>
            <a:r>
              <a:rPr lang="en-US" dirty="0"/>
              <a:t> of damaged cells: Labile, stable or permanent cells.</a:t>
            </a:r>
          </a:p>
          <a:p>
            <a:pPr lvl="0" algn="l" rtl="0"/>
            <a:r>
              <a:rPr lang="en-US" u="sng" dirty="0"/>
              <a:t>Blood supply:</a:t>
            </a:r>
            <a:r>
              <a:rPr lang="en-US" dirty="0"/>
              <a:t> Poor blood supply and ischemia delays repair </a:t>
            </a:r>
          </a:p>
          <a:p>
            <a:pPr lvl="0" algn="l" rtl="0"/>
            <a:r>
              <a:rPr lang="en-US" u="sng" dirty="0"/>
              <a:t>Infection</a:t>
            </a:r>
            <a:r>
              <a:rPr lang="en-US" dirty="0"/>
              <a:t> and presence of </a:t>
            </a:r>
            <a:r>
              <a:rPr lang="en-US" u="sng" dirty="0"/>
              <a:t>foreign bodies</a:t>
            </a:r>
            <a:r>
              <a:rPr lang="en-US" dirty="0"/>
              <a:t> delay repair.</a:t>
            </a:r>
          </a:p>
          <a:p>
            <a:pPr algn="l" rtl="0"/>
            <a:r>
              <a:rPr lang="en-US" b="1" dirty="0" smtClean="0"/>
              <a:t> 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9559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2- General factors</a:t>
            </a:r>
            <a:r>
              <a:rPr lang="en-US" dirty="0" smtClean="0"/>
              <a:t>:</a:t>
            </a:r>
          </a:p>
          <a:p>
            <a:pPr lvl="0" algn="l" rtl="0"/>
            <a:r>
              <a:rPr lang="en-US" dirty="0"/>
              <a:t>Age</a:t>
            </a:r>
            <a:r>
              <a:rPr lang="en-US" dirty="0" smtClean="0"/>
              <a:t>:</a:t>
            </a:r>
            <a:endParaRPr lang="en-US" dirty="0"/>
          </a:p>
          <a:p>
            <a:pPr lvl="0" algn="l" rtl="0"/>
            <a:r>
              <a:rPr lang="en-US" dirty="0"/>
              <a:t>Protein deficiency: </a:t>
            </a:r>
            <a:endParaRPr lang="en-US" dirty="0" smtClean="0"/>
          </a:p>
          <a:p>
            <a:pPr lvl="0" algn="l" rtl="0"/>
            <a:r>
              <a:rPr lang="en-US" dirty="0" smtClean="0"/>
              <a:t>Vitamin </a:t>
            </a:r>
            <a:r>
              <a:rPr lang="en-US" dirty="0"/>
              <a:t>deficiency: Vitamin C deficiency </a:t>
            </a:r>
            <a:r>
              <a:rPr lang="en-US" dirty="0" smtClean="0"/>
              <a:t>Vitamin </a:t>
            </a:r>
            <a:r>
              <a:rPr lang="en-US" dirty="0"/>
              <a:t>D deficiency causes failure of calcification of osteoid tissue.</a:t>
            </a:r>
          </a:p>
          <a:p>
            <a:pPr lvl="0" algn="l" rtl="0"/>
            <a:r>
              <a:rPr lang="en-US" dirty="0"/>
              <a:t>Zinc deficiency: Zinc is necessary for collagen synthesis.</a:t>
            </a:r>
          </a:p>
          <a:p>
            <a:pPr lvl="0" algn="l" rtl="0"/>
            <a:r>
              <a:rPr lang="en-US" dirty="0"/>
              <a:t>Glucocorticoids and cytotoxic drugs: Delay repair.</a:t>
            </a:r>
          </a:p>
          <a:p>
            <a:pPr marL="0" indent="0" algn="l" rtl="0">
              <a:buNone/>
            </a:pP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49679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Repair: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 rtl="0"/>
            <a:r>
              <a:rPr lang="en-US" dirty="0"/>
              <a:t>Regeneration</a:t>
            </a:r>
            <a:r>
              <a:rPr lang="en-US" dirty="0" smtClean="0"/>
              <a:t>.</a:t>
            </a:r>
          </a:p>
          <a:p>
            <a:pPr lvl="0" algn="l" rtl="0"/>
            <a:endParaRPr lang="en-US" dirty="0"/>
          </a:p>
          <a:p>
            <a:pPr algn="l" rtl="0"/>
            <a:r>
              <a:rPr lang="en-US" dirty="0"/>
              <a:t>Healing </a:t>
            </a:r>
            <a:r>
              <a:rPr lang="en-US" dirty="0" smtClean="0"/>
              <a:t>by fibrosis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2543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u="sng" dirty="0"/>
              <a:t>Healing by regeneration: 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l" rtl="0">
              <a:buNone/>
            </a:pPr>
            <a:r>
              <a:rPr lang="en-US" b="1" dirty="0"/>
              <a:t>Definition: </a:t>
            </a:r>
            <a:r>
              <a:rPr lang="en-US" dirty="0"/>
              <a:t>The </a:t>
            </a:r>
            <a:r>
              <a:rPr lang="en-US" u="sng" dirty="0"/>
              <a:t>replacement</a:t>
            </a:r>
            <a:r>
              <a:rPr lang="en-US" dirty="0"/>
              <a:t> of damaged cells by new cells of the </a:t>
            </a:r>
            <a:r>
              <a:rPr lang="en-US" b="1" u="sng" dirty="0">
                <a:solidFill>
                  <a:srgbClr val="FF0000"/>
                </a:solidFill>
              </a:rPr>
              <a:t>same kind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dirty="0"/>
              <a:t>This is done by </a:t>
            </a:r>
            <a:r>
              <a:rPr lang="en-US" u="sng" dirty="0"/>
              <a:t>proliferation</a:t>
            </a:r>
            <a:r>
              <a:rPr lang="en-US" dirty="0"/>
              <a:t> of the surrounding living cells</a:t>
            </a:r>
            <a:r>
              <a:rPr lang="en-US" dirty="0" smtClean="0"/>
              <a:t>.</a:t>
            </a:r>
          </a:p>
          <a:p>
            <a:pPr marL="0" lvl="0" indent="0" algn="l" rtl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Cells are classified according to their </a:t>
            </a:r>
            <a:r>
              <a:rPr lang="en-US" u="sng" dirty="0"/>
              <a:t>abilities to regenerate</a:t>
            </a:r>
            <a:r>
              <a:rPr lang="en-US" dirty="0"/>
              <a:t> into three groups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9033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/>
              <a:t>1- Continuously dividing (labile) cells: 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cells of </a:t>
            </a:r>
            <a:r>
              <a:rPr lang="en-US" u="sng" dirty="0"/>
              <a:t>skin</a:t>
            </a:r>
            <a:r>
              <a:rPr lang="en-US" dirty="0"/>
              <a:t> and </a:t>
            </a:r>
            <a:r>
              <a:rPr lang="en-US" u="sng" dirty="0"/>
              <a:t>mucous </a:t>
            </a:r>
            <a:r>
              <a:rPr lang="en-US" u="sng" dirty="0" smtClean="0"/>
              <a:t>membranes</a:t>
            </a:r>
          </a:p>
          <a:p>
            <a:pPr marL="0" indent="0" algn="l" rtl="0">
              <a:buNone/>
            </a:pPr>
            <a:r>
              <a:rPr lang="en-US" dirty="0" err="1" smtClean="0"/>
              <a:t>Continously</a:t>
            </a:r>
            <a:r>
              <a:rPr lang="en-US" dirty="0" smtClean="0"/>
              <a:t> </a:t>
            </a:r>
            <a:r>
              <a:rPr lang="en-US" dirty="0" err="1" smtClean="0"/>
              <a:t>devide</a:t>
            </a:r>
            <a:r>
              <a:rPr lang="en-US" dirty="0" smtClean="0"/>
              <a:t> throughout life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0989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/>
              <a:t>2- Quiescent “stable cells</a:t>
            </a:r>
            <a:r>
              <a:rPr lang="en-US" b="1" dirty="0" smtClean="0"/>
              <a:t>”:</a:t>
            </a:r>
          </a:p>
          <a:p>
            <a:pPr marL="0" indent="0" algn="l" rtl="0">
              <a:buNone/>
            </a:pPr>
            <a:r>
              <a:rPr lang="en-US" dirty="0"/>
              <a:t>They do </a:t>
            </a:r>
            <a:r>
              <a:rPr lang="en-US" u="sng" dirty="0"/>
              <a:t>not continuously</a:t>
            </a:r>
            <a:r>
              <a:rPr lang="en-US" dirty="0"/>
              <a:t> </a:t>
            </a:r>
            <a:r>
              <a:rPr lang="en-US" dirty="0" smtClean="0"/>
              <a:t>divide but divide when stimulated</a:t>
            </a:r>
          </a:p>
          <a:p>
            <a:pPr marL="0" indent="0" algn="l" rtl="0">
              <a:buNone/>
            </a:pPr>
            <a:r>
              <a:rPr lang="en-US" dirty="0" smtClean="0"/>
              <a:t>Liver and kidney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8342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/>
              <a:t>3- Permanent cells</a:t>
            </a:r>
            <a:r>
              <a:rPr lang="en-US" b="1" dirty="0" smtClean="0"/>
              <a:t>:</a:t>
            </a:r>
          </a:p>
          <a:p>
            <a:pPr marL="0" indent="0" algn="l" rtl="0">
              <a:buNone/>
            </a:pPr>
            <a:endParaRPr lang="en-US" b="1" dirty="0" smtClean="0"/>
          </a:p>
          <a:p>
            <a:pPr marL="0" indent="0" algn="l" rtl="0">
              <a:buNone/>
            </a:pPr>
            <a:r>
              <a:rPr lang="en-US" b="1" dirty="0" smtClean="0"/>
              <a:t> </a:t>
            </a:r>
            <a:r>
              <a:rPr lang="en-US" u="sng" dirty="0" smtClean="0"/>
              <a:t>Do </a:t>
            </a:r>
            <a:r>
              <a:rPr lang="en-US" u="sng" dirty="0"/>
              <a:t>not</a:t>
            </a:r>
            <a:r>
              <a:rPr lang="en-US" dirty="0"/>
              <a:t> regenerate after injury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Heart and brain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7891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861</Words>
  <Application>Microsoft Office PowerPoint</Application>
  <PresentationFormat>On-screen Show (4:3)</PresentationFormat>
  <Paragraphs>90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REPAIR</vt:lpstr>
      <vt:lpstr>PowerPoint Presentation</vt:lpstr>
      <vt:lpstr>Factors affecting repair: </vt:lpstr>
      <vt:lpstr>PowerPoint Presentation</vt:lpstr>
      <vt:lpstr>Types of Repair:</vt:lpstr>
      <vt:lpstr>Healing by regeneration:  </vt:lpstr>
      <vt:lpstr>PowerPoint Presentation</vt:lpstr>
      <vt:lpstr>PowerPoint Presentation</vt:lpstr>
      <vt:lpstr>PowerPoint Presentation</vt:lpstr>
      <vt:lpstr>Examples for healing by regeneration: </vt:lpstr>
      <vt:lpstr>The stages of bone healing 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II- Healing by fibrosis </vt:lpstr>
      <vt:lpstr>PowerPoint Presentation</vt:lpstr>
      <vt:lpstr>Healing of wounds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Complications of wound healing</vt:lpstr>
      <vt:lpstr>PowerPoint Presentation</vt:lpstr>
      <vt:lpstr>Stem cells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REPAIR</dc:title>
  <dc:creator>ELBOSTAN</dc:creator>
  <cp:lastModifiedBy>HP</cp:lastModifiedBy>
  <cp:revision>26</cp:revision>
  <dcterms:created xsi:type="dcterms:W3CDTF">2019-02-14T18:59:33Z</dcterms:created>
  <dcterms:modified xsi:type="dcterms:W3CDTF">2020-02-19T21:23:27Z</dcterms:modified>
</cp:coreProperties>
</file>