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23528" y="476672"/>
            <a:ext cx="8352928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2060"/>
                </a:solidFill>
              </a:rPr>
              <a:t>Psychosomatic </a:t>
            </a:r>
            <a:r>
              <a:rPr lang="en-US" sz="6000" b="1" u="sng" dirty="0" smtClean="0">
                <a:solidFill>
                  <a:srgbClr val="002060"/>
                </a:solidFill>
              </a:rPr>
              <a:t>Disorders</a:t>
            </a:r>
          </a:p>
          <a:p>
            <a:pPr algn="ctr"/>
            <a:endParaRPr lang="en-US" sz="6000" b="1" u="sng" dirty="0" smtClean="0"/>
          </a:p>
          <a:p>
            <a:pPr algn="ctr"/>
            <a:r>
              <a:rPr lang="en-US" sz="6000" b="1" u="sng" dirty="0" smtClean="0"/>
              <a:t>Prepared By.</a:t>
            </a:r>
          </a:p>
          <a:p>
            <a:pPr algn="ctr"/>
            <a:r>
              <a:rPr lang="en-US" sz="6000" b="1" u="sng" dirty="0" err="1" smtClean="0">
                <a:solidFill>
                  <a:srgbClr val="C00000"/>
                </a:solidFill>
              </a:rPr>
              <a:t>Dr.Taher</a:t>
            </a:r>
            <a:r>
              <a:rPr lang="en-US" sz="6000" b="1" u="sng" dirty="0" smtClean="0">
                <a:solidFill>
                  <a:srgbClr val="C00000"/>
                </a:solidFill>
              </a:rPr>
              <a:t> </a:t>
            </a:r>
            <a:r>
              <a:rPr lang="en-US" sz="6000" b="1" u="sng" dirty="0" err="1" smtClean="0">
                <a:solidFill>
                  <a:srgbClr val="C00000"/>
                </a:solidFill>
              </a:rPr>
              <a:t>Abdelraheem</a:t>
            </a:r>
            <a:endParaRPr lang="en-US" sz="6000" b="1" u="sng" dirty="0" smtClean="0">
              <a:solidFill>
                <a:srgbClr val="C00000"/>
              </a:solidFill>
            </a:endParaRPr>
          </a:p>
          <a:p>
            <a:pPr algn="ctr"/>
            <a:endParaRPr lang="en-US" sz="6000" b="1" u="sng" dirty="0" smtClean="0">
              <a:solidFill>
                <a:srgbClr val="7030A0"/>
              </a:solidFill>
            </a:endParaRPr>
          </a:p>
          <a:p>
            <a:pPr algn="ctr"/>
            <a:r>
              <a:rPr lang="en-US" sz="6000" b="1" u="sng" dirty="0" smtClean="0">
                <a:solidFill>
                  <a:srgbClr val="7030A0"/>
                </a:solidFill>
              </a:rPr>
              <a:t>Professor of Psychiatry</a:t>
            </a:r>
            <a:endParaRPr lang="ar-SA" sz="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35292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ii-Decrease </a:t>
            </a:r>
            <a:r>
              <a:rPr lang="en-US" b="1" dirty="0" err="1" smtClean="0"/>
              <a:t>antral</a:t>
            </a:r>
            <a:r>
              <a:rPr lang="en-US" b="1" dirty="0" smtClean="0"/>
              <a:t> motor activity of the stomach → functional nausea and vomiting.</a:t>
            </a:r>
            <a:endParaRPr lang="en-US" dirty="0" smtClean="0"/>
          </a:p>
          <a:p>
            <a:r>
              <a:rPr lang="en-US" b="1" dirty="0" smtClean="0"/>
              <a:t>iii-Decrease motor function in the small intestine and increase in the large intestine (Irritable Bowel syndrome).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476672"/>
            <a:ext cx="8280920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2-Cardio Vascular System: </a:t>
            </a:r>
            <a:endParaRPr lang="en-US" dirty="0" smtClean="0"/>
          </a:p>
          <a:p>
            <a:r>
              <a:rPr lang="en-US" b="1" u="sng" dirty="0" smtClean="0"/>
              <a:t>A)Coronary Heart Diseases:</a:t>
            </a:r>
            <a:endParaRPr lang="en-US" dirty="0" smtClean="0"/>
          </a:p>
          <a:p>
            <a:r>
              <a:rPr lang="en-US" b="1" dirty="0" smtClean="0"/>
              <a:t>15-20 % has depression after myocardial infarction.</a:t>
            </a:r>
            <a:endParaRPr lang="en-US" dirty="0" smtClean="0"/>
          </a:p>
          <a:p>
            <a:r>
              <a:rPr lang="en-US" b="1" dirty="0" smtClean="0"/>
              <a:t>Sudden cardiac death related to sudden emotional distress.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56895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Coronary Artery Diseases are common in type A personality (easily aroused, anger, impatience, hostility, competitive striving and time urgency) → ↑ catecholamine and lipids.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548680"/>
            <a:ext cx="835292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Submissiveness → protect against coronary artery diseases in women.</a:t>
            </a:r>
            <a:endParaRPr lang="en-US" dirty="0" smtClean="0"/>
          </a:p>
          <a:p>
            <a:r>
              <a:rPr lang="en-US" b="1" dirty="0" smtClean="0"/>
              <a:t>Stress → ↓ Blood Flow through atherosclerotic coronary segment → myocardial ischemia.</a:t>
            </a:r>
            <a:endParaRPr lang="en-US" dirty="0" smtClean="0"/>
          </a:p>
          <a:p>
            <a:r>
              <a:rPr lang="en-US" b="1" dirty="0" smtClean="0"/>
              <a:t>Stress → spasm even in normal coronary artery → angina.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260648"/>
            <a:ext cx="856895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B)Coronary Artery Bypass Graft surgery (CABG) </a:t>
            </a:r>
            <a:r>
              <a:rPr lang="en-US" b="1" dirty="0" smtClean="0"/>
              <a:t>→</a:t>
            </a:r>
            <a:endParaRPr lang="en-US" dirty="0" smtClean="0"/>
          </a:p>
          <a:p>
            <a:r>
              <a:rPr lang="en-US" b="1" dirty="0" smtClean="0"/>
              <a:t>-Mild to moderate impairment may occur.</a:t>
            </a:r>
            <a:endParaRPr lang="en-US" dirty="0" smtClean="0"/>
          </a:p>
          <a:p>
            <a:r>
              <a:rPr lang="en-US" b="1" dirty="0" smtClean="0"/>
              <a:t>-Mild to moderate depression in 1/3 of patients.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9552" y="548680"/>
            <a:ext cx="842493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C)Hypertension:</a:t>
            </a:r>
            <a:endParaRPr lang="en-US" dirty="0" smtClean="0"/>
          </a:p>
          <a:p>
            <a:r>
              <a:rPr lang="en-US" b="1" dirty="0" smtClean="0"/>
              <a:t>White coat hypertension → ↑ B.P. in physician office.</a:t>
            </a:r>
            <a:endParaRPr lang="en-US" dirty="0" smtClean="0"/>
          </a:p>
          <a:p>
            <a:r>
              <a:rPr lang="en-US" b="1" dirty="0" smtClean="0"/>
              <a:t>Essential Hypertension is associated with aggressiveness.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76672"/>
            <a:ext cx="842493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III-Respiratory System:</a:t>
            </a:r>
            <a:endParaRPr lang="en-US" dirty="0" smtClean="0"/>
          </a:p>
          <a:p>
            <a:r>
              <a:rPr lang="en-US" b="1" u="sng" dirty="0" smtClean="0"/>
              <a:t>A)Bronchial Asthma:</a:t>
            </a:r>
            <a:endParaRPr lang="en-US" dirty="0" smtClean="0"/>
          </a:p>
          <a:p>
            <a:r>
              <a:rPr lang="en-US" b="1" dirty="0" smtClean="0"/>
              <a:t>The patient has excessive dependency, emotional </a:t>
            </a:r>
            <a:r>
              <a:rPr lang="en-US" b="1" dirty="0" err="1" smtClean="0"/>
              <a:t>lability</a:t>
            </a:r>
            <a:r>
              <a:rPr lang="en-US" b="1" dirty="0" smtClean="0"/>
              <a:t> and sensitivity to rejection.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04664"/>
            <a:ext cx="849694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B)Hyperventilation Syndrome:</a:t>
            </a:r>
            <a:endParaRPr lang="en-US" dirty="0" smtClean="0"/>
          </a:p>
          <a:p>
            <a:r>
              <a:rPr lang="en-US" b="1" dirty="0" smtClean="0"/>
              <a:t>Anxiety →the patient is unaware of breathing rapidly (hyperventilation) → excessive loss of co2 → respiratory alkalosis → feeling of suffocation, light headedness, </a:t>
            </a: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04664"/>
            <a:ext cx="84969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palpitation, par aesthesia about the mouth fingers and toes →finally syncope because of ↓ co2 → cerebral vasoconstriction 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→ breath into a paper bag or hold breath (↑ co2).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1560" y="620688"/>
            <a:ext cx="8136904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IV-Endocrine System</a:t>
            </a:r>
            <a:r>
              <a:rPr lang="en-US" b="1" dirty="0" smtClean="0"/>
              <a:t>:</a:t>
            </a:r>
            <a:endParaRPr lang="en-US" dirty="0" smtClean="0"/>
          </a:p>
          <a:p>
            <a:r>
              <a:rPr lang="en-US" b="1" u="sng" dirty="0" smtClean="0"/>
              <a:t>A)Hyperthyroidism :</a:t>
            </a:r>
            <a:r>
              <a:rPr lang="en-US" b="1" dirty="0" smtClean="0"/>
              <a:t>   </a:t>
            </a:r>
            <a:endParaRPr lang="en-US" dirty="0" smtClean="0"/>
          </a:p>
          <a:p>
            <a:r>
              <a:rPr lang="en-US" b="1" i="1" dirty="0" smtClean="0"/>
              <a:t>Psychiatric Features:</a:t>
            </a:r>
            <a:endParaRPr lang="en-US" dirty="0" smtClean="0"/>
          </a:p>
          <a:p>
            <a:r>
              <a:rPr lang="en-US" b="1" dirty="0" smtClean="0"/>
              <a:t>Nervousness, insomnia, mood </a:t>
            </a:r>
            <a:r>
              <a:rPr lang="en-US" b="1" dirty="0" err="1" smtClean="0"/>
              <a:t>lability</a:t>
            </a:r>
            <a:r>
              <a:rPr lang="en-US" b="1" dirty="0" smtClean="0"/>
              <a:t>, hyperactivity pressured speech, visual hallucination and paranoid ideation.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424936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Psychosomatic Disorders</a:t>
            </a:r>
            <a:endParaRPr lang="en-US" dirty="0" smtClean="0"/>
          </a:p>
          <a:p>
            <a:r>
              <a:rPr lang="en-US" b="1" u="sng" dirty="0" smtClean="0"/>
              <a:t>(Psychological Factors that affect Medical Conditions)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b="1" dirty="0" smtClean="0"/>
              <a:t>Mind and Body Unit (Interaction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Most of the people agree that psychological factors play a role in almost every medical condition.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476672"/>
            <a:ext cx="842493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i="1" dirty="0" smtClean="0"/>
              <a:t>Cognitive Symptoms</a:t>
            </a:r>
            <a:r>
              <a:rPr lang="en-US" b="1" dirty="0" smtClean="0"/>
              <a:t>:</a:t>
            </a:r>
            <a:endParaRPr lang="en-US" dirty="0" smtClean="0"/>
          </a:p>
          <a:p>
            <a:r>
              <a:rPr lang="en-US" b="1" dirty="0" smtClean="0"/>
              <a:t>Short attention span and impaired recent memory.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–</a:t>
            </a:r>
            <a:r>
              <a:rPr lang="en-US" b="1" dirty="0" err="1" smtClean="0"/>
              <a:t>ttt</a:t>
            </a:r>
            <a:r>
              <a:rPr lang="en-US" b="1" dirty="0" smtClean="0"/>
              <a:t> of hyperthyroidism, antipsychotics (psychotic </a:t>
            </a:r>
            <a:r>
              <a:rPr lang="en-US" b="1" dirty="0" err="1" smtClean="0"/>
              <a:t>symptomds</a:t>
            </a:r>
            <a:r>
              <a:rPr lang="en-US" b="1" dirty="0" smtClean="0"/>
              <a:t>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4969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B)Hypothyroidism: 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b="1" dirty="0" smtClean="0"/>
              <a:t>Depressed mood, impaired memory, auditory hallucinations and delusion of persecution (</a:t>
            </a:r>
            <a:r>
              <a:rPr lang="en-US" b="1" dirty="0" err="1" smtClean="0"/>
              <a:t>Myxedema</a:t>
            </a:r>
            <a:r>
              <a:rPr lang="en-US" b="1" dirty="0" smtClean="0"/>
              <a:t> Madness).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476672"/>
            <a:ext cx="82809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C)Diabetes Mellitus:</a:t>
            </a:r>
            <a:endParaRPr lang="en-US" dirty="0" smtClean="0"/>
          </a:p>
          <a:p>
            <a:r>
              <a:rPr lang="en-US" b="1" dirty="0" smtClean="0"/>
              <a:t>Sudden Onset →emotional stress.</a:t>
            </a:r>
            <a:endParaRPr lang="en-US" dirty="0" smtClean="0"/>
          </a:p>
          <a:p>
            <a:r>
              <a:rPr lang="en-US" b="1" dirty="0" smtClean="0"/>
              <a:t>Psychological Factors → feeling of frustration and loneliness. 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424936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Diabetic patients → depression →overeating and overdrinking (self destructive) → out of control DM.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Supportive Psychotherapy → tell the patient that DM is a chronic but manageable disease.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04664"/>
            <a:ext cx="856895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V-Skin Diseases:</a:t>
            </a:r>
            <a:endParaRPr lang="en-US" dirty="0" smtClean="0"/>
          </a:p>
          <a:p>
            <a:r>
              <a:rPr lang="en-US" b="1" u="sng" dirty="0" smtClean="0"/>
              <a:t>A)Atopic Dermatitis:</a:t>
            </a:r>
            <a:endParaRPr lang="en-US" dirty="0" smtClean="0"/>
          </a:p>
          <a:p>
            <a:r>
              <a:rPr lang="en-US" b="1" dirty="0" smtClean="0"/>
              <a:t>Chronic </a:t>
            </a:r>
            <a:r>
              <a:rPr lang="en-US" b="1" dirty="0" err="1" smtClean="0"/>
              <a:t>pruritis</a:t>
            </a:r>
            <a:r>
              <a:rPr lang="en-US" b="1" dirty="0" smtClean="0"/>
              <a:t> and eczema (inflammation).</a:t>
            </a:r>
            <a:endParaRPr lang="en-US" dirty="0" smtClean="0"/>
          </a:p>
          <a:p>
            <a:r>
              <a:rPr lang="en-US" b="1" dirty="0" smtClean="0"/>
              <a:t>Depression and anxiety exacerbate the symptoms (↑ scratching because of increase itch perception).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548680"/>
            <a:ext cx="856895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B)Psoriasis :</a:t>
            </a:r>
            <a:endParaRPr lang="en-US" dirty="0" smtClean="0"/>
          </a:p>
          <a:p>
            <a:r>
              <a:rPr lang="en-US" b="1" dirty="0" smtClean="0"/>
              <a:t>Chronic Relapsing skin disease (homogenous </a:t>
            </a:r>
            <a:r>
              <a:rPr lang="en-US" b="1" dirty="0" err="1" smtClean="0"/>
              <a:t>erythema</a:t>
            </a:r>
            <a:r>
              <a:rPr lang="en-US" b="1" dirty="0" smtClean="0"/>
              <a:t> under silvery scales.</a:t>
            </a:r>
            <a:endParaRPr lang="en-US" dirty="0" smtClean="0"/>
          </a:p>
          <a:p>
            <a:r>
              <a:rPr lang="en-US" b="1" dirty="0" err="1" smtClean="0"/>
              <a:t>Cosmotic</a:t>
            </a:r>
            <a:r>
              <a:rPr lang="en-US" b="1" dirty="0" smtClean="0"/>
              <a:t> disfigurement and social stigma of psoriasis may lead to stress, depression and suicidal </a:t>
            </a:r>
            <a:r>
              <a:rPr lang="en-US" b="1" dirty="0" err="1" smtClean="0"/>
              <a:t>iseation</a:t>
            </a:r>
            <a:r>
              <a:rPr lang="en-US" b="1" dirty="0" smtClean="0"/>
              <a:t> which trigger more psoriasis (↑ itching).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76672"/>
            <a:ext cx="856895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VI-</a:t>
            </a:r>
            <a:r>
              <a:rPr lang="en-US" b="1" u="sng" dirty="0" err="1" smtClean="0"/>
              <a:t>Musculo</a:t>
            </a:r>
            <a:r>
              <a:rPr lang="en-US" b="1" u="sng" dirty="0" smtClean="0"/>
              <a:t>- skeletal System</a:t>
            </a:r>
            <a:r>
              <a:rPr lang="en-US" b="1" dirty="0" smtClean="0"/>
              <a:t>:</a:t>
            </a:r>
            <a:endParaRPr lang="en-US" dirty="0" smtClean="0"/>
          </a:p>
          <a:p>
            <a:r>
              <a:rPr lang="en-US" b="1" u="sng" dirty="0" smtClean="0"/>
              <a:t>A)Rheumatoid Arthritis:</a:t>
            </a:r>
            <a:r>
              <a:rPr lang="en-US" b="1" dirty="0" smtClean="0"/>
              <a:t>  (Joint pains).</a:t>
            </a:r>
            <a:endParaRPr lang="en-US" dirty="0" smtClean="0"/>
          </a:p>
          <a:p>
            <a:r>
              <a:rPr lang="en-US" b="1" dirty="0" smtClean="0"/>
              <a:t>Stress → ↓Immunity → Rheumatoid Arthritis.</a:t>
            </a:r>
            <a:endParaRPr lang="en-US" dirty="0" smtClean="0"/>
          </a:p>
          <a:p>
            <a:r>
              <a:rPr lang="en-US" b="1" dirty="0" smtClean="0"/>
              <a:t>20% associated with depression → more painful joints, more bed days and more absence from work.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04664"/>
            <a:ext cx="835292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B)Systemic Lupus </a:t>
            </a:r>
            <a:r>
              <a:rPr lang="en-US" b="1" u="sng" dirty="0" err="1" smtClean="0"/>
              <a:t>Erythematosus</a:t>
            </a:r>
            <a:r>
              <a:rPr lang="en-US" b="1" u="sng" dirty="0" smtClean="0"/>
              <a:t>:</a:t>
            </a:r>
            <a:endParaRPr lang="en-US" dirty="0" smtClean="0"/>
          </a:p>
          <a:p>
            <a:r>
              <a:rPr lang="en-US" b="1" dirty="0" smtClean="0"/>
              <a:t>Recurrent episodes of destructive inflammation of skin, joints kidney, blood vessels and CNS.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Supportive psychotherapy.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548680"/>
            <a:ext cx="8496944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C)Low Back Pain:</a:t>
            </a:r>
            <a:endParaRPr lang="en-US" dirty="0" smtClean="0"/>
          </a:p>
          <a:p>
            <a:r>
              <a:rPr lang="en-US" b="1" dirty="0" err="1" smtClean="0"/>
              <a:t>Lumbo</a:t>
            </a:r>
            <a:r>
              <a:rPr lang="en-US" b="1" dirty="0" smtClean="0"/>
              <a:t>-sacral and sacroiliac joints pain.</a:t>
            </a:r>
            <a:endParaRPr lang="en-US" dirty="0" smtClean="0"/>
          </a:p>
          <a:p>
            <a:r>
              <a:rPr lang="en-US" b="1" dirty="0" smtClean="0"/>
              <a:t>Pain begins at time of Psychosocial stress → depression and anxiety → Vasospasm → ↑pain.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476672"/>
            <a:ext cx="835292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err="1" smtClean="0"/>
              <a:t>Ttt</a:t>
            </a:r>
            <a:r>
              <a:rPr lang="en-US" b="1" dirty="0" smtClean="0"/>
              <a:t>. Psycho education.</a:t>
            </a:r>
            <a:endParaRPr lang="en-US" dirty="0" smtClean="0"/>
          </a:p>
          <a:p>
            <a:r>
              <a:rPr lang="en-US" b="1" dirty="0" smtClean="0"/>
              <a:t>Relaxation Therapy.</a:t>
            </a:r>
            <a:endParaRPr lang="en-US" dirty="0" smtClean="0"/>
          </a:p>
          <a:p>
            <a:r>
              <a:rPr lang="en-US" b="1" dirty="0" smtClean="0"/>
              <a:t>Return physical activity.</a:t>
            </a:r>
            <a:endParaRPr lang="en-US" dirty="0" smtClean="0"/>
          </a:p>
          <a:p>
            <a:r>
              <a:rPr lang="en-US" b="1" dirty="0" smtClean="0"/>
              <a:t>Few physiotherapy.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620688"/>
            <a:ext cx="8424936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b="1" i="1" u="sng" dirty="0" smtClean="0"/>
          </a:p>
          <a:p>
            <a:r>
              <a:rPr lang="en-US" b="1" i="1" u="sng" dirty="0" smtClean="0"/>
              <a:t>Diagnostic </a:t>
            </a:r>
            <a:r>
              <a:rPr lang="en-US" b="1" i="1" u="sng" dirty="0" smtClean="0"/>
              <a:t>Criteria: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b="1" dirty="0" smtClean="0"/>
              <a:t>A)A general medical condition is present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B)Psychological factors adversely affect the general medical condition in one of the following ways:</a:t>
            </a:r>
            <a:endParaRPr lang="en-US" dirty="0" smtClean="0"/>
          </a:p>
          <a:p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76672"/>
            <a:ext cx="856895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D)Headache:</a:t>
            </a:r>
            <a:endParaRPr lang="en-US" dirty="0" smtClean="0"/>
          </a:p>
          <a:p>
            <a:r>
              <a:rPr lang="en-US" b="1" dirty="0" smtClean="0"/>
              <a:t>One of the most common complaint.</a:t>
            </a:r>
            <a:endParaRPr lang="en-US" dirty="0" smtClean="0"/>
          </a:p>
          <a:p>
            <a:r>
              <a:rPr lang="en-US" b="1" dirty="0" smtClean="0"/>
              <a:t>80 %  of people suffering from headache, 10-20 % go to physician because of headache.</a:t>
            </a:r>
            <a:endParaRPr lang="en-US" dirty="0" smtClean="0"/>
          </a:p>
          <a:p>
            <a:r>
              <a:rPr lang="en-US" b="1" dirty="0" smtClean="0"/>
              <a:t>Many patients complain of headache at time of stress. Most of the investigation are normal.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476672"/>
            <a:ext cx="84969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i="1" dirty="0" err="1" smtClean="0"/>
              <a:t>i-Migrain</a:t>
            </a:r>
            <a:r>
              <a:rPr lang="en-US" b="1" i="1" dirty="0" smtClean="0"/>
              <a:t> (vascular headache</a:t>
            </a:r>
            <a:r>
              <a:rPr lang="en-US" b="1" dirty="0" smtClean="0"/>
              <a:t>):</a:t>
            </a:r>
            <a:endParaRPr lang="en-US" dirty="0" smtClean="0"/>
          </a:p>
          <a:p>
            <a:r>
              <a:rPr lang="en-US" b="1" dirty="0" smtClean="0"/>
              <a:t>Recurrent unilateral headache with or without nausea, vomiting and photophobia.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Psychotherapy.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49694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i="1" dirty="0" smtClean="0"/>
              <a:t>ii-Tension Headache:  </a:t>
            </a:r>
            <a:endParaRPr lang="en-US" dirty="0" smtClean="0"/>
          </a:p>
          <a:p>
            <a:r>
              <a:rPr lang="en-US" b="1" dirty="0" smtClean="0"/>
              <a:t>Bilateral headache.</a:t>
            </a:r>
            <a:endParaRPr lang="en-US" dirty="0" smtClean="0"/>
          </a:p>
          <a:p>
            <a:r>
              <a:rPr lang="en-US" b="1" dirty="0" smtClean="0"/>
              <a:t>Stress → prolonged contraction of the head and neck muscles (several hours) → vasospasm and ↓ blood flow → Sub occipital pain which spread over the head (tender scalp).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404664"/>
            <a:ext cx="856895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It is associated with depression and anxiety.</a:t>
            </a:r>
            <a:endParaRPr lang="en-US" dirty="0" smtClean="0"/>
          </a:p>
          <a:p>
            <a:r>
              <a:rPr lang="en-US" b="1" dirty="0" smtClean="0"/>
              <a:t>It is common in tense and competitive personalities.</a:t>
            </a:r>
            <a:endParaRPr lang="en-US" dirty="0" smtClean="0"/>
          </a:p>
          <a:p>
            <a:r>
              <a:rPr lang="en-US" b="1" dirty="0" err="1" smtClean="0"/>
              <a:t>Ttt</a:t>
            </a:r>
            <a:r>
              <a:rPr lang="en-US" b="1" dirty="0" smtClean="0"/>
              <a:t>. </a:t>
            </a:r>
            <a:r>
              <a:rPr lang="en-US" b="1" dirty="0" err="1" smtClean="0"/>
              <a:t>Antianxiety</a:t>
            </a:r>
            <a:r>
              <a:rPr lang="en-US" b="1" dirty="0" smtClean="0"/>
              <a:t>, muscle relaxant and relaxation exercises.</a:t>
            </a:r>
            <a:endParaRPr lang="en-US" dirty="0" smtClean="0"/>
          </a:p>
          <a:p>
            <a:r>
              <a:rPr lang="en-US" b="1" dirty="0" smtClean="0"/>
              <a:t>If it is associated with depression → antidepressants.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251520" y="332656"/>
            <a:ext cx="828092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7200" b="1" dirty="0" smtClean="0"/>
          </a:p>
          <a:p>
            <a:endParaRPr lang="en-US" sz="7200" b="1" dirty="0" smtClean="0"/>
          </a:p>
          <a:p>
            <a:r>
              <a:rPr lang="en-US" sz="7200" b="1" dirty="0" smtClean="0"/>
              <a:t>T  H  A  N  K    Y  O  U</a:t>
            </a:r>
          </a:p>
          <a:p>
            <a:endParaRPr lang="en-US" sz="72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64096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err="1" smtClean="0"/>
              <a:t>i</a:t>
            </a:r>
            <a:r>
              <a:rPr lang="en-US" b="1" dirty="0" smtClean="0"/>
              <a:t>-The psychological factors affect the course of the general medical condition.</a:t>
            </a:r>
            <a:endParaRPr lang="en-US" dirty="0" smtClean="0"/>
          </a:p>
          <a:p>
            <a:r>
              <a:rPr lang="en-US" b="1" dirty="0" smtClean="0"/>
              <a:t>ii-The psychological factors interfere with the treatment of the general medical condition.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548680"/>
            <a:ext cx="84969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iii-The psychological factors constitute additional health risks for the patient.</a:t>
            </a:r>
            <a:endParaRPr lang="en-US" dirty="0" smtClean="0"/>
          </a:p>
          <a:p>
            <a:r>
              <a:rPr lang="en-US" b="1" dirty="0" smtClean="0"/>
              <a:t>iv-Stress-related physiological responses precipitate or exacerbate symptoms of the general medical condition.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496944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Physiological Response to Acute Stress</a:t>
            </a:r>
            <a:endParaRPr lang="en-US" dirty="0" smtClean="0"/>
          </a:p>
          <a:p>
            <a:r>
              <a:rPr lang="en-US" b="1" i="1" u="sng" dirty="0" smtClean="0"/>
              <a:t>I-Neurotransmitter Response:</a:t>
            </a:r>
            <a:endParaRPr lang="en-US" dirty="0" smtClean="0"/>
          </a:p>
          <a:p>
            <a:r>
              <a:rPr lang="en-US" b="1" dirty="0" smtClean="0"/>
              <a:t>Stress activates noradrenergic system in the brain and cause release of catecholamine from the autonomic nervous system.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179512" y="404664"/>
            <a:ext cx="87129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i="1" u="sng" dirty="0" smtClean="0"/>
              <a:t>II-Endocrine Response:</a:t>
            </a:r>
            <a:endParaRPr lang="en-US" dirty="0" smtClean="0"/>
          </a:p>
          <a:p>
            <a:r>
              <a:rPr lang="en-US" b="1" dirty="0" smtClean="0"/>
              <a:t>Stress → Corticotrophin Releasing Factor (Hypothalamus) →</a:t>
            </a:r>
            <a:r>
              <a:rPr lang="en-US" b="1" dirty="0" err="1" smtClean="0"/>
              <a:t>Adreno-corticotrophic</a:t>
            </a:r>
            <a:r>
              <a:rPr lang="en-US" b="1" dirty="0" smtClean="0"/>
              <a:t> Hormone  (Anterior Pituitary) → Release of </a:t>
            </a:r>
            <a:r>
              <a:rPr lang="en-US" b="1" dirty="0" err="1" smtClean="0"/>
              <a:t>glucocorticoids</a:t>
            </a:r>
            <a:r>
              <a:rPr lang="en-US" b="1" dirty="0" smtClean="0"/>
              <a:t> (Adrenal Cortex) → Promote energy use </a:t>
            </a:r>
            <a:r>
              <a:rPr lang="en-US" b="1" dirty="0" smtClean="0"/>
              <a:t>→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49694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 Increase cardiovascular activity (Fight or flight response) and inhibit growth, reproduction and immunity.</a:t>
            </a:r>
            <a:endParaRPr lang="en-US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b="1" i="1" u="sng" dirty="0" smtClean="0"/>
              <a:t>III-Immune Response to Stress:</a:t>
            </a:r>
            <a:endParaRPr lang="en-US" dirty="0" smtClean="0"/>
          </a:p>
          <a:p>
            <a:r>
              <a:rPr lang="en-US" b="1" dirty="0" smtClean="0"/>
              <a:t>Stress → </a:t>
            </a:r>
            <a:r>
              <a:rPr lang="en-US" b="1" dirty="0" err="1" smtClean="0"/>
              <a:t>Glucocorticoids</a:t>
            </a:r>
            <a:r>
              <a:rPr lang="en-US" b="1" dirty="0" smtClean="0"/>
              <a:t> → Inhibit immunity.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76672"/>
            <a:ext cx="820891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Specific Disorders</a:t>
            </a:r>
            <a:endParaRPr lang="en-US" dirty="0" smtClean="0"/>
          </a:p>
          <a:p>
            <a:r>
              <a:rPr lang="en-US" b="1" u="sng" dirty="0" smtClean="0"/>
              <a:t>1- Gastro-Intestinal Tract (GIT):</a:t>
            </a:r>
            <a:endParaRPr lang="en-US" dirty="0" smtClean="0"/>
          </a:p>
          <a:p>
            <a:r>
              <a:rPr lang="en-US" b="1" u="sng" dirty="0" smtClean="0"/>
              <a:t>Stress causes:</a:t>
            </a:r>
            <a:endParaRPr lang="en-US" dirty="0" smtClean="0"/>
          </a:p>
          <a:p>
            <a:r>
              <a:rPr lang="en-US" b="1" dirty="0" err="1" smtClean="0"/>
              <a:t>i</a:t>
            </a:r>
            <a:r>
              <a:rPr lang="en-US" b="1" dirty="0" smtClean="0"/>
              <a:t>-Increase the resting tone of the upper esophagus → esophageal spasm (</a:t>
            </a:r>
            <a:r>
              <a:rPr lang="en-US" b="1" dirty="0" err="1" smtClean="0"/>
              <a:t>Globus</a:t>
            </a:r>
            <a:r>
              <a:rPr lang="en-US" b="1" dirty="0" smtClean="0"/>
              <a:t>).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883</Words>
  <Application>Microsoft Office PowerPoint</Application>
  <PresentationFormat>عرض على الشاشة (3:4)‏</PresentationFormat>
  <Paragraphs>111</Paragraphs>
  <Slides>34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34</vt:i4>
      </vt:variant>
    </vt:vector>
  </HeadingPairs>
  <TitlesOfParts>
    <vt:vector size="3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cp:lastModifiedBy>Fujitsu</cp:lastModifiedBy>
  <cp:revision>5</cp:revision>
  <dcterms:modified xsi:type="dcterms:W3CDTF">2020-03-30T13:16:21Z</dcterms:modified>
</cp:coreProperties>
</file>