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89" r:id="rId16"/>
    <p:sldId id="270" r:id="rId17"/>
    <p:sldId id="271" r:id="rId18"/>
    <p:sldId id="272" r:id="rId19"/>
    <p:sldId id="273" r:id="rId20"/>
    <p:sldId id="274" r:id="rId21"/>
    <p:sldId id="275" r:id="rId22"/>
    <p:sldId id="276" r:id="rId23"/>
    <p:sldId id="277" r:id="rId24"/>
    <p:sldId id="278" r:id="rId25"/>
    <p:sldId id="279" r:id="rId26"/>
    <p:sldId id="280" r:id="rId27"/>
    <p:sldId id="288" r:id="rId28"/>
  </p:sldIdLst>
  <p:sldSz cx="9144000" cy="6858000" type="screen4x3"/>
  <p:notesSz cx="6858000" cy="9144000"/>
  <p:defaultTextStyle>
    <a:defPPr>
      <a:defRPr lang="ar-EG"/>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p:scale>
          <a:sx n="80" d="100"/>
          <a:sy n="80" d="100"/>
        </p:scale>
        <p:origin x="-210" y="36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Title 28"/>
          <p:cNvSpPr>
            <a:spLocks noGrp="1"/>
          </p:cNvSpPr>
          <p:nvPr>
            <p:ph type="ctrTitle"/>
          </p:nvPr>
        </p:nvSpPr>
        <p:spPr>
          <a:xfrm>
            <a:off x="381000" y="4853411"/>
            <a:ext cx="84582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fld id="{68F1874A-5381-4473-91C4-7343EAFBA348}" type="datetimeFigureOut">
              <a:rPr lang="ar-EG" smtClean="0"/>
              <a:t>06/09/1441</a:t>
            </a:fld>
            <a:endParaRPr lang="ar-EG"/>
          </a:p>
        </p:txBody>
      </p:sp>
      <p:sp>
        <p:nvSpPr>
          <p:cNvPr id="2" name="Footer Placeholder 1"/>
          <p:cNvSpPr>
            <a:spLocks noGrp="1"/>
          </p:cNvSpPr>
          <p:nvPr>
            <p:ph type="ftr" sz="quarter" idx="11"/>
          </p:nvPr>
        </p:nvSpPr>
        <p:spPr/>
        <p:txBody>
          <a:bodyPr/>
          <a:lstStyle/>
          <a:p>
            <a:endParaRPr lang="ar-EG"/>
          </a:p>
        </p:txBody>
      </p:sp>
      <p:sp>
        <p:nvSpPr>
          <p:cNvPr id="15" name="Slide Number Placeholder 14"/>
          <p:cNvSpPr>
            <a:spLocks noGrp="1"/>
          </p:cNvSpPr>
          <p:nvPr>
            <p:ph type="sldNum" sz="quarter" idx="12"/>
          </p:nvPr>
        </p:nvSpPr>
        <p:spPr>
          <a:xfrm>
            <a:off x="8229600" y="6473952"/>
            <a:ext cx="758952" cy="246888"/>
          </a:xfrm>
        </p:spPr>
        <p:txBody>
          <a:bodyPr/>
          <a:lstStyle/>
          <a:p>
            <a:fld id="{D0C64381-104F-421D-A5E1-4737EFEBC000}" type="slidenum">
              <a:rPr lang="ar-EG" smtClean="0"/>
              <a:t>‹#›</a:t>
            </a:fld>
            <a:endParaRPr lang="ar-EG"/>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F1874A-5381-4473-91C4-7343EAFBA348}" type="datetimeFigureOut">
              <a:rPr lang="ar-EG" smtClean="0"/>
              <a:t>06/09/1441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D0C64381-104F-421D-A5E1-4737EFEBC000}" type="slidenum">
              <a:rPr lang="ar-EG" smtClean="0"/>
              <a:t>‹#›</a:t>
            </a:fld>
            <a:endParaRPr lang="ar-E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549276"/>
            <a:ext cx="18288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549276"/>
            <a:ext cx="62484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8F1874A-5381-4473-91C4-7343EAFBA348}" type="datetimeFigureOut">
              <a:rPr lang="ar-EG" smtClean="0"/>
              <a:t>06/09/1441</a:t>
            </a:fld>
            <a:endParaRPr lang="ar-EG"/>
          </a:p>
        </p:txBody>
      </p:sp>
      <p:sp>
        <p:nvSpPr>
          <p:cNvPr id="5" name="Footer Placeholder 4"/>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D0C64381-104F-421D-A5E1-4737EFEBC000}" type="slidenum">
              <a:rPr lang="ar-EG" smtClean="0"/>
              <a:t>‹#›</a:t>
            </a:fld>
            <a:endParaRPr lang="ar-E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8F1874A-5381-4473-91C4-7343EAFBA348}" type="datetimeFigureOut">
              <a:rPr lang="ar-EG" smtClean="0"/>
              <a:t>06/09/1441</a:t>
            </a:fld>
            <a:endParaRPr lang="ar-EG"/>
          </a:p>
        </p:txBody>
      </p:sp>
      <p:sp>
        <p:nvSpPr>
          <p:cNvPr id="19" name="Footer Placeholder 18"/>
          <p:cNvSpPr>
            <a:spLocks noGrp="1"/>
          </p:cNvSpPr>
          <p:nvPr>
            <p:ph type="ftr" sz="quarter" idx="11"/>
          </p:nvPr>
        </p:nvSpPr>
        <p:spPr>
          <a:xfrm>
            <a:off x="3581400" y="76200"/>
            <a:ext cx="2895600" cy="288925"/>
          </a:xfrm>
        </p:spPr>
        <p:txBody>
          <a:bodyPr/>
          <a:lstStyle/>
          <a:p>
            <a:endParaRPr lang="ar-EG"/>
          </a:p>
        </p:txBody>
      </p:sp>
      <p:sp>
        <p:nvSpPr>
          <p:cNvPr id="16" name="Slide Number Placeholder 15"/>
          <p:cNvSpPr>
            <a:spLocks noGrp="1"/>
          </p:cNvSpPr>
          <p:nvPr>
            <p:ph type="sldNum" sz="quarter" idx="12"/>
          </p:nvPr>
        </p:nvSpPr>
        <p:spPr>
          <a:xfrm>
            <a:off x="8229600" y="6473952"/>
            <a:ext cx="758952" cy="246888"/>
          </a:xfrm>
        </p:spPr>
        <p:txBody>
          <a:bodyPr/>
          <a:lstStyle/>
          <a:p>
            <a:fld id="{D0C64381-104F-421D-A5E1-4737EFEBC000}" type="slidenum">
              <a:rPr lang="ar-EG" smtClean="0"/>
              <a:t>‹#›</a:t>
            </a:fld>
            <a:endParaRPr lang="ar-E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Text Placeholder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9" name="Date Placeholder 18"/>
          <p:cNvSpPr>
            <a:spLocks noGrp="1"/>
          </p:cNvSpPr>
          <p:nvPr>
            <p:ph type="dt" sz="half" idx="10"/>
          </p:nvPr>
        </p:nvSpPr>
        <p:spPr/>
        <p:txBody>
          <a:bodyPr/>
          <a:lstStyle/>
          <a:p>
            <a:fld id="{68F1874A-5381-4473-91C4-7343EAFBA348}" type="datetimeFigureOut">
              <a:rPr lang="ar-EG" smtClean="0"/>
              <a:t>06/09/1441</a:t>
            </a:fld>
            <a:endParaRPr lang="ar-EG"/>
          </a:p>
        </p:txBody>
      </p:sp>
      <p:sp>
        <p:nvSpPr>
          <p:cNvPr id="11" name="Footer Placeholder 10"/>
          <p:cNvSpPr>
            <a:spLocks noGrp="1"/>
          </p:cNvSpPr>
          <p:nvPr>
            <p:ph type="ftr" sz="quarter" idx="11"/>
          </p:nvPr>
        </p:nvSpPr>
        <p:spPr/>
        <p:txBody>
          <a:bodyPr/>
          <a:lstStyle/>
          <a:p>
            <a:endParaRPr lang="ar-EG"/>
          </a:p>
        </p:txBody>
      </p:sp>
      <p:sp>
        <p:nvSpPr>
          <p:cNvPr id="16" name="Slide Number Placeholder 15"/>
          <p:cNvSpPr>
            <a:spLocks noGrp="1"/>
          </p:cNvSpPr>
          <p:nvPr>
            <p:ph type="sldNum" sz="quarter" idx="12"/>
          </p:nvPr>
        </p:nvSpPr>
        <p:spPr/>
        <p:txBody>
          <a:bodyPr/>
          <a:lstStyle/>
          <a:p>
            <a:fld id="{D0C64381-104F-421D-A5E1-4737EFEBC000}" type="slidenum">
              <a:rPr lang="ar-EG" smtClean="0"/>
              <a:t>‹#›</a:t>
            </a:fld>
            <a:endParaRPr lang="ar-EG"/>
          </a:p>
        </p:txBody>
      </p:sp>
      <p:sp>
        <p:nvSpPr>
          <p:cNvPr id="8" name="Title 7"/>
          <p:cNvSpPr>
            <a:spLocks noGrp="1"/>
          </p:cNvSpPr>
          <p:nvPr>
            <p:ph type="title"/>
          </p:nvPr>
        </p:nvSpPr>
        <p:spPr>
          <a:xfrm>
            <a:off x="180475" y="2947085"/>
            <a:ext cx="8686800" cy="1184825"/>
          </a:xfrm>
        </p:spPr>
        <p:txBody>
          <a:bodyPr rtlCol="0" anchor="t"/>
          <a:lstStyle>
            <a:lvl1pPr algn="r">
              <a:defRPr/>
            </a:lvl1pPr>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fld id="{68F1874A-5381-4473-91C4-7343EAFBA348}" type="datetimeFigureOut">
              <a:rPr lang="ar-EG" smtClean="0"/>
              <a:t>06/09/1441</a:t>
            </a:fld>
            <a:endParaRPr lang="ar-EG"/>
          </a:p>
        </p:txBody>
      </p:sp>
      <p:sp>
        <p:nvSpPr>
          <p:cNvPr id="10" name="Footer Placeholder 9"/>
          <p:cNvSpPr>
            <a:spLocks noGrp="1"/>
          </p:cNvSpPr>
          <p:nvPr>
            <p:ph type="ftr" sz="quarter" idx="11"/>
          </p:nvPr>
        </p:nvSpPr>
        <p:spPr/>
        <p:txBody>
          <a:bodyPr/>
          <a:lstStyle/>
          <a:p>
            <a:endParaRPr lang="ar-EG"/>
          </a:p>
        </p:txBody>
      </p:sp>
      <p:sp>
        <p:nvSpPr>
          <p:cNvPr id="31" name="Slide Number Placeholder 30"/>
          <p:cNvSpPr>
            <a:spLocks noGrp="1"/>
          </p:cNvSpPr>
          <p:nvPr>
            <p:ph type="sldNum" sz="quarter" idx="12"/>
          </p:nvPr>
        </p:nvSpPr>
        <p:spPr/>
        <p:txBody>
          <a:bodyPr/>
          <a:lstStyle/>
          <a:p>
            <a:fld id="{D0C64381-104F-421D-A5E1-4737EFEBC000}" type="slidenum">
              <a:rPr lang="ar-EG" smtClean="0"/>
              <a:t>‹#›</a:t>
            </a:fld>
            <a:endParaRPr lang="ar-EG"/>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304800" y="5410200"/>
            <a:ext cx="86106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25" name="Text Placeholder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Content Placeholder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fld id="{68F1874A-5381-4473-91C4-7343EAFBA348}" type="datetimeFigureOut">
              <a:rPr lang="ar-EG" smtClean="0"/>
              <a:t>06/09/1441</a:t>
            </a:fld>
            <a:endParaRPr lang="ar-EG"/>
          </a:p>
        </p:txBody>
      </p:sp>
      <p:sp>
        <p:nvSpPr>
          <p:cNvPr id="6" name="Footer Placeholder 5"/>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a:xfrm>
            <a:off x="8229600" y="6477000"/>
            <a:ext cx="762000" cy="246888"/>
          </a:xfrm>
        </p:spPr>
        <p:txBody>
          <a:bodyPr/>
          <a:lstStyle/>
          <a:p>
            <a:fld id="{D0C64381-104F-421D-A5E1-4737EFEBC000}" type="slidenum">
              <a:rPr lang="ar-EG" smtClean="0"/>
              <a:t>‹#›</a:t>
            </a:fld>
            <a:endParaRPr lang="ar-EG"/>
          </a:p>
        </p:txBody>
      </p:sp>
      <p:sp>
        <p:nvSpPr>
          <p:cNvPr id="11" name="Straight Connector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301752" y="457200"/>
            <a:ext cx="86868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68F1874A-5381-4473-91C4-7343EAFBA348}" type="datetimeFigureOut">
              <a:rPr lang="ar-EG" smtClean="0"/>
              <a:t>06/09/1441</a:t>
            </a:fld>
            <a:endParaRPr lang="ar-EG"/>
          </a:p>
        </p:txBody>
      </p:sp>
      <p:sp>
        <p:nvSpPr>
          <p:cNvPr id="21" name="Footer Placeholder 20"/>
          <p:cNvSpPr>
            <a:spLocks noGrp="1"/>
          </p:cNvSpPr>
          <p:nvPr>
            <p:ph type="ftr" sz="quarter" idx="11"/>
          </p:nvPr>
        </p:nvSpPr>
        <p:spPr/>
        <p:txBody>
          <a:bodyPr/>
          <a:lstStyle/>
          <a:p>
            <a:endParaRPr lang="ar-EG"/>
          </a:p>
        </p:txBody>
      </p:sp>
      <p:sp>
        <p:nvSpPr>
          <p:cNvPr id="6" name="Slide Number Placeholder 5"/>
          <p:cNvSpPr>
            <a:spLocks noGrp="1"/>
          </p:cNvSpPr>
          <p:nvPr>
            <p:ph type="sldNum" sz="quarter" idx="12"/>
          </p:nvPr>
        </p:nvSpPr>
        <p:spPr/>
        <p:txBody>
          <a:bodyPr/>
          <a:lstStyle/>
          <a:p>
            <a:fld id="{D0C64381-104F-421D-A5E1-4737EFEBC000}" type="slidenum">
              <a:rPr lang="ar-EG" smtClean="0"/>
              <a:t>‹#›</a:t>
            </a:fld>
            <a:endParaRPr lang="ar-E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68F1874A-5381-4473-91C4-7343EAFBA348}" type="datetimeFigureOut">
              <a:rPr lang="ar-EG" smtClean="0"/>
              <a:t>06/09/1441</a:t>
            </a:fld>
            <a:endParaRPr lang="ar-EG"/>
          </a:p>
        </p:txBody>
      </p:sp>
      <p:sp>
        <p:nvSpPr>
          <p:cNvPr id="24" name="Footer Placeholder 23"/>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D0C64381-104F-421D-A5E1-4737EFEBC000}" type="slidenum">
              <a:rPr lang="ar-EG" smtClean="0"/>
              <a:t>‹#›</a:t>
            </a:fld>
            <a:endParaRPr lang="ar-E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title"/>
          </p:nvPr>
        </p:nvSpPr>
        <p:spPr>
          <a:xfrm>
            <a:off x="457200" y="5486400"/>
            <a:ext cx="84582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14" name="Content Placeholder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fld id="{68F1874A-5381-4473-91C4-7343EAFBA348}" type="datetimeFigureOut">
              <a:rPr lang="ar-EG" smtClean="0"/>
              <a:t>06/09/1441</a:t>
            </a:fld>
            <a:endParaRPr lang="ar-EG"/>
          </a:p>
        </p:txBody>
      </p:sp>
      <p:sp>
        <p:nvSpPr>
          <p:cNvPr id="29" name="Footer Placeholder 28"/>
          <p:cNvSpPr>
            <a:spLocks noGrp="1"/>
          </p:cNvSpPr>
          <p:nvPr>
            <p:ph type="ftr" sz="quarter" idx="11"/>
          </p:nvPr>
        </p:nvSpPr>
        <p:spPr/>
        <p:txBody>
          <a:bodyPr/>
          <a:lstStyle/>
          <a:p>
            <a:endParaRPr lang="ar-EG"/>
          </a:p>
        </p:txBody>
      </p:sp>
      <p:sp>
        <p:nvSpPr>
          <p:cNvPr id="7" name="Slide Number Placeholder 6"/>
          <p:cNvSpPr>
            <a:spLocks noGrp="1"/>
          </p:cNvSpPr>
          <p:nvPr>
            <p:ph type="sldNum" sz="quarter" idx="12"/>
          </p:nvPr>
        </p:nvSpPr>
        <p:spPr/>
        <p:txBody>
          <a:bodyPr/>
          <a:lstStyle/>
          <a:p>
            <a:fld id="{D0C64381-104F-421D-A5E1-4737EFEBC000}" type="slidenum">
              <a:rPr lang="ar-EG" smtClean="0"/>
              <a:t>‹#›</a:t>
            </a:fld>
            <a:endParaRPr lang="ar-EG"/>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fld id="{68F1874A-5381-4473-91C4-7343EAFBA348}" type="datetimeFigureOut">
              <a:rPr lang="ar-EG" smtClean="0"/>
              <a:t>06/09/1441</a:t>
            </a:fld>
            <a:endParaRPr lang="ar-EG"/>
          </a:p>
        </p:txBody>
      </p:sp>
      <p:sp>
        <p:nvSpPr>
          <p:cNvPr id="5" name="Footer Placeholder 4"/>
          <p:cNvSpPr>
            <a:spLocks noGrp="1"/>
          </p:cNvSpPr>
          <p:nvPr>
            <p:ph type="ftr" sz="quarter" idx="11"/>
          </p:nvPr>
        </p:nvSpPr>
        <p:spPr/>
        <p:txBody>
          <a:bodyPr/>
          <a:lstStyle/>
          <a:p>
            <a:endParaRPr lang="ar-EG"/>
          </a:p>
        </p:txBody>
      </p:sp>
      <p:sp>
        <p:nvSpPr>
          <p:cNvPr id="31" name="Slide Number Placeholder 30"/>
          <p:cNvSpPr>
            <a:spLocks noGrp="1"/>
          </p:cNvSpPr>
          <p:nvPr>
            <p:ph type="sldNum" sz="quarter" idx="12"/>
          </p:nvPr>
        </p:nvSpPr>
        <p:spPr/>
        <p:txBody>
          <a:bodyPr/>
          <a:lstStyle/>
          <a:p>
            <a:fld id="{D0C64381-104F-421D-A5E1-4737EFEBC000}" type="slidenum">
              <a:rPr lang="ar-EG" smtClean="0"/>
              <a:t>‹#›</a:t>
            </a:fld>
            <a:endParaRPr lang="ar-EG"/>
          </a:p>
        </p:txBody>
      </p:sp>
      <p:sp>
        <p:nvSpPr>
          <p:cNvPr id="17" name="Title 16"/>
          <p:cNvSpPr>
            <a:spLocks noGrp="1"/>
          </p:cNvSpPr>
          <p:nvPr>
            <p:ph type="title"/>
          </p:nvPr>
        </p:nvSpPr>
        <p:spPr>
          <a:xfrm>
            <a:off x="381000" y="4993760"/>
            <a:ext cx="58674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Text Placeholder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fld id="{68F1874A-5381-4473-91C4-7343EAFBA348}" type="datetimeFigureOut">
              <a:rPr lang="ar-EG" smtClean="0"/>
              <a:t>06/09/1441</a:t>
            </a:fld>
            <a:endParaRPr lang="ar-EG"/>
          </a:p>
        </p:txBody>
      </p:sp>
      <p:sp>
        <p:nvSpPr>
          <p:cNvPr id="28" name="Footer Placeholder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endParaRPr lang="ar-EG"/>
          </a:p>
        </p:txBody>
      </p:sp>
      <p:sp>
        <p:nvSpPr>
          <p:cNvPr id="5" name="Slide Number Placeholder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fld id="{D0C64381-104F-421D-A5E1-4737EFEBC000}" type="slidenum">
              <a:rPr lang="ar-EG" smtClean="0"/>
              <a:t>‹#›</a:t>
            </a:fld>
            <a:endParaRPr lang="ar-EG"/>
          </a:p>
        </p:txBody>
      </p:sp>
      <p:sp>
        <p:nvSpPr>
          <p:cNvPr id="10" name="Title Placeholder 9"/>
          <p:cNvSpPr>
            <a:spLocks noGrp="1"/>
          </p:cNvSpPr>
          <p:nvPr>
            <p:ph type="title"/>
          </p:nvPr>
        </p:nvSpPr>
        <p:spPr>
          <a:xfrm>
            <a:off x="304800" y="457200"/>
            <a:ext cx="86868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Straight Connector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1"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r" rtl="1"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r" rtl="1"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r" rtl="1"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r" rtl="1"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r" rtl="1"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r" rtl="1"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r" rtl="1"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r" rtl="1"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2" descr="17847hlmjo"/>
          <p:cNvPicPr>
            <a:picLocks noChangeAspect="1" noChangeArrowheads="1" noCrop="1"/>
          </p:cNvPicPr>
          <p:nvPr/>
        </p:nvPicPr>
        <p:blipFill>
          <a:blip r:embed="rId2"/>
          <a:srcRect/>
          <a:stretch>
            <a:fillRect/>
          </a:stretch>
        </p:blipFill>
        <p:spPr bwMode="auto">
          <a:xfrm>
            <a:off x="1042988" y="1844675"/>
            <a:ext cx="6667500" cy="34385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42918"/>
            <a:ext cx="8686800" cy="5572164"/>
          </a:xfrm>
        </p:spPr>
        <p:txBody>
          <a:bodyPr>
            <a:normAutofit fontScale="77500" lnSpcReduction="20000"/>
          </a:bodyPr>
          <a:lstStyle/>
          <a:p>
            <a:pPr algn="l">
              <a:lnSpc>
                <a:spcPct val="170000"/>
              </a:lnSpc>
              <a:buNone/>
            </a:pPr>
            <a:r>
              <a:rPr lang="en-US" b="1" dirty="0" smtClean="0">
                <a:solidFill>
                  <a:srgbClr val="FF0000"/>
                </a:solidFill>
              </a:rPr>
              <a:t>2-Community participation toward achievement of PHC:</a:t>
            </a:r>
          </a:p>
          <a:p>
            <a:pPr algn="l">
              <a:lnSpc>
                <a:spcPct val="170000"/>
              </a:lnSpc>
              <a:buNone/>
            </a:pPr>
            <a:r>
              <a:rPr lang="en-US" b="1" dirty="0" smtClean="0"/>
              <a:t>*Participate in decision making regarding policies of health for community.</a:t>
            </a:r>
          </a:p>
          <a:p>
            <a:pPr algn="l">
              <a:lnSpc>
                <a:spcPct val="170000"/>
              </a:lnSpc>
              <a:buNone/>
            </a:pPr>
            <a:r>
              <a:rPr lang="en-US" b="1" dirty="0" smtClean="0"/>
              <a:t>*To promote the development of community and the community's self reliance.</a:t>
            </a:r>
          </a:p>
          <a:p>
            <a:pPr algn="l">
              <a:lnSpc>
                <a:spcPct val="170000"/>
              </a:lnSpc>
              <a:buNone/>
            </a:pPr>
            <a:r>
              <a:rPr lang="en-US" b="1" dirty="0" smtClean="0"/>
              <a:t>*To seek the solutions collectively for complicated social problems, this causes health problems.</a:t>
            </a:r>
          </a:p>
          <a:p>
            <a:pPr algn="l">
              <a:lnSpc>
                <a:spcPct val="170000"/>
              </a:lnSpc>
              <a:buNone/>
            </a:pPr>
            <a:r>
              <a:rPr lang="en-US" b="1" dirty="0" smtClean="0"/>
              <a:t>*To collect donations and contributions for running the health and hygiene programs.</a:t>
            </a:r>
            <a:endParaRPr lang="ar-EG"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991600" cy="6080125"/>
          </a:xfrm>
        </p:spPr>
        <p:txBody>
          <a:bodyPr>
            <a:noAutofit/>
          </a:bodyPr>
          <a:lstStyle/>
          <a:p>
            <a:pPr algn="l">
              <a:lnSpc>
                <a:spcPct val="160000"/>
              </a:lnSpc>
              <a:buNone/>
            </a:pPr>
            <a:r>
              <a:rPr lang="en-US" sz="2800" b="1" dirty="0" smtClean="0">
                <a:solidFill>
                  <a:srgbClr val="FF0000"/>
                </a:solidFill>
              </a:rPr>
              <a:t>3-Manpower development: according this principle:</a:t>
            </a:r>
          </a:p>
          <a:p>
            <a:pPr algn="l">
              <a:lnSpc>
                <a:spcPct val="160000"/>
              </a:lnSpc>
              <a:buNone/>
            </a:pPr>
            <a:r>
              <a:rPr lang="en-US" sz="2800" b="1" dirty="0" smtClean="0"/>
              <a:t>*All the human potentials –knowledge, physical energy is toward achievement of primary health care.</a:t>
            </a:r>
          </a:p>
          <a:p>
            <a:pPr algn="l">
              <a:lnSpc>
                <a:spcPct val="160000"/>
              </a:lnSpc>
              <a:buNone/>
            </a:pPr>
            <a:r>
              <a:rPr lang="en-US" sz="2800" b="1" dirty="0" smtClean="0"/>
              <a:t>*To motivate individuals to work as a volunteer in community.</a:t>
            </a:r>
          </a:p>
          <a:p>
            <a:pPr algn="l">
              <a:lnSpc>
                <a:spcPct val="160000"/>
              </a:lnSpc>
              <a:buNone/>
            </a:pPr>
            <a:r>
              <a:rPr lang="en-US" sz="2800" b="1" dirty="0" smtClean="0"/>
              <a:t>* To give training the training the individuals in community regarding promotion and prevention of health.</a:t>
            </a:r>
          </a:p>
          <a:p>
            <a:pPr algn="l">
              <a:lnSpc>
                <a:spcPct val="160000"/>
              </a:lnSpc>
              <a:buNone/>
            </a:pPr>
            <a:r>
              <a:rPr lang="en-US" sz="2800" b="1" dirty="0" smtClean="0"/>
              <a:t>*To find out the available trained human resources to achieve maximum primary health care.</a:t>
            </a:r>
            <a:endParaRPr lang="ar-EG" sz="28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a:lnSpc>
                <a:spcPct val="150000"/>
              </a:lnSpc>
              <a:buNone/>
            </a:pPr>
            <a:r>
              <a:rPr lang="en-US" dirty="0" smtClean="0"/>
              <a:t>4</a:t>
            </a:r>
            <a:r>
              <a:rPr lang="en-US" b="1" dirty="0" smtClean="0"/>
              <a:t>-Use of appropriate technology: according this principle, technology should be provided that is accessible, affordable, feasible, and culturally acceptable to the community for the promotion of primary health care. E.g. use of refrigerator for vaccine, use of tractor for agriculture etc.</a:t>
            </a:r>
            <a:endParaRPr lang="ar-EG"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572272"/>
          </a:xfrm>
        </p:spPr>
        <p:txBody>
          <a:bodyPr>
            <a:noAutofit/>
          </a:bodyPr>
          <a:lstStyle/>
          <a:p>
            <a:pPr algn="l">
              <a:lnSpc>
                <a:spcPct val="160000"/>
              </a:lnSpc>
              <a:buNone/>
            </a:pPr>
            <a:r>
              <a:rPr lang="en-US" sz="2800" b="1" dirty="0" smtClean="0">
                <a:solidFill>
                  <a:srgbClr val="FF0000"/>
                </a:solidFill>
              </a:rPr>
              <a:t>5- Multi-sectional approach:</a:t>
            </a:r>
          </a:p>
          <a:p>
            <a:pPr algn="l">
              <a:lnSpc>
                <a:spcPct val="160000"/>
              </a:lnSpc>
              <a:buNone/>
            </a:pPr>
            <a:r>
              <a:rPr lang="en-US" sz="2800" b="1" dirty="0" smtClean="0"/>
              <a:t>*It is recognized that the health of a community cannot be improved by intervention within just the health sector out other sectors are equally important in promoting the community's health and self- reliance .These sectors are:</a:t>
            </a:r>
          </a:p>
          <a:p>
            <a:pPr algn="l">
              <a:lnSpc>
                <a:spcPct val="160000"/>
              </a:lnSpc>
              <a:buNone/>
            </a:pPr>
            <a:r>
              <a:rPr lang="en-US" sz="2800" b="1" dirty="0" smtClean="0"/>
              <a:t>*Agriculture *Education *Irrigation</a:t>
            </a:r>
          </a:p>
          <a:p>
            <a:pPr algn="l">
              <a:lnSpc>
                <a:spcPct val="160000"/>
              </a:lnSpc>
              <a:buNone/>
            </a:pPr>
            <a:r>
              <a:rPr lang="en-US" sz="2800" b="1" dirty="0" smtClean="0"/>
              <a:t>*Animal husbandry *Housing *public work</a:t>
            </a:r>
          </a:p>
          <a:p>
            <a:pPr algn="l">
              <a:lnSpc>
                <a:spcPct val="160000"/>
              </a:lnSpc>
              <a:buNone/>
            </a:pPr>
            <a:r>
              <a:rPr lang="en-US" sz="2800" b="1" dirty="0" smtClean="0"/>
              <a:t>*Voluntary organizations *Industries *Communication</a:t>
            </a:r>
          </a:p>
          <a:p>
            <a:pPr algn="l">
              <a:lnSpc>
                <a:spcPct val="160000"/>
              </a:lnSpc>
              <a:buNone/>
            </a:pPr>
            <a:r>
              <a:rPr lang="en-US" sz="2800" b="1" dirty="0" smtClean="0"/>
              <a:t>*Rural development</a:t>
            </a:r>
            <a:endParaRPr lang="ar-EG" sz="2800" b="1"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8991600" cy="6858000"/>
          </a:xfrm>
        </p:spPr>
        <p:txBody>
          <a:bodyPr>
            <a:noAutofit/>
          </a:bodyPr>
          <a:lstStyle/>
          <a:p>
            <a:pPr algn="l">
              <a:lnSpc>
                <a:spcPct val="170000"/>
              </a:lnSpc>
              <a:buNone/>
            </a:pPr>
            <a:r>
              <a:rPr lang="en-US" b="1" dirty="0" smtClean="0">
                <a:solidFill>
                  <a:srgbClr val="FF0000"/>
                </a:solidFill>
              </a:rPr>
              <a:t>Elements of primary health care identified at</a:t>
            </a:r>
          </a:p>
          <a:p>
            <a:pPr marL="514350" indent="-514350" algn="l">
              <a:lnSpc>
                <a:spcPct val="170000"/>
              </a:lnSpc>
              <a:buAutoNum type="arabicPeriod"/>
            </a:pPr>
            <a:r>
              <a:rPr lang="en-US" b="1" dirty="0" smtClean="0"/>
              <a:t>The promotion of adequate nutrition </a:t>
            </a:r>
          </a:p>
          <a:p>
            <a:pPr marL="514350" indent="-514350" algn="l">
              <a:lnSpc>
                <a:spcPct val="170000"/>
              </a:lnSpc>
              <a:buAutoNum type="arabicPeriod"/>
            </a:pPr>
            <a:r>
              <a:rPr lang="en-US" b="1" dirty="0" smtClean="0"/>
              <a:t>2. The promotion of an adequate supply of safe water </a:t>
            </a:r>
          </a:p>
          <a:p>
            <a:pPr marL="514350" indent="-514350" algn="l">
              <a:lnSpc>
                <a:spcPct val="170000"/>
              </a:lnSpc>
              <a:buAutoNum type="arabicPeriod"/>
            </a:pPr>
            <a:r>
              <a:rPr lang="en-US" b="1" dirty="0" smtClean="0"/>
              <a:t>3. The provision of basic sanitation </a:t>
            </a:r>
          </a:p>
          <a:p>
            <a:pPr marL="514350" indent="-514350" algn="l">
              <a:lnSpc>
                <a:spcPct val="170000"/>
              </a:lnSpc>
              <a:buAutoNum type="arabicPeriod"/>
            </a:pPr>
            <a:r>
              <a:rPr lang="en-US" b="1" dirty="0" smtClean="0"/>
              <a:t>4. Maternal and child care and family planning services. 5.Immunization against major infection disease. </a:t>
            </a:r>
            <a:endParaRPr lang="ar-EG"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571480"/>
            <a:ext cx="8686800" cy="5508645"/>
          </a:xfrm>
        </p:spPr>
        <p:txBody>
          <a:bodyPr>
            <a:noAutofit/>
          </a:bodyPr>
          <a:lstStyle/>
          <a:p>
            <a:pPr algn="l">
              <a:lnSpc>
                <a:spcPct val="150000"/>
              </a:lnSpc>
              <a:buNone/>
            </a:pPr>
            <a:r>
              <a:rPr lang="en-US" sz="3600" b="1" dirty="0" smtClean="0"/>
              <a:t>6. The prevention and control of locally endemic diseases. </a:t>
            </a:r>
          </a:p>
          <a:p>
            <a:pPr algn="l">
              <a:lnSpc>
                <a:spcPct val="150000"/>
              </a:lnSpc>
              <a:buNone/>
            </a:pPr>
            <a:r>
              <a:rPr lang="en-US" sz="3600" b="1" dirty="0" smtClean="0"/>
              <a:t>7. Education with regard to health problems including methods of prevention and control. </a:t>
            </a:r>
          </a:p>
          <a:p>
            <a:pPr algn="l">
              <a:lnSpc>
                <a:spcPct val="150000"/>
              </a:lnSpc>
              <a:buNone/>
            </a:pPr>
            <a:r>
              <a:rPr lang="en-US" sz="3600" b="1" dirty="0" smtClean="0"/>
              <a:t>8. Appropriate treatment for common disease and injury.</a:t>
            </a:r>
            <a:endParaRPr lang="ar-EG" sz="36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a:lnSpc>
                <a:spcPct val="150000"/>
              </a:lnSpc>
              <a:buNone/>
            </a:pPr>
            <a:r>
              <a:rPr lang="en-US" b="1" dirty="0" smtClean="0">
                <a:solidFill>
                  <a:srgbClr val="FF0000"/>
                </a:solidFill>
              </a:rPr>
              <a:t>Definition of prevention: </a:t>
            </a:r>
          </a:p>
          <a:p>
            <a:pPr algn="l" rtl="0">
              <a:lnSpc>
                <a:spcPct val="150000"/>
              </a:lnSpc>
              <a:buNone/>
            </a:pPr>
            <a:r>
              <a:rPr lang="en-US" b="1" dirty="0" smtClean="0"/>
              <a:t>Prevention refers to those activities designed to protect from disease and its consequences in order to understand the concept of prevention the classic definition delineating three levels of prevention.</a:t>
            </a:r>
            <a:endParaRPr lang="ar-EG"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0"/>
            <a:ext cx="8686800" cy="6080125"/>
          </a:xfrm>
        </p:spPr>
        <p:txBody>
          <a:bodyPr>
            <a:normAutofit fontScale="92500" lnSpcReduction="10000"/>
          </a:bodyPr>
          <a:lstStyle/>
          <a:p>
            <a:pPr algn="l">
              <a:lnSpc>
                <a:spcPct val="150000"/>
              </a:lnSpc>
              <a:buNone/>
            </a:pPr>
            <a:r>
              <a:rPr lang="en-US" b="1" dirty="0" smtClean="0">
                <a:solidFill>
                  <a:srgbClr val="FF0000"/>
                </a:solidFill>
              </a:rPr>
              <a:t>Levels of prevention</a:t>
            </a:r>
          </a:p>
          <a:p>
            <a:pPr algn="l">
              <a:lnSpc>
                <a:spcPct val="150000"/>
              </a:lnSpc>
              <a:buNone/>
            </a:pPr>
            <a:r>
              <a:rPr lang="en-US" b="1" dirty="0" smtClean="0">
                <a:solidFill>
                  <a:srgbClr val="FF0000"/>
                </a:solidFill>
              </a:rPr>
              <a:t>Primary Prevention</a:t>
            </a:r>
            <a:r>
              <a:rPr lang="en-US" b="1" dirty="0" smtClean="0"/>
              <a:t>:</a:t>
            </a:r>
          </a:p>
          <a:p>
            <a:pPr algn="just" rtl="0">
              <a:lnSpc>
                <a:spcPct val="150000"/>
              </a:lnSpc>
              <a:buNone/>
            </a:pPr>
            <a:r>
              <a:rPr lang="en-US" b="1" dirty="0" smtClean="0"/>
              <a:t>          Primary prevention is those activities carried out to prevent disease, disability and injury; health education is a major strategy in primary prevention, research has indicated that health education affects health behavior choice and change                                                                                      </a:t>
            </a:r>
            <a:r>
              <a:rPr lang="en-US" dirty="0" smtClean="0"/>
              <a:t>.</a:t>
            </a:r>
            <a:endParaRPr lang="ar-EG"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85728"/>
            <a:ext cx="8686800" cy="6215106"/>
          </a:xfrm>
        </p:spPr>
        <p:txBody>
          <a:bodyPr/>
          <a:lstStyle/>
          <a:p>
            <a:pPr algn="l">
              <a:lnSpc>
                <a:spcPct val="150000"/>
              </a:lnSpc>
              <a:buNone/>
            </a:pPr>
            <a:r>
              <a:rPr lang="en-US" b="1" dirty="0" smtClean="0"/>
              <a:t>Examples:</a:t>
            </a:r>
          </a:p>
          <a:p>
            <a:pPr algn="just" rtl="0">
              <a:lnSpc>
                <a:spcPct val="150000"/>
              </a:lnSpc>
              <a:buNone/>
            </a:pPr>
            <a:r>
              <a:rPr lang="en-US" b="1" dirty="0" smtClean="0"/>
              <a:t>a. Mandatory immunization of children belonging to the age range of 0 – 50 months old to control acute infection diseases.</a:t>
            </a:r>
          </a:p>
          <a:p>
            <a:pPr algn="just" rtl="0">
              <a:lnSpc>
                <a:spcPct val="150000"/>
              </a:lnSpc>
              <a:buNone/>
            </a:pPr>
            <a:r>
              <a:rPr lang="en-US" b="1" dirty="0" smtClean="0"/>
              <a:t>b. Minimizing contamination of the work or general environment by smoke, chemical pollutants and excessive noise.</a:t>
            </a:r>
            <a:endParaRPr lang="ar-EG"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42918"/>
            <a:ext cx="8686800" cy="5437207"/>
          </a:xfrm>
        </p:spPr>
        <p:txBody>
          <a:bodyPr>
            <a:normAutofit fontScale="92500" lnSpcReduction="10000"/>
          </a:bodyPr>
          <a:lstStyle/>
          <a:p>
            <a:pPr algn="just" rtl="0">
              <a:lnSpc>
                <a:spcPct val="150000"/>
              </a:lnSpc>
              <a:buNone/>
            </a:pPr>
            <a:r>
              <a:rPr lang="en-US" b="1" dirty="0" smtClean="0">
                <a:solidFill>
                  <a:srgbClr val="FF0000"/>
                </a:solidFill>
              </a:rPr>
              <a:t>Types of Primary prevention </a:t>
            </a:r>
          </a:p>
          <a:p>
            <a:pPr algn="just" rtl="0">
              <a:lnSpc>
                <a:spcPct val="150000"/>
              </a:lnSpc>
              <a:buNone/>
            </a:pPr>
            <a:r>
              <a:rPr lang="en-US" b="1" dirty="0" smtClean="0"/>
              <a:t>A - Health promotion:- Is any activity undertaken for the purpose of achieving a higher level of health and well being . It is directed toward improving and actualizing health potential of individual's families groups and communities . Examples:* Increase physical activity. *Improved nutrition. *Family planning.</a:t>
            </a:r>
            <a:endParaRPr lang="ar-EG"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0" y="1928802"/>
            <a:ext cx="8686800" cy="838200"/>
          </a:xfrm>
        </p:spPr>
        <p:txBody>
          <a:bodyPr>
            <a:normAutofit fontScale="90000"/>
          </a:bodyPr>
          <a:lstStyle/>
          <a:p>
            <a:pPr algn="ctr"/>
            <a:r>
              <a:rPr lang="en-US" sz="6600" b="1" dirty="0" smtClean="0"/>
              <a:t>Prepared by </a:t>
            </a:r>
            <a:endParaRPr lang="ar-EG" sz="6600" b="1" dirty="0"/>
          </a:p>
        </p:txBody>
      </p:sp>
      <p:sp>
        <p:nvSpPr>
          <p:cNvPr id="6" name="Content Placeholder 5"/>
          <p:cNvSpPr>
            <a:spLocks noGrp="1"/>
          </p:cNvSpPr>
          <p:nvPr>
            <p:ph idx="1"/>
          </p:nvPr>
        </p:nvSpPr>
        <p:spPr>
          <a:xfrm>
            <a:off x="0" y="3429000"/>
            <a:ext cx="8686800" cy="830997"/>
          </a:xfrm>
          <a:prstGeom prst="rect">
            <a:avLst/>
          </a:prstGeom>
          <a:noFill/>
        </p:spPr>
        <p:txBody>
          <a:bodyPr wrap="square" lIns="91440" tIns="45720" rIns="91440" bIns="45720">
            <a:spAutoFit/>
          </a:bodyPr>
          <a:lstStyle/>
          <a:p>
            <a:pPr algn="ctr">
              <a:buNone/>
            </a:pPr>
            <a:r>
              <a:rPr lang="en-US" sz="4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Dr : </a:t>
            </a:r>
            <a:r>
              <a:rPr lang="en-US" sz="4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-sabra </a:t>
            </a:r>
            <a:r>
              <a:rPr lang="en-US" sz="4800" b="1" cap="none" spc="0"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Mohamed Ahmed</a:t>
            </a:r>
            <a:endParaRPr lang="en-US" sz="4800" b="1" cap="none" spc="0" dirty="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rtl="0">
              <a:lnSpc>
                <a:spcPct val="150000"/>
              </a:lnSpc>
              <a:buNone/>
            </a:pPr>
            <a:r>
              <a:rPr lang="en-US" sz="4800" b="1" dirty="0" smtClean="0"/>
              <a:t>* Reduced family violence. </a:t>
            </a:r>
          </a:p>
          <a:p>
            <a:pPr algn="just" rtl="0">
              <a:lnSpc>
                <a:spcPct val="150000"/>
              </a:lnSpc>
              <a:buFont typeface="Arial" pitchFamily="34" charset="0"/>
              <a:buChar char="•"/>
            </a:pPr>
            <a:r>
              <a:rPr lang="en-US" sz="4800" b="1" dirty="0" smtClean="0"/>
              <a:t>Marriage counseling and sex education. </a:t>
            </a:r>
          </a:p>
          <a:p>
            <a:pPr algn="just" rtl="0">
              <a:lnSpc>
                <a:spcPct val="150000"/>
              </a:lnSpc>
              <a:buFont typeface="Arial" pitchFamily="34" charset="0"/>
              <a:buChar char="•"/>
            </a:pPr>
            <a:r>
              <a:rPr lang="en-US" sz="4800" b="1" dirty="0" smtClean="0"/>
              <a:t>*Improved mental health.</a:t>
            </a:r>
            <a:endParaRPr lang="ar-EG" sz="4800" b="1"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rtl="0">
              <a:lnSpc>
                <a:spcPct val="150000"/>
              </a:lnSpc>
              <a:buNone/>
            </a:pPr>
            <a:r>
              <a:rPr lang="en-US" b="1" dirty="0" smtClean="0"/>
              <a:t>      B- Specific Protection:- Refer to activities designed to actively prevent disease, detect illness early, or maintain functioning within the constrain the illness. For examples: Protection against occupational hazards. Attention to personal hygiene, Protection from accidents. Use of specific nutrients .</a:t>
            </a:r>
            <a:endParaRPr lang="ar-EG"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rtl="0">
              <a:lnSpc>
                <a:spcPct val="150000"/>
              </a:lnSpc>
              <a:buNone/>
            </a:pPr>
            <a:r>
              <a:rPr lang="en-US" b="1" dirty="0" smtClean="0"/>
              <a:t>       Secondary Prevention: - Secondary prevention is those activities related to early detection and treatment, it focuses on clinical screening to detect disease in its early stage and involves in depth interviewing, taking history and physical examination.</a:t>
            </a:r>
            <a:endParaRPr lang="ar-EG"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pPr algn="just" rtl="0">
              <a:lnSpc>
                <a:spcPct val="150000"/>
              </a:lnSpc>
              <a:buNone/>
            </a:pPr>
            <a:r>
              <a:rPr lang="en-US" b="1" dirty="0" smtClean="0"/>
              <a:t>		Secondary Prevention includes two phases (1)Early diagnosis and prompt treatment include: Case finding measures, individual and mass, screening survey, Selective examination </a:t>
            </a:r>
          </a:p>
          <a:p>
            <a:pPr algn="just" rtl="0">
              <a:lnSpc>
                <a:spcPct val="150000"/>
              </a:lnSpc>
              <a:buNone/>
            </a:pPr>
            <a:r>
              <a:rPr lang="en-US" b="1" dirty="0" smtClean="0"/>
              <a:t>    (2) Disability Limitation: an adequate treatment to arrest the disease process, to prevent further complication and sequels.</a:t>
            </a:r>
            <a:endParaRPr lang="ar-EG"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rtl="0">
              <a:lnSpc>
                <a:spcPct val="150000"/>
              </a:lnSpc>
              <a:buNone/>
            </a:pPr>
            <a:r>
              <a:rPr lang="en-US" b="1" dirty="0" smtClean="0"/>
              <a:t> 		Examples of secondary prevention:- Screening for hypothyroidism in the neonatal period, Screening for hemoglobin particularly sickle cell and </a:t>
            </a:r>
            <a:r>
              <a:rPr lang="en-US" b="1" dirty="0" err="1" smtClean="0"/>
              <a:t>thalassaemia</a:t>
            </a:r>
            <a:r>
              <a:rPr lang="en-US" b="1" dirty="0" smtClean="0"/>
              <a:t>, screening all children for growth limiting disorders</a:t>
            </a:r>
            <a:endParaRPr lang="ar-EG"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85728"/>
            <a:ext cx="8686800" cy="6072230"/>
          </a:xfrm>
        </p:spPr>
        <p:txBody>
          <a:bodyPr>
            <a:normAutofit lnSpcReduction="10000"/>
          </a:bodyPr>
          <a:lstStyle/>
          <a:p>
            <a:pPr algn="just" rtl="0">
              <a:lnSpc>
                <a:spcPct val="160000"/>
              </a:lnSpc>
              <a:buNone/>
            </a:pPr>
            <a:r>
              <a:rPr lang="en-US" b="1" dirty="0" smtClean="0"/>
              <a:t>Tertiary Prevention Is directed toward persons with clinically apparent disease . It aims to improve the quality of life for people with various diseases by limiting</a:t>
            </a:r>
          </a:p>
          <a:p>
            <a:pPr algn="just" rtl="0">
              <a:lnSpc>
                <a:spcPct val="160000"/>
              </a:lnSpc>
              <a:buNone/>
            </a:pPr>
            <a:r>
              <a:rPr lang="en-US" dirty="0" smtClean="0"/>
              <a:t>	complications and disabilities, reducing the severity and progression of disease, and providing rehabilitation (therapy to restore functionality and self-sufficiency).</a:t>
            </a:r>
            <a:endParaRPr lang="ar-EG"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428604"/>
            <a:ext cx="8686800" cy="5651521"/>
          </a:xfrm>
        </p:spPr>
        <p:txBody>
          <a:bodyPr>
            <a:normAutofit fontScale="85000" lnSpcReduction="10000"/>
          </a:bodyPr>
          <a:lstStyle/>
          <a:p>
            <a:pPr algn="just" rtl="0">
              <a:lnSpc>
                <a:spcPct val="170000"/>
              </a:lnSpc>
              <a:buNone/>
            </a:pPr>
            <a:r>
              <a:rPr lang="en-US" b="1" dirty="0" smtClean="0"/>
              <a:t>Tertiary Prevention efforts have demonstrated that it is possible to slow the natural course of some progressive diseases and prevent or delay many of the complications associated with chronic diseases such as arthritis (inflammation of the joints that causes pain, swelling, and stiffness), asthma (inflammation and obstruction of the airway that makes breathing difficult),heart disease, and diabetes.</a:t>
            </a:r>
            <a:endParaRPr lang="ar-EG"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index"/>
          <p:cNvPicPr>
            <a:picLocks noGrp="1" noChangeAspect="1" noChangeArrowheads="1"/>
          </p:cNvPicPr>
          <p:nvPr>
            <p:ph idx="1"/>
          </p:nvPr>
        </p:nvPicPr>
        <p:blipFill>
          <a:blip r:embed="rId2"/>
          <a:srcRect/>
          <a:stretch>
            <a:fillRect/>
          </a:stretch>
        </p:blipFill>
        <p:spPr bwMode="auto">
          <a:xfrm>
            <a:off x="0" y="0"/>
            <a:ext cx="9143999" cy="6858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571745"/>
            <a:ext cx="8686800" cy="1428760"/>
          </a:xfrm>
        </p:spPr>
        <p:txBody>
          <a:bodyPr>
            <a:normAutofit fontScale="77500" lnSpcReduction="20000"/>
          </a:bodyPr>
          <a:lstStyle/>
          <a:p>
            <a:pPr algn="ctr">
              <a:buNone/>
            </a:pPr>
            <a:r>
              <a:rPr lang="en-US" sz="9600" b="1" dirty="0" smtClean="0"/>
              <a:t>Primary health care</a:t>
            </a:r>
          </a:p>
          <a:p>
            <a:pPr>
              <a:buNone/>
            </a:pPr>
            <a:endParaRPr lang="ar-EG"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57166"/>
            <a:ext cx="8686800" cy="5722959"/>
          </a:xfrm>
        </p:spPr>
        <p:txBody>
          <a:bodyPr>
            <a:noAutofit/>
          </a:bodyPr>
          <a:lstStyle/>
          <a:p>
            <a:pPr algn="l">
              <a:buNone/>
            </a:pPr>
            <a:r>
              <a:rPr lang="en-US" b="1" dirty="0" smtClean="0">
                <a:solidFill>
                  <a:srgbClr val="FF0000"/>
                </a:solidFill>
              </a:rPr>
              <a:t>Primary health care</a:t>
            </a:r>
          </a:p>
          <a:p>
            <a:pPr algn="l">
              <a:buNone/>
            </a:pPr>
            <a:r>
              <a:rPr lang="en-US" b="1" dirty="0" smtClean="0"/>
              <a:t>Out line</a:t>
            </a:r>
          </a:p>
          <a:p>
            <a:pPr algn="l">
              <a:buNone/>
            </a:pPr>
            <a:r>
              <a:rPr lang="en-US" b="1" dirty="0" smtClean="0"/>
              <a:t>At the end of the lecture the student will be able to:-</a:t>
            </a:r>
          </a:p>
          <a:p>
            <a:pPr algn="l">
              <a:buNone/>
            </a:pPr>
            <a:r>
              <a:rPr lang="en-US" b="1" dirty="0" smtClean="0"/>
              <a:t> Define the term of primary health care.</a:t>
            </a:r>
          </a:p>
          <a:p>
            <a:pPr algn="l">
              <a:buNone/>
            </a:pPr>
            <a:r>
              <a:rPr lang="en-US" b="1" dirty="0" smtClean="0"/>
              <a:t> List goals of primary health care.</a:t>
            </a:r>
          </a:p>
          <a:p>
            <a:pPr algn="l">
              <a:buNone/>
            </a:pPr>
            <a:r>
              <a:rPr lang="en-US" b="1" dirty="0" smtClean="0"/>
              <a:t> List principles of primary health care.</a:t>
            </a:r>
          </a:p>
          <a:p>
            <a:pPr algn="l">
              <a:buNone/>
            </a:pPr>
            <a:r>
              <a:rPr lang="en-US" b="1" dirty="0" smtClean="0"/>
              <a:t> Enumerate elements of primary health care.</a:t>
            </a:r>
          </a:p>
          <a:p>
            <a:pPr algn="l">
              <a:buNone/>
            </a:pPr>
            <a:r>
              <a:rPr lang="en-US" b="1" dirty="0" smtClean="0"/>
              <a:t> Define the term of prevention</a:t>
            </a:r>
          </a:p>
          <a:p>
            <a:pPr algn="l">
              <a:buNone/>
            </a:pPr>
            <a:r>
              <a:rPr lang="en-US" b="1" dirty="0" smtClean="0"/>
              <a:t> Identify Levels of prevention</a:t>
            </a:r>
          </a:p>
          <a:p>
            <a:pPr algn="l">
              <a:buNone/>
            </a:pPr>
            <a:r>
              <a:rPr lang="en-US" b="1" dirty="0" smtClean="0"/>
              <a:t> Apply levels of prevention</a:t>
            </a:r>
            <a:endParaRPr lang="ar-EG" b="1"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357166"/>
            <a:ext cx="8686800" cy="5722959"/>
          </a:xfrm>
        </p:spPr>
        <p:txBody>
          <a:bodyPr>
            <a:normAutofit fontScale="47500" lnSpcReduction="20000"/>
          </a:bodyPr>
          <a:lstStyle/>
          <a:p>
            <a:pPr algn="l">
              <a:lnSpc>
                <a:spcPct val="160000"/>
              </a:lnSpc>
              <a:buNone/>
            </a:pPr>
            <a:r>
              <a:rPr lang="en-US" sz="5700" b="1" dirty="0" smtClean="0">
                <a:solidFill>
                  <a:srgbClr val="FF0000"/>
                </a:solidFill>
              </a:rPr>
              <a:t>Introduction:-</a:t>
            </a:r>
          </a:p>
          <a:p>
            <a:pPr algn="just" rtl="0">
              <a:lnSpc>
                <a:spcPct val="160000"/>
              </a:lnSpc>
              <a:buNone/>
            </a:pPr>
            <a:r>
              <a:rPr lang="en-US" sz="5100" b="1" dirty="0" smtClean="0"/>
              <a:t>Primary health care, often abbreviated as PHC it was accepted by the member countries of WHO as the key to achieving the goal of health for all. Selective Primary health care is a form of primary health care in which diseases are more specifically targeted in developing countries to initiate the process of primary health care. In developing primary health care, which is the ultimate goal, selective primary health care can be Avery useful tool in helping to alleviate some of the more pressing issues</a:t>
            </a:r>
            <a:r>
              <a:rPr lang="en-US" b="1" i="1" dirty="0" smtClean="0"/>
              <a:t>.</a:t>
            </a:r>
            <a:endParaRPr lang="ar-EG" b="1"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l">
              <a:lnSpc>
                <a:spcPct val="150000"/>
              </a:lnSpc>
              <a:buNone/>
            </a:pPr>
            <a:r>
              <a:rPr lang="en-US" b="1" dirty="0" smtClean="0">
                <a:solidFill>
                  <a:srgbClr val="FF0000"/>
                </a:solidFill>
              </a:rPr>
              <a:t>Definition Primary health care</a:t>
            </a:r>
          </a:p>
          <a:p>
            <a:pPr algn="just">
              <a:lnSpc>
                <a:spcPct val="150000"/>
              </a:lnSpc>
              <a:buNone/>
            </a:pPr>
            <a:r>
              <a:rPr lang="en-US" b="1" dirty="0" smtClean="0"/>
              <a:t>Primary Health Care is defined as a first level of contact with the health system to promote health, prevent disease, and care for common illnesses, and mange ongoing health problems.</a:t>
            </a:r>
            <a:endParaRPr lang="ar-EG" b="1"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285728"/>
            <a:ext cx="8686800" cy="6215106"/>
          </a:xfrm>
        </p:spPr>
        <p:txBody>
          <a:bodyPr>
            <a:noAutofit/>
          </a:bodyPr>
          <a:lstStyle/>
          <a:p>
            <a:pPr algn="l">
              <a:lnSpc>
                <a:spcPct val="160000"/>
              </a:lnSpc>
              <a:buNone/>
            </a:pPr>
            <a:r>
              <a:rPr lang="en-US" sz="2800" b="1" dirty="0" smtClean="0">
                <a:solidFill>
                  <a:srgbClr val="FF0000"/>
                </a:solidFill>
              </a:rPr>
              <a:t>Goal:</a:t>
            </a:r>
          </a:p>
          <a:p>
            <a:pPr algn="l">
              <a:lnSpc>
                <a:spcPct val="160000"/>
              </a:lnSpc>
              <a:buNone/>
            </a:pPr>
            <a:r>
              <a:rPr lang="en-US" sz="2800" b="1" dirty="0" smtClean="0"/>
              <a:t> The global goal as stated in the Alma Ata Declaration is Health for all by the year 2000 through self-reliance.</a:t>
            </a:r>
          </a:p>
          <a:p>
            <a:pPr algn="l">
              <a:lnSpc>
                <a:spcPct val="160000"/>
              </a:lnSpc>
              <a:buNone/>
            </a:pPr>
            <a:r>
              <a:rPr lang="en-US" sz="2800" b="1" dirty="0" smtClean="0"/>
              <a:t> Health begins at home, in schools and in the workplace because it is there where people live and work that health is made or broken.</a:t>
            </a:r>
          </a:p>
          <a:p>
            <a:pPr algn="l">
              <a:lnSpc>
                <a:spcPct val="160000"/>
              </a:lnSpc>
              <a:buNone/>
            </a:pPr>
            <a:r>
              <a:rPr lang="en-US" sz="2800" b="1" dirty="0" smtClean="0"/>
              <a:t> It also means that people will use better approaches than they do now for preventing diseases and alleviating unavoidable disease and</a:t>
            </a:r>
            <a:endParaRPr lang="ar-EG" sz="28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714356"/>
            <a:ext cx="8686800" cy="5365769"/>
          </a:xfrm>
        </p:spPr>
        <p:txBody>
          <a:bodyPr>
            <a:noAutofit/>
          </a:bodyPr>
          <a:lstStyle/>
          <a:p>
            <a:pPr algn="l">
              <a:lnSpc>
                <a:spcPct val="150000"/>
              </a:lnSpc>
              <a:buNone/>
            </a:pPr>
            <a:r>
              <a:rPr lang="en-US" b="1" dirty="0" smtClean="0"/>
              <a:t>disability and have better ways of growing up, growing old and dying gracefully.</a:t>
            </a:r>
          </a:p>
          <a:p>
            <a:pPr algn="l">
              <a:lnSpc>
                <a:spcPct val="150000"/>
              </a:lnSpc>
              <a:buNone/>
            </a:pPr>
            <a:r>
              <a:rPr lang="en-US" b="1" dirty="0" smtClean="0"/>
              <a:t> It also means that here will be even distribution among the population of whatever resources for health are available.</a:t>
            </a:r>
          </a:p>
          <a:p>
            <a:pPr algn="l">
              <a:lnSpc>
                <a:spcPct val="150000"/>
              </a:lnSpc>
              <a:buNone/>
            </a:pPr>
            <a:r>
              <a:rPr lang="en-US" b="1" dirty="0" smtClean="0"/>
              <a:t> It means that essential health services will be accessible to all individuals and families in an acceptable and affordable way.</a:t>
            </a:r>
            <a:endParaRPr lang="ar-EG" b="1"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r" rtl="0">
              <a:lnSpc>
                <a:spcPct val="150000"/>
              </a:lnSpc>
              <a:buNone/>
            </a:pPr>
            <a:r>
              <a:rPr lang="en-US" b="1" dirty="0" smtClean="0">
                <a:solidFill>
                  <a:srgbClr val="FF0000"/>
                </a:solidFill>
              </a:rPr>
              <a:t>Principles of primary health care are:</a:t>
            </a:r>
          </a:p>
          <a:p>
            <a:pPr algn="just" rtl="0">
              <a:lnSpc>
                <a:spcPct val="150000"/>
              </a:lnSpc>
              <a:buNone/>
            </a:pPr>
            <a:r>
              <a:rPr lang="en-US" b="1" dirty="0" smtClean="0"/>
              <a:t>1-Equitabledistribution of PHC: – according this principle, the primary care must be given to all individuals in equal amount in community irrespective of their gender, age, caste, color, </a:t>
            </a:r>
            <a:r>
              <a:rPr lang="ar-EG" b="1" dirty="0" smtClean="0"/>
              <a:t> </a:t>
            </a:r>
            <a:r>
              <a:rPr lang="en-US" b="1" dirty="0" smtClean="0"/>
              <a:t>urban/rural location and social class.</a:t>
            </a:r>
            <a:endParaRPr lang="ar-EG" b="1"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rek">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62</TotalTime>
  <Words>1099</Words>
  <Application>Microsoft Office PowerPoint</Application>
  <PresentationFormat>On-screen Show (4:3)</PresentationFormat>
  <Paragraphs>72</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Trek</vt:lpstr>
      <vt:lpstr>PowerPoint Presentation</vt:lpstr>
      <vt:lpstr>Prepared by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AL-MOMEN</dc:creator>
  <cp:lastModifiedBy>AL-MOMEN</cp:lastModifiedBy>
  <cp:revision>9</cp:revision>
  <dcterms:created xsi:type="dcterms:W3CDTF">2017-02-13T19:48:47Z</dcterms:created>
  <dcterms:modified xsi:type="dcterms:W3CDTF">2020-04-27T23:23:01Z</dcterms:modified>
</cp:coreProperties>
</file>