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22421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7185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4635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2363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25892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03718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92519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28660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3660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99977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1535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B6585-B7F6-4CBB-B570-CD28B34B2F2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A3A9F-F1D7-478D-BD34-B16C1B7DA80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4358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C00000"/>
                </a:solidFill>
              </a:rPr>
              <a:t>Measuring blood glucose level</a:t>
            </a:r>
            <a:endParaRPr lang="ar-EG" sz="54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dirty="0" smtClean="0"/>
              <a:t>Prepared by</a:t>
            </a:r>
            <a:r>
              <a:rPr lang="en-US" sz="4000" dirty="0" smtClean="0"/>
              <a:t>/</a:t>
            </a:r>
          </a:p>
          <a:p>
            <a:r>
              <a:rPr lang="en-US" sz="4000" dirty="0" smtClean="0"/>
              <a:t>Mona </a:t>
            </a:r>
            <a:r>
              <a:rPr lang="en-US" sz="4000" dirty="0" err="1" smtClean="0"/>
              <a:t>Abd</a:t>
            </a:r>
            <a:r>
              <a:rPr lang="en-US" sz="4000" smtClean="0"/>
              <a:t> EL-Nasser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53898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412776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200" dirty="0"/>
              <a:t>4-Determine if blood glucose meter needs </a:t>
            </a:r>
            <a:r>
              <a:rPr lang="en-US" sz="3200" dirty="0" smtClean="0"/>
              <a:t>to be </a:t>
            </a:r>
            <a:r>
              <a:rPr lang="en-US" sz="3200" dirty="0"/>
              <a:t>calibrated.</a:t>
            </a:r>
          </a:p>
          <a:p>
            <a:pPr algn="l" rtl="0"/>
            <a:r>
              <a:rPr lang="en-US" sz="3200" dirty="0"/>
              <a:t>5-Identify patient and introduce your </a:t>
            </a:r>
            <a:r>
              <a:rPr lang="en-US" sz="3200" dirty="0" smtClean="0"/>
              <a:t>self</a:t>
            </a:r>
          </a:p>
          <a:p>
            <a:pPr algn="l" rtl="0"/>
            <a:r>
              <a:rPr lang="en-US" sz="3200" dirty="0"/>
              <a:t>6-Explain procedure to </a:t>
            </a:r>
            <a:r>
              <a:rPr lang="en-US" sz="3200" dirty="0" smtClean="0"/>
              <a:t>patient</a:t>
            </a:r>
          </a:p>
          <a:p>
            <a:pPr algn="l" rtl="0"/>
            <a:r>
              <a:rPr lang="en-US" sz="3200" dirty="0"/>
              <a:t>7-Maintain body mechanics and </a:t>
            </a:r>
            <a:r>
              <a:rPr lang="en-US" sz="3200" dirty="0" smtClean="0"/>
              <a:t>privacy</a:t>
            </a:r>
          </a:p>
          <a:p>
            <a:pPr algn="l" rtl="0"/>
            <a:r>
              <a:rPr lang="en-US" sz="3200" dirty="0"/>
              <a:t>8-Assess patient’s sites for skin </a:t>
            </a:r>
            <a:r>
              <a:rPr lang="en-US" sz="3200" dirty="0" smtClean="0"/>
              <a:t>puncture</a:t>
            </a:r>
          </a:p>
          <a:p>
            <a:pPr algn="l" rtl="0"/>
            <a:r>
              <a:rPr lang="en-US" sz="3200" dirty="0"/>
              <a:t>9-Perform hand hygiene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2956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1256965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dirty="0"/>
              <a:t>10-Have patient wash hands with soap </a:t>
            </a:r>
            <a:r>
              <a:rPr lang="en-US" sz="2800" dirty="0" smtClean="0"/>
              <a:t>and</a:t>
            </a:r>
            <a:r>
              <a:rPr lang="en-US" sz="2800" dirty="0"/>
              <a:t> warm water,</a:t>
            </a:r>
          </a:p>
          <a:p>
            <a:pPr algn="l" rtl="0"/>
            <a:r>
              <a:rPr lang="en-US" sz="2800" dirty="0" smtClean="0"/>
              <a:t>and </a:t>
            </a:r>
            <a:r>
              <a:rPr lang="en-US" sz="2800" dirty="0">
                <a:solidFill>
                  <a:srgbClr val="FF0000"/>
                </a:solidFill>
              </a:rPr>
              <a:t>position</a:t>
            </a:r>
            <a:r>
              <a:rPr lang="en-US" sz="2800" dirty="0"/>
              <a:t> </a:t>
            </a:r>
            <a:r>
              <a:rPr lang="en-US" sz="2800" dirty="0" smtClean="0"/>
              <a:t>the patient </a:t>
            </a:r>
            <a:r>
              <a:rPr lang="en-US" sz="2800" dirty="0"/>
              <a:t>comfortably in a </a:t>
            </a:r>
            <a:r>
              <a:rPr lang="en-US" sz="2800" dirty="0" smtClean="0">
                <a:solidFill>
                  <a:srgbClr val="FF0000"/>
                </a:solidFill>
              </a:rPr>
              <a:t>semi-up   right position </a:t>
            </a:r>
            <a:r>
              <a:rPr lang="en-US" sz="2800" dirty="0">
                <a:solidFill>
                  <a:srgbClr val="FF0000"/>
                </a:solidFill>
              </a:rPr>
              <a:t>in bed or upright in a chair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</a:p>
          <a:p>
            <a:pPr algn="l" rtl="0"/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  <a:p>
            <a:pPr algn="l" rtl="0"/>
            <a:r>
              <a:rPr lang="en-US" sz="2800" dirty="0" smtClean="0"/>
              <a:t>Encourage </a:t>
            </a:r>
            <a:r>
              <a:rPr lang="en-US" sz="2800" dirty="0"/>
              <a:t>patient to </a:t>
            </a:r>
            <a:r>
              <a:rPr lang="en-US" sz="2800" dirty="0">
                <a:solidFill>
                  <a:srgbClr val="FF0000"/>
                </a:solidFill>
              </a:rPr>
              <a:t>keep hands warm.</a:t>
            </a:r>
          </a:p>
          <a:p>
            <a:pPr algn="l" rtl="0"/>
            <a:r>
              <a:rPr lang="en-US" sz="2800" dirty="0"/>
              <a:t>Hospital policy may require use of </a:t>
            </a:r>
            <a:r>
              <a:rPr lang="en-US" sz="2800" dirty="0">
                <a:solidFill>
                  <a:srgbClr val="FF0000"/>
                </a:solidFill>
              </a:rPr>
              <a:t>alcohol</a:t>
            </a:r>
          </a:p>
          <a:p>
            <a:pPr algn="l" rtl="0"/>
            <a:r>
              <a:rPr lang="en-US" sz="2800" dirty="0">
                <a:solidFill>
                  <a:srgbClr val="FF0000"/>
                </a:solidFill>
              </a:rPr>
              <a:t>swab only not water</a:t>
            </a:r>
            <a:r>
              <a:rPr lang="en-US" sz="2800" dirty="0"/>
              <a:t>, to clean the </a:t>
            </a:r>
            <a:r>
              <a:rPr lang="en-US" sz="2800" dirty="0" smtClean="0"/>
              <a:t>puncture site</a:t>
            </a: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21889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836712"/>
            <a:ext cx="698477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/>
              <a:t>11-Ensure that puncture site is </a:t>
            </a:r>
            <a:r>
              <a:rPr lang="en-US" sz="2400" dirty="0" smtClean="0"/>
              <a:t>completely</a:t>
            </a:r>
            <a:r>
              <a:rPr lang="en-US" sz="2400" dirty="0"/>
              <a:t> dry prior to skin puncture</a:t>
            </a:r>
          </a:p>
          <a:p>
            <a:pPr algn="l" rtl="0"/>
            <a:r>
              <a:rPr lang="en-US" dirty="0" smtClean="0"/>
              <a:t>.</a:t>
            </a:r>
          </a:p>
          <a:p>
            <a:pPr algn="l" rtl="0"/>
            <a:r>
              <a:rPr lang="en-US" sz="2400" dirty="0"/>
              <a:t>12-Remove a reagent strip from the container</a:t>
            </a:r>
          </a:p>
          <a:p>
            <a:pPr algn="l" rtl="0"/>
            <a:r>
              <a:rPr lang="en-US" sz="2400" dirty="0"/>
              <a:t>and reseal the container cap</a:t>
            </a:r>
            <a:r>
              <a:rPr lang="en-US" sz="2400" dirty="0">
                <a:solidFill>
                  <a:srgbClr val="FF0000"/>
                </a:solidFill>
              </a:rPr>
              <a:t>. Do not </a:t>
            </a:r>
            <a:r>
              <a:rPr lang="en-US" sz="2400" dirty="0"/>
              <a:t>touch the</a:t>
            </a:r>
          </a:p>
          <a:p>
            <a:pPr algn="l" rtl="0"/>
            <a:r>
              <a:rPr lang="en-US" sz="2400" dirty="0"/>
              <a:t>test pad portion of the reagent strip</a:t>
            </a:r>
          </a:p>
          <a:p>
            <a:pPr algn="l" rtl="0"/>
            <a:endParaRPr lang="en-US" sz="2400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ar-EG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7" y="3314314"/>
            <a:ext cx="6408712" cy="1914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451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3341" y="980728"/>
            <a:ext cx="79208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/>
              <a:t>13-Follow the manufacturer’s instructions </a:t>
            </a:r>
            <a:r>
              <a:rPr lang="en-US" sz="2400" dirty="0" smtClean="0"/>
              <a:t>to prepare </a:t>
            </a:r>
            <a:r>
              <a:rPr lang="en-US" sz="2400" dirty="0"/>
              <a:t>the meter for measurement.</a:t>
            </a:r>
            <a:endParaRPr lang="ar-EG" sz="2400" dirty="0"/>
          </a:p>
          <a:p>
            <a:pPr algn="l" rtl="0"/>
            <a:r>
              <a:rPr lang="en-US" sz="2400" dirty="0"/>
              <a:t>14-Place the unused reagent strip </a:t>
            </a:r>
            <a:r>
              <a:rPr lang="en-US" sz="2400" dirty="0" smtClean="0"/>
              <a:t>in the </a:t>
            </a:r>
            <a:r>
              <a:rPr lang="en-US" sz="2400" dirty="0"/>
              <a:t>glucometer</a:t>
            </a:r>
          </a:p>
          <a:p>
            <a:pPr algn="l" rtl="0"/>
            <a:r>
              <a:rPr lang="en-US" sz="2400" dirty="0"/>
              <a:t>15-Apply </a:t>
            </a:r>
            <a:r>
              <a:rPr lang="en-US" sz="2400" dirty="0">
                <a:solidFill>
                  <a:srgbClr val="FF0000"/>
                </a:solidFill>
              </a:rPr>
              <a:t>non-sterile gloves</a:t>
            </a:r>
            <a:r>
              <a:rPr lang="en-US" sz="2400" dirty="0" smtClean="0"/>
              <a:t>.</a:t>
            </a:r>
          </a:p>
          <a:p>
            <a:pPr algn="l" rtl="0"/>
            <a:endParaRPr lang="en-US" sz="2400" dirty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/>
          </a:p>
          <a:p>
            <a:pPr algn="l" rtl="0"/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722563"/>
            <a:ext cx="3168352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619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908720"/>
            <a:ext cx="72008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/>
              <a:t>16-Keep area to be punctured in a dependent</a:t>
            </a:r>
          </a:p>
          <a:p>
            <a:pPr algn="l" rtl="0"/>
            <a:r>
              <a:rPr lang="en-US" sz="2400" dirty="0"/>
              <a:t>position. </a:t>
            </a:r>
            <a:r>
              <a:rPr lang="en-US" sz="2400" dirty="0">
                <a:solidFill>
                  <a:srgbClr val="FF0000"/>
                </a:solidFill>
              </a:rPr>
              <a:t>Do not milk or massage finger site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algn="l" rtl="0"/>
            <a:endParaRPr lang="en-US" dirty="0" smtClean="0">
              <a:solidFill>
                <a:srgbClr val="FF0000"/>
              </a:solidFill>
            </a:endParaRPr>
          </a:p>
          <a:p>
            <a:pPr algn="l" rtl="0"/>
            <a:r>
              <a:rPr lang="en-US" sz="2400" dirty="0"/>
              <a:t>17-Select appropriate puncture site and</a:t>
            </a:r>
          </a:p>
          <a:p>
            <a:pPr algn="l" rtl="0"/>
            <a:r>
              <a:rPr lang="en-US" sz="2400" dirty="0"/>
              <a:t>perform skin puncture. </a:t>
            </a:r>
            <a:r>
              <a:rPr lang="en-US" sz="2400" dirty="0">
                <a:solidFill>
                  <a:srgbClr val="FF0000"/>
                </a:solidFill>
              </a:rPr>
              <a:t>Avoid fingertip pads</a:t>
            </a:r>
            <a:r>
              <a:rPr lang="en-US" sz="2400" dirty="0"/>
              <a:t>;</a:t>
            </a:r>
          </a:p>
          <a:p>
            <a:pPr algn="l" rtl="0"/>
            <a:r>
              <a:rPr lang="en-US" sz="2400" dirty="0">
                <a:solidFill>
                  <a:srgbClr val="FF0000"/>
                </a:solidFill>
              </a:rPr>
              <a:t>use sides of finger</a:t>
            </a:r>
            <a:r>
              <a:rPr lang="en-US" sz="2400" dirty="0" smtClean="0"/>
              <a:t>.</a:t>
            </a:r>
          </a:p>
          <a:p>
            <a:pPr algn="l" rtl="0"/>
            <a:endParaRPr lang="en-US" sz="2400" dirty="0">
              <a:solidFill>
                <a:srgbClr val="FF0000"/>
              </a:solidFill>
            </a:endParaRPr>
          </a:p>
          <a:p>
            <a:pPr algn="l" rtl="0"/>
            <a:endParaRPr lang="en-US" sz="2400" dirty="0" smtClean="0">
              <a:solidFill>
                <a:srgbClr val="FF0000"/>
              </a:solidFill>
            </a:endParaRPr>
          </a:p>
          <a:p>
            <a:pPr algn="l" rtl="0"/>
            <a:endParaRPr lang="en-US" sz="2400" dirty="0">
              <a:solidFill>
                <a:srgbClr val="FF0000"/>
              </a:solidFill>
            </a:endParaRPr>
          </a:p>
          <a:p>
            <a:pPr algn="l" rtl="0"/>
            <a:endParaRPr lang="en-US" sz="2400" dirty="0" smtClean="0">
              <a:solidFill>
                <a:srgbClr val="FF0000"/>
              </a:solidFill>
            </a:endParaRPr>
          </a:p>
          <a:p>
            <a:pPr algn="l" rtl="0"/>
            <a:endParaRPr lang="ar-EG" sz="2400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940045"/>
            <a:ext cx="3240359" cy="1697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22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692696"/>
            <a:ext cx="69127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200" dirty="0">
                <a:solidFill>
                  <a:srgbClr val="FF0000"/>
                </a:solidFill>
              </a:rPr>
              <a:t>18-Gently squeeze </a:t>
            </a:r>
            <a:r>
              <a:rPr lang="en-US" sz="3200" dirty="0"/>
              <a:t>above the site to </a:t>
            </a:r>
            <a:r>
              <a:rPr lang="en-US" sz="3200" dirty="0" smtClean="0"/>
              <a:t>produce a </a:t>
            </a:r>
            <a:r>
              <a:rPr lang="en-US" sz="3200" dirty="0"/>
              <a:t>large droplet of blood</a:t>
            </a:r>
            <a:endParaRPr lang="ar-EG" sz="3200" dirty="0"/>
          </a:p>
          <a:p>
            <a:pPr algn="l" rtl="0"/>
            <a:endParaRPr lang="en-US" sz="3200" dirty="0" smtClean="0"/>
          </a:p>
          <a:p>
            <a:pPr algn="l" rtl="0"/>
            <a:endParaRPr lang="en-US" sz="3200" dirty="0"/>
          </a:p>
          <a:p>
            <a:pPr algn="l" rtl="0"/>
            <a:endParaRPr lang="en-US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636912"/>
            <a:ext cx="4896543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30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620688"/>
            <a:ext cx="71287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/>
              <a:t>19-Transfer the first drop of blood (or second</a:t>
            </a:r>
          </a:p>
          <a:p>
            <a:pPr algn="l" rtl="0"/>
            <a:r>
              <a:rPr lang="en-US" sz="2400" dirty="0"/>
              <a:t>drop if indicated by agency policy </a:t>
            </a:r>
            <a:r>
              <a:rPr lang="en-US" sz="2400" dirty="0" smtClean="0"/>
              <a:t>or</a:t>
            </a:r>
            <a:r>
              <a:rPr lang="en-US" sz="2400" dirty="0"/>
              <a:t> manufacturer’s </a:t>
            </a:r>
            <a:r>
              <a:rPr lang="en-US" sz="2400" dirty="0" smtClean="0"/>
              <a:t>instructions</a:t>
            </a:r>
            <a:r>
              <a:rPr lang="en-US" sz="2400" dirty="0"/>
              <a:t>) to the </a:t>
            </a:r>
            <a:r>
              <a:rPr lang="en-US" sz="2400" dirty="0" smtClean="0"/>
              <a:t>reagent</a:t>
            </a:r>
            <a:r>
              <a:rPr lang="en-US" sz="2400" dirty="0"/>
              <a:t> strip and apply following the </a:t>
            </a:r>
            <a:r>
              <a:rPr lang="en-US" sz="2400" dirty="0" smtClean="0"/>
              <a:t>manufacturer ’s instructions</a:t>
            </a:r>
            <a:endParaRPr lang="en-US" sz="2400" dirty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/>
          </a:p>
          <a:p>
            <a:pPr algn="l" rtl="0"/>
            <a:endParaRPr lang="en-US" sz="2400" dirty="0"/>
          </a:p>
          <a:p>
            <a:pPr algn="l" rtl="0"/>
            <a:r>
              <a:rPr lang="en-US" sz="2400" dirty="0" smtClean="0"/>
              <a:t>.</a:t>
            </a:r>
            <a:endParaRPr lang="ar-EG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852936"/>
            <a:ext cx="4824536" cy="2260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096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836712"/>
            <a:ext cx="7272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/>
              <a:t>20-Immediately </a:t>
            </a:r>
            <a:r>
              <a:rPr lang="en-US" sz="2400" dirty="0">
                <a:solidFill>
                  <a:srgbClr val="FF0000"/>
                </a:solidFill>
              </a:rPr>
              <a:t>press the timer on the meter</a:t>
            </a:r>
          </a:p>
          <a:p>
            <a:pPr algn="l" rtl="0"/>
            <a:r>
              <a:rPr lang="en-US" sz="2400" dirty="0" smtClean="0"/>
              <a:t>(unless it starts automatically with insertion of </a:t>
            </a:r>
            <a:r>
              <a:rPr lang="en-US" sz="2400" dirty="0"/>
              <a:t>reagent strip).</a:t>
            </a:r>
          </a:p>
          <a:p>
            <a:pPr algn="l" rtl="0"/>
            <a:r>
              <a:rPr lang="en-US" sz="2400" dirty="0">
                <a:solidFill>
                  <a:srgbClr val="FF0000"/>
                </a:solidFill>
              </a:rPr>
              <a:t>21-Apply pressure</a:t>
            </a:r>
            <a:r>
              <a:rPr lang="en-US" sz="2400" dirty="0"/>
              <a:t>, or ask patient to </a:t>
            </a:r>
            <a:r>
              <a:rPr lang="en-US" sz="2400" dirty="0" smtClean="0"/>
              <a:t>apply pressure</a:t>
            </a:r>
            <a:r>
              <a:rPr lang="en-US" sz="2400" dirty="0"/>
              <a:t>,</a:t>
            </a:r>
          </a:p>
          <a:p>
            <a:pPr algn="l" rtl="0"/>
            <a:endParaRPr lang="en-US" sz="2400" dirty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endParaRPr lang="ar-EG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852936"/>
            <a:ext cx="5688632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77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692696"/>
            <a:ext cx="73448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dirty="0"/>
              <a:t>22-Read the results on the unit display</a:t>
            </a:r>
            <a:r>
              <a:rPr lang="en-US" sz="2800" dirty="0" smtClean="0"/>
              <a:t>.</a:t>
            </a:r>
          </a:p>
          <a:p>
            <a:pPr algn="l" rtl="0"/>
            <a:endParaRPr lang="en-US" sz="2800" dirty="0"/>
          </a:p>
          <a:p>
            <a:pPr algn="l" rtl="0"/>
            <a:endParaRPr lang="en-US" sz="2800" dirty="0" smtClean="0"/>
          </a:p>
          <a:p>
            <a:pPr algn="l" rtl="0"/>
            <a:endParaRPr lang="en-US" sz="2800" dirty="0"/>
          </a:p>
          <a:p>
            <a:pPr algn="l" rtl="0"/>
            <a:endParaRPr lang="ar-EG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008188"/>
            <a:ext cx="6480720" cy="3365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137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3648" y="836712"/>
            <a:ext cx="60486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 smtClean="0"/>
              <a:t>23-Turn off the meter and dispose of the test</a:t>
            </a:r>
            <a:endParaRPr lang="en-US" sz="2400" dirty="0"/>
          </a:p>
          <a:p>
            <a:pPr algn="l" rtl="0"/>
            <a:r>
              <a:rPr lang="en-US" sz="2400" dirty="0"/>
              <a:t>strip, gauze, and lancet in sharp </a:t>
            </a:r>
            <a:r>
              <a:rPr lang="en-US" sz="2400" dirty="0" smtClean="0"/>
              <a:t>container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24-Remove non-sterile gloves and place</a:t>
            </a:r>
          </a:p>
          <a:p>
            <a:pPr algn="l" rtl="0"/>
            <a:r>
              <a:rPr lang="en-US" sz="2400" dirty="0"/>
              <a:t>them in the appropriate receptacle.</a:t>
            </a:r>
            <a:endParaRPr lang="en-US" sz="2400" dirty="0" smtClean="0"/>
          </a:p>
          <a:p>
            <a:pPr algn="l" rtl="0"/>
            <a:endParaRPr lang="en-US" sz="2400" dirty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814" y="3140968"/>
            <a:ext cx="3060340" cy="2578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777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6600" dirty="0" smtClean="0">
                <a:solidFill>
                  <a:schemeClr val="accent6">
                    <a:lumMod val="75000"/>
                  </a:schemeClr>
                </a:solidFill>
              </a:rPr>
              <a:t>Outlines</a:t>
            </a:r>
            <a:endParaRPr lang="ar-EG" sz="6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4400" dirty="0" smtClean="0"/>
              <a:t>Definition</a:t>
            </a:r>
            <a:endParaRPr lang="ar-EG" sz="4400" dirty="0" smtClean="0"/>
          </a:p>
          <a:p>
            <a:pPr algn="l" rtl="0"/>
            <a:r>
              <a:rPr lang="en-US" sz="4800" dirty="0" smtClean="0"/>
              <a:t>Purpose</a:t>
            </a:r>
            <a:endParaRPr lang="ar-EG" sz="4800" dirty="0" smtClean="0"/>
          </a:p>
          <a:p>
            <a:pPr algn="l" rtl="0"/>
            <a:r>
              <a:rPr lang="en-US" sz="4800" dirty="0" smtClean="0"/>
              <a:t>Equipment</a:t>
            </a:r>
            <a:endParaRPr lang="ar-EG" sz="4800" dirty="0" smtClean="0"/>
          </a:p>
          <a:p>
            <a:pPr algn="l" rtl="0"/>
            <a:r>
              <a:rPr lang="en-US" sz="4800" dirty="0" smtClean="0"/>
              <a:t>Procedure</a:t>
            </a:r>
            <a:endParaRPr lang="ar-EG" sz="4800" dirty="0"/>
          </a:p>
        </p:txBody>
      </p:sp>
    </p:spTree>
    <p:extLst>
      <p:ext uri="{BB962C8B-B14F-4D97-AF65-F5344CB8AC3E}">
        <p14:creationId xmlns:p14="http://schemas.microsoft.com/office/powerpoint/2010/main" val="225785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1340768"/>
            <a:ext cx="61926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200" dirty="0"/>
              <a:t>25-Perform hand </a:t>
            </a:r>
            <a:r>
              <a:rPr lang="en-US" sz="3200" dirty="0" smtClean="0"/>
              <a:t>hygiene</a:t>
            </a:r>
            <a:r>
              <a:rPr lang="en-US" dirty="0" smtClean="0"/>
              <a:t>.</a:t>
            </a:r>
          </a:p>
          <a:p>
            <a:pPr algn="l" rtl="0"/>
            <a:r>
              <a:rPr lang="en-US" sz="2800" dirty="0" smtClean="0"/>
              <a:t>26-Review test results with the patient</a:t>
            </a:r>
            <a:r>
              <a:rPr lang="en-US" dirty="0" smtClean="0"/>
              <a:t>.</a:t>
            </a:r>
            <a:endParaRPr lang="ar-EG" dirty="0"/>
          </a:p>
          <a:p>
            <a:pPr algn="l" rtl="0"/>
            <a:r>
              <a:rPr lang="en-US" sz="3200" dirty="0"/>
              <a:t>27-Document results according to </a:t>
            </a:r>
            <a:r>
              <a:rPr lang="en-US" sz="3200" dirty="0" smtClean="0"/>
              <a:t>agency policy</a:t>
            </a:r>
            <a:r>
              <a:rPr lang="en-US" sz="3200" dirty="0"/>
              <a:t>.</a:t>
            </a:r>
          </a:p>
          <a:p>
            <a:pPr algn="l" rtl="0"/>
            <a:endParaRPr lang="en-US" dirty="0"/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6508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b="1" dirty="0"/>
              <a:t>Definition</a:t>
            </a:r>
            <a:endParaRPr lang="ar-EG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4400" dirty="0"/>
              <a:t>Is a method of assessing the </a:t>
            </a:r>
            <a:r>
              <a:rPr lang="en-US" sz="4400" dirty="0">
                <a:solidFill>
                  <a:srgbClr val="FF0000"/>
                </a:solidFill>
              </a:rPr>
              <a:t>concentration of glucose </a:t>
            </a:r>
            <a:r>
              <a:rPr lang="en-US" sz="4400" dirty="0"/>
              <a:t>in the blood</a:t>
            </a:r>
            <a:endParaRPr lang="ar-EG" sz="4400" dirty="0"/>
          </a:p>
        </p:txBody>
      </p:sp>
    </p:spTree>
    <p:extLst>
      <p:ext uri="{BB962C8B-B14F-4D97-AF65-F5344CB8AC3E}">
        <p14:creationId xmlns:p14="http://schemas.microsoft.com/office/powerpoint/2010/main" val="278382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507" y="932820"/>
            <a:ext cx="912116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600" dirty="0" smtClean="0"/>
              <a:t>Tests are performed </a:t>
            </a:r>
            <a:r>
              <a:rPr lang="en-US" sz="3600" dirty="0"/>
              <a:t>rapidly and easily by using a </a:t>
            </a:r>
            <a:r>
              <a:rPr lang="en-US" sz="3600" dirty="0">
                <a:solidFill>
                  <a:srgbClr val="FF0000"/>
                </a:solidFill>
              </a:rPr>
              <a:t>reagent strip (e.g. </a:t>
            </a:r>
            <a:r>
              <a:rPr lang="en-US" sz="3600" dirty="0" smtClean="0">
                <a:solidFill>
                  <a:srgbClr val="FF0000"/>
                </a:solidFill>
              </a:rPr>
              <a:t>Glucostix)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endParaRPr lang="ar-EG" dirty="0"/>
          </a:p>
          <a:p>
            <a:pPr algn="l"/>
            <a:endParaRPr lang="ar-EG" dirty="0" smtClean="0"/>
          </a:p>
          <a:p>
            <a:pPr algn="l"/>
            <a:r>
              <a:rPr lang="en-US" sz="6000" dirty="0" smtClean="0">
                <a:solidFill>
                  <a:srgbClr val="006600"/>
                </a:solidFill>
              </a:rPr>
              <a:t>Site</a:t>
            </a:r>
          </a:p>
          <a:p>
            <a:pPr algn="l"/>
            <a:r>
              <a:rPr lang="en-US" sz="4000" dirty="0" smtClean="0"/>
              <a:t>Where a minute </a:t>
            </a:r>
            <a:r>
              <a:rPr lang="en-US" sz="4000" dirty="0"/>
              <a:t>drop of capillary blood is obtained from the client’s digits </a:t>
            </a:r>
            <a:r>
              <a:rPr lang="en-US" sz="4000" dirty="0">
                <a:solidFill>
                  <a:srgbClr val="FF0000"/>
                </a:solidFill>
              </a:rPr>
              <a:t>(finger or toe</a:t>
            </a:r>
            <a:r>
              <a:rPr lang="en-US" sz="4000" dirty="0" smtClean="0">
                <a:solidFill>
                  <a:srgbClr val="FF0000"/>
                </a:solidFill>
              </a:rPr>
              <a:t>)  heel.</a:t>
            </a:r>
            <a:endParaRPr lang="ar-EG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51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b="1" dirty="0"/>
              <a:t>Purpose:</a:t>
            </a:r>
            <a:endParaRPr lang="ar-EG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Develop </a:t>
            </a:r>
            <a:r>
              <a:rPr lang="en-US" sz="2400" dirty="0"/>
              <a:t>confidence in looking after the diabetic client</a:t>
            </a:r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Immediately </a:t>
            </a:r>
            <a:r>
              <a:rPr lang="en-US" sz="2400" dirty="0"/>
              <a:t>detect if a client’s blood sugar levels is too </a:t>
            </a:r>
            <a:r>
              <a:rPr lang="en-US" sz="2400" dirty="0" smtClean="0"/>
              <a:t>high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>
                <a:solidFill>
                  <a:srgbClr val="FF0000"/>
                </a:solidFill>
              </a:rPr>
              <a:t>hyperglycemia) </a:t>
            </a:r>
            <a:r>
              <a:rPr lang="en-US" sz="2400" dirty="0"/>
              <a:t>or too low (</a:t>
            </a:r>
            <a:r>
              <a:rPr lang="en-US" sz="2400" dirty="0">
                <a:solidFill>
                  <a:srgbClr val="FF0000"/>
                </a:solidFill>
              </a:rPr>
              <a:t>hypoglycemia)</a:t>
            </a:r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Alert </a:t>
            </a:r>
            <a:r>
              <a:rPr lang="en-US" sz="2400" dirty="0"/>
              <a:t>physician if the regimen is effective or not basing on the series </a:t>
            </a:r>
            <a:r>
              <a:rPr lang="en-US" sz="2400" dirty="0" smtClean="0"/>
              <a:t>of test results</a:t>
            </a:r>
            <a:endParaRPr lang="en-US" sz="2400" dirty="0"/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Understand </a:t>
            </a:r>
            <a:r>
              <a:rPr lang="en-US" sz="2400" dirty="0"/>
              <a:t>the relationship between </a:t>
            </a:r>
            <a:r>
              <a:rPr lang="en-US" sz="2400" dirty="0">
                <a:solidFill>
                  <a:srgbClr val="FF0000"/>
                </a:solidFill>
              </a:rPr>
              <a:t>blood glucose levels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FF0000"/>
                </a:solidFill>
              </a:rPr>
              <a:t>the </a:t>
            </a:r>
            <a:r>
              <a:rPr lang="en-US" sz="2400" dirty="0" smtClean="0">
                <a:solidFill>
                  <a:srgbClr val="FF0000"/>
                </a:solidFill>
              </a:rPr>
              <a:t>amount of </a:t>
            </a:r>
            <a:r>
              <a:rPr lang="en-US" sz="2400" dirty="0">
                <a:solidFill>
                  <a:srgbClr val="FF0000"/>
                </a:solidFill>
              </a:rPr>
              <a:t>exercise </a:t>
            </a:r>
            <a:r>
              <a:rPr lang="en-US" sz="2400" dirty="0"/>
              <a:t>done by the client, the food intake, medications taken </a:t>
            </a:r>
            <a:r>
              <a:rPr lang="en-US" sz="2400" dirty="0" smtClean="0"/>
              <a:t>and lifestyle</a:t>
            </a: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108077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00494"/>
            <a:ext cx="8964488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5400" b="1" dirty="0">
                <a:solidFill>
                  <a:srgbClr val="FF0000"/>
                </a:solidFill>
              </a:rPr>
              <a:t>General consideration:</a:t>
            </a:r>
          </a:p>
          <a:p>
            <a:pPr algn="l" rtl="0"/>
            <a:r>
              <a:rPr lang="en-US" sz="3200" dirty="0"/>
              <a:t>Before taking the device to the patient, the monitor and testing strips need to </a:t>
            </a:r>
            <a:r>
              <a:rPr lang="en-US" sz="3200" dirty="0" smtClean="0"/>
              <a:t>be checked </a:t>
            </a:r>
            <a:r>
              <a:rPr lang="en-US" sz="3200" dirty="0"/>
              <a:t>for the following</a:t>
            </a:r>
            <a:r>
              <a:rPr lang="en-US" sz="3200" dirty="0" smtClean="0"/>
              <a:t>:</a:t>
            </a:r>
            <a:endParaRPr lang="en-US" sz="3200" dirty="0"/>
          </a:p>
          <a:p>
            <a:pPr marL="571500" indent="-571500" algn="l" rtl="0">
              <a:buFont typeface="Wingdings" pitchFamily="2" charset="2"/>
              <a:buChar char="v"/>
            </a:pPr>
            <a:r>
              <a:rPr lang="en-US" sz="3600" dirty="0" smtClean="0"/>
              <a:t>Testing </a:t>
            </a:r>
            <a:r>
              <a:rPr lang="en-US" sz="3600" dirty="0"/>
              <a:t>strips are in date and have not been left exposed to light, heat </a:t>
            </a:r>
            <a:r>
              <a:rPr lang="en-US" sz="3600" dirty="0" smtClean="0"/>
              <a:t>and moisture.</a:t>
            </a:r>
            <a:endParaRPr lang="en-US" sz="3600" dirty="0"/>
          </a:p>
          <a:p>
            <a:pPr marL="571500" indent="-571500" algn="l" rtl="0">
              <a:buFont typeface="Wingdings" pitchFamily="2" charset="2"/>
              <a:buChar char="v"/>
            </a:pPr>
            <a:r>
              <a:rPr lang="en-US" sz="3600" dirty="0" smtClean="0"/>
              <a:t>The </a:t>
            </a:r>
            <a:r>
              <a:rPr lang="en-US" sz="3600" dirty="0"/>
              <a:t>monitor and test strips have been calibrated together.</a:t>
            </a:r>
          </a:p>
          <a:p>
            <a:pPr marL="571500" indent="-571500" algn="l" rtl="0">
              <a:buFont typeface="Wingdings" pitchFamily="2" charset="2"/>
              <a:buChar char="v"/>
            </a:pPr>
            <a:r>
              <a:rPr lang="en-US" sz="3600" dirty="0" smtClean="0"/>
              <a:t>If </a:t>
            </a:r>
            <a:r>
              <a:rPr lang="en-US" sz="3600" dirty="0"/>
              <a:t>a new pack of strips is required</a:t>
            </a:r>
            <a:r>
              <a:rPr lang="en-US" dirty="0"/>
              <a:t>, </a:t>
            </a:r>
            <a:r>
              <a:rPr lang="en-US" sz="3200" dirty="0"/>
              <a:t>the monitor is recalibrated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93783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08720"/>
            <a:ext cx="896448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 smtClean="0"/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Equipment</a:t>
            </a:r>
            <a:r>
              <a:rPr lang="en-US" sz="5400" b="1" dirty="0">
                <a:solidFill>
                  <a:srgbClr val="FF0000"/>
                </a:solidFill>
              </a:rPr>
              <a:t>:</a:t>
            </a:r>
          </a:p>
          <a:p>
            <a:pPr marL="571500" indent="-571500" algn="l" rtl="0">
              <a:buFont typeface="Wingdings" pitchFamily="2" charset="2"/>
              <a:buChar char="v"/>
            </a:pPr>
            <a:r>
              <a:rPr lang="en-US" sz="4000" dirty="0" smtClean="0"/>
              <a:t> </a:t>
            </a:r>
            <a:r>
              <a:rPr lang="en-US" sz="4000" dirty="0"/>
              <a:t>Reagent strips or test strip</a:t>
            </a:r>
          </a:p>
          <a:p>
            <a:pPr marL="571500" indent="-571500" algn="l" rtl="0">
              <a:buFont typeface="Wingdings" pitchFamily="2" charset="2"/>
              <a:buChar char="v"/>
            </a:pPr>
            <a:r>
              <a:rPr lang="en-US" sz="4000" dirty="0" smtClean="0"/>
              <a:t> Clean </a:t>
            </a:r>
            <a:r>
              <a:rPr lang="en-US" sz="4000" dirty="0"/>
              <a:t>Gloves</a:t>
            </a:r>
          </a:p>
          <a:p>
            <a:pPr marL="571500" indent="-571500" algn="l" rtl="0">
              <a:buFont typeface="Wingdings" pitchFamily="2" charset="2"/>
              <a:buChar char="v"/>
            </a:pPr>
            <a:r>
              <a:rPr lang="en-US" sz="4000" dirty="0" smtClean="0"/>
              <a:t> </a:t>
            </a:r>
            <a:r>
              <a:rPr lang="en-US" sz="4000" dirty="0"/>
              <a:t>Alcohol pads</a:t>
            </a:r>
          </a:p>
          <a:p>
            <a:pPr marL="571500" indent="-571500" algn="l" rtl="0">
              <a:buFont typeface="Wingdings" pitchFamily="2" charset="2"/>
              <a:buChar char="v"/>
            </a:pPr>
            <a:r>
              <a:rPr lang="en-US" sz="4000" dirty="0" smtClean="0"/>
              <a:t> </a:t>
            </a:r>
            <a:r>
              <a:rPr lang="en-US" sz="4000" dirty="0"/>
              <a:t>Lancets or lancing device</a:t>
            </a:r>
          </a:p>
          <a:p>
            <a:pPr marL="571500" indent="-571500" algn="l" rtl="0">
              <a:buFont typeface="Wingdings" pitchFamily="2" charset="2"/>
              <a:buChar char="v"/>
            </a:pPr>
            <a:r>
              <a:rPr lang="en-US" sz="4000" dirty="0" smtClean="0"/>
              <a:t> </a:t>
            </a:r>
            <a:r>
              <a:rPr lang="en-US" sz="4000" dirty="0"/>
              <a:t>Portable glucose meter</a:t>
            </a:r>
          </a:p>
          <a:p>
            <a:pPr marL="571500" indent="-571500" algn="l" rtl="0">
              <a:buFont typeface="Wingdings" pitchFamily="2" charset="2"/>
              <a:buChar char="v"/>
            </a:pPr>
            <a:r>
              <a:rPr lang="en-US" sz="4000" dirty="0" smtClean="0"/>
              <a:t> </a:t>
            </a:r>
            <a:r>
              <a:rPr lang="en-US" sz="4000" dirty="0"/>
              <a:t>Pen and Logbook for documentation</a:t>
            </a:r>
            <a:endParaRPr lang="ar-EG" sz="4000" dirty="0"/>
          </a:p>
        </p:txBody>
      </p:sp>
    </p:spTree>
    <p:extLst>
      <p:ext uri="{BB962C8B-B14F-4D97-AF65-F5344CB8AC3E}">
        <p14:creationId xmlns:p14="http://schemas.microsoft.com/office/powerpoint/2010/main" val="174668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349807"/>
            <a:ext cx="8208912" cy="1166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5400" b="1" dirty="0" smtClean="0">
                <a:solidFill>
                  <a:srgbClr val="FF0000"/>
                </a:solidFill>
              </a:rPr>
              <a:t>Procedure</a:t>
            </a:r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r>
              <a:rPr lang="en-US" sz="3200" dirty="0"/>
              <a:t>1-Review the patient’s medical history </a:t>
            </a:r>
            <a:r>
              <a:rPr lang="en-US" sz="3200" dirty="0" smtClean="0"/>
              <a:t>for </a:t>
            </a:r>
            <a:r>
              <a:rPr lang="en-US" sz="3200" dirty="0" smtClean="0">
                <a:solidFill>
                  <a:srgbClr val="FF0000"/>
                </a:solidFill>
              </a:rPr>
              <a:t>diabetes </a:t>
            </a:r>
            <a:r>
              <a:rPr lang="en-US" sz="3200" dirty="0">
                <a:solidFill>
                  <a:srgbClr val="FF0000"/>
                </a:solidFill>
              </a:rPr>
              <a:t>type, medications, </a:t>
            </a:r>
            <a:r>
              <a:rPr lang="en-US" sz="3200" dirty="0" smtClean="0">
                <a:solidFill>
                  <a:srgbClr val="FF0000"/>
                </a:solidFill>
              </a:rPr>
              <a:t>and/or anticoagulant therapy</a:t>
            </a:r>
          </a:p>
          <a:p>
            <a:pPr algn="l" rtl="0"/>
            <a:endParaRPr lang="en-US" sz="3200" dirty="0"/>
          </a:p>
          <a:p>
            <a:pPr algn="l" rtl="0"/>
            <a:r>
              <a:rPr lang="en-US" sz="3200" dirty="0"/>
              <a:t>2-Determine if the test requires </a:t>
            </a:r>
            <a:r>
              <a:rPr lang="en-US" sz="3200" dirty="0" smtClean="0"/>
              <a:t>special timing; </a:t>
            </a:r>
            <a:r>
              <a:rPr lang="en-US" sz="3200" dirty="0"/>
              <a:t>for example, </a:t>
            </a:r>
            <a:r>
              <a:rPr lang="en-US" sz="3200" dirty="0">
                <a:solidFill>
                  <a:srgbClr val="FF0000"/>
                </a:solidFill>
              </a:rPr>
              <a:t>before or after meals</a:t>
            </a:r>
            <a:r>
              <a:rPr lang="en-US" sz="3200" dirty="0"/>
              <a:t>.</a:t>
            </a:r>
          </a:p>
          <a:p>
            <a:pPr algn="l" rtl="0"/>
            <a:r>
              <a:rPr lang="en-US" sz="3200" dirty="0"/>
              <a:t>Blood glucose monitoring is usually </a:t>
            </a:r>
            <a:r>
              <a:rPr lang="en-US" sz="3200" dirty="0" smtClean="0"/>
              <a:t>done prior </a:t>
            </a:r>
            <a:r>
              <a:rPr lang="en-US" sz="3200" dirty="0"/>
              <a:t>to meals and the administration </a:t>
            </a:r>
            <a:r>
              <a:rPr lang="en-US" sz="3200" dirty="0" smtClean="0"/>
              <a:t>antidiabetic </a:t>
            </a:r>
            <a:r>
              <a:rPr lang="en-US" sz="3200" dirty="0"/>
              <a:t>medications</a:t>
            </a:r>
          </a:p>
          <a:p>
            <a:pPr algn="l" rtl="0"/>
            <a:r>
              <a:rPr lang="en-US" sz="3200" dirty="0" smtClean="0"/>
              <a:t> </a:t>
            </a:r>
            <a:endParaRPr lang="en-US" sz="3200" dirty="0"/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en-US" b="1" dirty="0"/>
          </a:p>
          <a:p>
            <a:pPr algn="l" rtl="0"/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7251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548680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/>
              <a:t>3-Gather equipment needed :Gloves, </a:t>
            </a:r>
            <a:r>
              <a:rPr lang="en-US" sz="3600" dirty="0" smtClean="0"/>
              <a:t>alcohol swab, </a:t>
            </a:r>
            <a:r>
              <a:rPr lang="en-US" sz="3600" dirty="0"/>
              <a:t>lancet, gauze, reagent strips</a:t>
            </a:r>
            <a:r>
              <a:rPr lang="en-US" sz="3600" dirty="0" smtClean="0"/>
              <a:t>,</a:t>
            </a:r>
            <a:r>
              <a:rPr lang="en-US" sz="3600" dirty="0"/>
              <a:t> Glucometer</a:t>
            </a:r>
          </a:p>
          <a:p>
            <a:pPr algn="l" rtl="0"/>
            <a:endParaRPr lang="en-US" sz="3600" dirty="0"/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5" y="2348880"/>
            <a:ext cx="6768752" cy="4235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632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602</Words>
  <Application>Microsoft Office PowerPoint</Application>
  <PresentationFormat>On-screen Show (4:3)</PresentationFormat>
  <Paragraphs>140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Measuring blood glucose level</vt:lpstr>
      <vt:lpstr>Outlines</vt:lpstr>
      <vt:lpstr>Definition</vt:lpstr>
      <vt:lpstr>PowerPoint Presentation</vt:lpstr>
      <vt:lpstr>Purpose: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blood glucose level</dc:title>
  <dc:creator>sony</dc:creator>
  <cp:lastModifiedBy>EECC</cp:lastModifiedBy>
  <cp:revision>27</cp:revision>
  <dcterms:created xsi:type="dcterms:W3CDTF">2019-02-21T17:16:37Z</dcterms:created>
  <dcterms:modified xsi:type="dcterms:W3CDTF">2020-03-31T09:44:03Z</dcterms:modified>
</cp:coreProperties>
</file>