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FF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FFF"/>
          </a:solidFill>
        </a:fill>
      </a:tcStyle>
    </a:wholeTbl>
    <a:band2H>
      <a:tcTxStyle b="def" i="def"/>
      <a:tcStyle>
        <a:tcBdr/>
        <a:fill>
          <a:solidFill>
            <a:srgbClr val="E6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FF"/>
              </a:solidFill>
              <a:prstDash val="solid"/>
              <a:round/>
            </a:ln>
          </a:top>
          <a:bottom>
            <a:ln w="25400" cap="flat">
              <a:solidFill>
                <a:srgbClr val="0000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FF"/>
              </a:solidFill>
              <a:prstDash val="solid"/>
              <a:round/>
            </a:ln>
          </a:top>
          <a:bottom>
            <a:ln w="25400" cap="flat">
              <a:solidFill>
                <a:srgbClr val="0000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FF"/>
          </a:solidFill>
        </a:fill>
      </a:tcStyle>
    </a:wholeTbl>
    <a:band2H>
      <a:tcTxStyle b="def" i="def"/>
      <a:tcStyle>
        <a:tcBdr/>
        <a:fill>
          <a:solidFill>
            <a:srgbClr val="E6E6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FF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F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" name="Shape 3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 Narrow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"/>
          <p:cNvGrpSpPr/>
          <p:nvPr/>
        </p:nvGrpSpPr>
        <p:grpSpPr>
          <a:xfrm>
            <a:off x="203075" y="1552575"/>
            <a:ext cx="8939338" cy="5305425"/>
            <a:chOff x="0" y="0"/>
            <a:chExt cx="8939336" cy="5305425"/>
          </a:xfrm>
        </p:grpSpPr>
        <p:sp>
          <p:nvSpPr>
            <p:cNvPr id="21" name="Shape"/>
            <p:cNvSpPr/>
            <p:nvPr/>
          </p:nvSpPr>
          <p:spPr>
            <a:xfrm>
              <a:off x="3068761" y="1157287"/>
              <a:ext cx="5870576" cy="414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8896" y="21592"/>
                  </a:moveTo>
                  <a:lnTo>
                    <a:pt x="21600" y="21600"/>
                  </a:lnTo>
                  <a:lnTo>
                    <a:pt x="21600" y="18425"/>
                  </a:lnTo>
                  <a:lnTo>
                    <a:pt x="0" y="0"/>
                  </a:lnTo>
                  <a:lnTo>
                    <a:pt x="935" y="976"/>
                  </a:lnTo>
                  <a:lnTo>
                    <a:pt x="1706" y="1811"/>
                  </a:lnTo>
                  <a:lnTo>
                    <a:pt x="2576" y="2870"/>
                  </a:lnTo>
                  <a:lnTo>
                    <a:pt x="3417" y="3986"/>
                  </a:lnTo>
                  <a:lnTo>
                    <a:pt x="4649" y="5880"/>
                  </a:lnTo>
                  <a:lnTo>
                    <a:pt x="5742" y="7897"/>
                  </a:lnTo>
                  <a:lnTo>
                    <a:pt x="6536" y="9659"/>
                  </a:lnTo>
                  <a:lnTo>
                    <a:pt x="7231" y="11478"/>
                  </a:lnTo>
                  <a:lnTo>
                    <a:pt x="7774" y="13297"/>
                  </a:lnTo>
                  <a:lnTo>
                    <a:pt x="8177" y="14960"/>
                  </a:lnTo>
                  <a:lnTo>
                    <a:pt x="8452" y="16365"/>
                  </a:lnTo>
                  <a:lnTo>
                    <a:pt x="8703" y="18110"/>
                  </a:lnTo>
                  <a:lnTo>
                    <a:pt x="8826" y="19632"/>
                  </a:lnTo>
                  <a:lnTo>
                    <a:pt x="8896" y="21592"/>
                  </a:lnTo>
                </a:path>
              </a:pathLst>
            </a:custGeom>
            <a:gradFill flip="none" rotWithShape="1">
              <a:gsLst>
                <a:gs pos="0">
                  <a:schemeClr val="accent2"/>
                </a:gs>
                <a:gs pos="100000">
                  <a:srgbClr val="182F76"/>
                </a:gs>
              </a:gsLst>
              <a:lin ang="108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" name="Line"/>
            <p:cNvSpPr/>
            <p:nvPr/>
          </p:nvSpPr>
          <p:spPr>
            <a:xfrm>
              <a:off x="0" y="0"/>
              <a:ext cx="5488112" cy="5305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523" y="1947"/>
                    <a:pt x="21600" y="11023"/>
                    <a:pt x="21600" y="21600"/>
                  </a:cubicBezTo>
                </a:path>
              </a:pathLst>
            </a:custGeom>
            <a:noFill/>
            <a:ln w="12700" cap="rnd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000000"/>
            </a:gs>
            <a:gs pos="100000">
              <a:srgbClr val="0000FF"/>
            </a:gs>
          </a:gsLst>
          <a:lin ang="108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"/>
          <p:cNvGrpSpPr/>
          <p:nvPr/>
        </p:nvGrpSpPr>
        <p:grpSpPr>
          <a:xfrm>
            <a:off x="-390" y="1587"/>
            <a:ext cx="9131690" cy="6845301"/>
            <a:chOff x="0" y="0"/>
            <a:chExt cx="9131689" cy="6845300"/>
          </a:xfrm>
        </p:grpSpPr>
        <p:sp>
          <p:nvSpPr>
            <p:cNvPr id="2" name="Shape"/>
            <p:cNvSpPr/>
            <p:nvPr/>
          </p:nvSpPr>
          <p:spPr>
            <a:xfrm>
              <a:off x="5388364" y="1584325"/>
              <a:ext cx="3743326" cy="5259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450" y="21593"/>
                  </a:moveTo>
                  <a:lnTo>
                    <a:pt x="21600" y="21600"/>
                  </a:lnTo>
                  <a:lnTo>
                    <a:pt x="21600" y="9369"/>
                  </a:lnTo>
                  <a:lnTo>
                    <a:pt x="0" y="0"/>
                  </a:lnTo>
                  <a:lnTo>
                    <a:pt x="1841" y="978"/>
                  </a:lnTo>
                  <a:lnTo>
                    <a:pt x="3353" y="1819"/>
                  </a:lnTo>
                  <a:lnTo>
                    <a:pt x="5056" y="2875"/>
                  </a:lnTo>
                  <a:lnTo>
                    <a:pt x="6705" y="3990"/>
                  </a:lnTo>
                  <a:lnTo>
                    <a:pt x="9124" y="5887"/>
                  </a:lnTo>
                  <a:lnTo>
                    <a:pt x="11267" y="7902"/>
                  </a:lnTo>
                  <a:lnTo>
                    <a:pt x="12824" y="9662"/>
                  </a:lnTo>
                  <a:lnTo>
                    <a:pt x="14180" y="11481"/>
                  </a:lnTo>
                  <a:lnTo>
                    <a:pt x="15252" y="13300"/>
                  </a:lnTo>
                  <a:lnTo>
                    <a:pt x="16040" y="14963"/>
                  </a:lnTo>
                  <a:lnTo>
                    <a:pt x="16571" y="16371"/>
                  </a:lnTo>
                  <a:lnTo>
                    <a:pt x="17066" y="18112"/>
                  </a:lnTo>
                  <a:lnTo>
                    <a:pt x="17313" y="19638"/>
                  </a:lnTo>
                  <a:lnTo>
                    <a:pt x="17450" y="21593"/>
                  </a:lnTo>
                </a:path>
              </a:pathLst>
            </a:custGeom>
            <a:gradFill flip="none" rotWithShape="1">
              <a:gsLst>
                <a:gs pos="0">
                  <a:schemeClr val="accent2"/>
                </a:gs>
                <a:gs pos="100000">
                  <a:srgbClr val="182F76"/>
                </a:gs>
              </a:gsLst>
              <a:lin ang="108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" name="Line"/>
            <p:cNvSpPr/>
            <p:nvPr/>
          </p:nvSpPr>
          <p:spPr>
            <a:xfrm>
              <a:off x="0" y="0"/>
              <a:ext cx="8410965" cy="6845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</a:pathLst>
            </a:custGeom>
            <a:noFill/>
            <a:ln w="12700" cap="rnd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5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ctr"/>
          <a:lstStyle/>
          <a:p>
            <a:pPr/>
            <a:r>
              <a:t>Title Text</a:t>
            </a:r>
          </a:p>
        </p:txBody>
      </p:sp>
      <p:sp>
        <p:nvSpPr>
          <p:cNvPr id="6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/>
          <p:nvPr>
            <p:ph type="sldNum" sz="quarter" idx="2"/>
          </p:nvPr>
        </p:nvSpPr>
        <p:spPr>
          <a:xfrm>
            <a:off x="8175624" y="6333138"/>
            <a:ext cx="282577" cy="287724"/>
          </a:xfrm>
          <a:prstGeom prst="rect">
            <a:avLst/>
          </a:prstGeom>
          <a:ln w="12700">
            <a:miter lim="400000"/>
          </a:ln>
        </p:spPr>
        <p:txBody>
          <a:bodyPr wrap="none" lIns="46037" tIns="46037" rIns="46037" bIns="46037" anchor="ctr">
            <a:spAutoFit/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FFCC66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80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90000"/>
        <a:buFontTx/>
        <a:buChar char="–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60000"/>
        <a:buFontTx/>
        <a:buChar char="●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chemeClr val="accent2"/>
        </a:buClr>
        <a:buSzPct val="100000"/>
        <a:buFont typeface="Wingdings"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ver and biliary tract"/>
          <p:cNvSpPr txBox="1"/>
          <p:nvPr>
            <p:ph type="title" idx="4294967295"/>
          </p:nvPr>
        </p:nvSpPr>
        <p:spPr>
          <a:xfrm>
            <a:off x="914400" y="1333500"/>
            <a:ext cx="7772400" cy="11430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>
                <a:latin typeface="Phosphate Inline"/>
                <a:ea typeface="Phosphate Inline"/>
                <a:cs typeface="Phosphate Inline"/>
                <a:sym typeface="Phosphate Inline"/>
              </a:defRPr>
            </a:lvl1pPr>
          </a:lstStyle>
          <a:p>
            <a:pPr/>
            <a:r>
              <a:t>liver and biliary tract</a:t>
            </a:r>
          </a:p>
        </p:txBody>
      </p:sp>
      <p:sp>
        <p:nvSpPr>
          <p:cNvPr id="34" name="Ahmed Elsharawy…"/>
          <p:cNvSpPr txBox="1"/>
          <p:nvPr>
            <p:ph type="body" sz="quarter" idx="4294967295"/>
          </p:nvPr>
        </p:nvSpPr>
        <p:spPr>
          <a:xfrm>
            <a:off x="1600200" y="3759200"/>
            <a:ext cx="6400800" cy="1752600"/>
          </a:xfrm>
          <a:prstGeom prst="rect">
            <a:avLst/>
          </a:prstGeom>
        </p:spPr>
        <p:txBody>
          <a:bodyPr lIns="46037" tIns="46037" rIns="46037" bIns="46037" anchor="ctr">
            <a:normAutofit fontScale="100000" lnSpcReduction="0"/>
          </a:bodyPr>
          <a:lstStyle/>
          <a:p>
            <a:pPr marL="0" indent="0" algn="ctr">
              <a:spcBef>
                <a:spcPts val="0"/>
              </a:spcBef>
              <a:buClrTx/>
              <a:buSzTx/>
              <a:buNone/>
              <a:defRPr sz="2400">
                <a:solidFill>
                  <a:srgbClr val="E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Ahmed Elsharawy</a:t>
            </a:r>
          </a:p>
          <a:p>
            <a:pPr marL="0" indent="0" algn="ctr">
              <a:spcBef>
                <a:spcPts val="0"/>
              </a:spcBef>
              <a:buClrTx/>
              <a:buSzTx/>
              <a:buNone/>
              <a:defRPr sz="2400">
                <a:solidFill>
                  <a:srgbClr val="E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Assistant Lecturer of medicine and cardiology </a:t>
            </a:r>
          </a:p>
          <a:p>
            <a:pPr marL="0" marR="45719" indent="0" algn="ctr">
              <a:lnSpc>
                <a:spcPct val="80000"/>
              </a:lnSpc>
              <a:spcBef>
                <a:spcPts val="500"/>
              </a:spcBef>
              <a:buClrTx/>
              <a:buSzTx/>
              <a:buNone/>
              <a:defRPr b="1" sz="2400">
                <a:solidFill>
                  <a:srgbClr val="EFFFFF"/>
                </a:solidFill>
                <a:latin typeface="Constantia"/>
                <a:ea typeface="Constantia"/>
                <a:cs typeface="Constantia"/>
                <a:sym typeface="Constantia"/>
              </a:defRPr>
            </a:pPr>
            <a:r>
              <a:t>  Sohag University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Viral hepatitides"/>
          <p:cNvSpPr txBox="1"/>
          <p:nvPr>
            <p:ph type="title" idx="4294967295"/>
          </p:nvPr>
        </p:nvSpPr>
        <p:spPr>
          <a:xfrm>
            <a:off x="685800" y="0"/>
            <a:ext cx="7772400" cy="1066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Viral hepatitides</a:t>
            </a:r>
          </a:p>
        </p:txBody>
      </p:sp>
      <p:sp>
        <p:nvSpPr>
          <p:cNvPr id="62" name="Hepatitis A virus…"/>
          <p:cNvSpPr txBox="1"/>
          <p:nvPr>
            <p:ph type="body" idx="4294967295"/>
          </p:nvPr>
        </p:nvSpPr>
        <p:spPr>
          <a:xfrm>
            <a:off x="685799" y="1066800"/>
            <a:ext cx="9144002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A virus</a:t>
            </a:r>
            <a:r>
              <a:rPr b="0" u="none">
                <a:solidFill>
                  <a:srgbClr val="FFFFFF"/>
                </a:solidFill>
              </a:rPr>
              <a:t> 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– i. p. 14 - 45 days, NO HCCa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B virus (</a:t>
            </a:r>
            <a:r>
              <a:rPr b="0" u="none">
                <a:solidFill>
                  <a:srgbClr val="FFFFFF"/>
                </a:solidFill>
              </a:rPr>
              <a:t>Dane particle)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– HBsAg, HBeAg, HBcAg, DNA polymerase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- i. p. 4 - 26 weeks, YES HCCa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C virus 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- i. p. 8 - 12 weeks, YES HCCa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D virus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- defective virus, i. p. 4 – 7 weeks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E virus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– endemic in India, Africa, i. p. 1 – 2 months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Hepatitis G virus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- RNA virus ~ HCV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80" u="sng">
                <a:solidFill>
                  <a:srgbClr val="FFCC66"/>
                </a:solidFill>
              </a:defRPr>
            </a:pPr>
            <a:r>
              <a:t>Other viral hepatitides</a:t>
            </a:r>
            <a:r>
              <a:rPr b="0" u="none">
                <a:solidFill>
                  <a:srgbClr val="FFFFFF"/>
                </a:solidFill>
              </a:rPr>
              <a:t> - EBV, CMV, HSV </a:t>
            </a:r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80"/>
            </a:pPr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Hepatocyte injury pathogenesis"/>
          <p:cNvSpPr txBox="1"/>
          <p:nvPr>
            <p:ph type="title" idx="4294967295"/>
          </p:nvPr>
        </p:nvSpPr>
        <p:spPr>
          <a:xfrm>
            <a:off x="-1" y="304800"/>
            <a:ext cx="9144002" cy="838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Hepatocyte injury pathogenesis</a:t>
            </a:r>
          </a:p>
        </p:txBody>
      </p:sp>
      <p:sp>
        <p:nvSpPr>
          <p:cNvPr id="65" name="1. direct cytopathic effect…"/>
          <p:cNvSpPr txBox="1"/>
          <p:nvPr>
            <p:ph type="body" idx="4294967295"/>
          </p:nvPr>
        </p:nvSpPr>
        <p:spPr>
          <a:xfrm>
            <a:off x="304799" y="1295400"/>
            <a:ext cx="9144002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b="1" sz="2800" u="sng">
                <a:solidFill>
                  <a:srgbClr val="FFCC66"/>
                </a:solidFill>
              </a:defRPr>
            </a:pPr>
            <a:r>
              <a:t>1. direct cytopathic effect</a:t>
            </a:r>
            <a:r>
              <a:rPr b="0" u="none">
                <a:solidFill>
                  <a:srgbClr val="FFFFFF"/>
                </a:solidFill>
              </a:rPr>
              <a:t> 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- hepatitides C and D</a:t>
            </a:r>
          </a:p>
          <a:p>
            <a:pPr marL="609600" indent="-609600">
              <a:buSzTx/>
              <a:buFont typeface="Wingdings"/>
              <a:buNone/>
              <a:defRPr sz="2800"/>
            </a:pP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b="1" sz="2800" u="sng">
                <a:solidFill>
                  <a:srgbClr val="FFCC66"/>
                </a:solidFill>
              </a:defRPr>
            </a:pPr>
            <a:r>
              <a:t>2. immune-mediated injury</a:t>
            </a:r>
            <a:r>
              <a:rPr b="0" u="none">
                <a:solidFill>
                  <a:srgbClr val="FFFFFF"/>
                </a:solidFill>
              </a:rPr>
              <a:t> 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hepatitis B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virus presence in cell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CD8 T-lymphocytes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cell death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- severe course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virus elimination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- mild (subclinical) course 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	® </a:t>
            </a:r>
            <a:r>
              <a:t>chronic hepatitis</a:t>
            </a:r>
          </a:p>
          <a:p>
            <a:pPr marL="609600" indent="-60960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	®</a:t>
            </a:r>
            <a:r>
              <a:t> carriage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linical course"/>
          <p:cNvSpPr txBox="1"/>
          <p:nvPr>
            <p:ph type="title" idx="4294967295"/>
          </p:nvPr>
        </p:nvSpPr>
        <p:spPr>
          <a:xfrm>
            <a:off x="685800" y="-1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Clinical course</a:t>
            </a:r>
          </a:p>
        </p:txBody>
      </p:sp>
      <p:sp>
        <p:nvSpPr>
          <p:cNvPr id="68" name="1. carrier state…"/>
          <p:cNvSpPr txBox="1"/>
          <p:nvPr>
            <p:ph type="body" idx="4294967295"/>
          </p:nvPr>
        </p:nvSpPr>
        <p:spPr>
          <a:xfrm>
            <a:off x="761999" y="1295400"/>
            <a:ext cx="9144002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1. carrier state 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without apparent disease  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2. asymptomatic infection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only laboratory signs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3. acute hepatitis</a:t>
            </a:r>
            <a:r>
              <a:rPr b="0" u="none">
                <a:solidFill>
                  <a:srgbClr val="FFFFFF"/>
                </a:solidFill>
              </a:rPr>
              <a:t> 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incubation period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preicteric phase – malaise, nausea, headache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icteric phase – jaundice x anicteric course – HBV (50%), HCV 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convalescence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4. chronic hepatitis</a:t>
            </a:r>
            <a:r>
              <a:rPr b="0" u="none">
                <a:solidFill>
                  <a:srgbClr val="FFFFFF"/>
                </a:solidFill>
              </a:rPr>
              <a:t>  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5. fulminant hepatitis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submassive / massive necrosis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Morphological feature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Morphological features</a:t>
            </a:r>
          </a:p>
        </p:txBody>
      </p:sp>
      <p:sp>
        <p:nvSpPr>
          <p:cNvPr id="71" name="1. acute hepatitis – panlobular location…"/>
          <p:cNvSpPr txBox="1"/>
          <p:nvPr>
            <p:ph type="body" idx="4294967295"/>
          </p:nvPr>
        </p:nvSpPr>
        <p:spPr>
          <a:xfrm>
            <a:off x="685800" y="1981200"/>
            <a:ext cx="8077200" cy="4495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800" u="sng"/>
            </a:pPr>
            <a:r>
              <a:t>1. acute hepatitis</a:t>
            </a:r>
            <a:r>
              <a:rPr b="0" u="none"/>
              <a:t> – panlobular location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ballooning, pyknosis of hepatocytes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+/- cholestasis, steatosis (HCV)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„ground glass“ hepatocytes (HBV)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necrosis: cytolysis x apoptosis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bridging necrosis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portal inflammation</a:t>
            </a:r>
          </a:p>
          <a:p>
            <a:pPr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800" u="sng"/>
            </a:pPr>
            <a:r>
              <a:t>2. chronic hepatitis</a:t>
            </a:r>
            <a:r>
              <a:rPr b="0" u="none"/>
              <a:t> – portal location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FFFFFF"/>
              </a:buClr>
              <a:buChar char="-"/>
              <a:defRPr sz="2400"/>
            </a:pPr>
            <a:r>
              <a:t>periportal inflammation – lymphocytes, plasma cells 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FFFFFF"/>
              </a:buClr>
              <a:buChar char="-"/>
              <a:defRPr sz="2400"/>
            </a:pPr>
            <a:r>
              <a:t>interface hepatitis, bridging necroses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  perisinusoidal / periportal fibrosis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macronodular cirrhosis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Autoimmunne hepatitis"/>
          <p:cNvSpPr txBox="1"/>
          <p:nvPr>
            <p:ph type="title" idx="4294967295"/>
          </p:nvPr>
        </p:nvSpPr>
        <p:spPr>
          <a:xfrm>
            <a:off x="685800" y="-1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Autoimmunne hepatitis</a:t>
            </a:r>
          </a:p>
        </p:txBody>
      </p:sp>
      <p:sp>
        <p:nvSpPr>
          <p:cNvPr id="74" name="= chronic hepatitis + immunologic abnormalities…"/>
          <p:cNvSpPr txBox="1"/>
          <p:nvPr>
            <p:ph type="body" idx="4294967295"/>
          </p:nvPr>
        </p:nvSpPr>
        <p:spPr>
          <a:xfrm>
            <a:off x="685800" y="1219200"/>
            <a:ext cx="7772400" cy="5410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256">
                <a:solidFill>
                  <a:srgbClr val="FFCC66"/>
                </a:solidFill>
              </a:defRPr>
            </a:pPr>
            <a:r>
              <a:t>= chronic hepatitis + immunologic abnormalities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type 1 (85%): anti-nuclear Ab / anti-smooth muscle Ab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type 2 (5%): liver/kidney microsomal type 1 Ab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type 3 (10%): soluble liver/pancreas antigen Ab</a:t>
            </a:r>
          </a:p>
          <a:p>
            <a:pPr marL="322325" indent="-322325" defTabSz="859536">
              <a:lnSpc>
                <a:spcPct val="90000"/>
              </a:lnSpc>
              <a:buSzTx/>
              <a:buFont typeface="Wingdings"/>
              <a:buNone/>
              <a:defRPr sz="2256"/>
            </a:pP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female predominance (70%)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NO laboratory signs of viral hepatitis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serum IgG level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titers antibodies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+ other autoimune disease (RA, HT, SS, UC)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corticosteroids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/>
            </a:pPr>
            <a:r>
              <a:t>- complication – cirrhosis (5% pts.) 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>
                <a:solidFill>
                  <a:srgbClr val="FFCC66"/>
                </a:solidFill>
              </a:defRPr>
            </a:pPr>
            <a:br/>
          </a:p>
          <a:p>
            <a:pPr marL="322325" indent="-322325" defTabSz="859536">
              <a:lnSpc>
                <a:spcPct val="90000"/>
              </a:lnSpc>
              <a:spcBef>
                <a:spcPts val="300"/>
              </a:spcBef>
              <a:buSzTx/>
              <a:buFont typeface="Wingdings"/>
              <a:buNone/>
              <a:defRPr sz="1504"/>
            </a:pPr>
            <a:r>
              <a:t>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Drug- and toxin-induced liver disease"/>
          <p:cNvSpPr txBox="1"/>
          <p:nvPr>
            <p:ph type="title" idx="4294967295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68095">
              <a:defRPr sz="3696">
                <a:effectLst>
                  <a:outerShdw sx="100000" sy="100000" kx="0" ky="0" algn="b" rotWithShape="0" blurRad="10668" dist="21336" dir="2700000">
                    <a:srgbClr val="FFFFFF"/>
                  </a:outerShdw>
                </a:effectLst>
              </a:defRPr>
            </a:lvl1pPr>
          </a:lstStyle>
          <a:p>
            <a:pPr/>
            <a:r>
              <a:t>Drug- and toxin-induced liver disease</a:t>
            </a:r>
          </a:p>
        </p:txBody>
      </p:sp>
      <p:sp>
        <p:nvSpPr>
          <p:cNvPr id="77" name="Hepatotoxic damage…"/>
          <p:cNvSpPr txBox="1"/>
          <p:nvPr>
            <p:ph type="body" idx="4294967295"/>
          </p:nvPr>
        </p:nvSpPr>
        <p:spPr>
          <a:xfrm>
            <a:off x="304800" y="1752600"/>
            <a:ext cx="8610600" cy="5486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Hepatotoxic damage</a:t>
            </a:r>
            <a:endParaRPr sz="2000"/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chloride hydrocarbons, phalloidin, yellow phosphorus, aphlatoxin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Idiosyncratic damage </a:t>
            </a:r>
            <a:r>
              <a:rPr b="0" u="none">
                <a:solidFill>
                  <a:srgbClr val="FFFFFF"/>
                </a:solidFill>
              </a:rPr>
              <a:t>– drug (metabolite) hypersensitivity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halothane, chlorpromazine, cytostatics, paracetamol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 u="sng">
                <a:solidFill>
                  <a:srgbClr val="FFCC66"/>
                </a:solidFill>
              </a:defRPr>
            </a:pPr>
            <a:r>
              <a:t>Histological changes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acute and chronic hepatitis – methyl-dopa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zonal necroses / massive necroses - halothane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cholestasis - chlorpromazine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steatosis / steatohepatitis - TTC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fibrosis / cirrhosis – ethanol, methotrexate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granuloma formation - sulfonamides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vascular disorders – veno-occlusive d., veins thrombosis, peliosis hepatis</a:t>
            </a:r>
          </a:p>
          <a:p>
            <a:pPr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- tumors – HCA, HCC, cholangiocarcinoma, angiosarcoma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irrhosis"/>
          <p:cNvSpPr txBox="1"/>
          <p:nvPr>
            <p:ph type="title" idx="4294967295"/>
          </p:nvPr>
        </p:nvSpPr>
        <p:spPr>
          <a:xfrm>
            <a:off x="685800" y="0"/>
            <a:ext cx="7772400" cy="1219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Cirrhosis</a:t>
            </a:r>
          </a:p>
        </p:txBody>
      </p:sp>
      <p:sp>
        <p:nvSpPr>
          <p:cNvPr id="80" name="= irreversible nodular rearrangement of entire liver…"/>
          <p:cNvSpPr txBox="1"/>
          <p:nvPr>
            <p:ph type="body" idx="4294967295"/>
          </p:nvPr>
        </p:nvSpPr>
        <p:spPr>
          <a:xfrm>
            <a:off x="685800" y="1295400"/>
            <a:ext cx="7772400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500"/>
              </a:spcBef>
              <a:buSzTx/>
              <a:buFont typeface="Wingdings"/>
              <a:buNone/>
              <a:defRPr b="1" sz="2400">
                <a:solidFill>
                  <a:srgbClr val="FFCC66"/>
                </a:solidFill>
              </a:defRPr>
            </a:pPr>
            <a:r>
              <a:t>= irreversible nodular rearrangement of entire liver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hepatocellular death + parenchymal nodules (regeneration) + bridging fibrous septa 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size: micronodular (</a:t>
            </a:r>
            <a:r>
              <a:t>&lt; 3 mm</a:t>
            </a:r>
            <a:r>
              <a:t>) x macronodular (</a:t>
            </a:r>
            <a:r>
              <a:t>&gt; 3 mm</a:t>
            </a:r>
            <a:r>
              <a:t>)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etiology: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1. alcoholic liver disease (60-70%)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2. viral hepatitis (10%) – HBV, HCV, HDV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3. biliary diseases (5-10%)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4. hereditary hemochromatosis (5%)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5. Wilson disease, alpha1-antitrypsin deficiency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6. drugs, infancy – galactosemia, tyrosinemia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7. cryptogenic cirrhosis (10-15%)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Alcoholic liver disease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Alcoholic liver disease</a:t>
            </a:r>
          </a:p>
        </p:txBody>
      </p:sp>
      <p:sp>
        <p:nvSpPr>
          <p:cNvPr id="83" name="I.  alcoholic steatosis (80%)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>
                <a:solidFill>
                  <a:srgbClr val="FFFF00"/>
                </a:solidFill>
              </a:defRPr>
            </a:pPr>
            <a:r>
              <a:t>I.  alcoholic steatosis </a:t>
            </a:r>
            <a:r>
              <a:rPr b="0" u="none"/>
              <a:t>(80%)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hepatomegaly (soft, yellow, greasy)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centrilobular macrovesicular steatosis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completely reversible in 2-4 weeks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>
                <a:solidFill>
                  <a:srgbClr val="FFFF00"/>
                </a:solidFill>
              </a:defRPr>
            </a:pPr>
            <a:r>
              <a:t>II. alcoholic steatohepatitis </a:t>
            </a:r>
            <a:r>
              <a:rPr b="0" u="none"/>
              <a:t>(10-35%)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hepatocyte swelling / necrosis + Mallory bodies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+ neutrophils + sinusoidal / perivenular fibrosis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>
                <a:solidFill>
                  <a:srgbClr val="FFFF00"/>
                </a:solidFill>
              </a:defRPr>
            </a:pPr>
            <a:r>
              <a:t>III. alcoholic cirrhosis </a:t>
            </a:r>
            <a:r>
              <a:rPr b="0" u="none"/>
              <a:t>(10%)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brown shrunken organ</a:t>
            </a:r>
          </a:p>
          <a:p>
            <a:pPr marL="731519" indent="-73151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micronodular cirrhosis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Non-alcoholic steatohepatiti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Non-alcoholic steatohepatitis</a:t>
            </a:r>
          </a:p>
        </p:txBody>
      </p:sp>
      <p:sp>
        <p:nvSpPr>
          <p:cNvPr id="86" name="NASH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lr>
                <a:srgbClr val="FFFF00"/>
              </a:buClr>
              <a:buChar char="●"/>
            </a:pPr>
            <a:r>
              <a:t>NASH</a:t>
            </a:r>
          </a:p>
          <a:p>
            <a:pPr>
              <a:buClr>
                <a:srgbClr val="FFFF00"/>
              </a:buClr>
              <a:buChar char="●"/>
            </a:pPr>
            <a:r>
              <a:t>obesity, diabetes mellitus, drugs</a:t>
            </a:r>
          </a:p>
          <a:p>
            <a:pPr>
              <a:buClr>
                <a:srgbClr val="FFFF00"/>
              </a:buClr>
              <a:buChar char="●"/>
            </a:pPr>
            <a:r>
              <a:t>increasing incidence</a:t>
            </a:r>
          </a:p>
          <a:p>
            <a:pPr>
              <a:buClr>
                <a:srgbClr val="FFFF00"/>
              </a:buClr>
              <a:buChar char="●"/>
            </a:pPr>
            <a:r>
              <a:t>rarely into cirrhosis</a:t>
            </a:r>
          </a:p>
          <a:p>
            <a:pPr>
              <a:buClr>
                <a:srgbClr val="FFFF00"/>
              </a:buClr>
              <a:buChar char="●"/>
            </a:pPr>
            <a:r>
              <a:t>most cases of cryptogenic cirrhosis ???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I. primary biliary cirrhosis…"/>
          <p:cNvSpPr txBox="1"/>
          <p:nvPr>
            <p:ph type="body" idx="4294967295"/>
          </p:nvPr>
        </p:nvSpPr>
        <p:spPr>
          <a:xfrm>
            <a:off x="228599" y="1295400"/>
            <a:ext cx="9144002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FF00"/>
                </a:solidFill>
              </a:defRPr>
            </a:pPr>
            <a:r>
              <a:t>I. primary biliary cirrhosis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destruction of IH bile ducts + portal inflammation/scarring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cirrhosis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lymphocytic/granulomatous inflammation of IH bile ducts, ductopenia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middle-aged women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anti-mitochondrial Ab (90% pts.) – pyruvate dehydrogenase (M2)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+ SS, sclerodermia, RA, glomerulonephritis, celiac disease</a:t>
            </a:r>
          </a:p>
          <a:p>
            <a:pPr marL="609600" indent="-609600">
              <a:buSzTx/>
              <a:buFont typeface="Wingdings"/>
              <a:buNone/>
              <a:defRPr sz="2400"/>
            </a:pP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FF00"/>
                </a:solidFill>
              </a:defRPr>
            </a:pPr>
            <a:r>
              <a:t>II. secondary biliary cirrhosis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prolonged obstruction of EH biliary tree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Mi: ductular proliferation + pigmented material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ascending cholangitis - abscesses</a:t>
            </a:r>
          </a:p>
        </p:txBody>
      </p:sp>
      <p:sp>
        <p:nvSpPr>
          <p:cNvPr id="89" name="Biliary cirrhosis"/>
          <p:cNvSpPr txBox="1"/>
          <p:nvPr>
            <p:ph type="title" idx="4294967295"/>
          </p:nvPr>
        </p:nvSpPr>
        <p:spPr>
          <a:xfrm>
            <a:off x="685800" y="0"/>
            <a:ext cx="7772400" cy="1219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Biliary cirrhosis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Jaundice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Jaundice</a:t>
            </a:r>
          </a:p>
        </p:txBody>
      </p:sp>
      <p:sp>
        <p:nvSpPr>
          <p:cNvPr id="37" name="= yellow discoloration of skin, mucosa, sclera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algn="ctr">
              <a:lnSpc>
                <a:spcPct val="90000"/>
              </a:lnSpc>
              <a:buSzTx/>
              <a:buFont typeface="Wingdings"/>
              <a:buNone/>
            </a:pPr>
            <a:r>
              <a:t>	= yellow discoloration of skin, mucosa, sclera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Pct val="100000"/>
              <a:buChar char="●"/>
            </a:pPr>
            <a:r>
              <a:t>„icterus“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Pct val="100000"/>
              <a:buChar char="●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bilirubin serum level (</a:t>
            </a:r>
            <a:r>
              <a:t>&gt;</a:t>
            </a:r>
            <a:r>
              <a:t> 2.0 mg/dL)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Pct val="100000"/>
              <a:buChar char="●"/>
            </a:pPr>
            <a:r>
              <a:t>unconjugated x conjugated bilirubin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Pct val="100000"/>
              <a:buChar char="●"/>
            </a:pPr>
            <a:r>
              <a:t>cholestasis 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800"/>
            </a:pPr>
            <a:r>
              <a:t>retention of in bile eliminated solutes (bilirubin, bile salts, cholesterol, …)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iliary cirrhosi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Biliary cirrhosis</a:t>
            </a:r>
          </a:p>
        </p:txBody>
      </p:sp>
      <p:sp>
        <p:nvSpPr>
          <p:cNvPr id="92" name="III. primary sclerosing cholangitis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FF00"/>
                </a:solidFill>
              </a:defRPr>
            </a:pPr>
            <a:r>
              <a:t>III. primary sclerosing cholangitis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inflammation + obliterative fibrosis of IH + EH bile ducts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+ ulcerative colitis (70% pts.)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middle age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 : F … 2 : 1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pANCA (80% pts.)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Mi: fibrosing cholangitis – fibrous scar</a:t>
            </a:r>
          </a:p>
          <a:p>
            <a:pPr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clinically: cholestasis (pruritus), jaundice, cholangiography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grossly: yellow-green cirrhosis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Hemochromatosi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Hemochromatosis</a:t>
            </a:r>
          </a:p>
        </p:txBody>
      </p:sp>
      <p:sp>
        <p:nvSpPr>
          <p:cNvPr id="95" name="= increased uptake of iron in intestine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= increased uptake of iron in intestine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depositions of hemosiderin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liver + pancreas + skin + heart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gene HFE, relationship to receptor for tranferin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chocolate brown cirrhosis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pancreas fibrosis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bronze diabetes mellitus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skin pigmentations (bronze)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cardiomyopathy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Wilson disease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defTabSz="768095">
              <a:defRPr sz="3696">
                <a:effectLst>
                  <a:outerShdw sx="100000" sy="100000" kx="0" ky="0" algn="b" rotWithShape="0" blurRad="10668" dist="21336" dir="2700000">
                    <a:srgbClr val="FFFFFF"/>
                  </a:outerShdw>
                </a:effectLst>
              </a:defRPr>
            </a:pPr>
            <a:r>
              <a:t>Wilson disease </a:t>
            </a:r>
            <a:br/>
          </a:p>
        </p:txBody>
      </p:sp>
      <p:sp>
        <p:nvSpPr>
          <p:cNvPr id="98" name="= hepatolenticular degeneration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= hepatolenticular degeneration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disorder of copper metabolism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defect at level of ceruloplasmin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® </a:t>
            </a:r>
            <a:r>
              <a:t>accumulation: liver + brain + eye</a:t>
            </a:r>
          </a:p>
          <a:p>
            <a:pPr>
              <a:buChar char="●"/>
              <a:defRPr sz="2800"/>
            </a:pP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cirrhosis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basal ganglia (neurologic symptoms)</a:t>
            </a:r>
          </a:p>
          <a:p>
            <a:pPr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Kayser-Fleischer green brown ring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Liver cirrhosis - complications"/>
          <p:cNvSpPr txBox="1"/>
          <p:nvPr>
            <p:ph type="title" idx="4294967295"/>
          </p:nvPr>
        </p:nvSpPr>
        <p:spPr>
          <a:xfrm>
            <a:off x="685800" y="304800"/>
            <a:ext cx="7772400" cy="1066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Liver cirrhosis - complications</a:t>
            </a:r>
          </a:p>
        </p:txBody>
      </p:sp>
      <p:sp>
        <p:nvSpPr>
          <p:cNvPr id="101" name="1. Portal hypertension (&gt; 10 mmHg)…"/>
          <p:cNvSpPr txBox="1"/>
          <p:nvPr>
            <p:ph type="body" idx="4294967295"/>
          </p:nvPr>
        </p:nvSpPr>
        <p:spPr>
          <a:xfrm>
            <a:off x="685800" y="1600200"/>
            <a:ext cx="7772400" cy="5715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1. Portal hypertension </a:t>
            </a:r>
            <a:r>
              <a:rPr u="none">
                <a:solidFill>
                  <a:srgbClr val="FFFFFF"/>
                </a:solidFill>
              </a:rPr>
              <a:t>(&gt; 10 mmHg)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- portosystemic shunts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		- rectum – hemorrhoids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		- cardioesophageal junction – e. varices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		- abdominal wall – caput medusae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- ascites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- splenomegaly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- GIT congestion 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2. Hemorrhagic diathesis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3. Progressive liver failure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4. Hepatocellular carcinoma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ortal hypertension"/>
          <p:cNvSpPr txBox="1"/>
          <p:nvPr>
            <p:ph type="title" idx="4294967295"/>
          </p:nvPr>
        </p:nvSpPr>
        <p:spPr>
          <a:xfrm>
            <a:off x="762000" y="228600"/>
            <a:ext cx="7772400" cy="1066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Portal hypertension</a:t>
            </a:r>
          </a:p>
        </p:txBody>
      </p:sp>
      <p:sp>
        <p:nvSpPr>
          <p:cNvPr id="104" name="1. prehepatic…"/>
          <p:cNvSpPr txBox="1"/>
          <p:nvPr>
            <p:ph type="body" idx="4294967295"/>
          </p:nvPr>
        </p:nvSpPr>
        <p:spPr>
          <a:xfrm>
            <a:off x="380999" y="1524000"/>
            <a:ext cx="9144002" cy="5334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1. prehepatic</a:t>
            </a:r>
            <a:r>
              <a:rPr u="none">
                <a:solidFill>
                  <a:srgbClr val="FFFFFF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portal vein thrombosis / stenosis</a:t>
            </a:r>
          </a:p>
          <a:p>
            <a:pPr marL="609600" indent="-609600"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2. intrahepatic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cirrhosis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massive steatosis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nodular hyperplasia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granulomatous diseases (TBC, sarcoidosis)</a:t>
            </a:r>
          </a:p>
          <a:p>
            <a:pPr marL="609600" indent="-609600"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 u="sng">
                <a:solidFill>
                  <a:srgbClr val="FFCC66"/>
                </a:solidFill>
              </a:defRPr>
            </a:pPr>
            <a:r>
              <a:t>3.posthepatic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severe right-sided cardiac failure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constrictive pericarditis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Budd-Chiari syndrome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eoplasms"/>
          <p:cNvSpPr txBox="1"/>
          <p:nvPr>
            <p:ph type="title" idx="4294967295"/>
          </p:nvPr>
        </p:nvSpPr>
        <p:spPr>
          <a:xfrm>
            <a:off x="685800" y="0"/>
            <a:ext cx="7772400" cy="990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Neoplasms</a:t>
            </a:r>
          </a:p>
        </p:txBody>
      </p:sp>
      <p:sp>
        <p:nvSpPr>
          <p:cNvPr id="107" name="I. Primary benign tumors…"/>
          <p:cNvSpPr txBox="1"/>
          <p:nvPr>
            <p:ph type="body" idx="4294967295"/>
          </p:nvPr>
        </p:nvSpPr>
        <p:spPr>
          <a:xfrm>
            <a:off x="228600" y="1143000"/>
            <a:ext cx="8915400" cy="5715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buSzTx/>
              <a:buFont typeface="Wingdings"/>
              <a:buNone/>
              <a:defRPr b="1" u="sng">
                <a:solidFill>
                  <a:srgbClr val="FFFF00"/>
                </a:solidFill>
              </a:defRPr>
            </a:pPr>
            <a:r>
              <a:t>I. Primary benign tumors</a:t>
            </a:r>
          </a:p>
          <a:p>
            <a:pPr marL="609600" indent="-609600">
              <a:buSzTx/>
              <a:buFont typeface="Wingdings"/>
              <a:buNone/>
            </a:pPr>
            <a:endParaRPr b="1" u="sng">
              <a:solidFill>
                <a:srgbClr val="FFFF00"/>
              </a:solidFill>
            </a:endParaRPr>
          </a:p>
          <a:p>
            <a:pPr marL="609600" indent="-609600">
              <a:buSzTx/>
              <a:buFont typeface="Wingdings"/>
              <a:buNone/>
              <a:defRPr b="1" u="sng">
                <a:solidFill>
                  <a:srgbClr val="FFFF00"/>
                </a:solidFill>
              </a:defRPr>
            </a:pPr>
            <a:r>
              <a:t>1. cavernous hemangioma</a:t>
            </a:r>
            <a:r>
              <a:rPr b="0" u="none">
                <a:solidFill>
                  <a:srgbClr val="FFFFFF"/>
                </a:solidFill>
              </a:rPr>
              <a:t> </a:t>
            </a:r>
            <a:endParaRPr b="0" u="none">
              <a:solidFill>
                <a:srgbClr val="FFFFFF"/>
              </a:solidFill>
            </a:endParaRPr>
          </a:p>
          <a:p>
            <a:pPr marL="609600" indent="-609600">
              <a:buSzTx/>
              <a:buFont typeface="Wingdings"/>
              <a:buNone/>
            </a:pPr>
            <a:r>
              <a:t>- mesenchymal, most common</a:t>
            </a:r>
          </a:p>
          <a:p>
            <a:pPr marL="609600" indent="-609600">
              <a:buSzTx/>
              <a:buFont typeface="Wingdings"/>
              <a:buNone/>
            </a:pPr>
            <a:r>
              <a:t>- red-blue soft nodule, subcapsular location</a:t>
            </a:r>
          </a:p>
          <a:p>
            <a:pPr marL="609600" indent="-609600">
              <a:buSzTx/>
              <a:buFont typeface="Wingdings"/>
              <a:buNone/>
            </a:pPr>
            <a:r>
              <a:t>!!! percutaneous needle biopsy – bleeding !!!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Neoplasm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Neoplasms</a:t>
            </a:r>
          </a:p>
        </p:txBody>
      </p:sp>
      <p:sp>
        <p:nvSpPr>
          <p:cNvPr id="110" name="2. hepatocellular adenoma…"/>
          <p:cNvSpPr txBox="1"/>
          <p:nvPr>
            <p:ph type="body" idx="4294967295"/>
          </p:nvPr>
        </p:nvSpPr>
        <p:spPr>
          <a:xfrm>
            <a:off x="685800" y="1981200"/>
            <a:ext cx="8305800" cy="4648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FF00"/>
                </a:solidFill>
              </a:defRPr>
            </a:pPr>
            <a:r>
              <a:t>2. hepatocellular adenoma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women - oral contraceptives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men - anabolics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well circumscribed pale nodule, several cm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Mi: cords of hepatocyte-like cells, NO portal tracts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rupture (pregnancy – estrogens) - bleeding</a:t>
            </a:r>
          </a:p>
          <a:p>
            <a:pPr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FF00"/>
                </a:solidFill>
              </a:defRPr>
            </a:pPr>
            <a:r>
              <a:t>3. cholangioadenoma, cholangiohamartoma</a:t>
            </a:r>
            <a:r>
              <a:rPr>
                <a:solidFill>
                  <a:srgbClr val="FFFFFF"/>
                </a:solidFill>
              </a:rPr>
              <a:t> (von Meyenburg complex)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small multiple subcapsular nodules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Mi: tubular structures (fibrous stroma)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Neoplasms"/>
          <p:cNvSpPr txBox="1"/>
          <p:nvPr>
            <p:ph type="title" idx="4294967295"/>
          </p:nvPr>
        </p:nvSpPr>
        <p:spPr>
          <a:xfrm>
            <a:off x="685800" y="-1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Neoplasms</a:t>
            </a:r>
          </a:p>
        </p:txBody>
      </p:sp>
      <p:sp>
        <p:nvSpPr>
          <p:cNvPr id="113" name="II. primary malignant tumors:…"/>
          <p:cNvSpPr txBox="1"/>
          <p:nvPr>
            <p:ph type="body" idx="4294967295"/>
          </p:nvPr>
        </p:nvSpPr>
        <p:spPr>
          <a:xfrm>
            <a:off x="685800" y="1219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944" u="sng">
                <a:solidFill>
                  <a:srgbClr val="FFCC66"/>
                </a:solidFill>
              </a:defRPr>
            </a:pPr>
            <a:r>
              <a:t>II. primary malignant tumors: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944" u="sng">
                <a:solidFill>
                  <a:srgbClr val="FFFF00"/>
                </a:solidFill>
              </a:defRPr>
            </a:pPr>
            <a:r>
              <a:t>1. hepatocellular carcinoma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Africa, Asia (China), Japan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M : F … 3-8 : 1, 60-70 years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chronic hepatitis (HBV, HCV) + cirrhosis + dietary factors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clinically: alpha-fetoprotein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unifocal x multifocal x diffusely infiltrative, yellow-white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invasion of vascular channels ( portal / hepatic veins)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Mi: well / poorly differentiated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   - fibrolamellar carcinoma – youngs, ~ FNH,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prognosis 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late metastases – LN, lungs, bones, …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- poor prognosis (7 months)</a:t>
            </a:r>
          </a:p>
          <a:p>
            <a:pPr marL="277749" indent="-277749" defTabSz="740663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944"/>
            </a:pPr>
            <a:r>
              <a:t>	cachexia, GIT bleeding, liver failure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eoplasms"/>
          <p:cNvSpPr txBox="1"/>
          <p:nvPr>
            <p:ph type="title" idx="4294967295"/>
          </p:nvPr>
        </p:nvSpPr>
        <p:spPr>
          <a:xfrm>
            <a:off x="685800" y="-1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Neoplasms</a:t>
            </a:r>
          </a:p>
        </p:txBody>
      </p:sp>
      <p:sp>
        <p:nvSpPr>
          <p:cNvPr id="116" name="2. cholangiocarcinoma…"/>
          <p:cNvSpPr txBox="1"/>
          <p:nvPr>
            <p:ph type="body" idx="4294967295"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824" u="sng">
                <a:solidFill>
                  <a:srgbClr val="FFFF00"/>
                </a:solidFill>
              </a:defRPr>
            </a:pPr>
            <a:r>
              <a:t>2. cholangiocarcinoma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from epithelium of IH bile ducts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PSC, Thorotrast, </a:t>
            </a:r>
            <a:r>
              <a:rPr i="1"/>
              <a:t>Opisthorchis sinensis</a:t>
            </a:r>
            <a:endParaRPr i="1"/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Mi: adenocarcinoma + desmoplasia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1824"/>
            </a:pP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824" u="sng">
                <a:solidFill>
                  <a:srgbClr val="FFFF00"/>
                </a:solidFill>
              </a:defRPr>
            </a:pPr>
            <a:r>
              <a:t>3. hepatoblastoma</a:t>
            </a:r>
            <a:r>
              <a:rPr>
                <a:solidFill>
                  <a:srgbClr val="FFFFFF"/>
                </a:solidFill>
              </a:rPr>
              <a:t> </a:t>
            </a:r>
            <a:r>
              <a:rPr b="0" u="none">
                <a:solidFill>
                  <a:srgbClr val="FFFFFF"/>
                </a:solidFill>
              </a:rPr>
              <a:t>- infancy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epithelial +/- mesenchymal component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1824"/>
            </a:pP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824" u="sng">
                <a:solidFill>
                  <a:srgbClr val="FFFF00"/>
                </a:solidFill>
              </a:defRPr>
            </a:pPr>
            <a:r>
              <a:t>4. angiosarcoma</a:t>
            </a:r>
            <a:r>
              <a:rPr b="0" u="none">
                <a:solidFill>
                  <a:srgbClr val="FFFFFF"/>
                </a:solidFill>
              </a:rPr>
              <a:t> – mesenchymal, highly malignant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vinyl chloride, Thorotrast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 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b="1" sz="1824" u="sng">
                <a:solidFill>
                  <a:srgbClr val="FFFF00"/>
                </a:solidFill>
              </a:defRPr>
            </a:pPr>
            <a:r>
              <a:t>5. metastases</a:t>
            </a:r>
          </a:p>
          <a:p>
            <a:pPr marL="260604" indent="-260604" defTabSz="694944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24"/>
            </a:pPr>
            <a:r>
              <a:t>- carcinomas of GIT, breast, kidney, malignant melanoma, leukemias, lymphomas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umor-like condition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Tumor-like conditions</a:t>
            </a:r>
          </a:p>
        </p:txBody>
      </p:sp>
      <p:sp>
        <p:nvSpPr>
          <p:cNvPr id="119" name="1. Cysts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/>
            </a:pPr>
            <a:r>
              <a:t>1. Cysts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in developmental disorders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/>
            </a:pPr>
            <a:r>
              <a:t>2. Focal nodular hyperplasia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well circumscribed solitary nodule (2 cm) with central fibrous scar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young adults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520" u="sng"/>
            </a:pPr>
            <a:r>
              <a:t>3. Nodular regenerative hyperplasia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entire liver, resembling cirrhosis (x fibrous septa)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? impaired circulation, in various disorders</a:t>
            </a:r>
          </a:p>
          <a:p>
            <a:pPr marL="548639" indent="-548639" defTabSz="822959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sz="2520"/>
            </a:pPr>
            <a:r>
              <a:t>- portal hypertension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Jaundice"/>
          <p:cNvSpPr txBox="1"/>
          <p:nvPr>
            <p:ph type="title" idx="4294967295"/>
          </p:nvPr>
        </p:nvSpPr>
        <p:spPr>
          <a:xfrm>
            <a:off x="381000" y="533400"/>
            <a:ext cx="8077200" cy="838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Jaundice</a:t>
            </a:r>
          </a:p>
        </p:txBody>
      </p:sp>
      <p:sp>
        <p:nvSpPr>
          <p:cNvPr id="40" name="1. Unconjugated hyperbilirubinemia (hemolytic, prehepatal icterus)…"/>
          <p:cNvSpPr txBox="1"/>
          <p:nvPr>
            <p:ph type="body" idx="4294967295"/>
          </p:nvPr>
        </p:nvSpPr>
        <p:spPr>
          <a:xfrm>
            <a:off x="304800" y="1447800"/>
            <a:ext cx="8610600" cy="5181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400"/>
              </a:spcBef>
              <a:buClr>
                <a:srgbClr val="FFFF00"/>
              </a:buClr>
              <a:buChar char="●"/>
              <a:defRPr b="1" sz="2000">
                <a:solidFill>
                  <a:srgbClr val="FFFF00"/>
                </a:solidFill>
              </a:defRPr>
            </a:pPr>
            <a:r>
              <a:t>1. Unconjugated hyperbilirubinemia</a:t>
            </a:r>
            <a:r>
              <a:rPr>
                <a:solidFill>
                  <a:srgbClr val="FFFFFF"/>
                </a:solidFill>
              </a:rPr>
              <a:t> (hemolytic, prehepatal icterus)</a:t>
            </a:r>
          </a:p>
          <a:p>
            <a:pPr lvl="1" marL="742950" indent="-285750">
              <a:spcBef>
                <a:spcPts val="0"/>
              </a:spcBef>
              <a:buClr>
                <a:srgbClr val="FFFF00"/>
              </a:buClr>
              <a:defRPr sz="2000" u="sng">
                <a:solidFill>
                  <a:srgbClr val="FFCC66"/>
                </a:solidFill>
              </a:defRPr>
            </a:pPr>
            <a:r>
              <a:t>excessive bilirubin production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/>
            </a:pPr>
            <a:r>
              <a:t>hemolytic anemias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/>
            </a:pPr>
            <a:r>
              <a:t>ineffective erythropoiesis (pernicious anemia, thalassemia)</a:t>
            </a:r>
          </a:p>
          <a:p>
            <a:pPr lvl="1" marL="742950" indent="-285750">
              <a:spcBef>
                <a:spcPts val="0"/>
              </a:spcBef>
              <a:buClr>
                <a:srgbClr val="FFFF00"/>
              </a:buClr>
              <a:defRPr sz="2000" u="sng">
                <a:solidFill>
                  <a:srgbClr val="FFCC66"/>
                </a:solidFill>
              </a:defRPr>
            </a:pPr>
            <a:r>
              <a:t>reduced hepatic bilirubin uptake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/>
            </a:pPr>
            <a:r>
              <a:t>drugs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>
                <a:solidFill>
                  <a:srgbClr val="FFFF00"/>
                </a:solidFill>
              </a:defRPr>
            </a:pPr>
            <a:r>
              <a:t>Gilbert syndrome</a:t>
            </a:r>
            <a:r>
              <a:rPr>
                <a:solidFill>
                  <a:srgbClr val="FFFFFF"/>
                </a:solidFill>
              </a:rPr>
              <a:t> (some variants)</a:t>
            </a:r>
          </a:p>
          <a:p>
            <a:pPr lvl="1" marL="742950" indent="-285750">
              <a:spcBef>
                <a:spcPts val="0"/>
              </a:spcBef>
              <a:buClr>
                <a:srgbClr val="FFFF00"/>
              </a:buClr>
              <a:defRPr sz="2000" u="sng">
                <a:solidFill>
                  <a:srgbClr val="FFCC66"/>
                </a:solidFill>
              </a:defRPr>
            </a:pPr>
            <a:r>
              <a:t>impaired bilirubin conjugation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/>
            </a:pPr>
            <a:r>
              <a:t>physiologic jaundice of the newborn x toxic (Rh) – </a:t>
            </a:r>
            <a:r>
              <a:rPr>
                <a:solidFill>
                  <a:srgbClr val="FFFF00"/>
                </a:solidFill>
              </a:rPr>
              <a:t>kern-icterus</a:t>
            </a:r>
            <a:endParaRPr>
              <a:solidFill>
                <a:srgbClr val="FFFF00"/>
              </a:solidFill>
            </a:endParaRP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>
                <a:solidFill>
                  <a:srgbClr val="FFFF00"/>
                </a:solidFill>
              </a:defRPr>
            </a:pPr>
            <a:r>
              <a:t>Gilbert syndrome</a:t>
            </a:r>
            <a:r>
              <a:rPr>
                <a:solidFill>
                  <a:srgbClr val="FFFFFF"/>
                </a:solidFill>
              </a:rPr>
              <a:t> (</a:t>
            </a:r>
            <a:r>
              <a:rPr>
                <a:solidFill>
                  <a:srgbClr val="FFFFFF"/>
                </a:solidFill>
                <a:latin typeface="Symbol"/>
                <a:ea typeface="Symbol"/>
                <a:cs typeface="Symbol"/>
                <a:sym typeface="Symbol"/>
              </a:rPr>
              <a:t>¯ </a:t>
            </a:r>
            <a:r>
              <a:rPr>
                <a:solidFill>
                  <a:srgbClr val="FFFFFF"/>
                </a:solidFill>
              </a:rPr>
              <a:t>expression of UGTlAl) – prev. 7%, AR 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>
                <a:solidFill>
                  <a:srgbClr val="FFFF00"/>
                </a:solidFill>
              </a:defRPr>
            </a:pPr>
            <a:r>
              <a:t>Crigler-Najjar syndrome</a:t>
            </a:r>
            <a:r>
              <a:rPr>
                <a:solidFill>
                  <a:srgbClr val="FFFFFF"/>
                </a:solidFill>
              </a:rPr>
              <a:t> (I and II) – AR</a:t>
            </a:r>
          </a:p>
          <a:p>
            <a:pPr lvl="3" marL="1600200" indent="-228600">
              <a:spcBef>
                <a:spcPts val="0"/>
              </a:spcBef>
              <a:buClr>
                <a:srgbClr val="FFFF00"/>
              </a:buClr>
              <a:defRPr sz="1800"/>
            </a:pPr>
            <a:r>
              <a:t>NO /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¯ </a:t>
            </a:r>
            <a:r>
              <a:t>activity of UGTlAl	</a:t>
            </a:r>
          </a:p>
          <a:p>
            <a:pPr lvl="2" marL="1143000" indent="-228600">
              <a:spcBef>
                <a:spcPts val="0"/>
              </a:spcBef>
              <a:buClr>
                <a:srgbClr val="FFFF00"/>
              </a:buClr>
              <a:defRPr sz="2000"/>
            </a:pPr>
            <a:r>
              <a:t>diffuse hepatocellular disease (hepatitis, cirrhosis)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allbladder"/>
          <p:cNvSpPr txBox="1"/>
          <p:nvPr>
            <p:ph type="title" idx="4294967295"/>
          </p:nvPr>
        </p:nvSpPr>
        <p:spPr>
          <a:xfrm>
            <a:off x="685800" y="-228600"/>
            <a:ext cx="7772400" cy="1219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Gallbladder</a:t>
            </a:r>
          </a:p>
        </p:txBody>
      </p:sp>
      <p:sp>
        <p:nvSpPr>
          <p:cNvPr id="122" name="I. cholelithiasis (gallstones)…"/>
          <p:cNvSpPr txBox="1"/>
          <p:nvPr>
            <p:ph type="body" idx="4294967295"/>
          </p:nvPr>
        </p:nvSpPr>
        <p:spPr>
          <a:xfrm>
            <a:off x="228599" y="990600"/>
            <a:ext cx="9144002" cy="5486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22325" indent="-322325" defTabSz="859536">
              <a:lnSpc>
                <a:spcPct val="90000"/>
              </a:lnSpc>
              <a:spcBef>
                <a:spcPts val="600"/>
              </a:spcBef>
              <a:buSzTx/>
              <a:buFont typeface="Wingdings"/>
              <a:buNone/>
              <a:defRPr b="1" sz="2632" u="sng">
                <a:solidFill>
                  <a:srgbClr val="FFCC66"/>
                </a:solidFill>
              </a:defRPr>
            </a:pPr>
            <a:r>
              <a:t>I. cholelithiasis (gallstones)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prevalence … 10%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gallstones: cholesterol x pigment x mixed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</a:t>
            </a:r>
            <a:r>
              <a:rPr b="1" u="sng"/>
              <a:t>1. cholesterol stones</a:t>
            </a:r>
            <a:r>
              <a:t> (crystalline cholesterol monohydrate):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supersaturated bile with chol. + nucleation (mikroprecipitates of Ca salts) + stasis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age, women, pregnancy, obesity, hyperlipidemia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pale yellow, large, solitary x multiple (faseted surface)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</a:t>
            </a:r>
            <a:r>
              <a:rPr b="1" u="sng"/>
              <a:t>2. pigment stones</a:t>
            </a:r>
            <a:r>
              <a:t> (bilirubin Ca salts):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chronic hemolytic syndromes + biliary infection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black, small, multiple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   - asymptomatic (70-80% pts.) x severe „colicky“ pain</a:t>
            </a:r>
          </a:p>
          <a:p>
            <a:pPr marL="322325" indent="-322325" defTabSz="859536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256" u="sng">
                <a:solidFill>
                  <a:srgbClr val="FFCC66"/>
                </a:solidFill>
              </a:defRPr>
            </a:pPr>
            <a:r>
              <a:t>complications: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cholecystitis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hydrops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biliary enteric fistula (duodenum) – gallstone ileus x perforation – diffuse peritonitis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jaundice (biliary tree obstruction)</a:t>
            </a:r>
          </a:p>
          <a:p>
            <a:pPr marL="322325" indent="-322325" defTabSz="859536"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1879"/>
            </a:pPr>
            <a:r>
              <a:t>- acute pancreatitis                                                       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holecystitis"/>
          <p:cNvSpPr txBox="1"/>
          <p:nvPr>
            <p:ph type="title" idx="4294967295"/>
          </p:nvPr>
        </p:nvSpPr>
        <p:spPr>
          <a:xfrm>
            <a:off x="685800" y="0"/>
            <a:ext cx="7772400" cy="1066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Cholecystitis </a:t>
            </a:r>
          </a:p>
        </p:txBody>
      </p:sp>
      <p:sp>
        <p:nvSpPr>
          <p:cNvPr id="125" name="pain, fever, nausea…"/>
          <p:cNvSpPr txBox="1"/>
          <p:nvPr>
            <p:ph type="body" idx="4294967295"/>
          </p:nvPr>
        </p:nvSpPr>
        <p:spPr>
          <a:xfrm>
            <a:off x="228600" y="1143000"/>
            <a:ext cx="8915400" cy="556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pain, fever, nausea</a:t>
            </a:r>
          </a:p>
          <a:p>
            <a:pPr marL="609600" indent="-609600"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/>
            </a:pPr>
            <a:r>
              <a:t>1. acute calculous cholecystitis (stones present)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enlarged GB, fibrin on serosa, stone in neck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pus in lumen (empyema of GB), gangrenous cholecystitis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Mi: inflammation in the wall</a:t>
            </a:r>
          </a:p>
          <a:p>
            <a:pPr marL="609600" indent="-609600"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/>
            </a:pPr>
            <a:r>
              <a:t>2. acute acalculous cholecystitis (stones absent)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postoperative state, trauma, burns, sepsis</a:t>
            </a:r>
          </a:p>
          <a:p>
            <a:pPr marL="609600" indent="-609600">
              <a:lnSpc>
                <a:spcPct val="90000"/>
              </a:lnSpc>
              <a:buSzTx/>
              <a:buFont typeface="Wingdings"/>
              <a:buNone/>
              <a:defRPr sz="2400"/>
            </a:pP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/>
            </a:pPr>
            <a:r>
              <a:t>3. chronic cholecystitis (stones present)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from acute cholecystitis x de novo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recurrent attacks</a:t>
            </a:r>
          </a:p>
          <a:p>
            <a:pPr marL="609600" indent="-609600"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- mucosal ulcerations + wall fibrosis / inflammation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Jaundice"/>
          <p:cNvSpPr txBox="1"/>
          <p:nvPr>
            <p:ph type="title" idx="4294967295"/>
          </p:nvPr>
        </p:nvSpPr>
        <p:spPr>
          <a:xfrm>
            <a:off x="457200" y="228600"/>
            <a:ext cx="8001000" cy="838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Jaundice</a:t>
            </a:r>
          </a:p>
        </p:txBody>
      </p:sp>
      <p:sp>
        <p:nvSpPr>
          <p:cNvPr id="43" name="2. conjugated hyperbilirubinemia (obstructive, posthepatal icterus)…"/>
          <p:cNvSpPr txBox="1"/>
          <p:nvPr>
            <p:ph type="body" idx="4294967295"/>
          </p:nvPr>
        </p:nvSpPr>
        <p:spPr>
          <a:xfrm>
            <a:off x="304800" y="1219200"/>
            <a:ext cx="8839200" cy="5334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spcBef>
                <a:spcPts val="400"/>
              </a:spcBef>
              <a:buClr>
                <a:srgbClr val="FFFF00"/>
              </a:buClr>
              <a:buChar char="●"/>
              <a:defRPr b="1" sz="2000">
                <a:solidFill>
                  <a:srgbClr val="FFFF00"/>
                </a:solidFill>
              </a:defRPr>
            </a:pPr>
            <a:r>
              <a:t>2. conjugated hyperbilirubinemia</a:t>
            </a:r>
            <a:r>
              <a:rPr>
                <a:solidFill>
                  <a:srgbClr val="FFFFFF"/>
                </a:solidFill>
              </a:rPr>
              <a:t> (obstructive, posthepatal icterus)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>
                <a:solidFill>
                  <a:srgbClr val="FFCC66"/>
                </a:solidFill>
              </a:defRPr>
            </a:pPr>
            <a:r>
              <a:t>	- </a:t>
            </a:r>
            <a:r>
              <a:rPr u="sng"/>
              <a:t>decreased hepatic excretion of bilirubin glucuronids</a:t>
            </a:r>
            <a:endParaRPr u="sng"/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>
                <a:solidFill>
                  <a:srgbClr val="FFCC66"/>
                </a:solidFill>
              </a:defRPr>
            </a:pPr>
            <a:r>
              <a:t>	   </a:t>
            </a:r>
            <a:r>
              <a:rPr>
                <a:solidFill>
                  <a:srgbClr val="FFFFFF"/>
                </a:solidFill>
              </a:rPr>
              <a:t>- </a:t>
            </a:r>
            <a:r>
              <a:rPr>
                <a:solidFill>
                  <a:srgbClr val="FFFF00"/>
                </a:solidFill>
              </a:rPr>
              <a:t>Dubin–Johnson syndrome</a:t>
            </a:r>
            <a:r>
              <a:rPr>
                <a:solidFill>
                  <a:srgbClr val="FFFFFF"/>
                </a:solidFill>
              </a:rPr>
              <a:t> – AR, pigmented liver (lipofuscin?)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		     - defect of canalicular transporters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        - </a:t>
            </a:r>
            <a:r>
              <a:rPr>
                <a:solidFill>
                  <a:srgbClr val="FFFF00"/>
                </a:solidFill>
              </a:rPr>
              <a:t>Rotor syndrome</a:t>
            </a:r>
            <a:r>
              <a:t> – NO liver pigmentation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        - drugs (OCT)</a:t>
            </a: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        - hepatocellular damage (hepatitis, drugs – anabolics, OCT)</a:t>
            </a:r>
            <a:endParaRPr>
              <a:solidFill>
                <a:srgbClr val="FFCC66"/>
              </a:solidFill>
            </a:endParaRPr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>
                <a:solidFill>
                  <a:srgbClr val="FFCC66"/>
                </a:solidFill>
              </a:defRPr>
            </a:pPr>
            <a:r>
              <a:t>	- </a:t>
            </a:r>
            <a:r>
              <a:rPr u="sng"/>
              <a:t>impaired bile flow (obstruction)</a:t>
            </a:r>
            <a:endParaRPr u="sng"/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        - intrahepatic (PBC, PSC, GvHD)</a:t>
            </a:r>
            <a:endParaRPr b="1" sz="1800"/>
          </a:p>
          <a:p>
            <a:pPr marL="609600" indent="-609600">
              <a:spcBef>
                <a:spcPts val="500"/>
              </a:spcBef>
              <a:buSzTx/>
              <a:buFont typeface="Wingdings"/>
              <a:buNone/>
              <a:defRPr sz="2400"/>
            </a:pPr>
            <a:r>
              <a:t>           - extrahepatic - gallstones, carcinomas, biliary atresia</a:t>
            </a:r>
          </a:p>
          <a:p>
            <a:pPr marL="609600" indent="-609600">
              <a:buClr>
                <a:srgbClr val="FFFF00"/>
              </a:buClr>
              <a:buChar char="●"/>
              <a:defRPr b="1" sz="2000"/>
            </a:pPr>
          </a:p>
          <a:p>
            <a:pPr marL="609600" indent="-609600">
              <a:spcBef>
                <a:spcPts val="400"/>
              </a:spcBef>
              <a:buClr>
                <a:srgbClr val="FFFF00"/>
              </a:buClr>
              <a:buChar char="●"/>
              <a:defRPr b="1" sz="2000">
                <a:solidFill>
                  <a:srgbClr val="FFFF00"/>
                </a:solidFill>
              </a:defRPr>
            </a:pPr>
            <a:r>
              <a:t>3. mixed hyperbilirubinemia</a:t>
            </a:r>
            <a:r>
              <a:rPr>
                <a:solidFill>
                  <a:srgbClr val="FFFFFF"/>
                </a:solidFill>
              </a:rPr>
              <a:t> (hepatocellular, hepatal icterus)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Jaundice – laboratory finding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Jaundice – laboratory findings</a:t>
            </a:r>
          </a:p>
        </p:txBody>
      </p:sp>
      <p:sp>
        <p:nvSpPr>
          <p:cNvPr id="46" name="Unconjugated hyperbilirubinemia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Clr>
                <a:srgbClr val="FFFF00"/>
              </a:buClr>
              <a:buSzPct val="100000"/>
              <a:buChar char="●"/>
              <a:defRPr sz="2800">
                <a:solidFill>
                  <a:srgbClr val="FFFF00"/>
                </a:solidFill>
              </a:defRPr>
            </a:pPr>
            <a:r>
              <a:t>Unconjugated hyperbilirubinemia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unconjugated bilirubin in blood x NO in urine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conjugated bilirubin in bile - dark 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urobilinogen in urine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FFFF00"/>
              </a:buClr>
              <a:buSzPct val="100000"/>
              <a:buChar char="●"/>
              <a:defRPr sz="2800">
                <a:solidFill>
                  <a:srgbClr val="FFFF00"/>
                </a:solidFill>
              </a:defRPr>
            </a:pPr>
            <a:r>
              <a:t>Conjugated hyperbilirubinemia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conjugated bilirubin in blood + in urine - dark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t>NO conjugated bilirubin in bile - pale 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t>NO urobilinogen in urine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FFFF00"/>
              </a:buClr>
              <a:buSzPct val="100000"/>
              <a:buChar char="●"/>
              <a:defRPr sz="2800">
                <a:solidFill>
                  <a:srgbClr val="FFFF00"/>
                </a:solidFill>
              </a:defRPr>
            </a:pPr>
            <a:r>
              <a:t>Cholestasis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ct val="100000"/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bile acids,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cholesterol</a:t>
            </a:r>
          </a:p>
          <a:p>
            <a:pPr lvl="1" marL="742950" indent="-285750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defRPr sz="2400"/>
            </a:pP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alkalic phosphatase,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­ </a:t>
            </a:r>
            <a:r>
              <a:t>γ-glutamyltransferase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Hepatic failure"/>
          <p:cNvSpPr txBox="1"/>
          <p:nvPr>
            <p:ph type="title" idx="4294967295"/>
          </p:nvPr>
        </p:nvSpPr>
        <p:spPr>
          <a:xfrm>
            <a:off x="685800" y="609600"/>
            <a:ext cx="7772400" cy="609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68095">
              <a:defRPr sz="3696">
                <a:effectLst>
                  <a:outerShdw sx="100000" sy="100000" kx="0" ky="0" algn="b" rotWithShape="0" blurRad="10668" dist="21336" dir="2700000">
                    <a:srgbClr val="FFFFFF"/>
                  </a:outerShdw>
                </a:effectLst>
              </a:defRPr>
            </a:lvl1pPr>
          </a:lstStyle>
          <a:p>
            <a:pPr/>
            <a:r>
              <a:t>Hepatic failure</a:t>
            </a:r>
          </a:p>
        </p:txBody>
      </p:sp>
      <p:sp>
        <p:nvSpPr>
          <p:cNvPr id="49" name="Causes:  1. Massive liver necrosis (hepatitis, drugs, poisoning)…"/>
          <p:cNvSpPr txBox="1"/>
          <p:nvPr>
            <p:ph type="body" idx="4294967295"/>
          </p:nvPr>
        </p:nvSpPr>
        <p:spPr>
          <a:xfrm>
            <a:off x="685800" y="1676400"/>
            <a:ext cx="8153400" cy="4800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Causes:</a:t>
            </a:r>
            <a:r>
              <a:rPr b="0" sz="2000" u="none">
                <a:solidFill>
                  <a:srgbClr val="FFFFFF"/>
                </a:solidFill>
              </a:rPr>
              <a:t>  1. Massive liver necrosis (hepatitis, drugs, poisoning)</a:t>
            </a:r>
            <a:endParaRPr sz="2000"/>
          </a:p>
          <a:p>
            <a:pPr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                  2. Chronic liver disease (cirrhosis)</a:t>
            </a:r>
          </a:p>
          <a:p>
            <a:pPr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                  3. Hepatic dysfunction withou overt necrosis</a:t>
            </a:r>
          </a:p>
          <a:p>
            <a:pPr>
              <a:lnSpc>
                <a:spcPct val="90000"/>
              </a:lnSpc>
              <a:spcBef>
                <a:spcPts val="400"/>
              </a:spcBef>
              <a:buSzTx/>
              <a:buFont typeface="Wingdings"/>
              <a:buNone/>
              <a:defRPr sz="2000"/>
            </a:pPr>
            <a:r>
              <a:t>			- acute fatty liver of pregnancy, Reye syndrome</a:t>
            </a:r>
          </a:p>
          <a:p>
            <a:pPr>
              <a:lnSpc>
                <a:spcPct val="90000"/>
              </a:lnSpc>
              <a:spcBef>
                <a:spcPts val="500"/>
              </a:spcBef>
              <a:buSzTx/>
              <a:buFont typeface="Wingdings"/>
              <a:buNone/>
              <a:defRPr b="1" sz="2400" u="sng">
                <a:solidFill>
                  <a:srgbClr val="FFCC66"/>
                </a:solidFill>
              </a:defRPr>
            </a:pPr>
            <a:r>
              <a:t>Features:</a:t>
            </a:r>
            <a:r>
              <a:rPr b="0" sz="2000" u="none">
                <a:solidFill>
                  <a:srgbClr val="FFFFFF"/>
                </a:solidFill>
              </a:rPr>
              <a:t> </a:t>
            </a:r>
            <a:endParaRPr sz="2000"/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jaundice 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hypoalbuminemia – edema (ascites)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hyperammonemia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foetor hepaticus – sweet-sour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hyperestrogenemia – palmar erythema, spider angiomas, gynecomastia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coagulopathy (II, VII, IX, X)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hepatic encephalopathy – asterixis</a:t>
            </a:r>
          </a:p>
          <a:p>
            <a:pPr>
              <a:lnSpc>
                <a:spcPct val="90000"/>
              </a:lnSpc>
              <a:spcBef>
                <a:spcPts val="400"/>
              </a:spcBef>
              <a:buChar char="-"/>
              <a:defRPr sz="2000"/>
            </a:pPr>
            <a:r>
              <a:t>hepatorenal syndrome – renal failure in hepatic failure, high mortality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Acute hepatitide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Acute hepatitides</a:t>
            </a:r>
          </a:p>
        </p:txBody>
      </p:sp>
      <p:sp>
        <p:nvSpPr>
          <p:cNvPr id="52" name="&lt; 6 months…"/>
          <p:cNvSpPr txBox="1"/>
          <p:nvPr>
            <p:ph type="body" idx="4294967295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●"/>
            </a:pPr>
            <a:r>
              <a:t>&lt; 6 months</a:t>
            </a:r>
          </a:p>
          <a:p>
            <a:pPr>
              <a:buChar char="●"/>
            </a:pPr>
            <a:r>
              <a:t>HAV</a:t>
            </a:r>
          </a:p>
          <a:p>
            <a:pPr>
              <a:buChar char="●"/>
            </a:pPr>
            <a:r>
              <a:t>HBV</a:t>
            </a:r>
          </a:p>
          <a:p>
            <a:pPr>
              <a:buChar char="●"/>
            </a:pPr>
            <a:r>
              <a:t>HDV</a:t>
            </a:r>
          </a:p>
          <a:p>
            <a:pPr>
              <a:buChar char="●"/>
            </a:pPr>
            <a:r>
              <a:t>HEV</a:t>
            </a:r>
          </a:p>
          <a:p>
            <a:pPr>
              <a:buChar char="●"/>
            </a:pPr>
            <a:r>
              <a:t>autoimmune hepatitis</a:t>
            </a:r>
          </a:p>
          <a:p>
            <a:pPr>
              <a:buChar char="●"/>
            </a:pPr>
            <a:r>
              <a:t>drug injury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hronic hepatitide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Chronic hepatitides</a:t>
            </a:r>
          </a:p>
        </p:txBody>
      </p:sp>
      <p:sp>
        <p:nvSpPr>
          <p:cNvPr id="55" name="&gt; 6 months…"/>
          <p:cNvSpPr txBox="1"/>
          <p:nvPr>
            <p:ph type="body" idx="4294967295"/>
          </p:nvPr>
        </p:nvSpPr>
        <p:spPr>
          <a:xfrm>
            <a:off x="685800" y="2438400"/>
            <a:ext cx="7772400" cy="4419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609600" indent="-609600">
              <a:buSzTx/>
              <a:buFont typeface="Wingdings"/>
              <a:buNone/>
            </a:pPr>
            <a:r>
              <a:t>&gt; 6 months</a:t>
            </a:r>
          </a:p>
          <a:p>
            <a:pPr marL="609600" indent="-609600">
              <a:buSzTx/>
              <a:buFont typeface="Wingdings"/>
              <a:buNone/>
            </a:pPr>
            <a:r>
              <a:t>1. HBV, event. HBV+HBD</a:t>
            </a:r>
          </a:p>
          <a:p>
            <a:pPr marL="609600" indent="-609600">
              <a:buSzTx/>
              <a:buFont typeface="Wingdings"/>
              <a:buNone/>
            </a:pPr>
            <a:r>
              <a:t>2. HCV</a:t>
            </a:r>
          </a:p>
          <a:p>
            <a:pPr marL="609600" indent="-609600">
              <a:buSzTx/>
              <a:buFont typeface="Wingdings"/>
              <a:buNone/>
            </a:pPr>
            <a:r>
              <a:t>3. drugs </a:t>
            </a:r>
          </a:p>
          <a:p>
            <a:pPr marL="609600" indent="-609600">
              <a:buSzTx/>
              <a:buFont typeface="Wingdings"/>
              <a:buNone/>
            </a:pPr>
            <a:r>
              <a:t>4. autoimmunne hepatitis</a:t>
            </a:r>
          </a:p>
          <a:p>
            <a:pPr marL="609600" indent="-609600">
              <a:buSzTx/>
              <a:buFont typeface="Wingdings"/>
              <a:buNone/>
            </a:pPr>
            <a:r>
              <a:t>5. other viral hepatitides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Viral hepatitides"/>
          <p:cNvSpPr txBox="1"/>
          <p:nvPr>
            <p:ph type="title" idx="4294967295"/>
          </p:nvPr>
        </p:nvSpPr>
        <p:spPr>
          <a:xfrm>
            <a:off x="685800" y="6095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effectLst>
                  <a:outerShdw sx="100000" sy="100000" kx="0" ky="0" algn="b" rotWithShape="0" blurRad="12700" dist="25400" dir="2700000">
                    <a:srgbClr val="FFFFFF"/>
                  </a:outerShdw>
                </a:effectLst>
              </a:defRPr>
            </a:lvl1pPr>
          </a:lstStyle>
          <a:p>
            <a:pPr/>
            <a:r>
              <a:t>Viral hepatitides</a:t>
            </a:r>
          </a:p>
        </p:txBody>
      </p:sp>
      <p:sp>
        <p:nvSpPr>
          <p:cNvPr id="58" name="Body"/>
          <p:cNvSpPr txBox="1"/>
          <p:nvPr>
            <p:ph type="body" idx="4294967295"/>
          </p:nvPr>
        </p:nvSpPr>
        <p:spPr>
          <a:xfrm>
            <a:off x="685800" y="23622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Tx/>
              <a:buFont typeface="Wingdings"/>
              <a:buNone/>
            </a:pPr>
          </a:p>
        </p:txBody>
      </p:sp>
      <p:graphicFrame>
        <p:nvGraphicFramePr>
          <p:cNvPr id="59" name="Table"/>
          <p:cNvGraphicFramePr/>
          <p:nvPr/>
        </p:nvGraphicFramePr>
        <p:xfrm>
          <a:off x="685800" y="1905000"/>
          <a:ext cx="7848600" cy="389096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19200"/>
                <a:gridCol w="812800"/>
                <a:gridCol w="1701800"/>
                <a:gridCol w="1447800"/>
                <a:gridCol w="1219200"/>
                <a:gridCol w="1447800"/>
              </a:tblGrid>
              <a:tr h="396875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Hepatitis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Virus</a:t>
                      </a:r>
                    </a:p>
                  </a:txBody>
                  <a:tcPr marL="45716" marR="45716" marT="45716" marB="45716" anchor="t" anchorCtr="0" horzOverflow="overflow"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Transmission</a:t>
                      </a:r>
                    </a:p>
                  </a:txBody>
                  <a:tcPr marL="45716" marR="45716" marT="45716" marB="45716" anchor="t" anchorCtr="0" horzOverflow="overflow"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Chronicity</a:t>
                      </a:r>
                    </a:p>
                  </a:txBody>
                  <a:tcPr marL="45716" marR="45716" marT="45716" marB="45716" anchor="t" anchorCtr="0" horzOverflow="overflow"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Carriage</a:t>
                      </a:r>
                    </a:p>
                  </a:txBody>
                  <a:tcPr marL="45716" marR="45716" marT="45716" marB="45716" anchor="t" anchorCtr="0" horzOverflow="overflow"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Fulminant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lnT w="28575">
                      <a:solidFill>
                        <a:srgbClr val="FFFFFF"/>
                      </a:solidFill>
                    </a:lnT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A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RNA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fecal-oral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0.4%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noFill/>
                  </a:tcPr>
                </a:tc>
              </a:tr>
              <a:tr h="677862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B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DNA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parenteral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5-10%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1%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1%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C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RNA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parenteral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80%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1%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rare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D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RNA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parenteral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2000">
                          <a:solidFill>
                            <a:srgbClr val="FFFFFF"/>
                          </a:solidFill>
                        </a:defRPr>
                      </a:pPr>
                      <a:r>
                        <a:t>5% co</a:t>
                      </a:r>
                    </a:p>
                    <a:p>
                      <a:pPr algn="ctr">
                        <a:spcBef>
                          <a:spcPts val="400"/>
                        </a:spcBef>
                        <a:defRPr sz="2000">
                          <a:solidFill>
                            <a:srgbClr val="FFFFFF"/>
                          </a:solidFill>
                        </a:defRPr>
                      </a:pPr>
                      <a:r>
                        <a:t>80% super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10%</a:t>
                      </a:r>
                    </a:p>
                  </a:txBody>
                  <a:tcPr marL="45716" marR="45716" marT="45716" marB="45716" anchor="t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4% co-i.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FFFFFF"/>
                          </a:solidFill>
                        </a:rPr>
                        <a:t>E</a:t>
                      </a:r>
                    </a:p>
                  </a:txBody>
                  <a:tcPr marL="45716" marR="45716" marT="45716" marB="45716" anchor="t" anchorCtr="0" horzOverflow="overflow">
                    <a:lnL w="28575">
                      <a:solidFill>
                        <a:srgbClr val="FFFFFF"/>
                      </a:solidFill>
                    </a:lnL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RNA</a:t>
                      </a:r>
                    </a:p>
                  </a:txBody>
                  <a:tcPr marL="45716" marR="45716" marT="45716" marB="45716" anchor="t" anchorCtr="0" horzOverflow="overflow"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fecal-oral</a:t>
                      </a:r>
                    </a:p>
                  </a:txBody>
                  <a:tcPr marL="45716" marR="45716" marT="45716" marB="45716" anchor="t" anchorCtr="0" horzOverflow="overflow"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45716" marR="45716" marT="45716" marB="45716" anchor="t" anchorCtr="0" horzOverflow="overflow"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45716" marR="45716" marT="45716" marB="45716" anchor="t" anchorCtr="0" horzOverflow="overflow"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20% pregnant</a:t>
                      </a:r>
                    </a:p>
                  </a:txBody>
                  <a:tcPr marL="45716" marR="45716" marT="45716" marB="45716" anchor="t" anchorCtr="0" horzOverflow="overflow">
                    <a:lnR w="28575">
                      <a:solidFill>
                        <a:srgbClr val="FFFFFF"/>
                      </a:solidFill>
                    </a:lnR>
                    <a:lnB w="28575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Vzletný">
  <a:themeElements>
    <a:clrScheme name="Vzletný">
      <a:dk1>
        <a:srgbClr val="FFFFFF"/>
      </a:dk1>
      <a:lt1>
        <a:srgbClr val="0000FF"/>
      </a:lt1>
      <a:dk2>
        <a:srgbClr val="A7A7A7"/>
      </a:dk2>
      <a:lt2>
        <a:srgbClr val="535353"/>
      </a:lt2>
      <a:accent1>
        <a:srgbClr val="00FFFF"/>
      </a:accent1>
      <a:accent2>
        <a:srgbClr val="3366F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Vzletný">
      <a:majorFont>
        <a:latin typeface="Helvetica"/>
        <a:ea typeface="Helvetica"/>
        <a:cs typeface="Helvetica"/>
      </a:majorFont>
      <a:minorFont>
        <a:latin typeface="Arial Narrow"/>
        <a:ea typeface="Arial Narrow"/>
        <a:cs typeface="Arial Narrow"/>
      </a:minorFont>
    </a:fontScheme>
    <a:fmtScheme name="Vzletný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FF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FF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Vzletný">
  <a:themeElements>
    <a:clrScheme name="Vzletný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FFFF"/>
      </a:accent1>
      <a:accent2>
        <a:srgbClr val="3366F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Vzletný">
      <a:majorFont>
        <a:latin typeface="Helvetica"/>
        <a:ea typeface="Helvetica"/>
        <a:cs typeface="Helvetica"/>
      </a:majorFont>
      <a:minorFont>
        <a:latin typeface="Arial Narrow"/>
        <a:ea typeface="Arial Narrow"/>
        <a:cs typeface="Arial Narrow"/>
      </a:minorFont>
    </a:fontScheme>
    <a:fmtScheme name="Vzletný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FF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FF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