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7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A8FC120-896E-4081-88D8-ABABFE2B73EF}" type="datetimeFigureOut">
              <a:rPr lang="ar-BH" smtClean="0"/>
              <a:t>01/07/1441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294458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332395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9835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233354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8363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1023514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41858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18552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298606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FC120-896E-4081-88D8-ABABFE2B73EF}" type="datetimeFigureOut">
              <a:rPr lang="ar-BH" smtClean="0"/>
              <a:t>01/07/1441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320741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8FC120-896E-4081-88D8-ABABFE2B73EF}" type="datetimeFigureOut">
              <a:rPr lang="ar-BH" smtClean="0"/>
              <a:t>01/07/1441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265853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8FC120-896E-4081-88D8-ABABFE2B73EF}" type="datetimeFigureOut">
              <a:rPr lang="ar-BH" smtClean="0"/>
              <a:t>01/07/1441</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295243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8FC120-896E-4081-88D8-ABABFE2B73EF}" type="datetimeFigureOut">
              <a:rPr lang="ar-BH" smtClean="0"/>
              <a:t>01/07/1441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116939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120-896E-4081-88D8-ABABFE2B73EF}" type="datetimeFigureOut">
              <a:rPr lang="ar-BH" smtClean="0"/>
              <a:t>01/07/1441</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161500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FC120-896E-4081-88D8-ABABFE2B73EF}" type="datetimeFigureOut">
              <a:rPr lang="ar-BH" smtClean="0"/>
              <a:t>01/07/1441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421505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FC120-896E-4081-88D8-ABABFE2B73EF}" type="datetimeFigureOut">
              <a:rPr lang="ar-BH" smtClean="0"/>
              <a:t>01/07/1441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529F1599-64FA-4AA4-AEDC-6559668CADF4}" type="slidenum">
              <a:rPr lang="ar-BH" smtClean="0"/>
              <a:t>‹#›</a:t>
            </a:fld>
            <a:endParaRPr lang="ar-BH"/>
          </a:p>
        </p:txBody>
      </p:sp>
    </p:spTree>
    <p:extLst>
      <p:ext uri="{BB962C8B-B14F-4D97-AF65-F5344CB8AC3E}">
        <p14:creationId xmlns:p14="http://schemas.microsoft.com/office/powerpoint/2010/main" val="18692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8FC120-896E-4081-88D8-ABABFE2B73EF}" type="datetimeFigureOut">
              <a:rPr lang="ar-BH" smtClean="0"/>
              <a:t>01/07/1441</a:t>
            </a:fld>
            <a:endParaRPr lang="ar-BH"/>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BH"/>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29F1599-64FA-4AA4-AEDC-6559668CADF4}" type="slidenum">
              <a:rPr lang="ar-BH" smtClean="0"/>
              <a:t>‹#›</a:t>
            </a:fld>
            <a:endParaRPr lang="ar-BH"/>
          </a:p>
        </p:txBody>
      </p:sp>
    </p:spTree>
    <p:extLst>
      <p:ext uri="{BB962C8B-B14F-4D97-AF65-F5344CB8AC3E}">
        <p14:creationId xmlns:p14="http://schemas.microsoft.com/office/powerpoint/2010/main" val="380716954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ursing-lectures.com/2011/12/fundamental-nursing-skills-and-concepts.html" TargetMode="External"/><Relationship Id="rId2" Type="http://schemas.openxmlformats.org/officeDocument/2006/relationships/hyperlink" Target="http://www.nursing-lectures.com/2011/08/nursing-care-for-infants-in-incubator.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721" y="685799"/>
            <a:ext cx="7480091" cy="2971801"/>
          </a:xfrm>
        </p:spPr>
        <p:txBody>
          <a:bodyPr>
            <a:normAutofit/>
          </a:bodyPr>
          <a:lstStyle/>
          <a:p>
            <a:r>
              <a:rPr lang="en-US" sz="6000" b="1" dirty="0"/>
              <a:t>Incubator care </a:t>
            </a:r>
            <a:r>
              <a:rPr lang="en-US" sz="6000" dirty="0"/>
              <a:t/>
            </a:r>
            <a:br>
              <a:rPr lang="en-US" sz="6000" dirty="0"/>
            </a:br>
            <a:endParaRPr lang="ar-BH" sz="6000" dirty="0"/>
          </a:p>
        </p:txBody>
      </p:sp>
    </p:spTree>
    <p:extLst>
      <p:ext uri="{BB962C8B-B14F-4D97-AF65-F5344CB8AC3E}">
        <p14:creationId xmlns:p14="http://schemas.microsoft.com/office/powerpoint/2010/main" val="133807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1" y="0"/>
            <a:ext cx="12057089" cy="5539915"/>
          </a:xfrm>
          <a:prstGeom prst="rect">
            <a:avLst/>
          </a:prstGeom>
        </p:spPr>
        <p:txBody>
          <a:bodyPr wrap="square">
            <a:spAutoFit/>
          </a:bodyPr>
          <a:lstStyle/>
          <a:p>
            <a:pPr marL="225425" marR="263525" indent="-6350" algn="just" rtl="0">
              <a:lnSpc>
                <a:spcPct val="146000"/>
              </a:lnSpc>
              <a:spcBef>
                <a:spcPts val="0"/>
              </a:spcBef>
              <a:spcAft>
                <a:spcPts val="840"/>
              </a:spcAft>
            </a:pPr>
            <a:r>
              <a:rPr lang="en-US" sz="2800" b="1" dirty="0" smtClean="0">
                <a:solidFill>
                  <a:srgbClr val="000000"/>
                </a:solidFill>
                <a:effectLst/>
                <a:latin typeface="Times New Roman" panose="02020603050405020304" pitchFamily="18" charset="0"/>
                <a:ea typeface="Times New Roman" panose="02020603050405020304" pitchFamily="18" charset="0"/>
              </a:rPr>
              <a:t>8-Filters:</a:t>
            </a:r>
            <a:r>
              <a:rPr lang="en-US" sz="2800" dirty="0" smtClean="0">
                <a:solidFill>
                  <a:srgbClr val="000000"/>
                </a:solidFill>
                <a:effectLst/>
                <a:latin typeface="Times New Roman" panose="02020603050405020304" pitchFamily="18" charset="0"/>
                <a:ea typeface="Times New Roman" panose="02020603050405020304" pitchFamily="18" charset="0"/>
              </a:rPr>
              <a:t>  Filters clean the air before it is pulled into the incubator, preventing harmful particles from entering the incubator and possibly infecting the infant's lungs. </a:t>
            </a:r>
          </a:p>
          <a:p>
            <a:pPr marL="225425" marR="263525" indent="-6350" algn="just" rtl="0">
              <a:lnSpc>
                <a:spcPct val="146000"/>
              </a:lnSpc>
              <a:spcBef>
                <a:spcPts val="0"/>
              </a:spcBef>
              <a:spcAft>
                <a:spcPts val="840"/>
              </a:spcAft>
            </a:pPr>
            <a:r>
              <a:rPr lang="en-US" sz="2800" b="1" dirty="0" smtClean="0">
                <a:solidFill>
                  <a:srgbClr val="000000"/>
                </a:solidFill>
                <a:effectLst/>
                <a:latin typeface="Times New Roman" panose="02020603050405020304" pitchFamily="18" charset="0"/>
                <a:ea typeface="Times New Roman" panose="02020603050405020304" pitchFamily="18" charset="0"/>
              </a:rPr>
              <a:t>9-Hygrometer:  </a:t>
            </a:r>
            <a:r>
              <a:rPr lang="en-US" sz="2800" dirty="0" smtClean="0">
                <a:solidFill>
                  <a:srgbClr val="000000"/>
                </a:solidFill>
                <a:effectLst/>
                <a:latin typeface="Times New Roman" panose="02020603050405020304" pitchFamily="18" charset="0"/>
                <a:ea typeface="Times New Roman" panose="02020603050405020304" pitchFamily="18" charset="0"/>
              </a:rPr>
              <a:t>This part of the incubator measures the amount of humidity inside the incubator. It's also responsible for breathing warm and humidified air into the baby's lungs through endotracheal tubes that run from the baby's nostril into the lungs. </a:t>
            </a:r>
          </a:p>
          <a:p>
            <a:pPr marL="225425" marR="1905" indent="-6350" algn="just" rtl="0">
              <a:lnSpc>
                <a:spcPct val="104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This device provides comfort and support for a baby's lungs to fully develop. </a:t>
            </a:r>
          </a:p>
          <a:p>
            <a:pPr marL="228600" marR="0" indent="0" algn="l">
              <a:lnSpc>
                <a:spcPct val="104000"/>
              </a:lnSpc>
              <a:spcBef>
                <a:spcPts val="0"/>
              </a:spcBef>
              <a:spcAft>
                <a:spcPts val="810"/>
              </a:spcAft>
            </a:pPr>
            <a:r>
              <a:rPr lang="en-US" b="1" dirty="0" smtClean="0">
                <a:solidFill>
                  <a:srgbClr val="000000"/>
                </a:solidFill>
                <a:effectLst/>
                <a:latin typeface="Times New Roman" panose="02020603050405020304" pitchFamily="18" charset="0"/>
                <a:ea typeface="Times New Roman" panose="02020603050405020304" pitchFamily="18" charset="0"/>
              </a:rPr>
              <a:t> </a:t>
            </a:r>
            <a:endParaRPr lang="en-US"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814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7082" cy="3894784"/>
          </a:xfrm>
          <a:prstGeom prst="rect">
            <a:avLst/>
          </a:prstGeom>
        </p:spPr>
        <p:txBody>
          <a:bodyPr wrap="square">
            <a:spAutoFit/>
          </a:bodyPr>
          <a:lstStyle/>
          <a:p>
            <a:pPr marL="225425" marR="261620" indent="-6350" algn="just" rtl="0">
              <a:lnSpc>
                <a:spcPct val="145000"/>
              </a:lnSpc>
              <a:spcBef>
                <a:spcPts val="0"/>
              </a:spcBef>
              <a:spcAft>
                <a:spcPts val="840"/>
              </a:spcAft>
            </a:pPr>
            <a:r>
              <a:rPr lang="en-US" sz="2400" b="1" dirty="0" smtClean="0">
                <a:solidFill>
                  <a:srgbClr val="000000"/>
                </a:solidFill>
                <a:effectLst/>
                <a:latin typeface="Times New Roman" panose="02020603050405020304" pitchFamily="18" charset="0"/>
                <a:ea typeface="Times New Roman" panose="02020603050405020304" pitchFamily="18" charset="0"/>
              </a:rPr>
              <a:t>10- The INCU incubator analyzer (outside attachable device)</a:t>
            </a:r>
            <a:r>
              <a:rPr lang="en-US" sz="2400" dirty="0" smtClean="0">
                <a:solidFill>
                  <a:srgbClr val="000000"/>
                </a:solidFill>
                <a:effectLst/>
                <a:latin typeface="Times New Roman" panose="02020603050405020304" pitchFamily="18" charset="0"/>
                <a:ea typeface="Times New Roman" panose="02020603050405020304" pitchFamily="18" charset="0"/>
              </a:rPr>
              <a:t> is designed to test and perform preventative maintenance on infant incubators and radiant warmers while simultaneously measuring airflow, relative humidity, sound. </a:t>
            </a:r>
          </a:p>
          <a:p>
            <a:pPr marL="225425" marR="1905" indent="-6350" algn="just" rtl="0">
              <a:lnSpc>
                <a:spcPct val="104000"/>
              </a:lnSpc>
              <a:spcBef>
                <a:spcPts val="0"/>
              </a:spcBef>
              <a:spcAft>
                <a:spcPts val="840"/>
              </a:spcAft>
            </a:pPr>
            <a:r>
              <a:rPr lang="en-US" sz="2400" b="1" dirty="0" smtClean="0">
                <a:solidFill>
                  <a:srgbClr val="000000"/>
                </a:solidFill>
                <a:effectLst/>
                <a:latin typeface="Times New Roman" panose="02020603050405020304" pitchFamily="18" charset="0"/>
                <a:ea typeface="Times New Roman" panose="02020603050405020304" pitchFamily="18" charset="0"/>
              </a:rPr>
              <a:t>11-Inlets:  </a:t>
            </a:r>
            <a:r>
              <a:rPr lang="en-US" sz="2400" dirty="0" smtClean="0">
                <a:solidFill>
                  <a:srgbClr val="000000"/>
                </a:solidFill>
                <a:effectLst/>
                <a:latin typeface="Times New Roman" panose="02020603050405020304" pitchFamily="18" charset="0"/>
                <a:ea typeface="Times New Roman" panose="02020603050405020304" pitchFamily="18" charset="0"/>
              </a:rPr>
              <a:t>Inlets allow the administration of oxygen, medications and IV fluids. </a:t>
            </a:r>
          </a:p>
          <a:p>
            <a:pPr marL="225425" marR="260985" indent="-6350" algn="just" rtl="0">
              <a:lnSpc>
                <a:spcPct val="1450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rPr>
              <a:t>12-Port Holes:  </a:t>
            </a:r>
            <a:r>
              <a:rPr lang="en-US" sz="2400" dirty="0" smtClean="0">
                <a:solidFill>
                  <a:srgbClr val="000000"/>
                </a:solidFill>
                <a:effectLst/>
                <a:latin typeface="Times New Roman" panose="02020603050405020304" pitchFamily="18" charset="0"/>
                <a:ea typeface="Times New Roman" panose="02020603050405020304" pitchFamily="18" charset="0"/>
              </a:rPr>
              <a:t> allow nurses and caretakers to handle the baby without contaminating the infant's environment. Port holes are holes sealed with rubber gloves that you must insert your hands into in order have limited and contamination-free access to the inside of the incubator. </a:t>
            </a:r>
            <a:endParaRPr lang="en-US"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451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5835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597" y="2417085"/>
            <a:ext cx="10388311" cy="830997"/>
          </a:xfrm>
          <a:prstGeom prst="rect">
            <a:avLst/>
          </a:prstGeom>
        </p:spPr>
        <p:txBody>
          <a:bodyPr wrap="square">
            <a:spAutoFit/>
          </a:bodyPr>
          <a:lstStyle/>
          <a:p>
            <a:pPr algn="r" rtl="0"/>
            <a:r>
              <a:rPr lang="en-US" sz="4800" b="1" dirty="0" smtClean="0">
                <a:solidFill>
                  <a:srgbClr val="000000"/>
                </a:solidFill>
                <a:latin typeface="Times New Roman" panose="02020603050405020304" pitchFamily="18" charset="0"/>
                <a:ea typeface="Times New Roman" panose="02020603050405020304" pitchFamily="18" charset="0"/>
              </a:rPr>
              <a:t>1-Nursing Care of child in incubator</a:t>
            </a:r>
            <a:endParaRPr lang="ar-BH" sz="4800" dirty="0"/>
          </a:p>
        </p:txBody>
      </p:sp>
    </p:spTree>
    <p:extLst>
      <p:ext uri="{BB962C8B-B14F-4D97-AF65-F5344CB8AC3E}">
        <p14:creationId xmlns:p14="http://schemas.microsoft.com/office/powerpoint/2010/main" val="78613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705" y="569627"/>
            <a:ext cx="7726833" cy="509370"/>
          </a:xfrm>
          <a:prstGeom prst="rect">
            <a:avLst/>
          </a:prstGeom>
        </p:spPr>
        <p:txBody>
          <a:bodyPr wrap="square">
            <a:spAutoFit/>
          </a:bodyPr>
          <a:lstStyle/>
          <a:p>
            <a:pPr marL="225425" marR="1905" indent="-6350" algn="just">
              <a:lnSpc>
                <a:spcPct val="103000"/>
              </a:lnSpc>
              <a:spcBef>
                <a:spcPts val="0"/>
              </a:spcBef>
              <a:spcAft>
                <a:spcPts val="220"/>
              </a:spcAft>
            </a:pPr>
            <a:r>
              <a:rPr lang="en-US" sz="2800" b="1" dirty="0" smtClean="0">
                <a:solidFill>
                  <a:srgbClr val="000000"/>
                </a:solidFill>
                <a:effectLst/>
                <a:latin typeface="Times New Roman" panose="02020603050405020304" pitchFamily="18" charset="0"/>
                <a:ea typeface="Times New Roman" panose="02020603050405020304" pitchFamily="18" charset="0"/>
              </a:rPr>
              <a:t>1-Nursing care of Child in Incubator: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5316532"/>
              </p:ext>
            </p:extLst>
          </p:nvPr>
        </p:nvGraphicFramePr>
        <p:xfrm>
          <a:off x="0" y="-1"/>
          <a:ext cx="12192000" cy="6858000"/>
        </p:xfrm>
        <a:graphic>
          <a:graphicData uri="http://schemas.openxmlformats.org/drawingml/2006/table">
            <a:tbl>
              <a:tblPr rtl="1" firstRow="1" bandRow="1">
                <a:tableStyleId>{5C22544A-7EE6-4342-B048-85BDC9FD1C3A}</a:tableStyleId>
              </a:tblPr>
              <a:tblGrid>
                <a:gridCol w="12192000"/>
              </a:tblGrid>
              <a:tr h="762000">
                <a:tc>
                  <a:txBody>
                    <a:bodyPr/>
                    <a:lstStyle/>
                    <a:p>
                      <a:pPr marL="0" marR="0" indent="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Procedure</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5080" marR="147955" marT="0" marB="0"/>
                </a:tc>
              </a:tr>
              <a:tr h="762000">
                <a:tc>
                  <a:txBody>
                    <a:bodyPr/>
                    <a:lstStyle/>
                    <a:p>
                      <a:pPr marL="0" marR="0" indent="0" algn="l">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Getting ready</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5080" marR="147955" marT="0" marB="0"/>
                </a:tc>
              </a:tr>
              <a:tr h="762000">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 Wash hand </a:t>
                      </a:r>
                    </a:p>
                  </a:txBody>
                  <a:tcPr marL="5080" marR="147955" marT="0" marB="0"/>
                </a:tc>
              </a:tr>
              <a:tr h="762000">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 Wear the gloves </a:t>
                      </a:r>
                    </a:p>
                  </a:txBody>
                  <a:tcPr marL="5080" marR="147955" marT="0" marB="0"/>
                </a:tc>
              </a:tr>
              <a:tr h="762000">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 Prepare the equipment </a:t>
                      </a:r>
                    </a:p>
                  </a:txBody>
                  <a:tcPr marL="5080" marR="147955" marT="0" marB="0"/>
                </a:tc>
              </a:tr>
              <a:tr h="762000">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  Explain  the  procedure  to  the Mother </a:t>
                      </a:r>
                    </a:p>
                  </a:txBody>
                  <a:tcPr marL="5080" marR="147955" marT="0" marB="0"/>
                </a:tc>
              </a:tr>
              <a:tr h="762000">
                <a:tc>
                  <a:txBody>
                    <a:bodyPr/>
                    <a:lstStyle/>
                    <a:p>
                      <a:pPr marL="0" marR="0" indent="0" algn="l">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During the procedure</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5080" marR="147955" marT="0" marB="0"/>
                </a:tc>
              </a:tr>
              <a:tr h="1524000">
                <a:tc>
                  <a:txBody>
                    <a:bodyPr/>
                    <a:lstStyle/>
                    <a:p>
                      <a:pPr marL="0" marR="0" indent="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 Clean incubator with soap and water   and   disinfect   with   20% antiseptic solution. </a:t>
                      </a:r>
                    </a:p>
                  </a:txBody>
                  <a:tcPr marL="5080" marR="147955" marT="0" marB="0"/>
                </a:tc>
              </a:tr>
            </a:tbl>
          </a:graphicData>
        </a:graphic>
      </p:graphicFrame>
    </p:spTree>
    <p:extLst>
      <p:ext uri="{BB962C8B-B14F-4D97-AF65-F5344CB8AC3E}">
        <p14:creationId xmlns:p14="http://schemas.microsoft.com/office/powerpoint/2010/main" val="115104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1314590"/>
              </p:ext>
            </p:extLst>
          </p:nvPr>
        </p:nvGraphicFramePr>
        <p:xfrm>
          <a:off x="14990" y="-3047"/>
          <a:ext cx="12177011" cy="7387431"/>
        </p:xfrm>
        <a:graphic>
          <a:graphicData uri="http://schemas.openxmlformats.org/drawingml/2006/table">
            <a:tbl>
              <a:tblPr rtl="1" firstRow="1" bandRow="1">
                <a:tableStyleId>{5C22544A-7EE6-4342-B048-85BDC9FD1C3A}</a:tableStyleId>
              </a:tblPr>
              <a:tblGrid>
                <a:gridCol w="12177011"/>
              </a:tblGrid>
              <a:tr h="360581">
                <a:tc>
                  <a:txBody>
                    <a:bodyPr/>
                    <a:lstStyle/>
                    <a:p>
                      <a:pPr rtl="1"/>
                      <a:endParaRPr lang="ar-BH" dirty="0"/>
                    </a:p>
                  </a:txBody>
                  <a:tcPr/>
                </a:tc>
              </a:tr>
              <a:tr h="785190">
                <a:tc>
                  <a:txBody>
                    <a:bodyPr/>
                    <a:lstStyle/>
                    <a:p>
                      <a:pPr marL="0" marR="2295525"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  Switch on  incubator and  adjust temperature to 36°c </a:t>
                      </a:r>
                    </a:p>
                  </a:txBody>
                  <a:tcPr marL="5080" marR="147955" marT="0" marB="0"/>
                </a:tc>
              </a:tr>
              <a:tr h="785190">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 Keep infant in incubator after pre warming   the   incubator   for   15 minutes. </a:t>
                      </a:r>
                    </a:p>
                  </a:txBody>
                  <a:tcPr marL="5080" marR="147955" marT="0" marB="0"/>
                </a:tc>
              </a:tr>
              <a:tr h="785190">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 Do not place any clothes on baby except on </a:t>
                      </a: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baby diaper</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5080" marR="147955" marT="0" marB="0"/>
                </a:tc>
              </a:tr>
              <a:tr h="406520">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C h e c k temperature of newborn every hour. </a:t>
                      </a:r>
                    </a:p>
                  </a:txBody>
                  <a:tcPr marL="5080" marR="147955" marT="0" marB="0"/>
                </a:tc>
              </a:tr>
              <a:tr h="785190">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6 - Maintain flow chart to record temperature, heart rate, respiration and oxygen saturation. </a:t>
                      </a:r>
                    </a:p>
                  </a:txBody>
                  <a:tcPr marL="5080" marR="147955" marT="0" marB="0"/>
                </a:tc>
              </a:tr>
              <a:tr h="546425">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7 - Change humidifier water every day. </a:t>
                      </a:r>
                    </a:p>
                  </a:txBody>
                  <a:tcPr marL="5080" marR="147955" marT="0" marB="0"/>
                </a:tc>
              </a:tr>
              <a:tr h="406520">
                <a:tc>
                  <a:txBody>
                    <a:bodyPr/>
                    <a:lstStyle/>
                    <a:p>
                      <a:pPr marL="0" marR="0" indent="0" algn="l" rtl="0">
                        <a:lnSpc>
                          <a:spcPct val="115000"/>
                        </a:lnSpc>
                        <a:spcBef>
                          <a:spcPts val="0"/>
                        </a:spcBef>
                        <a:spcAft>
                          <a:spcPts val="0"/>
                        </a:spcAft>
                      </a:pPr>
                      <a:r>
                        <a:rPr lang="en-US" sz="280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8 - Give care for baby by </a:t>
                      </a: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introducing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hand through port holes. </a:t>
                      </a:r>
                    </a:p>
                  </a:txBody>
                  <a:tcPr marL="5080" marR="147955" marT="0" marB="0"/>
                </a:tc>
              </a:tr>
              <a:tr h="813040">
                <a:tc>
                  <a:txBody>
                    <a:bodyPr/>
                    <a:lstStyle/>
                    <a:p>
                      <a:pPr marL="0" marR="0" indent="0" algn="l" rtl="0">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9 - Wearing of child from incubator is important. Keep port holes open for sometimes. Then take baby out and keep warm. </a:t>
                      </a:r>
                    </a:p>
                  </a:txBody>
                  <a:tcPr marL="5080" marR="147955" marT="0" marB="0"/>
                </a:tc>
              </a:tr>
              <a:tr h="1214678">
                <a:tc>
                  <a:txBody>
                    <a:bodyPr/>
                    <a:lstStyle/>
                    <a:p>
                      <a:pPr marL="0" marR="0" indent="0" algn="l" rtl="0">
                        <a:lnSpc>
                          <a:spcPct val="104000"/>
                        </a:lnSpc>
                        <a:spcBef>
                          <a:spcPts val="0"/>
                        </a:spcBef>
                        <a:spcAft>
                          <a:spcPts val="800"/>
                        </a:spcAft>
                      </a:pPr>
                      <a:endPar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080" marR="147955" marT="0" marB="0"/>
                </a:tc>
              </a:tr>
            </a:tbl>
          </a:graphicData>
        </a:graphic>
      </p:graphicFrame>
    </p:spTree>
    <p:extLst>
      <p:ext uri="{BB962C8B-B14F-4D97-AF65-F5344CB8AC3E}">
        <p14:creationId xmlns:p14="http://schemas.microsoft.com/office/powerpoint/2010/main" val="3768075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5424585"/>
              </p:ext>
            </p:extLst>
          </p:nvPr>
        </p:nvGraphicFramePr>
        <p:xfrm>
          <a:off x="104931" y="2"/>
          <a:ext cx="12087069" cy="6857999"/>
        </p:xfrm>
        <a:graphic>
          <a:graphicData uri="http://schemas.openxmlformats.org/drawingml/2006/table">
            <a:tbl>
              <a:tblPr rtl="1" firstRow="1" bandRow="1">
                <a:tableStyleId>{5C22544A-7EE6-4342-B048-85BDC9FD1C3A}</a:tableStyleId>
              </a:tblPr>
              <a:tblGrid>
                <a:gridCol w="12087069"/>
              </a:tblGrid>
              <a:tr h="666868">
                <a:tc>
                  <a:txBody>
                    <a:bodyPr/>
                    <a:lstStyle/>
                    <a:p>
                      <a:pPr rtl="1"/>
                      <a:endParaRPr lang="ar-BH" dirty="0"/>
                    </a:p>
                  </a:txBody>
                  <a:tcPr/>
                </a:tc>
              </a:tr>
              <a:tr h="2661303">
                <a:tc>
                  <a:txBody>
                    <a:bodyPr/>
                    <a:lstStyle/>
                    <a:p>
                      <a:pPr marL="0" marR="0" indent="0" algn="l">
                        <a:lnSpc>
                          <a:spcPct val="104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 Do not drag/move/pull incubator when b a b y </a:t>
                      </a: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is in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a:t>
                      </a: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incubator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Avoid noise in the unit. </a:t>
                      </a:r>
                    </a:p>
                  </a:txBody>
                  <a:tcPr marL="5080" marR="147955" marT="0" marB="0"/>
                </a:tc>
              </a:tr>
              <a:tr h="882457">
                <a:tc>
                  <a:txBody>
                    <a:bodyPr/>
                    <a:lstStyle/>
                    <a:p>
                      <a:pPr marL="0" marR="0" indent="0" algn="l">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After procedure</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5080" marR="147955" marT="0" marB="0"/>
                </a:tc>
              </a:tr>
              <a:tr h="882457">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 Wash hand </a:t>
                      </a:r>
                    </a:p>
                  </a:txBody>
                  <a:tcPr marL="5080" marR="147955" marT="0" marB="0"/>
                </a:tc>
              </a:tr>
              <a:tr h="882457">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  Put  the  infant  in  comfortable Position </a:t>
                      </a:r>
                    </a:p>
                  </a:txBody>
                  <a:tcPr marL="5080" marR="147955" marT="0" marB="0"/>
                </a:tc>
              </a:tr>
              <a:tr h="882457">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    Record    and    report    any Abnormality </a:t>
                      </a:r>
                    </a:p>
                  </a:txBody>
                  <a:tcPr marL="5080" marR="147955" marT="0" marB="0"/>
                </a:tc>
              </a:tr>
            </a:tbl>
          </a:graphicData>
        </a:graphic>
      </p:graphicFrame>
    </p:spTree>
    <p:extLst>
      <p:ext uri="{BB962C8B-B14F-4D97-AF65-F5344CB8AC3E}">
        <p14:creationId xmlns:p14="http://schemas.microsoft.com/office/powerpoint/2010/main" val="3023031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567" y="1798821"/>
            <a:ext cx="10253271" cy="1508105"/>
          </a:xfrm>
          <a:prstGeom prst="rect">
            <a:avLst/>
          </a:prstGeom>
        </p:spPr>
        <p:txBody>
          <a:bodyPr wrap="square">
            <a:spAutoFit/>
          </a:bodyPr>
          <a:lstStyle/>
          <a:p>
            <a:pPr marR="1433195">
              <a:lnSpc>
                <a:spcPct val="115000"/>
              </a:lnSpc>
              <a:spcAft>
                <a:spcPts val="1310"/>
              </a:spcAft>
            </a:pPr>
            <a:r>
              <a:rPr lang="ar-BH" sz="4000" b="1" dirty="0" smtClean="0">
                <a:solidFill>
                  <a:srgbClr val="000000"/>
                </a:solidFill>
                <a:effectLst/>
                <a:latin typeface="Times New Roman" panose="02020603050405020304" pitchFamily="18" charset="0"/>
                <a:ea typeface="Times New Roman" panose="02020603050405020304" pitchFamily="18" charset="0"/>
              </a:rPr>
              <a:t>           </a:t>
            </a:r>
            <a:r>
              <a:rPr lang="en-US" sz="4000" b="1" dirty="0" smtClean="0">
                <a:solidFill>
                  <a:srgbClr val="000000"/>
                </a:solidFill>
                <a:effectLst/>
                <a:latin typeface="Times New Roman" panose="02020603050405020304" pitchFamily="18" charset="0"/>
                <a:ea typeface="Times New Roman" panose="02020603050405020304" pitchFamily="18" charset="0"/>
              </a:rPr>
              <a:t>2-Incubator care Procedure (Daily &amp;Terminal)                     </a:t>
            </a:r>
            <a:endParaRPr lang="en-US" sz="4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58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2661235"/>
              </p:ext>
            </p:extLst>
          </p:nvPr>
        </p:nvGraphicFramePr>
        <p:xfrm>
          <a:off x="0" y="1"/>
          <a:ext cx="12192000" cy="6857998"/>
        </p:xfrm>
        <a:graphic>
          <a:graphicData uri="http://schemas.openxmlformats.org/drawingml/2006/table">
            <a:tbl>
              <a:tblPr rtl="1" firstRow="1" bandRow="1">
                <a:tableStyleId>{5C22544A-7EE6-4342-B048-85BDC9FD1C3A}</a:tableStyleId>
              </a:tblPr>
              <a:tblGrid>
                <a:gridCol w="12192000"/>
              </a:tblGrid>
              <a:tr h="461659">
                <a:tc>
                  <a:txBody>
                    <a:bodyPr/>
                    <a:lstStyle/>
                    <a:p>
                      <a:pPr rtl="1"/>
                      <a:endParaRPr lang="ar-BH" dirty="0"/>
                    </a:p>
                  </a:txBody>
                  <a:tcPr/>
                </a:tc>
              </a:tr>
              <a:tr h="490512">
                <a:tc>
                  <a:txBody>
                    <a:bodyPr/>
                    <a:lstStyle/>
                    <a:p>
                      <a:pPr marL="0" marR="0" indent="0" algn="l" rtl="0">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Preparation of </a:t>
                      </a:r>
                      <a:r>
                        <a:rPr lang="en-US" sz="2400" b="1"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incubator</a:t>
                      </a:r>
                      <a:r>
                        <a:rPr lang="en-US" sz="2400"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2"/>
                        </a:rPr>
                        <a:t>:</a:t>
                      </a:r>
                      <a:r>
                        <a:rPr lang="en-US"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r h="481658">
                <a:tc>
                  <a:txBody>
                    <a:bodyPr/>
                    <a:lstStyle/>
                    <a:p>
                      <a:pPr marL="0" marR="0" indent="0" algn="l" rtl="0">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1.Wash hands </a:t>
                      </a:r>
                    </a:p>
                  </a:txBody>
                  <a:tcPr marL="5715" marR="50800" marT="0" marB="0"/>
                </a:tc>
              </a:tr>
              <a:tr h="481658">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Cover the mattress with a sheet and tuck it under the sides </a:t>
                      </a:r>
                    </a:p>
                  </a:txBody>
                  <a:tcPr marL="5715" marR="50800" marT="0" marB="0"/>
                </a:tc>
              </a:tr>
              <a:tr h="1005293">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Make sure that the porthole of the clean incubator is remained close </a:t>
                      </a:r>
                    </a:p>
                  </a:txBody>
                  <a:tcPr marL="5715" marR="50800" marT="0" marB="0"/>
                </a:tc>
              </a:tr>
              <a:tr h="1005293">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Fill the humidity reservoir with distilled water only till the level indicated by a   black line </a:t>
                      </a:r>
                    </a:p>
                  </a:txBody>
                  <a:tcPr marL="5715" marR="50800" marT="0" marB="0"/>
                </a:tc>
              </a:tr>
              <a:tr h="1005293">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Attach the incubator plug to electricity ( wall socket )&amp; switch it on </a:t>
                      </a:r>
                    </a:p>
                  </a:txBody>
                  <a:tcPr marL="5715" marR="50800" marT="0" marB="0"/>
                </a:tc>
              </a:tr>
              <a:tr h="481658">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 Turn the</a:t>
                      </a:r>
                      <a:r>
                        <a:rPr lang="en-US" sz="24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 temperature </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control dial between 28 –32 °c </a:t>
                      </a:r>
                    </a:p>
                  </a:txBody>
                  <a:tcPr marL="5715" marR="50800" marT="0" marB="0"/>
                </a:tc>
              </a:tr>
              <a:tr h="481658">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 Connect a tube between </a:t>
                      </a: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a:t>
                      </a:r>
                      <a:r>
                        <a:rPr lang="en-US" sz="2400" b="1" baseline="-25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inlet and oxygen source </a:t>
                      </a:r>
                    </a:p>
                  </a:txBody>
                  <a:tcPr marL="5715" marR="50800" marT="0" marB="0"/>
                </a:tc>
              </a:tr>
              <a:tr h="481658">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 Set prescribed </a:t>
                      </a: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a:t>
                      </a:r>
                      <a:r>
                        <a:rPr lang="en-US" sz="2400" b="1" baseline="-25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flow between 20% – 40% </a:t>
                      </a:r>
                    </a:p>
                  </a:txBody>
                  <a:tcPr marL="5715" marR="50800" marT="0" marB="0"/>
                </a:tc>
              </a:tr>
              <a:tr h="481658">
                <a:tc>
                  <a:txBody>
                    <a:bodyPr/>
                    <a:lstStyle/>
                    <a:p>
                      <a:pPr marL="0" marR="0" indent="0" algn="l" rtl="0">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 Adjust humidity knob between 55%-65% </a:t>
                      </a:r>
                    </a:p>
                  </a:txBody>
                  <a:tcPr marL="5715" marR="50800" marT="0" marB="0"/>
                </a:tc>
              </a:tr>
            </a:tbl>
          </a:graphicData>
        </a:graphic>
      </p:graphicFrame>
    </p:spTree>
    <p:extLst>
      <p:ext uri="{BB962C8B-B14F-4D97-AF65-F5344CB8AC3E}">
        <p14:creationId xmlns:p14="http://schemas.microsoft.com/office/powerpoint/2010/main" val="3861997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5097763"/>
              </p:ext>
            </p:extLst>
          </p:nvPr>
        </p:nvGraphicFramePr>
        <p:xfrm>
          <a:off x="0" y="0"/>
          <a:ext cx="12192000" cy="6858002"/>
        </p:xfrm>
        <a:graphic>
          <a:graphicData uri="http://schemas.openxmlformats.org/drawingml/2006/table">
            <a:tbl>
              <a:tblPr rtl="1" firstRow="1" bandRow="1">
                <a:tableStyleId>{5C22544A-7EE6-4342-B048-85BDC9FD1C3A}</a:tableStyleId>
              </a:tblPr>
              <a:tblGrid>
                <a:gridCol w="12192000"/>
              </a:tblGrid>
              <a:tr h="460671">
                <a:tc>
                  <a:txBody>
                    <a:bodyPr/>
                    <a:lstStyle/>
                    <a:p>
                      <a:pPr rtl="1"/>
                      <a:endParaRPr lang="ar-BH" dirty="0"/>
                    </a:p>
                  </a:txBody>
                  <a:tcPr/>
                </a:tc>
              </a:tr>
              <a:tr h="480629">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Keep incubator away from sunlight or warm radiant </a:t>
                      </a:r>
                    </a:p>
                  </a:txBody>
                  <a:tcPr marL="5715" marR="50800" marT="0" marB="0"/>
                </a:tc>
              </a:tr>
              <a:tr h="480629">
                <a:tc>
                  <a:txBody>
                    <a:bodyPr/>
                    <a:lstStyle/>
                    <a:p>
                      <a:pPr marL="0" marR="0" indent="0" algn="l">
                        <a:lnSpc>
                          <a:spcPct val="115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Daily care of incubator : </a:t>
                      </a: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r h="480629">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Wash hand </a:t>
                      </a:r>
                    </a:p>
                  </a:txBody>
                  <a:tcPr marL="5715" marR="50800" marT="0" marB="0"/>
                </a:tc>
              </a:tr>
              <a:tr h="1003143">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Replenish humidity tank up to the black line with distillated water. </a:t>
                      </a:r>
                    </a:p>
                  </a:txBody>
                  <a:tcPr marL="5715" marR="50800" marT="0" marB="0"/>
                </a:tc>
              </a:tr>
              <a:tr h="1525657">
                <a:tc>
                  <a:txBody>
                    <a:bodyPr/>
                    <a:lstStyle/>
                    <a:p>
                      <a:pPr marL="0" marR="0" indent="0" algn="just">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Wipe down the inside wall with disinfectant ( </a:t>
                      </a:r>
                      <a:r>
                        <a:rPr lang="en-US" sz="24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Savlon</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or according to hospital policy while changing sheet and having infant on </a:t>
                      </a: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scale</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r h="1003143">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Wipe the outside wall every 8 hours with disinfectant ( </a:t>
                      </a:r>
                      <a:r>
                        <a:rPr lang="en-US" sz="24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Savlon</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a:t>
                      </a:r>
                    </a:p>
                  </a:txBody>
                  <a:tcPr marL="5715" marR="50800" marT="0" marB="0"/>
                </a:tc>
              </a:tr>
              <a:tr h="480629">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Wipe plastic cover mattress with disinfectant </a:t>
                      </a:r>
                    </a:p>
                  </a:txBody>
                  <a:tcPr marL="5715" marR="50800" marT="0" marB="0"/>
                </a:tc>
              </a:tr>
              <a:tr h="480629">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 Change bed sheet daily and whenever needed </a:t>
                      </a:r>
                    </a:p>
                  </a:txBody>
                  <a:tcPr marL="5715" marR="50800" marT="0" marB="0"/>
                </a:tc>
              </a:tr>
              <a:tr h="462243">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 Monitor O</a:t>
                      </a:r>
                      <a:r>
                        <a:rPr lang="en-US" sz="2400" baseline="-25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flow rate and concentration as prescribed </a:t>
                      </a:r>
                    </a:p>
                  </a:txBody>
                  <a:tcPr marL="5715" marR="50800" marT="0" marB="0"/>
                </a:tc>
              </a:tr>
            </a:tbl>
          </a:graphicData>
        </a:graphic>
      </p:graphicFrame>
    </p:spTree>
    <p:extLst>
      <p:ext uri="{BB962C8B-B14F-4D97-AF65-F5344CB8AC3E}">
        <p14:creationId xmlns:p14="http://schemas.microsoft.com/office/powerpoint/2010/main" val="289020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104931"/>
            <a:ext cx="11332564" cy="5952592"/>
          </a:xfrm>
          <a:prstGeom prst="rect">
            <a:avLst/>
          </a:prstGeom>
        </p:spPr>
        <p:txBody>
          <a:bodyPr wrap="square">
            <a:spAutoFit/>
          </a:bodyPr>
          <a:lstStyle/>
          <a:p>
            <a:pPr marL="225425" marR="1458595" indent="-6350" algn="l">
              <a:lnSpc>
                <a:spcPct val="154000"/>
              </a:lnSpc>
              <a:spcBef>
                <a:spcPts val="0"/>
              </a:spcBef>
              <a:spcAft>
                <a:spcPts val="1360"/>
              </a:spcAft>
            </a:pPr>
            <a:r>
              <a:rPr lang="en-US" sz="3200" b="1" dirty="0" smtClean="0">
                <a:solidFill>
                  <a:srgbClr val="000000"/>
                </a:solidFill>
                <a:effectLst/>
                <a:latin typeface="Times New Roman" panose="02020603050405020304" pitchFamily="18" charset="0"/>
                <a:ea typeface="Times New Roman" panose="02020603050405020304" pitchFamily="18" charset="0"/>
              </a:rPr>
              <a:t>Introduction</a:t>
            </a:r>
            <a:r>
              <a:rPr lang="en-US" sz="3200" dirty="0" smtClean="0">
                <a:solidFill>
                  <a:srgbClr val="000000"/>
                </a:solidFill>
                <a:effectLst/>
                <a:latin typeface="Times New Roman" panose="02020603050405020304" pitchFamily="18" charset="0"/>
                <a:ea typeface="Times New Roman" panose="02020603050405020304" pitchFamily="18" charset="0"/>
              </a:rPr>
              <a:t>:</a:t>
            </a:r>
          </a:p>
          <a:p>
            <a:pPr marL="225425" marR="267970" indent="-6350" algn="just" rtl="0">
              <a:lnSpc>
                <a:spcPct val="145000"/>
              </a:lnSpc>
              <a:spcBef>
                <a:spcPts val="0"/>
              </a:spcBef>
              <a:spcAft>
                <a:spcPts val="840"/>
              </a:spcAft>
            </a:pPr>
            <a:r>
              <a:rPr lang="en-US" dirty="0" smtClean="0">
                <a:solidFill>
                  <a:srgbClr val="000000"/>
                </a:solidFill>
                <a:effectLst/>
                <a:latin typeface="Times New Roman" panose="02020603050405020304" pitchFamily="18" charset="0"/>
                <a:ea typeface="Times New Roman" panose="02020603050405020304" pitchFamily="18" charset="0"/>
              </a:rPr>
              <a:t>    </a:t>
            </a:r>
            <a:r>
              <a:rPr lang="en-US" sz="2400" dirty="0" smtClean="0">
                <a:solidFill>
                  <a:srgbClr val="000000"/>
                </a:solidFill>
                <a:effectLst/>
                <a:latin typeface="Times New Roman" panose="02020603050405020304" pitchFamily="18" charset="0"/>
                <a:ea typeface="Times New Roman" panose="02020603050405020304" pitchFamily="18" charset="0"/>
              </a:rPr>
              <a:t>The term incubation has derived from a Latin word ‗Incubare‘ that means ―</a:t>
            </a:r>
            <a:r>
              <a:rPr lang="en-US" sz="2400" b="1" dirty="0" smtClean="0">
                <a:solidFill>
                  <a:srgbClr val="000000"/>
                </a:solidFill>
                <a:effectLst/>
                <a:latin typeface="Times New Roman" panose="02020603050405020304" pitchFamily="18" charset="0"/>
                <a:ea typeface="Times New Roman" panose="02020603050405020304" pitchFamily="18" charset="0"/>
              </a:rPr>
              <a:t>lie on. </a:t>
            </a:r>
            <a:r>
              <a:rPr lang="en-US" sz="2400" dirty="0" smtClean="0">
                <a:solidFill>
                  <a:srgbClr val="000000"/>
                </a:solidFill>
                <a:effectLst/>
                <a:latin typeface="Times New Roman" panose="02020603050405020304" pitchFamily="18" charset="0"/>
                <a:ea typeface="Times New Roman" panose="02020603050405020304" pitchFamily="18" charset="0"/>
              </a:rPr>
              <a:t>Incubation is the process of providing an environment to keep them worm and suitable for their development as birds sit on their egg to hatch them. </a:t>
            </a:r>
          </a:p>
          <a:p>
            <a:pPr marL="225425" marR="260985" indent="-6350" algn="just" rtl="0">
              <a:lnSpc>
                <a:spcPct val="145000"/>
              </a:lnSpc>
              <a:spcBef>
                <a:spcPts val="0"/>
              </a:spcBef>
              <a:spcAft>
                <a:spcPts val="840"/>
              </a:spcAft>
            </a:pPr>
            <a:r>
              <a:rPr lang="en-US" sz="2400" dirty="0" smtClean="0">
                <a:solidFill>
                  <a:srgbClr val="000000"/>
                </a:solidFill>
                <a:effectLst/>
                <a:latin typeface="Times New Roman" panose="02020603050405020304" pitchFamily="18" charset="0"/>
                <a:ea typeface="Times New Roman" panose="02020603050405020304" pitchFamily="18" charset="0"/>
              </a:rPr>
              <a:t>    The first infant incubator was devised and used in </a:t>
            </a:r>
            <a:r>
              <a:rPr lang="en-US" sz="2400" b="1" dirty="0" smtClean="0">
                <a:solidFill>
                  <a:srgbClr val="000000"/>
                </a:solidFill>
                <a:effectLst/>
                <a:latin typeface="Times New Roman" panose="02020603050405020304" pitchFamily="18" charset="0"/>
                <a:ea typeface="Times New Roman" panose="02020603050405020304" pitchFamily="18" charset="0"/>
              </a:rPr>
              <a:t>1880</a:t>
            </a:r>
            <a:r>
              <a:rPr lang="en-US" sz="2400" dirty="0" smtClean="0">
                <a:solidFill>
                  <a:srgbClr val="000000"/>
                </a:solidFill>
                <a:effectLst/>
                <a:latin typeface="Times New Roman" panose="02020603050405020304" pitchFamily="18" charset="0"/>
                <a:ea typeface="Times New Roman" panose="02020603050405020304" pitchFamily="18" charset="0"/>
              </a:rPr>
              <a:t> when </a:t>
            </a:r>
            <a:r>
              <a:rPr lang="en-US" sz="2400" b="1" dirty="0" smtClean="0">
                <a:solidFill>
                  <a:srgbClr val="000000"/>
                </a:solidFill>
                <a:effectLst/>
                <a:latin typeface="Times New Roman" panose="02020603050405020304" pitchFamily="18" charset="0"/>
                <a:ea typeface="Times New Roman" panose="02020603050405020304" pitchFamily="18" charset="0"/>
              </a:rPr>
              <a:t>Dr. Jamier</a:t>
            </a:r>
            <a:r>
              <a:rPr lang="en-US" sz="2400" dirty="0" smtClean="0">
                <a:solidFill>
                  <a:srgbClr val="000000"/>
                </a:solidFill>
                <a:effectLst/>
                <a:latin typeface="Times New Roman" panose="02020603050405020304" pitchFamily="18" charset="0"/>
                <a:ea typeface="Times New Roman" panose="02020603050405020304" pitchFamily="18" charset="0"/>
              </a:rPr>
              <a:t>, a Parisian obstetrician got the idea from zoo-keeper who had built one to rear poultry. His successor </a:t>
            </a:r>
            <a:r>
              <a:rPr lang="en-US" sz="2400" b="1" dirty="0" smtClean="0">
                <a:solidFill>
                  <a:srgbClr val="000000"/>
                </a:solidFill>
                <a:effectLst/>
                <a:latin typeface="Times New Roman" panose="02020603050405020304" pitchFamily="18" charset="0"/>
                <a:ea typeface="Times New Roman" panose="02020603050405020304" pitchFamily="18" charset="0"/>
              </a:rPr>
              <a:t>prof. Pierre</a:t>
            </a:r>
            <a:r>
              <a:rPr lang="en-US" sz="2400" dirty="0" smtClean="0">
                <a:solidFill>
                  <a:srgbClr val="000000"/>
                </a:solidFill>
                <a:effectLst/>
                <a:latin typeface="Times New Roman" panose="02020603050405020304" pitchFamily="18" charset="0"/>
                <a:ea typeface="Times New Roman" panose="02020603050405020304" pitchFamily="18" charset="0"/>
              </a:rPr>
              <a:t> bud in realized t h e new born babies take time to accustom to the external environment specially if they one premature and low birth weight. As they are on risk to develop hypoxia, hypothermia and other many associated adverse conditions, need special care and attention. </a:t>
            </a:r>
            <a:endParaRPr lang="en-US"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891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6575762"/>
              </p:ext>
            </p:extLst>
          </p:nvPr>
        </p:nvGraphicFramePr>
        <p:xfrm>
          <a:off x="104931" y="-1"/>
          <a:ext cx="12087069" cy="6858002"/>
        </p:xfrm>
        <a:graphic>
          <a:graphicData uri="http://schemas.openxmlformats.org/drawingml/2006/table">
            <a:tbl>
              <a:tblPr rtl="1" firstRow="1" bandRow="1">
                <a:tableStyleId>{5C22544A-7EE6-4342-B048-85BDC9FD1C3A}</a:tableStyleId>
              </a:tblPr>
              <a:tblGrid>
                <a:gridCol w="12087069"/>
              </a:tblGrid>
              <a:tr h="469704">
                <a:tc>
                  <a:txBody>
                    <a:bodyPr/>
                    <a:lstStyle/>
                    <a:p>
                      <a:pPr rtl="1"/>
                      <a:endParaRPr lang="ar-BH" dirty="0"/>
                    </a:p>
                  </a:txBody>
                  <a:tcPr/>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 Check that temperature is between 28-32°c </a:t>
                      </a: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 Check that humidity is between 55-65% </a:t>
                      </a:r>
                    </a:p>
                  </a:txBody>
                  <a:tcPr marL="5715" marR="50800" marT="0" marB="0"/>
                </a:tc>
              </a:tr>
              <a:tr h="1814794">
                <a:tc>
                  <a:txBody>
                    <a:bodyPr/>
                    <a:lstStyle/>
                    <a:p>
                      <a:pPr marL="0" marR="0" indent="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Replace incubator every 7 days. ( Date of replacement should be indicated clearly on incubator </a:t>
                      </a:r>
                      <a:r>
                        <a:rPr lang="en-US" sz="2800" baseline="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 Wash hands following completion of procedure </a:t>
                      </a:r>
                    </a:p>
                  </a:txBody>
                  <a:tcPr marL="5715" marR="50800" marT="0" marB="0"/>
                </a:tc>
              </a:tr>
              <a:tr h="571688">
                <a:tc>
                  <a:txBody>
                    <a:bodyPr/>
                    <a:lstStyle/>
                    <a:p>
                      <a:pPr marL="0" marR="0" indent="0" algn="l">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Terminal care of incubator : </a:t>
                      </a:r>
                      <a:endPar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Wash hands before initiating procedure </a:t>
                      </a: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Switch electricity off from incubator and wall socket </a:t>
                      </a: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Invert humidity tank to drain and dry it . </a:t>
                      </a:r>
                    </a:p>
                  </a:txBody>
                  <a:tcPr marL="5715" marR="50800" marT="0" marB="0"/>
                </a:tc>
              </a:tr>
              <a:tr h="571688">
                <a:tc>
                  <a:txBody>
                    <a:bodyPr/>
                    <a:lstStyle/>
                    <a:p>
                      <a:pPr marL="0" marR="0" indent="0" algn="l">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Remove all detachable parts </a:t>
                      </a:r>
                    </a:p>
                  </a:txBody>
                  <a:tcPr marL="5715" marR="50800" marT="0" marB="0"/>
                </a:tc>
              </a:tr>
            </a:tbl>
          </a:graphicData>
        </a:graphic>
      </p:graphicFrame>
    </p:spTree>
    <p:extLst>
      <p:ext uri="{BB962C8B-B14F-4D97-AF65-F5344CB8AC3E}">
        <p14:creationId xmlns:p14="http://schemas.microsoft.com/office/powerpoint/2010/main" val="733508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9290752"/>
              </p:ext>
            </p:extLst>
          </p:nvPr>
        </p:nvGraphicFramePr>
        <p:xfrm>
          <a:off x="0" y="-6116"/>
          <a:ext cx="12192000" cy="6912177"/>
        </p:xfrm>
        <a:graphic>
          <a:graphicData uri="http://schemas.openxmlformats.org/drawingml/2006/table">
            <a:tbl>
              <a:tblPr rtl="1" firstRow="1" bandRow="1">
                <a:tableStyleId>{5C22544A-7EE6-4342-B048-85BDC9FD1C3A}</a:tableStyleId>
              </a:tblPr>
              <a:tblGrid>
                <a:gridCol w="12192000"/>
              </a:tblGrid>
              <a:tr h="388549">
                <a:tc>
                  <a:txBody>
                    <a:bodyPr/>
                    <a:lstStyle/>
                    <a:p>
                      <a:pPr rtl="1"/>
                      <a:endParaRPr lang="ar-BH" dirty="0"/>
                    </a:p>
                  </a:txBody>
                  <a:tcPr/>
                </a:tc>
              </a:tr>
              <a:tr h="411012">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Wash it with hot soapy water , rinse and dry </a:t>
                      </a:r>
                    </a:p>
                  </a:txBody>
                  <a:tcPr marL="5715" marR="50800" marT="0" marB="0"/>
                </a:tc>
              </a:tr>
              <a:tr h="569925">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 Inspect the mattress cover carefully for signs of tear or loss of impermeability </a:t>
                      </a:r>
                    </a:p>
                  </a:txBody>
                  <a:tcPr marL="5715" marR="50800" marT="0" marB="0"/>
                </a:tc>
              </a:tr>
              <a:tr h="411012">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 Wash mattress with soap and water &amp; dry it well </a:t>
                      </a:r>
                    </a:p>
                  </a:txBody>
                  <a:tcPr marL="5715" marR="50800" marT="0" marB="0"/>
                </a:tc>
              </a:tr>
              <a:tr h="411012">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 Wash the floor of incubator with water ,and dry it </a:t>
                      </a:r>
                    </a:p>
                  </a:txBody>
                  <a:tcPr marL="5715" marR="50800" marT="0" marB="0"/>
                </a:tc>
              </a:tr>
              <a:tr h="411012">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 Expose the whole unit to adequate fresh air and sunshine </a:t>
                      </a:r>
                    </a:p>
                  </a:txBody>
                  <a:tcPr marL="5715" marR="50800" marT="0" marB="0"/>
                </a:tc>
              </a:tr>
              <a:tr h="411012">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Change the air filters according to manufacturer instructions. </a:t>
                      </a:r>
                    </a:p>
                  </a:txBody>
                  <a:tcPr marL="5715" marR="50800" marT="0" marB="0"/>
                </a:tc>
              </a:tr>
              <a:tr h="866784">
                <a:tc>
                  <a:txBody>
                    <a:bodyPr/>
                    <a:lstStyle/>
                    <a:p>
                      <a:pPr marL="0" marR="52705" indent="0" algn="just">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 If disinfection‘s required , wipe the inside and outside wall , floor and mattress of the incubator with a dilute hypo- chloride solution but  Should be reined off </a:t>
                      </a:r>
                    </a:p>
                  </a:txBody>
                  <a:tcPr marL="5715" marR="50800" marT="0" marB="0"/>
                </a:tc>
              </a:tr>
              <a:tr h="866784">
                <a:tc>
                  <a:txBody>
                    <a:bodyPr/>
                    <a:lstStyle/>
                    <a:p>
                      <a:pPr marL="0" marR="0" indent="0" algn="just">
                        <a:lnSpc>
                          <a:spcPct val="115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If the incubator has integral humidifier ( can‘t be removed ) to disinfect it , raise the temperature of water at least 70 °c for 10 minutes </a:t>
                      </a:r>
                    </a:p>
                  </a:txBody>
                  <a:tcPr marL="5715" marR="50800" marT="0" marB="0"/>
                </a:tc>
              </a:tr>
              <a:tr h="569925">
                <a:tc>
                  <a:txBody>
                    <a:bodyPr/>
                    <a:lstStyle/>
                    <a:p>
                      <a:pPr marL="0" marR="0" indent="0" algn="l">
                        <a:lnSpc>
                          <a:spcPct val="11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 If the humidifier is removable , detach it and send it to autoclave </a:t>
                      </a:r>
                    </a:p>
                  </a:txBody>
                  <a:tcPr marL="5715" marR="50800" marT="0" marB="0"/>
                </a:tc>
              </a:tr>
              <a:tr h="1547090">
                <a:tc>
                  <a:txBody>
                    <a:bodyPr/>
                    <a:lstStyle/>
                    <a:p>
                      <a:pPr marL="0" marR="0" indent="0" algn="l">
                        <a:lnSpc>
                          <a:spcPct val="104000"/>
                        </a:lnSpc>
                        <a:spcBef>
                          <a:spcPts val="0"/>
                        </a:spcBef>
                        <a:spcAft>
                          <a:spcPts val="775"/>
                        </a:spcAft>
                      </a:pP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715" marR="50800" marT="0" marB="0"/>
                </a:tc>
              </a:tr>
            </a:tbl>
          </a:graphicData>
        </a:graphic>
      </p:graphicFrame>
    </p:spTree>
    <p:extLst>
      <p:ext uri="{BB962C8B-B14F-4D97-AF65-F5344CB8AC3E}">
        <p14:creationId xmlns:p14="http://schemas.microsoft.com/office/powerpoint/2010/main" val="4281840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4662443"/>
              </p:ext>
            </p:extLst>
          </p:nvPr>
        </p:nvGraphicFramePr>
        <p:xfrm>
          <a:off x="0" y="0"/>
          <a:ext cx="12192000" cy="6858000"/>
        </p:xfrm>
        <a:graphic>
          <a:graphicData uri="http://schemas.openxmlformats.org/drawingml/2006/table">
            <a:tbl>
              <a:tblPr rtl="1" firstRow="1" bandRow="1">
                <a:tableStyleId>{5C22544A-7EE6-4342-B048-85BDC9FD1C3A}</a:tableStyleId>
              </a:tblPr>
              <a:tblGrid>
                <a:gridCol w="12192000"/>
              </a:tblGrid>
              <a:tr h="858831">
                <a:tc>
                  <a:txBody>
                    <a:bodyPr/>
                    <a:lstStyle/>
                    <a:p>
                      <a:pPr rtl="1"/>
                      <a:endParaRPr lang="ar-BH" dirty="0"/>
                    </a:p>
                  </a:txBody>
                  <a:tcPr/>
                </a:tc>
              </a:tr>
              <a:tr h="5999169">
                <a:tc>
                  <a:txBody>
                    <a:bodyPr/>
                    <a:lstStyle/>
                    <a:p>
                      <a:pPr marL="0" marR="0" indent="0" algn="l">
                        <a:lnSpc>
                          <a:spcPct val="104000"/>
                        </a:lnSpc>
                        <a:spcBef>
                          <a:spcPts val="0"/>
                        </a:spcBef>
                        <a:spcAft>
                          <a:spcPts val="775"/>
                        </a:spcAft>
                      </a:pPr>
                      <a:r>
                        <a:rPr lang="en-US" sz="2800" b="1"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After the procedure(Terminal care): </a:t>
                      </a:r>
                      <a:endPar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l">
                        <a:lnSpc>
                          <a:spcPct val="104000"/>
                        </a:lnSpc>
                        <a:spcBef>
                          <a:spcPts val="0"/>
                        </a:spcBef>
                        <a:spcAft>
                          <a:spcPts val="800"/>
                        </a:spcAft>
                      </a:pP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2800" b="1"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Wash hands </a:t>
                      </a:r>
                      <a:endPar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1010285" marR="0" indent="-970915" algn="l">
                        <a:lnSpc>
                          <a:spcPct val="115000"/>
                        </a:lnSpc>
                        <a:spcBef>
                          <a:spcPts val="0"/>
                        </a:spcBef>
                        <a:spcAft>
                          <a:spcPts val="0"/>
                        </a:spcAft>
                      </a:pPr>
                      <a:r>
                        <a:rPr lang="en-US" sz="2800" b="1"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-Documentation</a:t>
                      </a:r>
                      <a:r>
                        <a:rPr lang="en-US" sz="28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date of disinfection ,name of personnel who has performed care on a tape and place it on the outer  surface of incubator </a:t>
                      </a:r>
                    </a:p>
                    <a:p>
                      <a:pPr rtl="1"/>
                      <a:endParaRPr lang="ar-BH" sz="2800" dirty="0"/>
                    </a:p>
                  </a:txBody>
                  <a:tcPr/>
                </a:tc>
              </a:tr>
            </a:tbl>
          </a:graphicData>
        </a:graphic>
      </p:graphicFrame>
    </p:spTree>
    <p:extLst>
      <p:ext uri="{BB962C8B-B14F-4D97-AF65-F5344CB8AC3E}">
        <p14:creationId xmlns:p14="http://schemas.microsoft.com/office/powerpoint/2010/main" val="2846082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578" y="284813"/>
            <a:ext cx="10933622" cy="6385810"/>
          </a:xfrm>
          <a:prstGeom prst="rect">
            <a:avLst/>
          </a:prstGeom>
        </p:spPr>
      </p:pic>
    </p:spTree>
    <p:extLst>
      <p:ext uri="{BB962C8B-B14F-4D97-AF65-F5344CB8AC3E}">
        <p14:creationId xmlns:p14="http://schemas.microsoft.com/office/powerpoint/2010/main" val="136841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21" y="0"/>
            <a:ext cx="11902190" cy="3865289"/>
          </a:xfrm>
          <a:prstGeom prst="rect">
            <a:avLst/>
          </a:prstGeom>
        </p:spPr>
        <p:txBody>
          <a:bodyPr wrap="square">
            <a:spAutoFit/>
          </a:bodyPr>
          <a:lstStyle/>
          <a:p>
            <a:pPr marL="225425"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Definition of incubator: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25425" marR="1905" indent="-6350" algn="just" rtl="0">
              <a:lnSpc>
                <a:spcPct val="145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i="1" dirty="0" smtClean="0">
                <a:solidFill>
                  <a:srgbClr val="000000"/>
                </a:solidFill>
                <a:effectLst/>
                <a:latin typeface="Times New Roman" panose="02020603050405020304" pitchFamily="18" charset="0"/>
                <a:ea typeface="Times New Roman" panose="02020603050405020304" pitchFamily="18" charset="0"/>
              </a:rPr>
              <a:t>An infant Incubator</a:t>
            </a:r>
            <a:r>
              <a:rPr lang="en-US" sz="2800" dirty="0" smtClean="0">
                <a:solidFill>
                  <a:srgbClr val="000000"/>
                </a:solidFill>
                <a:effectLst/>
                <a:latin typeface="Times New Roman" panose="02020603050405020304" pitchFamily="18" charset="0"/>
                <a:ea typeface="Times New Roman" panose="02020603050405020304" pitchFamily="18" charset="0"/>
              </a:rPr>
              <a:t> is an apparatus used to care the premature, low birth weight and very sick babies in thermo -neutral environment. </a:t>
            </a:r>
          </a:p>
          <a:p>
            <a:pPr marL="225425" marR="111760" indent="-6350" algn="just" rtl="0">
              <a:lnSpc>
                <a:spcPct val="145000"/>
              </a:lnSpc>
              <a:spcBef>
                <a:spcPts val="0"/>
              </a:spcBef>
              <a:spcAft>
                <a:spcPts val="840"/>
              </a:spcAft>
            </a:pPr>
            <a:r>
              <a:rPr lang="en-US" sz="2800" i="1" dirty="0" smtClean="0">
                <a:solidFill>
                  <a:srgbClr val="000000"/>
                </a:solidFill>
                <a:effectLst/>
                <a:latin typeface="Times New Roman" panose="02020603050405020304" pitchFamily="18" charset="0"/>
                <a:ea typeface="Times New Roman" panose="02020603050405020304" pitchFamily="18" charset="0"/>
              </a:rPr>
              <a:t>An infant Incubator</a:t>
            </a:r>
            <a:r>
              <a:rPr lang="en-US" sz="2800" dirty="0" smtClean="0">
                <a:solidFill>
                  <a:srgbClr val="000000"/>
                </a:solidFill>
                <a:effectLst/>
                <a:latin typeface="Times New Roman" panose="02020603050405020304" pitchFamily="18" charset="0"/>
                <a:ea typeface="Times New Roman" panose="02020603050405020304" pitchFamily="18" charset="0"/>
              </a:rPr>
              <a:t> provides a closed, controlled environment that warms an infant by circulating heated air over the skin .The heated air is then absorbed into the body by tissue conduction and blood convection.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400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1" y="0"/>
            <a:ext cx="9009089" cy="6288773"/>
          </a:xfrm>
          <a:prstGeom prst="rect">
            <a:avLst/>
          </a:prstGeom>
        </p:spPr>
        <p:txBody>
          <a:bodyPr wrap="square">
            <a:spAutoFit/>
          </a:bodyPr>
          <a:lstStyle/>
          <a:p>
            <a:pPr marL="225425" marR="1905" indent="-6350" algn="just" rtl="0">
              <a:lnSpc>
                <a:spcPct val="103000"/>
              </a:lnSpc>
              <a:spcBef>
                <a:spcPts val="0"/>
              </a:spcBef>
              <a:spcAft>
                <a:spcPts val="830"/>
              </a:spcAft>
            </a:pPr>
            <a:r>
              <a:rPr lang="en-US" sz="2800" b="1" dirty="0" smtClean="0">
                <a:solidFill>
                  <a:srgbClr val="000000"/>
                </a:solidFill>
                <a:effectLst/>
                <a:latin typeface="Times New Roman" panose="02020603050405020304" pitchFamily="18" charset="0"/>
                <a:ea typeface="Times New Roman" panose="02020603050405020304" pitchFamily="18" charset="0"/>
              </a:rPr>
              <a:t>Purposes/uses/Functions:</a:t>
            </a:r>
            <a:r>
              <a:rPr lang="en-US" sz="2800" dirty="0" smtClean="0">
                <a:solidFill>
                  <a:srgbClr val="000000"/>
                </a:solidFill>
                <a:effectLst/>
                <a:latin typeface="Times New Roman" panose="02020603050405020304" pitchFamily="18" charset="0"/>
                <a:ea typeface="Times New Roman" panose="02020603050405020304" pitchFamily="18" charset="0"/>
              </a:rPr>
              <a:t> </a:t>
            </a:r>
          </a:p>
          <a:p>
            <a:pPr marL="225425" marR="1905" indent="-6350" algn="just" rtl="0">
              <a:lnSpc>
                <a:spcPct val="104000"/>
              </a:lnSpc>
              <a:spcBef>
                <a:spcPts val="0"/>
              </a:spcBef>
              <a:spcAft>
                <a:spcPts val="840"/>
              </a:spcAft>
            </a:pPr>
            <a:r>
              <a:rPr lang="en-US" sz="2800" dirty="0" smtClean="0">
                <a:solidFill>
                  <a:srgbClr val="000000"/>
                </a:solidFill>
                <a:effectLst/>
                <a:latin typeface="Arial" panose="020B0604020202020204" pitchFamily="34" charset="0"/>
                <a:ea typeface="Arial" panose="020B0604020202020204" pitchFamily="34"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To maintain temperature. </a:t>
            </a:r>
          </a:p>
          <a:p>
            <a:pPr marL="225425" marR="1905" indent="-6350" algn="just" rtl="0">
              <a:lnSpc>
                <a:spcPct val="104000"/>
              </a:lnSpc>
              <a:spcBef>
                <a:spcPts val="0"/>
              </a:spcBef>
              <a:spcAft>
                <a:spcPts val="840"/>
              </a:spcAft>
            </a:pPr>
            <a:r>
              <a:rPr lang="en-US" sz="2800" dirty="0" smtClean="0">
                <a:solidFill>
                  <a:srgbClr val="000000"/>
                </a:solidFill>
                <a:effectLst/>
                <a:latin typeface="Arial" panose="020B0604020202020204" pitchFamily="34" charset="0"/>
                <a:ea typeface="Arial" panose="020B0604020202020204" pitchFamily="34"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To provide humidity. </a:t>
            </a:r>
          </a:p>
          <a:p>
            <a:pPr marL="225425" marR="1905" indent="-6350" algn="just" rtl="0">
              <a:lnSpc>
                <a:spcPct val="104000"/>
              </a:lnSpc>
              <a:spcBef>
                <a:spcPts val="0"/>
              </a:spcBef>
              <a:spcAft>
                <a:spcPts val="840"/>
              </a:spcAft>
            </a:pPr>
            <a:r>
              <a:rPr lang="en-US" sz="2800" dirty="0" smtClean="0">
                <a:solidFill>
                  <a:srgbClr val="000000"/>
                </a:solidFill>
                <a:effectLst/>
                <a:latin typeface="Arial" panose="020B0604020202020204" pitchFamily="34" charset="0"/>
                <a:ea typeface="Arial" panose="020B0604020202020204" pitchFamily="34"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To administer oxygen. </a:t>
            </a:r>
          </a:p>
          <a:p>
            <a:pPr marL="225425" marR="1905" indent="-6350" algn="just" rtl="0">
              <a:lnSpc>
                <a:spcPct val="104000"/>
              </a:lnSpc>
              <a:spcBef>
                <a:spcPts val="0"/>
              </a:spcBef>
              <a:spcAft>
                <a:spcPts val="840"/>
              </a:spcAft>
            </a:pPr>
            <a:r>
              <a:rPr lang="en-US" sz="2800" dirty="0" smtClean="0">
                <a:solidFill>
                  <a:srgbClr val="000000"/>
                </a:solidFill>
                <a:effectLst/>
                <a:latin typeface="Arial" panose="020B0604020202020204" pitchFamily="34" charset="0"/>
                <a:ea typeface="Arial" panose="020B0604020202020204" pitchFamily="34"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For observation of baby. </a:t>
            </a:r>
          </a:p>
          <a:p>
            <a:pPr algn="l" rtl="0"/>
            <a:r>
              <a:rPr lang="en-US" sz="2800" dirty="0" smtClean="0">
                <a:solidFill>
                  <a:srgbClr val="000000"/>
                </a:solidFill>
                <a:effectLst/>
                <a:latin typeface="Arial" panose="020B0604020202020204" pitchFamily="34" charset="0"/>
                <a:ea typeface="Arial" panose="020B0604020202020204" pitchFamily="34" charset="0"/>
              </a:rPr>
              <a:t>  ♠ 	</a:t>
            </a:r>
            <a:r>
              <a:rPr lang="en-US" sz="2800" dirty="0" smtClean="0">
                <a:solidFill>
                  <a:srgbClr val="000000"/>
                </a:solidFill>
                <a:effectLst/>
                <a:latin typeface="Times New Roman" panose="02020603050405020304" pitchFamily="18" charset="0"/>
                <a:ea typeface="Times New Roman" panose="02020603050405020304" pitchFamily="18" charset="0"/>
              </a:rPr>
              <a:t>To prevent infection</a:t>
            </a:r>
          </a:p>
          <a:p>
            <a:pPr algn="l" rtl="0"/>
            <a:endParaRPr lang="en-US" sz="2800" dirty="0">
              <a:solidFill>
                <a:srgbClr val="000000"/>
              </a:solidFill>
              <a:latin typeface="Times New Roman" panose="02020603050405020304" pitchFamily="18" charset="0"/>
              <a:ea typeface="Times New Roman" panose="02020603050405020304" pitchFamily="18" charset="0"/>
            </a:endParaRPr>
          </a:p>
          <a:p>
            <a:pPr algn="l" rtl="0"/>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l" rtl="0"/>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l" rtl="0"/>
            <a:r>
              <a:rPr lang="en-US" sz="2800" b="1" dirty="0" smtClean="0">
                <a:solidFill>
                  <a:srgbClr val="000000"/>
                </a:solidFill>
                <a:effectLst/>
                <a:latin typeface="Times New Roman" panose="02020603050405020304" pitchFamily="18" charset="0"/>
                <a:ea typeface="Times New Roman" panose="02020603050405020304" pitchFamily="18" charset="0"/>
              </a:rPr>
              <a:t>Types of Incubator:</a:t>
            </a:r>
            <a:r>
              <a:rPr lang="en-US" sz="2800" dirty="0" smtClean="0">
                <a:solidFill>
                  <a:srgbClr val="000000"/>
                </a:solidFill>
                <a:effectLst/>
                <a:latin typeface="Times New Roman" panose="02020603050405020304" pitchFamily="18" charset="0"/>
                <a:ea typeface="Times New Roman" panose="02020603050405020304" pitchFamily="18" charset="0"/>
              </a:rPr>
              <a:t> </a:t>
            </a:r>
          </a:p>
          <a:p>
            <a:pPr algn="l" rtl="0"/>
            <a:r>
              <a:rPr lang="en-US" sz="2800" dirty="0" smtClean="0">
                <a:solidFill>
                  <a:srgbClr val="000000"/>
                </a:solidFill>
                <a:effectLst/>
                <a:latin typeface="Times New Roman" panose="02020603050405020304" pitchFamily="18" charset="0"/>
                <a:ea typeface="Times New Roman" panose="02020603050405020304" pitchFamily="18" charset="0"/>
              </a:rPr>
              <a:t>1-</a:t>
            </a:r>
            <a:r>
              <a:rPr lang="en-US" sz="2800" dirty="0" smtClean="0">
                <a:solidFill>
                  <a:srgbClr val="000000"/>
                </a:solidFill>
                <a:effectLst/>
                <a:latin typeface="Arial" panose="020B0604020202020204" pitchFamily="34" charset="0"/>
                <a:ea typeface="Arial" panose="020B0604020202020204" pitchFamily="34"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Portable </a:t>
            </a:r>
          </a:p>
          <a:p>
            <a:pPr algn="l" rtl="0"/>
            <a:r>
              <a:rPr lang="en-US" sz="2800" dirty="0" smtClean="0">
                <a:solidFill>
                  <a:srgbClr val="000000"/>
                </a:solidFill>
                <a:effectLst/>
                <a:latin typeface="Times New Roman" panose="02020603050405020304" pitchFamily="18" charset="0"/>
                <a:ea typeface="Times New Roman" panose="02020603050405020304" pitchFamily="18" charset="0"/>
              </a:rPr>
              <a:t>2- Standard.</a:t>
            </a:r>
            <a:r>
              <a:rPr lang="en-US" sz="2800" b="1" dirty="0" smtClean="0">
                <a:solidFill>
                  <a:srgbClr val="000000"/>
                </a:solidFill>
                <a:effectLst/>
                <a:latin typeface="Times New Roman" panose="02020603050405020304" pitchFamily="18" charset="0"/>
                <a:ea typeface="Times New Roman" panose="02020603050405020304" pitchFamily="18" charset="0"/>
              </a:rPr>
              <a:t>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l" rtl="0"/>
            <a:r>
              <a:rPr lang="en-US" sz="2800" dirty="0" smtClean="0">
                <a:solidFill>
                  <a:srgbClr val="000000"/>
                </a:solidFill>
                <a:effectLst/>
                <a:latin typeface="Times New Roman" panose="02020603050405020304" pitchFamily="18" charset="0"/>
                <a:ea typeface="Times New Roman" panose="02020603050405020304" pitchFamily="18" charset="0"/>
              </a:rPr>
              <a:t> </a:t>
            </a:r>
            <a:endParaRPr lang="ar-BH" sz="2800" dirty="0"/>
          </a:p>
        </p:txBody>
      </p:sp>
    </p:spTree>
    <p:extLst>
      <p:ext uri="{BB962C8B-B14F-4D97-AF65-F5344CB8AC3E}">
        <p14:creationId xmlns:p14="http://schemas.microsoft.com/office/powerpoint/2010/main" val="709508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721" y="415001"/>
            <a:ext cx="11552419" cy="1198020"/>
          </a:xfrm>
          <a:prstGeom prst="rect">
            <a:avLst/>
          </a:prstGeom>
        </p:spPr>
        <p:txBody>
          <a:bodyPr wrap="square">
            <a:spAutoFit/>
          </a:bodyPr>
          <a:lstStyle/>
          <a:p>
            <a:pPr marL="225425" marR="1905" indent="-6350" algn="just">
              <a:lnSpc>
                <a:spcPct val="146000"/>
              </a:lnSpc>
              <a:spcBef>
                <a:spcPts val="0"/>
              </a:spcBef>
              <a:spcAft>
                <a:spcPts val="0"/>
              </a:spcAft>
            </a:pPr>
            <a:r>
              <a:rPr lang="en-US" sz="2800" b="1" dirty="0" smtClean="0">
                <a:solidFill>
                  <a:srgbClr val="000000"/>
                </a:solidFill>
                <a:effectLst/>
                <a:latin typeface="Times New Roman" panose="02020603050405020304" pitchFamily="18" charset="0"/>
                <a:ea typeface="Times New Roman" panose="02020603050405020304" pitchFamily="18" charset="0"/>
              </a:rPr>
              <a:t>Parts of Incubator</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dirty="0" smtClean="0">
                <a:solidFill>
                  <a:srgbClr val="000000"/>
                </a:solidFill>
                <a:effectLst/>
                <a:latin typeface="Times New Roman" panose="02020603050405020304" pitchFamily="18" charset="0"/>
                <a:ea typeface="Times New Roman" panose="02020603050405020304" pitchFamily="18" charset="0"/>
              </a:rPr>
              <a:t>Each part of an incubator has an important job, and throughout the years technology has improved the way they operate.                                                             </a:t>
            </a:r>
            <a:endParaRPr lang="en-US" sz="24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2233534"/>
            <a:ext cx="12191999" cy="4624466"/>
          </a:xfrm>
          <a:prstGeom prst="rect">
            <a:avLst/>
          </a:prstGeom>
        </p:spPr>
      </p:pic>
    </p:spTree>
    <p:extLst>
      <p:ext uri="{BB962C8B-B14F-4D97-AF65-F5344CB8AC3E}">
        <p14:creationId xmlns:p14="http://schemas.microsoft.com/office/powerpoint/2010/main" val="2143529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21" y="0"/>
            <a:ext cx="11917181" cy="3524876"/>
          </a:xfrm>
          <a:prstGeom prst="rect">
            <a:avLst/>
          </a:prstGeom>
        </p:spPr>
        <p:txBody>
          <a:bodyPr wrap="square">
            <a:spAutoFit/>
          </a:bodyPr>
          <a:lstStyle/>
          <a:p>
            <a:pPr marR="172720" lvl="0" algn="just" rtl="0" fontAlgn="base">
              <a:lnSpc>
                <a:spcPct val="145000"/>
              </a:lnSpc>
              <a:spcBef>
                <a:spcPts val="0"/>
              </a:spcBef>
              <a:spcAft>
                <a:spcPts val="840"/>
              </a:spcAft>
              <a:buClr>
                <a:srgbClr val="000000"/>
              </a:buClr>
              <a:buSzPts val="1400"/>
            </a:pPr>
            <a:r>
              <a:rPr lang="en-US" sz="28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1-Hood</a:t>
            </a:r>
            <a:r>
              <a:rPr lang="en-US" sz="24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Single walked rectangular hood. The hood has a large door   to   aid   in   placing/   removing b a b y f r o m incubator. There are 4 elbow-operated parts for better access during small procedures, inlet for IV tubes, </a:t>
            </a:r>
            <a:r>
              <a:rPr lang="en-US" sz="2400" u="none" strike="noStrike" dirty="0" err="1"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etc</a:t>
            </a:r>
            <a:r>
              <a:rPr lang="en-US" sz="24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R="172720" lvl="0" algn="just" rtl="0" fontAlgn="base">
              <a:lnSpc>
                <a:spcPct val="145000"/>
              </a:lnSpc>
              <a:spcBef>
                <a:spcPts val="0"/>
              </a:spcBef>
              <a:spcAft>
                <a:spcPts val="840"/>
              </a:spcAft>
              <a:buClr>
                <a:srgbClr val="000000"/>
              </a:buClr>
              <a:buSzPts val="1400"/>
            </a:pPr>
            <a:r>
              <a:rPr lang="en-US" sz="28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2-The canopy</a:t>
            </a:r>
            <a:r>
              <a:rPr lang="en-US" sz="28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is a clear, acrylic covering that protects the baby from the outside world and harmful germs that may infect the child. It also makes the perfect warm and oxygenated environment for a baby that's similar to a mother's womb. </a:t>
            </a:r>
            <a:endParaRPr lang="en-US" sz="24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64510" y="2840684"/>
            <a:ext cx="3827490" cy="4017315"/>
          </a:xfrm>
          <a:prstGeom prst="rect">
            <a:avLst/>
          </a:prstGeom>
        </p:spPr>
      </p:pic>
    </p:spTree>
    <p:extLst>
      <p:ext uri="{BB962C8B-B14F-4D97-AF65-F5344CB8AC3E}">
        <p14:creationId xmlns:p14="http://schemas.microsoft.com/office/powerpoint/2010/main" val="3229181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892"/>
            <a:ext cx="9144000" cy="1539332"/>
          </a:xfrm>
          <a:prstGeom prst="rect">
            <a:avLst/>
          </a:prstGeom>
        </p:spPr>
        <p:txBody>
          <a:bodyPr wrap="square">
            <a:spAutoFit/>
          </a:bodyPr>
          <a:lstStyle/>
          <a:p>
            <a:pPr marR="172720" lvl="0" algn="just" rtl="0" fontAlgn="base">
              <a:lnSpc>
                <a:spcPct val="104000"/>
              </a:lnSpc>
              <a:spcBef>
                <a:spcPts val="0"/>
              </a:spcBef>
              <a:spcAft>
                <a:spcPts val="840"/>
              </a:spcAft>
              <a:buClr>
                <a:srgbClr val="000000"/>
              </a:buClr>
              <a:buSzPts val="1400"/>
            </a:pPr>
            <a:r>
              <a:rPr lang="en-US" sz="28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-Control panel: </a:t>
            </a:r>
            <a:r>
              <a:rPr lang="en-US" sz="28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Heater blower and electronics. </a:t>
            </a:r>
          </a:p>
          <a:p>
            <a:pPr marL="225425" marR="1905" indent="-6350" algn="just">
              <a:lnSpc>
                <a:spcPct val="104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 Lower unit consists of; control box, touch sensor, front panel with display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2053652"/>
            <a:ext cx="12192000" cy="4804348"/>
          </a:xfrm>
          <a:prstGeom prst="rect">
            <a:avLst/>
          </a:prstGeom>
        </p:spPr>
      </p:pic>
    </p:spTree>
    <p:extLst>
      <p:ext uri="{BB962C8B-B14F-4D97-AF65-F5344CB8AC3E}">
        <p14:creationId xmlns:p14="http://schemas.microsoft.com/office/powerpoint/2010/main" val="110553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119921"/>
            <a:ext cx="11962151" cy="4236481"/>
          </a:xfrm>
          <a:prstGeom prst="rect">
            <a:avLst/>
          </a:prstGeom>
        </p:spPr>
        <p:txBody>
          <a:bodyPr wrap="square">
            <a:spAutoFit/>
          </a:bodyPr>
          <a:lstStyle/>
          <a:p>
            <a:pPr marR="172720" lvl="0" algn="just" rtl="0" fontAlgn="base">
              <a:lnSpc>
                <a:spcPct val="103000"/>
              </a:lnSpc>
              <a:spcBef>
                <a:spcPts val="0"/>
              </a:spcBef>
              <a:spcAft>
                <a:spcPts val="190"/>
              </a:spcAft>
              <a:buClr>
                <a:srgbClr val="000000"/>
              </a:buClr>
              <a:buSzPts val="1400"/>
            </a:pPr>
            <a:r>
              <a:rPr lang="en-US" sz="2800" b="1"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4-Humidity percentage </a:t>
            </a:r>
            <a:endParaRPr lang="en-US" sz="2800" u="none" strike="noStrike"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0" algn="l">
              <a:lnSpc>
                <a:spcPct val="104000"/>
              </a:lnSpc>
              <a:spcBef>
                <a:spcPts val="0"/>
              </a:spcBef>
              <a:spcAft>
                <a:spcPts val="835"/>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p>
          <a:p>
            <a:pPr marL="219075" marR="113665" indent="457200" algn="l">
              <a:lnSpc>
                <a:spcPct val="145000"/>
              </a:lnSpc>
              <a:spcBef>
                <a:spcPts val="0"/>
              </a:spcBef>
              <a:spcAft>
                <a:spcPts val="840"/>
              </a:spcAft>
            </a:pPr>
            <a:r>
              <a:rPr lang="en-US" sz="2800" dirty="0" smtClean="0">
                <a:solidFill>
                  <a:srgbClr val="000000"/>
                </a:solidFill>
                <a:effectLst/>
                <a:latin typeface="Times New Roman" panose="02020603050405020304" pitchFamily="18" charset="0"/>
                <a:ea typeface="Times New Roman" panose="02020603050405020304" pitchFamily="18" charset="0"/>
              </a:rPr>
              <a:t>Air is circulated by centrifugal blower, fresh air enters, through air filters located at the end of incubator, fresh air is mixed with circulated air from incubator canopy and passed over heater and humidifier. Temperature inside incubator is maintained by a sensor placed on hood. Thus, heated airflow maintains surrounding of infant at desired temperature. </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386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82" y="119921"/>
            <a:ext cx="12012118" cy="3481787"/>
          </a:xfrm>
          <a:prstGeom prst="rect">
            <a:avLst/>
          </a:prstGeom>
        </p:spPr>
        <p:txBody>
          <a:bodyPr wrap="square">
            <a:spAutoFit/>
          </a:bodyPr>
          <a:lstStyle/>
          <a:p>
            <a:pPr marL="225425" marR="1905" indent="-6350" algn="just" rtl="0">
              <a:lnSpc>
                <a:spcPct val="104000"/>
              </a:lnSpc>
              <a:spcBef>
                <a:spcPts val="0"/>
              </a:spcBef>
              <a:spcAft>
                <a:spcPts val="840"/>
              </a:spcAft>
            </a:pPr>
            <a:r>
              <a:rPr lang="en-US" sz="2800" b="1" dirty="0" smtClean="0">
                <a:solidFill>
                  <a:srgbClr val="000000"/>
                </a:solidFill>
                <a:effectLst/>
                <a:latin typeface="Times New Roman" panose="02020603050405020304" pitchFamily="18" charset="0"/>
                <a:ea typeface="Times New Roman" panose="02020603050405020304" pitchFamily="18" charset="0"/>
              </a:rPr>
              <a:t>5-Fan:</a:t>
            </a:r>
            <a:r>
              <a:rPr lang="en-US" sz="2800" dirty="0" smtClean="0">
                <a:solidFill>
                  <a:srgbClr val="000000"/>
                </a:solidFill>
                <a:effectLst/>
                <a:latin typeface="Times New Roman" panose="02020603050405020304" pitchFamily="18" charset="0"/>
                <a:ea typeface="Times New Roman" panose="02020603050405020304" pitchFamily="18" charset="0"/>
              </a:rPr>
              <a:t>    is used for disinfection and fumigation. </a:t>
            </a:r>
          </a:p>
          <a:p>
            <a:pPr marL="225425" marR="264795" indent="-6350" algn="just" rtl="0">
              <a:lnSpc>
                <a:spcPct val="145000"/>
              </a:lnSpc>
              <a:spcBef>
                <a:spcPts val="0"/>
              </a:spcBef>
              <a:spcAft>
                <a:spcPts val="840"/>
              </a:spcAft>
            </a:pPr>
            <a:r>
              <a:rPr lang="en-US" sz="2800" b="1" dirty="0" smtClean="0">
                <a:solidFill>
                  <a:srgbClr val="000000"/>
                </a:solidFill>
                <a:effectLst/>
                <a:latin typeface="Times New Roman" panose="02020603050405020304" pitchFamily="18" charset="0"/>
                <a:ea typeface="Times New Roman" panose="02020603050405020304" pitchFamily="18" charset="0"/>
              </a:rPr>
              <a:t>6-Heater:  </a:t>
            </a:r>
            <a:r>
              <a:rPr lang="en-US" sz="2800" dirty="0" smtClean="0">
                <a:solidFill>
                  <a:srgbClr val="000000"/>
                </a:solidFill>
                <a:effectLst/>
                <a:latin typeface="Times New Roman" panose="02020603050405020304" pitchFamily="18" charset="0"/>
                <a:ea typeface="Times New Roman" panose="02020603050405020304" pitchFamily="18" charset="0"/>
              </a:rPr>
              <a:t> is adjustable and helps maintain an infant's core body temperature. The temperature is always monitored through a temperature controller. Once set, the heater regulates itself just as a thermostat does on a home heating unit. </a:t>
            </a:r>
          </a:p>
          <a:p>
            <a:pPr algn="l" rtl="0"/>
            <a:r>
              <a:rPr lang="en-US" sz="2800" b="1" dirty="0" smtClean="0">
                <a:solidFill>
                  <a:srgbClr val="000000"/>
                </a:solidFill>
                <a:effectLst/>
                <a:latin typeface="Times New Roman" panose="02020603050405020304" pitchFamily="18" charset="0"/>
                <a:ea typeface="Times New Roman" panose="02020603050405020304" pitchFamily="18" charset="0"/>
              </a:rPr>
              <a:t>7- Air Distributors:  </a:t>
            </a:r>
            <a:r>
              <a:rPr lang="en-US" sz="2800" dirty="0" smtClean="0">
                <a:solidFill>
                  <a:srgbClr val="000000"/>
                </a:solidFill>
                <a:effectLst/>
                <a:latin typeface="Times New Roman" panose="02020603050405020304" pitchFamily="18" charset="0"/>
                <a:ea typeface="Times New Roman" panose="02020603050405020304" pitchFamily="18" charset="0"/>
              </a:rPr>
              <a:t>Air distributors distribute air evenly to ensure equal temperature throughout the incubator. This prevents spaces of cold or stale air. </a:t>
            </a:r>
            <a:endParaRPr lang="ar-BH" sz="2800" dirty="0"/>
          </a:p>
        </p:txBody>
      </p:sp>
    </p:spTree>
    <p:extLst>
      <p:ext uri="{BB962C8B-B14F-4D97-AF65-F5344CB8AC3E}">
        <p14:creationId xmlns:p14="http://schemas.microsoft.com/office/powerpoint/2010/main" val="2144183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127</TotalTime>
  <Words>1374</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Tahoma</vt:lpstr>
      <vt:lpstr>Times New Roman</vt:lpstr>
      <vt:lpstr>Wingdings 3</vt:lpstr>
      <vt:lpstr>Slice</vt:lpstr>
      <vt:lpstr>Incubator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Incubator care  </dc:title>
  <dc:creator>ELBOSTAN</dc:creator>
  <cp:lastModifiedBy>ELBOSTAN</cp:lastModifiedBy>
  <cp:revision>13</cp:revision>
  <dcterms:created xsi:type="dcterms:W3CDTF">2020-02-07T21:31:00Z</dcterms:created>
  <dcterms:modified xsi:type="dcterms:W3CDTF">2020-02-24T13:07:32Z</dcterms:modified>
</cp:coreProperties>
</file>