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4" r:id="rId18"/>
    <p:sldId id="265" r:id="rId19"/>
    <p:sldId id="266" r:id="rId20"/>
    <p:sldId id="267" r:id="rId21"/>
    <p:sldId id="268" r:id="rId22"/>
    <p:sldId id="284" r:id="rId23"/>
    <p:sldId id="269" r:id="rId24"/>
    <p:sldId id="285" r:id="rId25"/>
    <p:sldId id="270" r:id="rId26"/>
    <p:sldId id="286" r:id="rId27"/>
    <p:sldId id="271" r:id="rId28"/>
    <p:sldId id="272" r:id="rId29"/>
    <p:sldId id="273" r:id="rId30"/>
    <p:sldId id="287" r:id="rId31"/>
    <p:sldId id="288" r:id="rId32"/>
    <p:sldId id="293" r:id="rId33"/>
    <p:sldId id="290" r:id="rId34"/>
    <p:sldId id="291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1" autoAdjust="0"/>
    <p:restoredTop sz="94684" autoAdjust="0"/>
  </p:normalViewPr>
  <p:slideViewPr>
    <p:cSldViewPr>
      <p:cViewPr>
        <p:scale>
          <a:sx n="80" d="100"/>
          <a:sy n="80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4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014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999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79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8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3823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224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9728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9035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9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155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17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D254-C8C1-4C7A-B719-F6D86580531A}" type="datetimeFigureOut">
              <a:rPr lang="ar-EG" smtClean="0"/>
              <a:t>08/06/1440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2DEA-89F7-4285-AB1C-6C093027FFB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7914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fectio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hysical_injur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ar-EG" dirty="0"/>
          </a:p>
          <a:p>
            <a:pPr marL="0" indent="0" algn="ctr" rtl="0">
              <a:buNone/>
            </a:pPr>
            <a:r>
              <a:rPr lang="en-US" dirty="0"/>
              <a:t> </a:t>
            </a:r>
            <a:r>
              <a:rPr lang="en-US" sz="5400" dirty="0"/>
              <a:t>INFLAMMATION</a:t>
            </a:r>
            <a:endParaRPr lang="ar-EG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6457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endParaRPr lang="ar-EG" dirty="0"/>
          </a:p>
          <a:p>
            <a:pPr marL="0" indent="0" algn="l" rtl="0">
              <a:buNone/>
            </a:pPr>
            <a:r>
              <a:rPr lang="en-US" dirty="0"/>
              <a:t>Local changes occurs at the site of injury </a:t>
            </a:r>
          </a:p>
          <a:p>
            <a:pPr marL="0" indent="0" algn="l" rtl="0">
              <a:buNone/>
            </a:pPr>
            <a:endParaRPr lang="ar-EG" dirty="0"/>
          </a:p>
          <a:p>
            <a:pPr marL="0" indent="0" algn="l" rtl="0">
              <a:buNone/>
            </a:pPr>
            <a:r>
              <a:rPr lang="en-US" dirty="0"/>
              <a:t>→local tissue damage includes necrosis and degeneration of some </a:t>
            </a:r>
            <a:r>
              <a:rPr lang="en-US" dirty="0" err="1"/>
              <a:t>cells→release</a:t>
            </a:r>
            <a:r>
              <a:rPr lang="en-US" dirty="0"/>
              <a:t> of </a:t>
            </a:r>
            <a:r>
              <a:rPr lang="en-US" dirty="0" smtClean="0"/>
              <a:t>chemical </a:t>
            </a:r>
            <a:r>
              <a:rPr lang="en-US" dirty="0" err="1" smtClean="0"/>
              <a:t>mediators</a:t>
            </a:r>
            <a:r>
              <a:rPr lang="en-US" dirty="0" err="1"/>
              <a:t>→inflammatory</a:t>
            </a:r>
            <a:r>
              <a:rPr lang="en-US" dirty="0"/>
              <a:t> response.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It </a:t>
            </a:r>
            <a:r>
              <a:rPr lang="en-US" dirty="0"/>
              <a:t>includes: </a:t>
            </a:r>
          </a:p>
          <a:p>
            <a:pPr marL="0" indent="0" algn="l" rtl="0">
              <a:buNone/>
            </a:pPr>
            <a:r>
              <a:rPr lang="en-US" dirty="0"/>
              <a:t>Vascular phase: →formation of inflammatory fluid exudate</a:t>
            </a:r>
          </a:p>
          <a:p>
            <a:pPr marL="0" indent="0" algn="l" rtl="0">
              <a:buNone/>
            </a:pPr>
            <a:r>
              <a:rPr lang="en-US" dirty="0"/>
              <a:t>Cellular phase:→formation of inflammatory cellular exudate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27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endParaRPr lang="ar-EG" dirty="0"/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1-Local tissue damage </a:t>
            </a:r>
            <a:r>
              <a:rPr lang="en-US" dirty="0"/>
              <a:t>where the central cells are dead (necrosis), surrounded by degenerated cells that liberate chemical mediators.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2-Local </a:t>
            </a:r>
            <a:r>
              <a:rPr lang="en-US" dirty="0">
                <a:solidFill>
                  <a:srgbClr val="FF0000"/>
                </a:solidFill>
              </a:rPr>
              <a:t>vascular changes</a:t>
            </a:r>
            <a:r>
              <a:rPr lang="en-US" dirty="0"/>
              <a:t>: </a:t>
            </a:r>
          </a:p>
          <a:p>
            <a:pPr marL="0" indent="0" algn="l" rtl="0">
              <a:buNone/>
            </a:pPr>
            <a:r>
              <a:rPr lang="en-US" dirty="0"/>
              <a:t>Transient vasoconstriction.</a:t>
            </a:r>
          </a:p>
          <a:p>
            <a:pPr marL="0" indent="0" algn="l" rtl="0">
              <a:buNone/>
            </a:pPr>
            <a:r>
              <a:rPr lang="en-US" dirty="0"/>
              <a:t>Dilation of the blood vessels due to the direct effect of the chemical mediator (histamine) and local axon reflex→↑blood flow to the site of </a:t>
            </a:r>
            <a:r>
              <a:rPr lang="en-US" dirty="0" err="1"/>
              <a:t>injury→hyperemia</a:t>
            </a:r>
            <a:r>
              <a:rPr lang="en-US" dirty="0"/>
              <a:t> →redness, hotness, tenderness, </a:t>
            </a:r>
            <a:r>
              <a:rPr lang="en-US" dirty="0" err="1"/>
              <a:t>oedema</a:t>
            </a:r>
            <a:r>
              <a:rPr lang="en-US" dirty="0"/>
              <a:t> or swelling and loss of function (cardinal signs of inflammation).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031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INFLAMMATOY FLUID EXUDATE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EG" dirty="0"/>
          </a:p>
          <a:p>
            <a:pPr marL="0" indent="0" algn="l" rtl="0">
              <a:buNone/>
            </a:pPr>
            <a:r>
              <a:rPr lang="en-US" dirty="0"/>
              <a:t>Formation of inflammatory fluid </a:t>
            </a:r>
            <a:r>
              <a:rPr lang="en-US" dirty="0" smtClean="0"/>
              <a:t>exudate due </a:t>
            </a:r>
            <a:r>
              <a:rPr lang="en-US" dirty="0"/>
              <a:t>to: </a:t>
            </a:r>
          </a:p>
          <a:p>
            <a:pPr marL="0" indent="0" algn="l" rtl="0">
              <a:buNone/>
            </a:pPr>
            <a:r>
              <a:rPr lang="en-US" dirty="0" smtClean="0"/>
              <a:t>1-</a:t>
            </a:r>
            <a:r>
              <a:rPr lang="en-US" u="sng" dirty="0"/>
              <a:t>↑vascular permeability </a:t>
            </a:r>
            <a:r>
              <a:rPr lang="en-US" dirty="0"/>
              <a:t>due to               </a:t>
            </a:r>
          </a:p>
          <a:p>
            <a:pPr marL="0" indent="0" algn="l" rtl="0">
              <a:buNone/>
            </a:pPr>
            <a:r>
              <a:rPr lang="en-US" dirty="0" smtClean="0"/>
              <a:t>( </a:t>
            </a:r>
            <a:r>
              <a:rPr lang="en-US" dirty="0"/>
              <a:t>endothelial contraction, retraction or damage).</a:t>
            </a:r>
          </a:p>
          <a:p>
            <a:pPr marL="0" indent="0" algn="l" rtl="0">
              <a:buNone/>
            </a:pPr>
            <a:r>
              <a:rPr lang="en-US" dirty="0" smtClean="0"/>
              <a:t>2-</a:t>
            </a:r>
            <a:r>
              <a:rPr lang="en-US" u="sng" dirty="0"/>
              <a:t>↑capillary hydrostatic pressure </a:t>
            </a:r>
            <a:r>
              <a:rPr lang="en-US" dirty="0"/>
              <a:t>due to vasodilation and ↑blood flow. </a:t>
            </a:r>
          </a:p>
          <a:p>
            <a:pPr marL="0" indent="0" algn="l" rtl="0">
              <a:buNone/>
            </a:pPr>
            <a:r>
              <a:rPr lang="en-US" dirty="0" smtClean="0"/>
              <a:t>3-</a:t>
            </a:r>
            <a:r>
              <a:rPr lang="en-US" u="sng" dirty="0"/>
              <a:t>↑osmotic pressure </a:t>
            </a:r>
            <a:r>
              <a:rPr lang="en-US" dirty="0"/>
              <a:t>of the interstitial tissue (due to tissue necrosis).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328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ar-EG" dirty="0"/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FUNCTION OF THE FLUID EXUDATE</a:t>
            </a:r>
            <a:r>
              <a:rPr lang="en-US" dirty="0"/>
              <a:t>:</a:t>
            </a:r>
          </a:p>
          <a:p>
            <a:pPr marL="0" indent="0" algn="l" rtl="0">
              <a:buNone/>
            </a:pPr>
            <a:r>
              <a:rPr lang="en-US" dirty="0"/>
              <a:t>1-Dilute the toxins, chemical poison and enzymes at the site of inflammation so ↓its effect</a:t>
            </a:r>
          </a:p>
          <a:p>
            <a:pPr marL="0" indent="0" algn="l" rtl="0">
              <a:buNone/>
            </a:pPr>
            <a:r>
              <a:rPr lang="en-US" dirty="0"/>
              <a:t>2-Brings AB, and chemical mediators from the blood to the site of injury.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8894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ar-EG" dirty="0"/>
          </a:p>
          <a:p>
            <a:pPr marL="0" indent="0" algn="l" rtl="0">
              <a:buNone/>
            </a:pPr>
            <a:r>
              <a:rPr lang="en-US" dirty="0">
                <a:solidFill>
                  <a:srgbClr val="FF0000"/>
                </a:solidFill>
              </a:rPr>
              <a:t>FATE OF INFLAMMATORY FLUID EXUDATE</a:t>
            </a:r>
            <a:r>
              <a:rPr lang="en-US" dirty="0"/>
              <a:t>: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drained </a:t>
            </a:r>
            <a:r>
              <a:rPr lang="en-US" dirty="0"/>
              <a:t>by lymphatic to the regional lymph node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894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INFLAMMATORY CELLULAR EXUDATE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ar-EG" dirty="0"/>
          </a:p>
          <a:p>
            <a:pPr marL="0" indent="0" algn="l">
              <a:buNone/>
            </a:pPr>
            <a:r>
              <a:rPr lang="en-US" b="1" dirty="0" err="1">
                <a:solidFill>
                  <a:srgbClr val="FF0000"/>
                </a:solidFill>
              </a:rPr>
              <a:t>Chemotaxis</a:t>
            </a:r>
            <a:r>
              <a:rPr lang="en-US" dirty="0"/>
              <a:t>: is the directed movement of the </a:t>
            </a:r>
            <a:r>
              <a:rPr lang="en-US" dirty="0" err="1"/>
              <a:t>polymorphes</a:t>
            </a:r>
            <a:r>
              <a:rPr lang="en-US" dirty="0"/>
              <a:t> towards the site of injury by the effect of chemotactic factors (bacterial products, complements, </a:t>
            </a:r>
            <a:endParaRPr lang="en-US" dirty="0" smtClean="0"/>
          </a:p>
          <a:p>
            <a:endParaRPr lang="ar-EG" dirty="0"/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Phagocytosis</a:t>
            </a:r>
            <a:r>
              <a:rPr lang="en-US" dirty="0"/>
              <a:t>: it is the process of recognition and engulfing of the bacterial parts by </a:t>
            </a:r>
            <a:r>
              <a:rPr lang="en-US" dirty="0" err="1"/>
              <a:t>polymorphes</a:t>
            </a: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949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ar-EG" dirty="0"/>
          </a:p>
          <a:p>
            <a:pPr marL="0" indent="0" algn="just" rtl="0">
              <a:buNone/>
            </a:pPr>
            <a:r>
              <a:rPr lang="en-US" dirty="0"/>
              <a:t>It occurred by coating the bacteria by </a:t>
            </a:r>
            <a:r>
              <a:rPr lang="en-US" dirty="0" err="1"/>
              <a:t>opsonin</a:t>
            </a:r>
            <a:r>
              <a:rPr lang="en-US" dirty="0"/>
              <a:t> (</a:t>
            </a:r>
            <a:r>
              <a:rPr lang="en-US" dirty="0" err="1"/>
              <a:t>immunoglobuline</a:t>
            </a:r>
            <a:r>
              <a:rPr lang="en-US" dirty="0"/>
              <a:t> and complements factors).</a:t>
            </a:r>
          </a:p>
          <a:p>
            <a:pPr marL="0" indent="0" algn="just" rtl="0">
              <a:buNone/>
            </a:pPr>
            <a:r>
              <a:rPr lang="en-US" dirty="0"/>
              <a:t>Phagocytic cells recognized the opsonized bacteria and engulf it by the pseudopodia and formation of </a:t>
            </a:r>
            <a:r>
              <a:rPr lang="en-US" dirty="0" err="1"/>
              <a:t>phagosome</a:t>
            </a:r>
            <a:r>
              <a:rPr lang="en-US" dirty="0"/>
              <a:t> that fused with </a:t>
            </a:r>
            <a:r>
              <a:rPr lang="en-US" dirty="0" err="1"/>
              <a:t>lysosomal</a:t>
            </a:r>
            <a:r>
              <a:rPr lang="en-US" dirty="0"/>
              <a:t> granules leads to release of the </a:t>
            </a:r>
            <a:r>
              <a:rPr lang="en-US" dirty="0" err="1"/>
              <a:t>proteolytic</a:t>
            </a:r>
            <a:r>
              <a:rPr lang="en-US" dirty="0"/>
              <a:t> enzymes ( powerful </a:t>
            </a:r>
            <a:r>
              <a:rPr lang="en-US" dirty="0" err="1"/>
              <a:t>bacetricidal</a:t>
            </a:r>
            <a:r>
              <a:rPr lang="en-US" dirty="0"/>
              <a:t> effect)( formation of reactive oxygen species as oxygen peroxide and superoxide) that degrade the bacterial particles.</a:t>
            </a:r>
          </a:p>
          <a:p>
            <a:pPr marL="0" indent="0" algn="just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459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Phagocytosis in acute inflammation carried by: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Microphages: </a:t>
            </a:r>
            <a:r>
              <a:rPr lang="en-US" dirty="0"/>
              <a:t>These are the </a:t>
            </a:r>
            <a:r>
              <a:rPr lang="en-US" dirty="0" smtClean="0"/>
              <a:t>PML</a:t>
            </a:r>
          </a:p>
          <a:p>
            <a:pPr algn="l"/>
            <a:r>
              <a:rPr lang="en-US" b="1" dirty="0"/>
              <a:t>Macrophages:</a:t>
            </a:r>
            <a:r>
              <a:rPr lang="en-US" dirty="0"/>
              <a:t> derived from blood monocytes and tissue </a:t>
            </a:r>
            <a:r>
              <a:rPr lang="en-US" dirty="0" err="1"/>
              <a:t>histeocytes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608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Cardinal signs and symptoms of acute inflammation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l">
              <a:buNone/>
            </a:pPr>
            <a:r>
              <a:rPr lang="en-US" b="1" u="sng" dirty="0"/>
              <a:t>Redness:</a:t>
            </a:r>
            <a:r>
              <a:rPr lang="en-US" dirty="0"/>
              <a:t> </a:t>
            </a:r>
            <a:endParaRPr lang="en-US" dirty="0" smtClean="0"/>
          </a:p>
          <a:p>
            <a:pPr marL="0" lvl="0" indent="0" algn="l">
              <a:buNone/>
            </a:pPr>
            <a:r>
              <a:rPr lang="en-US" b="1" u="sng" dirty="0" smtClean="0"/>
              <a:t>Hotness</a:t>
            </a:r>
            <a:r>
              <a:rPr lang="en-US" b="1" u="sng" dirty="0"/>
              <a:t>:</a:t>
            </a:r>
            <a:r>
              <a:rPr lang="en-US" dirty="0"/>
              <a:t> caused by arteriolar dilatation and increased blood flow. </a:t>
            </a:r>
          </a:p>
          <a:p>
            <a:pPr marL="0" lvl="0" indent="0" algn="l">
              <a:buNone/>
            </a:pPr>
            <a:r>
              <a:rPr lang="en-US" b="1" u="sng" dirty="0"/>
              <a:t>Swelling:</a:t>
            </a:r>
            <a:r>
              <a:rPr lang="en-US" dirty="0"/>
              <a:t> caused by accumulation of inflammatory fluid and cellular exudate. </a:t>
            </a:r>
          </a:p>
          <a:p>
            <a:pPr marL="0" lvl="0" indent="0" algn="l">
              <a:buNone/>
            </a:pPr>
            <a:r>
              <a:rPr lang="en-US" b="1" u="sng" dirty="0"/>
              <a:t>Pain:</a:t>
            </a:r>
            <a:r>
              <a:rPr lang="en-US" dirty="0"/>
              <a:t> caused by: </a:t>
            </a:r>
          </a:p>
          <a:p>
            <a:pPr marL="0" indent="0" algn="l">
              <a:buNone/>
            </a:pPr>
            <a:r>
              <a:rPr lang="en-US" dirty="0"/>
              <a:t>(a) Irritation of the nerve endings by chemical mediators </a:t>
            </a:r>
          </a:p>
          <a:p>
            <a:pPr marL="0" indent="0" algn="l">
              <a:buNone/>
            </a:pPr>
            <a:r>
              <a:rPr lang="en-US" dirty="0"/>
              <a:t>(b) Pressure of the inflammatory exudate on the sensory nerves. </a:t>
            </a:r>
          </a:p>
          <a:p>
            <a:pPr marL="0" lvl="0" indent="0" algn="l">
              <a:buNone/>
            </a:pPr>
            <a:r>
              <a:rPr lang="en-US" b="1" u="sng" dirty="0"/>
              <a:t>Loss of function:</a:t>
            </a:r>
            <a:r>
              <a:rPr lang="en-US" dirty="0"/>
              <a:t>      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900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Course of acute inflammation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/>
              <a:t>Resolution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0" lvl="0" indent="0" algn="l">
              <a:buNone/>
            </a:pPr>
            <a:r>
              <a:rPr lang="en-US" b="1" dirty="0"/>
              <a:t>Fibrosis</a:t>
            </a:r>
            <a:r>
              <a:rPr lang="en-US" b="1" dirty="0" smtClean="0"/>
              <a:t>: </a:t>
            </a:r>
          </a:p>
          <a:p>
            <a:pPr marL="0" lvl="0" indent="0" algn="l">
              <a:buNone/>
            </a:pPr>
            <a:r>
              <a:rPr lang="en-US" b="1" dirty="0" smtClean="0"/>
              <a:t>Abscess </a:t>
            </a:r>
            <a:r>
              <a:rPr lang="en-US" b="1" dirty="0"/>
              <a:t>Formation</a:t>
            </a:r>
            <a:r>
              <a:rPr lang="en-US" b="1" dirty="0" smtClean="0"/>
              <a:t>:</a:t>
            </a:r>
          </a:p>
          <a:p>
            <a:pPr marL="0" lvl="0" indent="0" algn="l">
              <a:buNone/>
            </a:pPr>
            <a:r>
              <a:rPr lang="en-US" b="1" dirty="0"/>
              <a:t>Progression and </a:t>
            </a:r>
            <a:r>
              <a:rPr lang="en-US" b="1" dirty="0" smtClean="0"/>
              <a:t>spread</a:t>
            </a:r>
            <a:endParaRPr lang="ar-EG" b="1" dirty="0" smtClean="0"/>
          </a:p>
          <a:p>
            <a:pPr marL="0" lvl="0" indent="0" algn="l">
              <a:buNone/>
            </a:pPr>
            <a:r>
              <a:rPr lang="en-US" b="1" dirty="0"/>
              <a:t>Chronicity</a:t>
            </a:r>
            <a:r>
              <a:rPr lang="en-US" b="1" dirty="0" smtClean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384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08912" cy="576064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Aft>
                <a:spcPts val="0"/>
              </a:spcAft>
              <a:buSzPts val="1100"/>
            </a:pPr>
            <a:r>
              <a:rPr lang="en-US" b="1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Definition</a:t>
            </a:r>
            <a:r>
              <a:rPr lang="en-US" b="1" u="sng" dirty="0" smtClean="0">
                <a:effectLst/>
                <a:latin typeface="Times New Roman"/>
                <a:ea typeface="Calibri"/>
                <a:cs typeface="Arial"/>
              </a:rPr>
              <a:t>: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   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Inflammation 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is a reaction of living, vascularized tissues to injury. </a:t>
            </a:r>
            <a:endParaRPr lang="en-US" sz="2400" dirty="0">
              <a:ea typeface="Calibri"/>
              <a:cs typeface="Arial"/>
            </a:endParaRPr>
          </a:p>
          <a:p>
            <a:pPr lvl="0" algn="l">
              <a:lnSpc>
                <a:spcPct val="150000"/>
              </a:lnSpc>
              <a:spcAft>
                <a:spcPts val="0"/>
              </a:spcAft>
              <a:buSzPts val="1100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It represents a protective response aiming at localization and removal of the irritant, and also initiating the healing process for the tissue.</a:t>
            </a:r>
            <a:endParaRPr lang="en-US" sz="2400" dirty="0">
              <a:ea typeface="Calibri"/>
              <a:cs typeface="Arial"/>
            </a:endParaRPr>
          </a:p>
          <a:p>
            <a:endParaRPr lang="ar-EG" dirty="0" smtClean="0"/>
          </a:p>
          <a:p>
            <a:endParaRPr lang="ar-EG" dirty="0"/>
          </a:p>
          <a:p>
            <a:endParaRPr lang="ar-EG" dirty="0" smtClean="0"/>
          </a:p>
          <a:p>
            <a:endParaRPr lang="ar-EG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571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acute inflammation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95933"/>
              </p:ext>
            </p:extLst>
          </p:nvPr>
        </p:nvGraphicFramePr>
        <p:xfrm>
          <a:off x="539551" y="1412777"/>
          <a:ext cx="7992888" cy="3636268"/>
        </p:xfrm>
        <a:graphic>
          <a:graphicData uri="http://schemas.openxmlformats.org/drawingml/2006/table">
            <a:tbl>
              <a:tblPr firstRow="1" firstCol="1" bandRow="1"/>
              <a:tblGrid>
                <a:gridCol w="3996444"/>
                <a:gridCol w="3996444"/>
              </a:tblGrid>
              <a:tr h="423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I.  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Suppurative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inflammation: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II. Non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suppurative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inflammation: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767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Localized inflammation: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abscess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furuncle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carbuncle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4572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Diffuse inflammation: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Cellulitis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Catarrhal inflammation.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Membranous inflammation.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Sero-fibrinous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inflammation.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Fibrinous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inflammation. 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Serous inflammation.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Hemorrhagic inflammation.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Necrotizing inflammation.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Allergic inflammation.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5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Suppurative</a:t>
            </a:r>
            <a:r>
              <a:rPr lang="en-US" b="1" dirty="0"/>
              <a:t> inflammation (Pyogenic or Septic)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b="1" i="1" dirty="0"/>
              <a:t>Definition</a:t>
            </a:r>
            <a:r>
              <a:rPr lang="en-US" b="1" dirty="0"/>
              <a:t>: </a:t>
            </a:r>
            <a:r>
              <a:rPr lang="en-US" dirty="0"/>
              <a:t>acute sever inflammation characterized by pus formation, caused by staph </a:t>
            </a:r>
            <a:r>
              <a:rPr lang="en-US" dirty="0" err="1"/>
              <a:t>aureus</a:t>
            </a:r>
            <a:r>
              <a:rPr lang="en-US" dirty="0"/>
              <a:t>, </a:t>
            </a:r>
            <a:r>
              <a:rPr lang="en-US" dirty="0" err="1"/>
              <a:t>strept</a:t>
            </a:r>
            <a:r>
              <a:rPr lang="en-US" dirty="0"/>
              <a:t> </a:t>
            </a:r>
            <a:r>
              <a:rPr lang="en-US" dirty="0" err="1"/>
              <a:t>hemolyticus</a:t>
            </a:r>
            <a:r>
              <a:rPr lang="en-US" dirty="0"/>
              <a:t>, gonococci and pneumococci.</a:t>
            </a:r>
          </a:p>
          <a:p>
            <a:pPr marL="0" indent="0" algn="just" rtl="0">
              <a:buNone/>
            </a:pPr>
            <a:r>
              <a:rPr lang="en-US" dirty="0"/>
              <a:t>Staph infection → tissue necrosis→ dead neutrophils (pus cells)→ release of </a:t>
            </a:r>
            <a:r>
              <a:rPr lang="en-US" dirty="0" err="1"/>
              <a:t>proteolytic</a:t>
            </a:r>
            <a:r>
              <a:rPr lang="en-US" dirty="0"/>
              <a:t> enzymes→ </a:t>
            </a:r>
            <a:r>
              <a:rPr lang="en-US" dirty="0" err="1"/>
              <a:t>liquefactive</a:t>
            </a:r>
            <a:r>
              <a:rPr lang="en-US" dirty="0"/>
              <a:t> necrosis →Pus formation</a:t>
            </a:r>
            <a:endParaRPr lang="en-US" b="1" dirty="0" smtClean="0"/>
          </a:p>
          <a:p>
            <a:pPr marL="0" indent="0" algn="just" rtl="0">
              <a:buNone/>
            </a:pPr>
            <a:r>
              <a:rPr lang="en-US" b="1" i="1" dirty="0"/>
              <a:t>Cause</a:t>
            </a:r>
            <a:r>
              <a:rPr lang="en-US" b="1" i="1" dirty="0" smtClean="0"/>
              <a:t>:</a:t>
            </a:r>
          </a:p>
          <a:p>
            <a:pPr algn="l" rtl="0"/>
            <a:r>
              <a:rPr lang="en-US" b="1" u="sng" dirty="0"/>
              <a:t>Composition of pus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740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Types of </a:t>
            </a:r>
            <a:r>
              <a:rPr lang="en-US" b="1" dirty="0" err="1"/>
              <a:t>suppurative</a:t>
            </a:r>
            <a:r>
              <a:rPr lang="en-US" b="1" dirty="0"/>
              <a:t> inflammation 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Localized</a:t>
            </a:r>
            <a:r>
              <a:rPr lang="en-US" dirty="0"/>
              <a:t>: abscess, carbuncle, furuncle</a:t>
            </a:r>
          </a:p>
          <a:p>
            <a:pPr marL="0" indent="0" algn="l" rtl="0">
              <a:buNone/>
            </a:pPr>
            <a:r>
              <a:rPr lang="en-US" b="1" dirty="0"/>
              <a:t>Diffuse</a:t>
            </a:r>
            <a:r>
              <a:rPr lang="en-US" dirty="0"/>
              <a:t>: cellulitis, appendicitis, peritonitis.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549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Examples for </a:t>
            </a:r>
            <a:r>
              <a:rPr lang="en-US" b="1" u="sng" dirty="0" err="1"/>
              <a:t>suppurative</a:t>
            </a:r>
            <a:r>
              <a:rPr lang="en-US" b="1" u="sng" dirty="0"/>
              <a:t> inflammation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0"/>
            <a:r>
              <a:rPr lang="en-US" b="1" dirty="0"/>
              <a:t>Abscess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A localized </a:t>
            </a:r>
            <a:r>
              <a:rPr lang="en-US" dirty="0" err="1"/>
              <a:t>suppurative</a:t>
            </a:r>
            <a:r>
              <a:rPr lang="en-US" dirty="0"/>
              <a:t> inflammation caused by staph result in a small cavity filled with pus. </a:t>
            </a:r>
          </a:p>
          <a:p>
            <a:pPr marL="0" indent="0" algn="l" rtl="0">
              <a:buNone/>
            </a:pPr>
            <a:r>
              <a:rPr lang="en-US" dirty="0"/>
              <a:t>The common site is the subcutaneous tissue but it can occurred in any site.</a:t>
            </a:r>
          </a:p>
          <a:p>
            <a:pPr algn="l" rtl="0"/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380022" cy="253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Pathology of an abscess </a:t>
            </a:r>
          </a:p>
          <a:p>
            <a:pPr lvl="1" algn="l" rtl="0"/>
            <a:r>
              <a:rPr lang="en-US" u="sng" dirty="0"/>
              <a:t>Central necrotic core </a:t>
            </a:r>
            <a:r>
              <a:rPr lang="en-US" dirty="0"/>
              <a:t>gradually diminishes in size by liquefaction of its margin until it disappears.</a:t>
            </a:r>
            <a:endParaRPr lang="en-US" sz="2400" dirty="0"/>
          </a:p>
          <a:p>
            <a:pPr lvl="1" algn="l" rtl="0"/>
            <a:r>
              <a:rPr lang="en-US" u="sng" dirty="0"/>
              <a:t>Mid-zone containing pus</a:t>
            </a:r>
            <a:r>
              <a:rPr lang="en-US" dirty="0"/>
              <a:t> known as </a:t>
            </a:r>
            <a:r>
              <a:rPr lang="en-US" u="sng" dirty="0"/>
              <a:t>abscess cavit</a:t>
            </a:r>
            <a:r>
              <a:rPr lang="en-US" dirty="0"/>
              <a:t>y. </a:t>
            </a:r>
            <a:endParaRPr lang="en-US" sz="2400" dirty="0"/>
          </a:p>
          <a:p>
            <a:pPr marL="0" indent="0" algn="l" rtl="0"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_</a:t>
            </a:r>
            <a:r>
              <a:rPr lang="en-US" dirty="0" smtClean="0"/>
              <a:t> </a:t>
            </a:r>
            <a:r>
              <a:rPr lang="en-US" u="sng" dirty="0" err="1"/>
              <a:t>Pe</a:t>
            </a:r>
            <a:r>
              <a:rPr lang="en-US" u="sng" dirty="0"/>
              <a:t> </a:t>
            </a:r>
            <a:r>
              <a:rPr lang="en-US" u="sng" dirty="0" err="1"/>
              <a:t>ripheral</a:t>
            </a:r>
            <a:r>
              <a:rPr lang="en-US" u="sng" dirty="0"/>
              <a:t> zone </a:t>
            </a:r>
            <a:r>
              <a:rPr lang="en-US" dirty="0"/>
              <a:t>of inflamed tissue called  </a:t>
            </a:r>
            <a:r>
              <a:rPr lang="en-US" u="sng" dirty="0"/>
              <a:t>pyogenic membrane</a:t>
            </a:r>
            <a:endParaRPr lang="en-US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830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l" rtl="0"/>
            <a:r>
              <a:rPr lang="en-US" b="1" u="sng" dirty="0" smtClean="0">
                <a:solidFill>
                  <a:srgbClr val="FF0000"/>
                </a:solidFill>
              </a:rPr>
              <a:t>Complications</a:t>
            </a:r>
            <a:r>
              <a:rPr lang="en-US" b="1" dirty="0" smtClean="0"/>
              <a:t>:</a:t>
            </a:r>
          </a:p>
          <a:p>
            <a:pPr lvl="0" algn="l" rtl="0"/>
            <a:r>
              <a:rPr lang="en-US" b="1" dirty="0" smtClean="0"/>
              <a:t>1-</a:t>
            </a:r>
            <a:r>
              <a:rPr lang="en-US" dirty="0" smtClean="0"/>
              <a:t>Lymphatic </a:t>
            </a:r>
            <a:r>
              <a:rPr lang="en-US" dirty="0"/>
              <a:t>spread of infection causes </a:t>
            </a:r>
            <a:r>
              <a:rPr lang="en-US" dirty="0" err="1"/>
              <a:t>l</a:t>
            </a:r>
            <a:r>
              <a:rPr lang="en-US" u="sng" dirty="0" err="1"/>
              <a:t>ymphangitis</a:t>
            </a:r>
            <a:r>
              <a:rPr lang="en-US" dirty="0"/>
              <a:t> and </a:t>
            </a:r>
            <a:r>
              <a:rPr lang="en-US" u="sng" dirty="0"/>
              <a:t>lymphadenitis</a:t>
            </a:r>
            <a:r>
              <a:rPr lang="en-US" dirty="0"/>
              <a:t>.</a:t>
            </a:r>
          </a:p>
          <a:p>
            <a:pPr lvl="0" algn="l" rtl="0"/>
            <a:r>
              <a:rPr lang="en-US" dirty="0" smtClean="0"/>
              <a:t>2-Blood </a:t>
            </a:r>
            <a:r>
              <a:rPr lang="en-US" dirty="0"/>
              <a:t>spread of bacteria and its toxins causes </a:t>
            </a:r>
            <a:r>
              <a:rPr lang="en-US" u="sng" dirty="0"/>
              <a:t>bacteremia</a:t>
            </a:r>
            <a:r>
              <a:rPr lang="en-US" dirty="0"/>
              <a:t>, </a:t>
            </a:r>
            <a:r>
              <a:rPr lang="en-US" u="sng" dirty="0"/>
              <a:t>septicemia</a:t>
            </a:r>
            <a:r>
              <a:rPr lang="en-US" dirty="0"/>
              <a:t> or </a:t>
            </a:r>
            <a:r>
              <a:rPr lang="en-US" u="sng" dirty="0"/>
              <a:t>toxemia</a:t>
            </a:r>
            <a:r>
              <a:rPr lang="en-US" dirty="0"/>
              <a:t>.</a:t>
            </a:r>
          </a:p>
          <a:p>
            <a:pPr lvl="0" algn="l" rtl="0"/>
            <a:r>
              <a:rPr lang="en-US" dirty="0" smtClean="0"/>
              <a:t>4-Inadequate </a:t>
            </a:r>
            <a:r>
              <a:rPr lang="en-US" dirty="0"/>
              <a:t>drainage and treatment changes the abscess to a </a:t>
            </a:r>
            <a:r>
              <a:rPr lang="en-US" u="sng" dirty="0"/>
              <a:t>chronic</a:t>
            </a:r>
            <a:r>
              <a:rPr lang="en-US" dirty="0"/>
              <a:t> one. </a:t>
            </a:r>
          </a:p>
          <a:p>
            <a:pPr lvl="0" algn="l" rtl="0"/>
            <a:r>
              <a:rPr lang="en-US" dirty="0" smtClean="0"/>
              <a:t>5-Complications </a:t>
            </a:r>
            <a:r>
              <a:rPr lang="en-US" dirty="0"/>
              <a:t>of healing in the form of </a:t>
            </a:r>
            <a:r>
              <a:rPr lang="en-US" u="sng" dirty="0"/>
              <a:t>chronic ulcer</a:t>
            </a:r>
            <a:r>
              <a:rPr lang="en-US" dirty="0"/>
              <a:t>, </a:t>
            </a:r>
            <a:r>
              <a:rPr lang="en-US" u="sng" dirty="0"/>
              <a:t>sinus</a:t>
            </a:r>
            <a:r>
              <a:rPr lang="en-US" dirty="0"/>
              <a:t>, </a:t>
            </a:r>
            <a:r>
              <a:rPr lang="en-US" u="sng" dirty="0"/>
              <a:t>fistula</a:t>
            </a:r>
            <a:r>
              <a:rPr lang="en-US" dirty="0"/>
              <a:t> and </a:t>
            </a:r>
            <a:r>
              <a:rPr lang="en-US" u="sng" dirty="0"/>
              <a:t>keloid</a:t>
            </a:r>
            <a:r>
              <a:rPr lang="en-US" dirty="0"/>
              <a:t>.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092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Furuncle</a:t>
            </a:r>
            <a:r>
              <a:rPr lang="en-US" dirty="0"/>
              <a:t>: a small abscess related to hair follicles.  Common at the face and the </a:t>
            </a:r>
            <a:r>
              <a:rPr lang="en-US" dirty="0" smtClean="0"/>
              <a:t>neck. </a:t>
            </a:r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17646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8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US" b="1" dirty="0" smtClean="0"/>
              <a:t>Cellulitis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Acute </a:t>
            </a:r>
            <a:r>
              <a:rPr lang="en-US" b="1" u="sng" dirty="0" smtClean="0">
                <a:solidFill>
                  <a:srgbClr val="FF0000"/>
                </a:solidFill>
              </a:rPr>
              <a:t>diffuse</a:t>
            </a:r>
            <a:r>
              <a:rPr lang="en-US" dirty="0" smtClean="0"/>
              <a:t> </a:t>
            </a:r>
            <a:r>
              <a:rPr lang="en-US" dirty="0" err="1"/>
              <a:t>suppurative</a:t>
            </a:r>
            <a:r>
              <a:rPr lang="en-US" dirty="0"/>
              <a:t> </a:t>
            </a:r>
            <a:r>
              <a:rPr lang="en-US" dirty="0" smtClean="0"/>
              <a:t>inflammation</a:t>
            </a:r>
          </a:p>
          <a:p>
            <a:pPr marL="0" indent="0" algn="l" rtl="0">
              <a:buNone/>
            </a:pPr>
            <a:r>
              <a:rPr lang="en-US" b="1" dirty="0" err="1" smtClean="0"/>
              <a:t>Cause:</a:t>
            </a:r>
            <a:r>
              <a:rPr lang="en-US" dirty="0" err="1"/>
              <a:t>Streptococcus</a:t>
            </a:r>
            <a:r>
              <a:rPr lang="en-US" dirty="0"/>
              <a:t> </a:t>
            </a:r>
            <a:r>
              <a:rPr lang="en-US" dirty="0" err="1" smtClean="0"/>
              <a:t>hemolyticus</a:t>
            </a:r>
            <a:endParaRPr lang="en-US" dirty="0" smtClean="0"/>
          </a:p>
          <a:p>
            <a:pPr marL="0" indent="0" algn="l" rtl="0">
              <a:buNone/>
            </a:pPr>
            <a:r>
              <a:rPr lang="en-US" b="1" dirty="0" err="1" smtClean="0"/>
              <a:t>Sites:</a:t>
            </a:r>
            <a:r>
              <a:rPr lang="en-US" dirty="0" err="1"/>
              <a:t>Loose</a:t>
            </a:r>
            <a:r>
              <a:rPr lang="en-US" dirty="0"/>
              <a:t> connective tissue as subcutaneous tissue, </a:t>
            </a:r>
            <a:r>
              <a:rPr lang="en-US" dirty="0" err="1"/>
              <a:t>fascial</a:t>
            </a:r>
            <a:r>
              <a:rPr lang="en-US" dirty="0"/>
              <a:t> planes, areolar tissue of the orbit, pelvis, scrotum and wall of the </a:t>
            </a:r>
            <a:r>
              <a:rPr lang="en-US" dirty="0" smtClean="0"/>
              <a:t>appendix</a:t>
            </a:r>
          </a:p>
          <a:p>
            <a:pPr marL="0" indent="0" algn="l" rtl="0">
              <a:buNone/>
            </a:pPr>
            <a:r>
              <a:rPr lang="en-US" b="1" u="sng" dirty="0" smtClean="0"/>
              <a:t>Pathology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3528386" cy="229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7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rtl="0">
              <a:buNone/>
            </a:pPr>
            <a:r>
              <a:rPr lang="en-US" dirty="0"/>
              <a:t>The basic pathological changes are similar to those of </a:t>
            </a:r>
            <a:r>
              <a:rPr lang="en-US" u="sng" dirty="0"/>
              <a:t>abscess</a:t>
            </a:r>
            <a:r>
              <a:rPr lang="en-US" dirty="0"/>
              <a:t> with the following </a:t>
            </a:r>
            <a:r>
              <a:rPr lang="en-US" u="sng" dirty="0"/>
              <a:t>differences</a:t>
            </a:r>
            <a:r>
              <a:rPr lang="en-US" dirty="0"/>
              <a:t>:</a:t>
            </a:r>
          </a:p>
          <a:p>
            <a:pPr marL="0" lvl="0" indent="0" algn="l" rtl="0">
              <a:buNone/>
            </a:pPr>
            <a:r>
              <a:rPr lang="en-US" b="1" u="sng" dirty="0">
                <a:solidFill>
                  <a:srgbClr val="FF0000"/>
                </a:solidFill>
              </a:rPr>
              <a:t>Failure of localization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because of </a:t>
            </a:r>
            <a:r>
              <a:rPr lang="en-US" u="sng" dirty="0"/>
              <a:t>absence</a:t>
            </a:r>
            <a:r>
              <a:rPr lang="en-US" dirty="0"/>
              <a:t> of </a:t>
            </a:r>
            <a:r>
              <a:rPr lang="en-US" u="sng" dirty="0"/>
              <a:t>fibrin</a:t>
            </a:r>
            <a:r>
              <a:rPr lang="en-US" dirty="0"/>
              <a:t>. </a:t>
            </a:r>
          </a:p>
          <a:p>
            <a:pPr marL="0" lvl="0" indent="0" algn="l" rtl="0">
              <a:buNone/>
            </a:pPr>
            <a:r>
              <a:rPr lang="en-US" u="sng" dirty="0"/>
              <a:t>Necrosis</a:t>
            </a:r>
            <a:r>
              <a:rPr lang="en-US" dirty="0"/>
              <a:t> is </a:t>
            </a:r>
            <a:r>
              <a:rPr lang="en-US" u="sng" dirty="0"/>
              <a:t>extensive</a:t>
            </a:r>
            <a:r>
              <a:rPr lang="en-US" dirty="0"/>
              <a:t>.</a:t>
            </a:r>
          </a:p>
          <a:p>
            <a:pPr marL="0" lvl="0" indent="0" algn="l" rtl="0">
              <a:buNone/>
            </a:pPr>
            <a:r>
              <a:rPr lang="en-US" u="sng" dirty="0"/>
              <a:t>Pus</a:t>
            </a:r>
            <a:r>
              <a:rPr lang="en-US" dirty="0"/>
              <a:t> formation is </a:t>
            </a:r>
            <a:r>
              <a:rPr lang="en-US" u="sng" dirty="0"/>
              <a:t>slow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dirty="0"/>
              <a:t>Pus is </a:t>
            </a:r>
            <a:r>
              <a:rPr lang="en-US" u="sng" dirty="0"/>
              <a:t>thin</a:t>
            </a:r>
            <a:r>
              <a:rPr lang="en-US" dirty="0"/>
              <a:t> in consistency and may contain many </a:t>
            </a:r>
            <a:r>
              <a:rPr lang="en-US" u="sng" dirty="0"/>
              <a:t>red cells</a:t>
            </a:r>
            <a:r>
              <a:rPr lang="en-US" dirty="0"/>
              <a:t> i.e. </a:t>
            </a:r>
            <a:r>
              <a:rPr lang="en-US" u="sng" dirty="0" err="1"/>
              <a:t>sanguinous</a:t>
            </a:r>
            <a:endParaRPr lang="ar-EG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750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Complications: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/>
              <a:t>Acute </a:t>
            </a:r>
            <a:r>
              <a:rPr lang="en-US" u="sng" dirty="0" err="1"/>
              <a:t>lymphangitis</a:t>
            </a:r>
            <a:r>
              <a:rPr lang="en-US" dirty="0"/>
              <a:t> and </a:t>
            </a:r>
            <a:r>
              <a:rPr lang="en-US" u="sng" dirty="0"/>
              <a:t>lymphadenitis</a:t>
            </a:r>
            <a:r>
              <a:rPr lang="en-US" dirty="0"/>
              <a:t>. </a:t>
            </a:r>
          </a:p>
          <a:p>
            <a:pPr lvl="0" algn="l" rtl="0"/>
            <a:r>
              <a:rPr lang="en-US" dirty="0"/>
              <a:t>Septic </a:t>
            </a:r>
            <a:r>
              <a:rPr lang="en-US" u="sng" dirty="0"/>
              <a:t>thrombophlebitis</a:t>
            </a:r>
            <a:r>
              <a:rPr lang="en-US" dirty="0"/>
              <a:t> causing </a:t>
            </a:r>
            <a:r>
              <a:rPr lang="en-US" u="sng" dirty="0" err="1"/>
              <a:t>pyemia</a:t>
            </a:r>
            <a:r>
              <a:rPr lang="en-US" dirty="0"/>
              <a:t>.</a:t>
            </a:r>
          </a:p>
          <a:p>
            <a:pPr lvl="0" algn="l" rtl="0"/>
            <a:r>
              <a:rPr lang="en-US" u="sng" dirty="0"/>
              <a:t>Septicemia</a:t>
            </a:r>
            <a:r>
              <a:rPr lang="en-US" dirty="0"/>
              <a:t>.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082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>
              <a:lnSpc>
                <a:spcPct val="150000"/>
              </a:lnSpc>
              <a:buSzPts val="1100"/>
              <a:buFont typeface="Calibri"/>
              <a:buChar char="-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Inflammation is designated by adding the suffix “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itis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” to the English, Latin or Greek name of the organ affected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e.g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tonsillitis, appendicitis, gastritis …etc.</a:t>
            </a:r>
            <a:endParaRPr lang="en-US" sz="2800" dirty="0" smtClean="0">
              <a:ea typeface="Calibri"/>
              <a:cs typeface="Arial"/>
            </a:endParaRPr>
          </a:p>
          <a:p>
            <a:pPr lvl="0" algn="l">
              <a:lnSpc>
                <a:spcPct val="150000"/>
              </a:lnSpc>
              <a:buSzPts val="1100"/>
              <a:buFont typeface="Calibri"/>
              <a:buChar char="-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Inflammation is not a synonym for </a:t>
            </a:r>
            <a:r>
              <a:rPr lang="en-US" u="none" strike="noStrike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Arial"/>
                <a:hlinkClick r:id="rId2"/>
              </a:rPr>
              <a:t>infection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.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0713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Non </a:t>
            </a:r>
            <a:r>
              <a:rPr lang="en-US" b="1" dirty="0" err="1">
                <a:solidFill>
                  <a:srgbClr val="FF0000"/>
                </a:solidFill>
              </a:rPr>
              <a:t>suppurative</a:t>
            </a:r>
            <a:r>
              <a:rPr lang="en-US" b="1" dirty="0">
                <a:solidFill>
                  <a:srgbClr val="FF0000"/>
                </a:solidFill>
              </a:rPr>
              <a:t> inflammation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rtl="0">
              <a:buNone/>
            </a:pPr>
            <a:r>
              <a:rPr lang="en-US" b="1" dirty="0"/>
              <a:t>Catarrhal inflammation: </a:t>
            </a:r>
            <a:r>
              <a:rPr lang="en-US" u="sng" dirty="0"/>
              <a:t>Mild</a:t>
            </a:r>
            <a:r>
              <a:rPr lang="en-US" dirty="0"/>
              <a:t> acute </a:t>
            </a:r>
            <a:r>
              <a:rPr lang="en-US" u="sng" dirty="0"/>
              <a:t>non</a:t>
            </a:r>
            <a:r>
              <a:rPr lang="en-US" dirty="0"/>
              <a:t> </a:t>
            </a:r>
            <a:r>
              <a:rPr lang="en-US" dirty="0" err="1"/>
              <a:t>suppurative</a:t>
            </a:r>
            <a:r>
              <a:rPr lang="en-US" dirty="0"/>
              <a:t> inflammation of the </a:t>
            </a:r>
            <a:r>
              <a:rPr lang="en-US" u="sng" dirty="0"/>
              <a:t>mucous membranes</a:t>
            </a:r>
            <a:r>
              <a:rPr lang="en-US" dirty="0"/>
              <a:t> characterized by </a:t>
            </a:r>
            <a:r>
              <a:rPr lang="en-US" u="sng" dirty="0"/>
              <a:t>excess mucus</a:t>
            </a:r>
            <a:r>
              <a:rPr lang="en-US" dirty="0"/>
              <a:t> secretion </a:t>
            </a:r>
            <a:r>
              <a:rPr lang="fr-FR" dirty="0" err="1"/>
              <a:t>e.g</a:t>
            </a:r>
            <a:r>
              <a:rPr lang="fr-FR" dirty="0"/>
              <a:t>. catarrhal </a:t>
            </a:r>
            <a:r>
              <a:rPr lang="fr-FR" dirty="0" err="1"/>
              <a:t>rhinitis</a:t>
            </a:r>
            <a:r>
              <a:rPr lang="fr-FR" dirty="0"/>
              <a:t>, </a:t>
            </a:r>
            <a:r>
              <a:rPr lang="fr-FR" dirty="0" err="1"/>
              <a:t>bronchitis</a:t>
            </a:r>
            <a:r>
              <a:rPr lang="fr-FR" dirty="0"/>
              <a:t>, </a:t>
            </a:r>
            <a:r>
              <a:rPr lang="fr-FR" dirty="0" err="1"/>
              <a:t>appendicitis</a:t>
            </a:r>
            <a:r>
              <a:rPr lang="fr-FR" dirty="0"/>
              <a:t> ... etc.</a:t>
            </a:r>
            <a:endParaRPr lang="en-US" dirty="0"/>
          </a:p>
          <a:p>
            <a:pPr marL="0" lvl="0" indent="0" algn="l" rtl="0">
              <a:buNone/>
            </a:pPr>
            <a:r>
              <a:rPr lang="en-US" b="1" dirty="0"/>
              <a:t>Membranous inflammation: </a:t>
            </a:r>
            <a:r>
              <a:rPr lang="en-US" dirty="0"/>
              <a:t>Severe acute non </a:t>
            </a:r>
            <a:r>
              <a:rPr lang="en-US" dirty="0" err="1"/>
              <a:t>suppurative</a:t>
            </a:r>
            <a:r>
              <a:rPr lang="en-US" dirty="0"/>
              <a:t> inflammation characterized by the formation of a pseudo-membrane on the affected surface e.g. diphtheria and bacillary dysentery.</a:t>
            </a:r>
          </a:p>
          <a:p>
            <a:pPr marL="0" lvl="0" indent="0" algn="l" rtl="0">
              <a:buNone/>
            </a:pPr>
            <a:r>
              <a:rPr lang="en-US" b="1" dirty="0" err="1"/>
              <a:t>Sero-fibrinous</a:t>
            </a:r>
            <a:r>
              <a:rPr lang="en-US" b="1" dirty="0"/>
              <a:t> inflammation: </a:t>
            </a:r>
            <a:r>
              <a:rPr lang="en-US" dirty="0"/>
              <a:t>Acute non </a:t>
            </a:r>
            <a:r>
              <a:rPr lang="en-US" dirty="0" err="1"/>
              <a:t>suppurative</a:t>
            </a:r>
            <a:r>
              <a:rPr lang="en-US" dirty="0"/>
              <a:t> inflammation characterized by the formation of excess fluid exudate rich in fibrinogen e.g. inflammation in serous sacs (pleura, pericardium and peritoneum). </a:t>
            </a:r>
          </a:p>
        </p:txBody>
      </p:sp>
    </p:spTree>
    <p:extLst>
      <p:ext uri="{BB962C8B-B14F-4D97-AF65-F5344CB8AC3E}">
        <p14:creationId xmlns:p14="http://schemas.microsoft.com/office/powerpoint/2010/main" val="122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l" rtl="0">
              <a:buNone/>
            </a:pPr>
            <a:r>
              <a:rPr lang="en-US" b="1" dirty="0" err="1"/>
              <a:t>Fibrinous</a:t>
            </a:r>
            <a:r>
              <a:rPr lang="en-US" b="1" dirty="0"/>
              <a:t> inflammation: </a:t>
            </a:r>
            <a:r>
              <a:rPr lang="en-US" dirty="0"/>
              <a:t>Acute non </a:t>
            </a:r>
            <a:r>
              <a:rPr lang="en-US" dirty="0" err="1"/>
              <a:t>suppurative</a:t>
            </a:r>
            <a:r>
              <a:rPr lang="en-US" dirty="0"/>
              <a:t> inflammation characterized by an exudate rich in fibrinogen e.g. lobar pneumonia. </a:t>
            </a:r>
          </a:p>
          <a:p>
            <a:pPr marL="0" lvl="0" indent="0" algn="l" rtl="0">
              <a:buNone/>
            </a:pPr>
            <a:r>
              <a:rPr lang="en-US" b="1" dirty="0"/>
              <a:t>Serous inflammation: </a:t>
            </a:r>
            <a:r>
              <a:rPr lang="en-US" dirty="0"/>
              <a:t>Acute non </a:t>
            </a:r>
            <a:r>
              <a:rPr lang="en-US" dirty="0" err="1"/>
              <a:t>suppurative</a:t>
            </a:r>
            <a:r>
              <a:rPr lang="en-US" dirty="0"/>
              <a:t> inflammation characterized by excess serous exudate. Example: mild buns show epidermal vesicles full of serous fluid</a:t>
            </a:r>
          </a:p>
          <a:p>
            <a:pPr marL="0" lvl="0" indent="0" algn="l" rtl="0">
              <a:buNone/>
            </a:pPr>
            <a:r>
              <a:rPr lang="en-US" b="1" dirty="0"/>
              <a:t>Hemorrhagic inflammation: </a:t>
            </a:r>
            <a:r>
              <a:rPr lang="en-US" dirty="0"/>
              <a:t>Acute non </a:t>
            </a:r>
            <a:r>
              <a:rPr lang="en-US" dirty="0" err="1"/>
              <a:t>suppurative</a:t>
            </a:r>
            <a:r>
              <a:rPr lang="en-US" dirty="0"/>
              <a:t> inflammation characterized by cellular exudate rich in RBCs e.g. smallpox and hemolytic </a:t>
            </a:r>
            <a:r>
              <a:rPr lang="en-US" dirty="0" err="1"/>
              <a:t>strept</a:t>
            </a:r>
            <a:r>
              <a:rPr lang="en-US" dirty="0"/>
              <a:t>. infection.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868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b="1" dirty="0"/>
              <a:t>Necrotizing inflammation: </a:t>
            </a:r>
            <a:r>
              <a:rPr lang="en-US" dirty="0"/>
              <a:t>Acute non </a:t>
            </a:r>
            <a:r>
              <a:rPr lang="en-US" dirty="0" err="1"/>
              <a:t>suppurative</a:t>
            </a:r>
            <a:r>
              <a:rPr lang="en-US" dirty="0"/>
              <a:t> inflammation characterized by marked tissue necrosis e.g. </a:t>
            </a:r>
            <a:r>
              <a:rPr lang="en-US" dirty="0" err="1"/>
              <a:t>cancrum</a:t>
            </a:r>
            <a:r>
              <a:rPr lang="en-US" dirty="0"/>
              <a:t> </a:t>
            </a:r>
            <a:r>
              <a:rPr lang="en-US" dirty="0" err="1"/>
              <a:t>oris</a:t>
            </a:r>
            <a:r>
              <a:rPr lang="en-US" dirty="0"/>
              <a:t> and Vincent-angina. </a:t>
            </a:r>
          </a:p>
          <a:p>
            <a:pPr marL="0" lvl="0" indent="0" algn="l" rtl="0">
              <a:buNone/>
            </a:pPr>
            <a:r>
              <a:rPr lang="en-US" b="1" dirty="0"/>
              <a:t>Allergic </a:t>
            </a:r>
            <a:r>
              <a:rPr lang="en-US" b="1" dirty="0" smtClean="0"/>
              <a:t>inflammation: </a:t>
            </a:r>
            <a:r>
              <a:rPr lang="en-US" dirty="0" smtClean="0"/>
              <a:t>bronchial asthma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452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40760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/>
              <a:t/>
            </a:r>
            <a:br>
              <a:rPr lang="ar-EG" dirty="0"/>
            </a:br>
            <a:r>
              <a:rPr lang="en-US" b="1" dirty="0"/>
              <a:t>Chronic Inflammation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dirty="0"/>
              <a:t>The irritant is </a:t>
            </a:r>
            <a:r>
              <a:rPr lang="en-US" u="sng" dirty="0"/>
              <a:t>mild</a:t>
            </a:r>
            <a:r>
              <a:rPr lang="en-US" dirty="0"/>
              <a:t> and has a </a:t>
            </a:r>
            <a:r>
              <a:rPr lang="en-US" u="sng" dirty="0"/>
              <a:t>prolonged</a:t>
            </a:r>
            <a:r>
              <a:rPr lang="en-US" dirty="0"/>
              <a:t> action. </a:t>
            </a:r>
          </a:p>
          <a:p>
            <a:pPr marL="0" lvl="0" indent="0" algn="l" rtl="0">
              <a:buNone/>
            </a:pPr>
            <a:endParaRPr lang="en-US" dirty="0" smtClean="0"/>
          </a:p>
          <a:p>
            <a:pPr marL="0" lvl="0" indent="0" algn="l" rtl="0">
              <a:buNone/>
            </a:pPr>
            <a:r>
              <a:rPr lang="en-US" dirty="0" smtClean="0"/>
              <a:t>It </a:t>
            </a:r>
            <a:r>
              <a:rPr lang="en-US" dirty="0"/>
              <a:t>may </a:t>
            </a:r>
            <a:r>
              <a:rPr lang="en-US" u="sng" dirty="0"/>
              <a:t>follow</a:t>
            </a:r>
            <a:r>
              <a:rPr lang="en-US" dirty="0"/>
              <a:t> acute inflammation or </a:t>
            </a:r>
            <a:r>
              <a:rPr lang="en-US" u="sng" dirty="0"/>
              <a:t>starts</a:t>
            </a:r>
            <a:r>
              <a:rPr lang="en-US" dirty="0"/>
              <a:t> as </a:t>
            </a:r>
            <a:r>
              <a:rPr lang="en-US" u="sng" dirty="0"/>
              <a:t>slowly progressing chronic</a:t>
            </a:r>
            <a:r>
              <a:rPr lang="en-US" dirty="0"/>
              <a:t> disease as in tuberculosis and syphilis. </a:t>
            </a:r>
          </a:p>
          <a:p>
            <a:pPr marL="0" lvl="0" indent="0" algn="l" rtl="0">
              <a:buNone/>
            </a:pPr>
            <a:endParaRPr lang="en-US" dirty="0" smtClean="0"/>
          </a:p>
          <a:p>
            <a:pPr marL="0" lv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tissue response is </a:t>
            </a:r>
            <a:r>
              <a:rPr lang="en-US" u="sng" dirty="0"/>
              <a:t>gradual</a:t>
            </a:r>
            <a:r>
              <a:rPr lang="en-US" dirty="0"/>
              <a:t> and </a:t>
            </a:r>
            <a:r>
              <a:rPr lang="en-US" u="sng" dirty="0"/>
              <a:t>prolonged</a:t>
            </a:r>
            <a:r>
              <a:rPr lang="en-US" dirty="0"/>
              <a:t>. </a:t>
            </a:r>
          </a:p>
          <a:p>
            <a:pPr marL="0" lvl="0" indent="0" algn="l" rtl="0">
              <a:buNone/>
            </a:pPr>
            <a:r>
              <a:rPr lang="en-US" dirty="0"/>
              <a:t>Tissue </a:t>
            </a:r>
            <a:r>
              <a:rPr lang="en-US" u="sng" dirty="0"/>
              <a:t>necrosis</a:t>
            </a:r>
            <a:r>
              <a:rPr lang="en-US" dirty="0"/>
              <a:t> is </a:t>
            </a:r>
            <a:r>
              <a:rPr lang="en-US" u="sng" dirty="0" smtClean="0"/>
              <a:t>progressive</a:t>
            </a:r>
            <a:endParaRPr lang="en-US" dirty="0"/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929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Chronic inflammatory cells </a:t>
            </a:r>
          </a:p>
          <a:p>
            <a:pPr algn="l" rtl="0"/>
            <a:r>
              <a:rPr lang="en-US" dirty="0" smtClean="0"/>
              <a:t>( </a:t>
            </a:r>
            <a:r>
              <a:rPr lang="en-US" dirty="0" err="1" smtClean="0"/>
              <a:t>macrophages,lymphocytes</a:t>
            </a:r>
            <a:r>
              <a:rPr lang="en-US" dirty="0" smtClean="0"/>
              <a:t> and plasma cells)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4610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Macrophages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buNone/>
            </a:pPr>
            <a:r>
              <a:rPr lang="en-US" dirty="0" smtClean="0"/>
              <a:t>derived </a:t>
            </a:r>
            <a:r>
              <a:rPr lang="en-US" dirty="0"/>
              <a:t>from blood monocytes and tissue </a:t>
            </a:r>
            <a:r>
              <a:rPr lang="en-US" dirty="0" err="1"/>
              <a:t>histiocytes</a:t>
            </a:r>
            <a:r>
              <a:rPr lang="en-US" dirty="0"/>
              <a:t>. </a:t>
            </a:r>
          </a:p>
          <a:p>
            <a:pPr marL="0" indent="0" algn="l" rtl="0">
              <a:buNone/>
            </a:pPr>
            <a:r>
              <a:rPr lang="en-US" u="sng" dirty="0"/>
              <a:t>Macrophages have the following functions:</a:t>
            </a:r>
            <a:endParaRPr lang="en-US" dirty="0"/>
          </a:p>
          <a:p>
            <a:pPr marL="0" lvl="0" indent="0" algn="l" rtl="0">
              <a:buNone/>
            </a:pPr>
            <a:r>
              <a:rPr lang="en-US" dirty="0" smtClean="0"/>
              <a:t>1-Phagocytosis </a:t>
            </a:r>
            <a:r>
              <a:rPr lang="en-US" dirty="0"/>
              <a:t>of </a:t>
            </a:r>
            <a:r>
              <a:rPr lang="en-US" u="sng" dirty="0"/>
              <a:t>bacteria</a:t>
            </a:r>
            <a:r>
              <a:rPr lang="en-US" dirty="0"/>
              <a:t> as tubercle bacilli and </a:t>
            </a:r>
            <a:r>
              <a:rPr lang="en-US" dirty="0" err="1"/>
              <a:t>lepra</a:t>
            </a:r>
            <a:r>
              <a:rPr lang="en-US" dirty="0"/>
              <a:t> bacilli.</a:t>
            </a:r>
          </a:p>
          <a:p>
            <a:pPr marL="0" lvl="0" indent="0" algn="l" rtl="0">
              <a:buNone/>
            </a:pPr>
            <a:r>
              <a:rPr lang="en-US" dirty="0" smtClean="0"/>
              <a:t>2-Formation </a:t>
            </a:r>
            <a:r>
              <a:rPr lang="en-US" dirty="0"/>
              <a:t>of </a:t>
            </a:r>
            <a:r>
              <a:rPr lang="en-US" u="sng" dirty="0"/>
              <a:t>giant cells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u="sng" dirty="0" smtClean="0"/>
              <a:t>3-S</a:t>
            </a:r>
            <a:r>
              <a:rPr lang="en-US" dirty="0" smtClean="0"/>
              <a:t>ecrete </a:t>
            </a:r>
            <a:r>
              <a:rPr lang="en-US" u="sng" dirty="0"/>
              <a:t>proteases</a:t>
            </a:r>
            <a:r>
              <a:rPr lang="en-US" dirty="0"/>
              <a:t> as collagenase and </a:t>
            </a:r>
            <a:r>
              <a:rPr lang="en-US" dirty="0" err="1"/>
              <a:t>elastase</a:t>
            </a:r>
            <a:r>
              <a:rPr lang="en-US" dirty="0"/>
              <a:t>, </a:t>
            </a:r>
            <a:r>
              <a:rPr lang="en-US" u="sng" dirty="0"/>
              <a:t>chemotactic</a:t>
            </a:r>
            <a:r>
              <a:rPr lang="en-US" dirty="0"/>
              <a:t> factors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74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ar-EG" dirty="0"/>
          </a:p>
          <a:p>
            <a:endParaRPr lang="ar-EG" dirty="0"/>
          </a:p>
          <a:p>
            <a:pPr marL="0" indent="0" algn="l" rtl="0">
              <a:buNone/>
            </a:pPr>
            <a:r>
              <a:rPr lang="en-US" dirty="0" smtClean="0"/>
              <a:t>Chronic inflammation can be divided into</a:t>
            </a:r>
            <a:r>
              <a:rPr lang="en-US" dirty="0"/>
              <a:t>:</a:t>
            </a:r>
          </a:p>
          <a:p>
            <a:pPr marL="0" indent="0" algn="l" rtl="0">
              <a:buNone/>
            </a:pPr>
            <a:r>
              <a:rPr lang="en-US" dirty="0"/>
              <a:t></a:t>
            </a:r>
            <a:r>
              <a:rPr lang="en-US" b="1" dirty="0" smtClean="0"/>
              <a:t>Chronic nonspecific  </a:t>
            </a:r>
            <a:r>
              <a:rPr lang="en-US" dirty="0" smtClean="0"/>
              <a:t>that followed acute </a:t>
            </a:r>
            <a:r>
              <a:rPr lang="en-US" dirty="0" err="1" smtClean="0"/>
              <a:t>inflammationin</a:t>
            </a:r>
            <a:r>
              <a:rPr lang="en-US" dirty="0" smtClean="0"/>
              <a:t> all tissues</a:t>
            </a:r>
            <a:r>
              <a:rPr lang="en-US" dirty="0"/>
              <a:t>.</a:t>
            </a:r>
          </a:p>
          <a:p>
            <a:pPr marL="0" indent="0" algn="l" rtl="0">
              <a:buNone/>
            </a:pPr>
            <a:r>
              <a:rPr lang="en-US" dirty="0"/>
              <a:t></a:t>
            </a:r>
            <a:r>
              <a:rPr lang="en-US" b="1" dirty="0" smtClean="0"/>
              <a:t>Chronic specific </a:t>
            </a:r>
            <a:r>
              <a:rPr lang="en-US" dirty="0" smtClean="0"/>
              <a:t>or granulomatous disease</a:t>
            </a:r>
            <a:endParaRPr lang="en-US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1442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760096"/>
              </p:ext>
            </p:extLst>
          </p:nvPr>
        </p:nvGraphicFramePr>
        <p:xfrm>
          <a:off x="551299" y="1556792"/>
          <a:ext cx="8413191" cy="4950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4327"/>
                <a:gridCol w="2673350"/>
                <a:gridCol w="3695514"/>
              </a:tblGrid>
              <a:tr h="266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effectLst/>
                        </a:rPr>
                        <a:t>Acute inflammation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effectLst/>
                        </a:rPr>
                        <a:t>Chronic inflammation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08548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Irritant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Onset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Duration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Inflammatory cells</a:t>
                      </a:r>
                    </a:p>
                    <a:p>
                      <a:pPr marL="160020" indent="-1143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Vascular changes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Blood vessels</a:t>
                      </a:r>
                    </a:p>
                    <a:p>
                      <a:pPr marL="160020" indent="-1143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Fluid exudates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Toxemia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Fibrosis  </a:t>
                      </a:r>
                    </a:p>
                    <a:p>
                      <a:pPr marL="160020" indent="-1143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Types </a:t>
                      </a:r>
                    </a:p>
                    <a:p>
                      <a:pPr marL="160020" indent="-1143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160020" indent="-1143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160020" algn="l"/>
                        </a:tabLst>
                      </a:pPr>
                      <a:r>
                        <a:rPr lang="en-US" sz="1200" dirty="0">
                          <a:effectLst/>
                        </a:rPr>
                        <a:t>Fate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Mild, moderate or severe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Sudden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Short (days-weeks)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PML, pus cells and macrophages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Marked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Thin dilated congested  capillaries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Present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Acute toxemia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Absent or mild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Suppurative</a:t>
                      </a:r>
                      <a:r>
                        <a:rPr lang="en-US" sz="1600" dirty="0">
                          <a:effectLst/>
                        </a:rPr>
                        <a:t> 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Non </a:t>
                      </a:r>
                      <a:r>
                        <a:rPr lang="en-US" sz="1600" dirty="0" err="1">
                          <a:effectLst/>
                        </a:rPr>
                        <a:t>suppurative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  <a:p>
                      <a:pPr marL="16002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Resolution or chronicity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Mild irritant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Gradual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Long (weeks-months)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Lymphocytes, plasma cells, macrophages and giant cells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Mild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Thick walled arteries and arterioles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(end arteritis)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Scanty or absent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Chronic toxemia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Marked </a:t>
                      </a:r>
                    </a:p>
                    <a:p>
                      <a:pPr marL="160020" indent="-1143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Non specific 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Specific </a:t>
                      </a:r>
                    </a:p>
                    <a:p>
                      <a:pPr marL="16002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1600" dirty="0">
                          <a:effectLst/>
                        </a:rPr>
                        <a:t>Fibrosis and its complications 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1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Granulomas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Definition</a:t>
            </a:r>
          </a:p>
          <a:p>
            <a:pPr marL="0" indent="0" algn="l" rtl="0">
              <a:buNone/>
            </a:pPr>
            <a:r>
              <a:rPr lang="en-US" dirty="0"/>
              <a:t>Granuloma is a chronic </a:t>
            </a:r>
            <a:r>
              <a:rPr lang="en-US" u="sng" dirty="0"/>
              <a:t>specific</a:t>
            </a:r>
            <a:r>
              <a:rPr lang="en-US" dirty="0"/>
              <a:t> inflammation characterized by </a:t>
            </a:r>
            <a:r>
              <a:rPr lang="en-US" u="sng" dirty="0"/>
              <a:t>focal</a:t>
            </a:r>
            <a:r>
              <a:rPr lang="en-US" dirty="0"/>
              <a:t> accumulation of a large number of macrophages together with lymphocytes, plasma cells, giant cells and </a:t>
            </a:r>
            <a:r>
              <a:rPr lang="en-US" dirty="0" smtClean="0"/>
              <a:t>fibroblasts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012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/>
              <a:t>Causes of inflammation: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i="1" dirty="0"/>
              <a:t>Infectious agents</a:t>
            </a:r>
            <a:r>
              <a:rPr lang="en-US" dirty="0"/>
              <a:t> (living irritants): bacteria, viruses, fungi, &amp; parasites</a:t>
            </a:r>
          </a:p>
          <a:p>
            <a:pPr lvl="0" algn="l" rtl="0"/>
            <a:r>
              <a:rPr lang="en-US" b="1" i="1" dirty="0">
                <a:hlinkClick r:id="rId2"/>
              </a:rPr>
              <a:t>Physical agents</a:t>
            </a:r>
            <a:r>
              <a:rPr lang="en-US" b="1" i="1" dirty="0">
                <a:hlinkClick r:id="rId2"/>
              </a:rPr>
              <a:t>: </a:t>
            </a:r>
            <a:r>
              <a:rPr lang="en-US" dirty="0">
                <a:hlinkClick r:id="rId2"/>
              </a:rPr>
              <a:t>excessive heat, cold, radiation</a:t>
            </a:r>
            <a:endParaRPr lang="en-US" dirty="0"/>
          </a:p>
          <a:p>
            <a:pPr lvl="0" algn="l" rtl="0"/>
            <a:r>
              <a:rPr lang="en-US" b="1" i="1" dirty="0">
                <a:hlinkClick r:id="rId2"/>
              </a:rPr>
              <a:t>Chemical agents</a:t>
            </a:r>
            <a:r>
              <a:rPr lang="en-US" b="1" i="1" dirty="0">
                <a:hlinkClick r:id="rId2"/>
              </a:rPr>
              <a:t>: </a:t>
            </a:r>
            <a:r>
              <a:rPr lang="en-US" dirty="0">
                <a:hlinkClick r:id="rId2"/>
              </a:rPr>
              <a:t>acids, alkali, poisons, drugs</a:t>
            </a:r>
            <a:endParaRPr lang="en-US" dirty="0"/>
          </a:p>
          <a:p>
            <a:pPr lvl="0" algn="l" rtl="0"/>
            <a:r>
              <a:rPr lang="en-US" b="1" i="1" dirty="0">
                <a:hlinkClick r:id="rId2"/>
              </a:rPr>
              <a:t>Mechanical injury</a:t>
            </a:r>
            <a:r>
              <a:rPr lang="en-US" b="1" i="1" dirty="0"/>
              <a:t>:</a:t>
            </a:r>
            <a:r>
              <a:rPr lang="en-US" dirty="0"/>
              <a:t> trauma (either blunt or penetrating), foreign bodies </a:t>
            </a:r>
          </a:p>
          <a:p>
            <a:pPr algn="l" rtl="0"/>
            <a:r>
              <a:rPr lang="en-US" b="1" i="1" dirty="0"/>
              <a:t>Immunological injury:</a:t>
            </a:r>
            <a:r>
              <a:rPr lang="en-US" dirty="0"/>
              <a:t> hypersensitivity, autoimmunity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100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Types</a:t>
            </a:r>
            <a:r>
              <a:rPr lang="en-US" b="1" dirty="0" smtClean="0"/>
              <a:t>:</a:t>
            </a:r>
          </a:p>
          <a:p>
            <a:pPr algn="l" rtl="0"/>
            <a:r>
              <a:rPr lang="en-US" b="1" dirty="0"/>
              <a:t>Infective granuloma: </a:t>
            </a:r>
            <a:endParaRPr lang="en-US" dirty="0"/>
          </a:p>
          <a:p>
            <a:pPr lvl="0" algn="l" rtl="0"/>
            <a:r>
              <a:rPr lang="en-US" dirty="0"/>
              <a:t>Bacterial: e.g. tuberculosis, leprosy and syphilis.</a:t>
            </a:r>
          </a:p>
          <a:p>
            <a:pPr lvl="0" algn="l" rtl="0"/>
            <a:r>
              <a:rPr lang="en-US" dirty="0"/>
              <a:t>Parasitic: e.g. </a:t>
            </a:r>
            <a:r>
              <a:rPr lang="en-US" dirty="0" err="1"/>
              <a:t>bilharziasis</a:t>
            </a:r>
            <a:r>
              <a:rPr lang="en-US" dirty="0"/>
              <a:t> and </a:t>
            </a:r>
            <a:r>
              <a:rPr lang="en-US" dirty="0" err="1"/>
              <a:t>leishmaniasis</a:t>
            </a:r>
            <a:r>
              <a:rPr lang="en-US" dirty="0"/>
              <a:t>.</a:t>
            </a:r>
          </a:p>
          <a:p>
            <a:pPr lvl="0" algn="l" rtl="0"/>
            <a:r>
              <a:rPr lang="en-US" dirty="0"/>
              <a:t>Fungal: e.g. </a:t>
            </a:r>
            <a:r>
              <a:rPr lang="en-US" dirty="0" err="1"/>
              <a:t>madura</a:t>
            </a:r>
            <a:r>
              <a:rPr lang="en-US" dirty="0"/>
              <a:t> foot.</a:t>
            </a: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2289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.  Non infective granuloma (foreign body granuloma): </a:t>
            </a:r>
            <a:endParaRPr lang="en-US" dirty="0"/>
          </a:p>
          <a:p>
            <a:pPr marL="0" lvl="0" indent="0" algn="l" rtl="0">
              <a:buNone/>
            </a:pPr>
            <a:r>
              <a:rPr lang="en-US" dirty="0" smtClean="0"/>
              <a:t>A-Silicosis </a:t>
            </a:r>
            <a:r>
              <a:rPr lang="en-US" dirty="0"/>
              <a:t>and asbestosis. </a:t>
            </a:r>
          </a:p>
          <a:p>
            <a:pPr marL="0" lvl="0" indent="0" algn="l" rtl="0">
              <a:buNone/>
            </a:pPr>
            <a:r>
              <a:rPr lang="en-US" dirty="0" smtClean="0"/>
              <a:t>B-Foreign </a:t>
            </a:r>
            <a:r>
              <a:rPr lang="en-US" dirty="0"/>
              <a:t>body granuloma formed around pieces of wood or glass, catgut and talc powder.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843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Granuloma of unknown cause: </a:t>
            </a:r>
            <a:endParaRPr lang="en-US" dirty="0"/>
          </a:p>
          <a:p>
            <a:pPr lvl="0" algn="l" rtl="0"/>
            <a:r>
              <a:rPr lang="en-US" dirty="0" err="1"/>
              <a:t>Sarcoidosis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Regional enteritis; </a:t>
            </a:r>
            <a:r>
              <a:rPr lang="en-US" dirty="0" err="1"/>
              <a:t>Crohn’s</a:t>
            </a:r>
            <a:r>
              <a:rPr lang="en-US" dirty="0"/>
              <a:t> disease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0866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/>
              <a:t>Types of inflammation: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1- </a:t>
            </a:r>
            <a:r>
              <a:rPr lang="en-US" b="1" dirty="0"/>
              <a:t>Acute </a:t>
            </a:r>
            <a:r>
              <a:rPr lang="en-US" b="1" dirty="0" smtClean="0"/>
              <a:t>inflammation</a:t>
            </a:r>
          </a:p>
          <a:p>
            <a:pPr algn="l"/>
            <a:endParaRPr lang="ar-EG" b="1" dirty="0" smtClean="0"/>
          </a:p>
          <a:p>
            <a:pPr marL="0" indent="0" algn="l">
              <a:buNone/>
            </a:pPr>
            <a:r>
              <a:rPr lang="en-US" b="1" dirty="0" smtClean="0"/>
              <a:t>2- Chronic inflammation</a:t>
            </a:r>
          </a:p>
          <a:p>
            <a:pPr algn="l"/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Subacute</a:t>
            </a:r>
            <a:r>
              <a:rPr lang="en-US" b="1" dirty="0" smtClean="0"/>
              <a:t> </a:t>
            </a:r>
            <a:r>
              <a:rPr lang="en-US" b="1" dirty="0"/>
              <a:t>Inflammation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295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 inflammation:</a:t>
            </a:r>
            <a:r>
              <a:rPr lang="en-US" dirty="0"/>
              <a:t>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/>
              <a:t>Caused by an irritant of </a:t>
            </a:r>
            <a:r>
              <a:rPr lang="en-US" u="sng" dirty="0">
                <a:solidFill>
                  <a:srgbClr val="FF0000"/>
                </a:solidFill>
              </a:rPr>
              <a:t>short duration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action. </a:t>
            </a:r>
          </a:p>
          <a:p>
            <a:pPr lvl="0" algn="l" rtl="0"/>
            <a:r>
              <a:rPr lang="en-US" dirty="0"/>
              <a:t>The tissue response is </a:t>
            </a:r>
            <a:r>
              <a:rPr lang="en-US" u="sng" dirty="0">
                <a:solidFill>
                  <a:srgbClr val="FF0000"/>
                </a:solidFill>
              </a:rPr>
              <a:t>rapid</a:t>
            </a:r>
            <a:r>
              <a:rPr lang="en-US" dirty="0"/>
              <a:t> and of </a:t>
            </a:r>
            <a:r>
              <a:rPr lang="en-US" u="sng" dirty="0">
                <a:solidFill>
                  <a:srgbClr val="FF0000"/>
                </a:solidFill>
              </a:rPr>
              <a:t>sudden onset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algn="l" rtl="0"/>
            <a:r>
              <a:rPr lang="en-US" dirty="0"/>
              <a:t>Inflammation </a:t>
            </a:r>
            <a:r>
              <a:rPr lang="en-US" u="sng" dirty="0">
                <a:solidFill>
                  <a:srgbClr val="FF0000"/>
                </a:solidFill>
              </a:rPr>
              <a:t>lasts for days to weeks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is characterized by the presence of </a:t>
            </a:r>
            <a:r>
              <a:rPr lang="en-US" u="sng" dirty="0"/>
              <a:t>fluid exudate</a:t>
            </a:r>
            <a:r>
              <a:rPr lang="en-US" dirty="0"/>
              <a:t> and </a:t>
            </a:r>
            <a:r>
              <a:rPr lang="en-US" dirty="0" err="1"/>
              <a:t>polymorphonuclear</a:t>
            </a:r>
            <a:r>
              <a:rPr lang="en-US" dirty="0"/>
              <a:t> leucocytes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u="sng" dirty="0">
                <a:solidFill>
                  <a:srgbClr val="FF0000"/>
                </a:solidFill>
              </a:rPr>
              <a:t>PML</a:t>
            </a:r>
            <a:r>
              <a:rPr lang="en-US" dirty="0"/>
              <a:t>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551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Chronic inflammation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/>
              <a:t>Caused by an irritant of </a:t>
            </a:r>
            <a:r>
              <a:rPr lang="en-US" u="sng" dirty="0"/>
              <a:t>long duration</a:t>
            </a:r>
            <a:r>
              <a:rPr lang="en-US" dirty="0"/>
              <a:t> of action. </a:t>
            </a:r>
          </a:p>
          <a:p>
            <a:pPr lvl="0" algn="l"/>
            <a:r>
              <a:rPr lang="en-US" dirty="0"/>
              <a:t>The tissue response is </a:t>
            </a:r>
            <a:r>
              <a:rPr lang="en-US" u="sng" dirty="0"/>
              <a:t>slow</a:t>
            </a:r>
            <a:r>
              <a:rPr lang="en-US" dirty="0"/>
              <a:t> and of </a:t>
            </a:r>
            <a:r>
              <a:rPr lang="en-US" u="sng" dirty="0"/>
              <a:t>gradual onset</a:t>
            </a:r>
            <a:r>
              <a:rPr lang="en-US" dirty="0"/>
              <a:t>. </a:t>
            </a:r>
          </a:p>
          <a:p>
            <a:pPr algn="l"/>
            <a:r>
              <a:rPr lang="en-US" dirty="0"/>
              <a:t>Inflammation lasts for </a:t>
            </a:r>
            <a:r>
              <a:rPr lang="en-US" u="sng" dirty="0"/>
              <a:t>weeks to months</a:t>
            </a:r>
            <a:r>
              <a:rPr lang="en-US" dirty="0"/>
              <a:t>, and is characterized by the presence of   </a:t>
            </a:r>
            <a:r>
              <a:rPr lang="en-US" u="sng" dirty="0"/>
              <a:t>macrophages</a:t>
            </a:r>
            <a:r>
              <a:rPr lang="en-US" dirty="0"/>
              <a:t>, </a:t>
            </a:r>
            <a:r>
              <a:rPr lang="en-US" u="sng" dirty="0"/>
              <a:t>plasma cells</a:t>
            </a:r>
            <a:r>
              <a:rPr lang="en-US" dirty="0"/>
              <a:t>, </a:t>
            </a:r>
            <a:r>
              <a:rPr lang="en-US" u="sng" dirty="0"/>
              <a:t>lymphocytes</a:t>
            </a:r>
            <a:r>
              <a:rPr lang="en-US" dirty="0"/>
              <a:t> and </a:t>
            </a:r>
            <a:r>
              <a:rPr lang="en-US" u="sng" dirty="0"/>
              <a:t>fibrosis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36337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Subacute</a:t>
            </a:r>
            <a:r>
              <a:rPr lang="en-US" b="1" dirty="0"/>
              <a:t> Inflammation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Grades of inflammation between acute and chronic inflammation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861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Acute inflammation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/>
              <a:t>Acute inflammatory reaction consists of:</a:t>
            </a:r>
            <a:endParaRPr lang="en-US" dirty="0"/>
          </a:p>
          <a:p>
            <a:pPr marL="0" lvl="0" indent="0" algn="l">
              <a:buNone/>
            </a:pPr>
            <a:r>
              <a:rPr lang="en-US" dirty="0"/>
              <a:t>Local tissue damage. </a:t>
            </a:r>
          </a:p>
          <a:p>
            <a:pPr marL="0" lvl="0" indent="0" algn="l">
              <a:buNone/>
            </a:pPr>
            <a:r>
              <a:rPr lang="en-US" dirty="0"/>
              <a:t>Local vascular reactions.</a:t>
            </a:r>
          </a:p>
          <a:p>
            <a:pPr marL="0" indent="0" algn="l">
              <a:buNone/>
            </a:pPr>
            <a:r>
              <a:rPr lang="en-US" dirty="0"/>
              <a:t>Local reaction of tissue </a:t>
            </a:r>
            <a:r>
              <a:rPr lang="en-US" dirty="0" err="1"/>
              <a:t>histiocytes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303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1535</Words>
  <Application>Microsoft Office PowerPoint</Application>
  <PresentationFormat>On-screen Show (4:3)</PresentationFormat>
  <Paragraphs>233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Causes of inflammation: </vt:lpstr>
      <vt:lpstr>Types of inflammation: </vt:lpstr>
      <vt:lpstr>Acute inflammation: </vt:lpstr>
      <vt:lpstr>Chronic inflammation</vt:lpstr>
      <vt:lpstr>Subacute Inflammation</vt:lpstr>
      <vt:lpstr>Acute inflammation </vt:lpstr>
      <vt:lpstr>PowerPoint Presentation</vt:lpstr>
      <vt:lpstr>PowerPoint Presentation</vt:lpstr>
      <vt:lpstr>INFLAMMATOY FLUID EXUDATE</vt:lpstr>
      <vt:lpstr>PowerPoint Presentation</vt:lpstr>
      <vt:lpstr>PowerPoint Presentation</vt:lpstr>
      <vt:lpstr>INFLAMMATORY CELLULAR EXUDATE</vt:lpstr>
      <vt:lpstr>PowerPoint Presentation</vt:lpstr>
      <vt:lpstr>Phagocytosis in acute inflammation carried by:</vt:lpstr>
      <vt:lpstr>Cardinal signs and symptoms of acute inflammation</vt:lpstr>
      <vt:lpstr>Course of acute inflammation </vt:lpstr>
      <vt:lpstr>Types of acute inflammation </vt:lpstr>
      <vt:lpstr>Suppurative inflammation (Pyogenic or Septic) </vt:lpstr>
      <vt:lpstr>PowerPoint Presentation</vt:lpstr>
      <vt:lpstr>Examples for suppurative inflammation </vt:lpstr>
      <vt:lpstr>PowerPoint Presentation</vt:lpstr>
      <vt:lpstr>PowerPoint Presentation</vt:lpstr>
      <vt:lpstr>PowerPoint Presentation</vt:lpstr>
      <vt:lpstr>Cellulitis </vt:lpstr>
      <vt:lpstr>PowerPoint Presentation</vt:lpstr>
      <vt:lpstr>Complications:</vt:lpstr>
      <vt:lpstr>Non suppurative inflammation</vt:lpstr>
      <vt:lpstr>PowerPoint Presentation</vt:lpstr>
      <vt:lpstr>PowerPoint Presentation</vt:lpstr>
      <vt:lpstr>PowerPoint Presentation</vt:lpstr>
      <vt:lpstr> Chronic Inflammation</vt:lpstr>
      <vt:lpstr>PowerPoint Presentation</vt:lpstr>
      <vt:lpstr>Macrophages</vt:lpstr>
      <vt:lpstr>PowerPoint Presentation</vt:lpstr>
      <vt:lpstr>PowerPoint Presentation</vt:lpstr>
      <vt:lpstr>Granulomas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</dc:title>
  <dc:creator>ELBOSTAN</dc:creator>
  <cp:lastModifiedBy>ELBOSTAN</cp:lastModifiedBy>
  <cp:revision>42</cp:revision>
  <dcterms:created xsi:type="dcterms:W3CDTF">2019-02-10T21:13:46Z</dcterms:created>
  <dcterms:modified xsi:type="dcterms:W3CDTF">2019-02-14T08:00:11Z</dcterms:modified>
</cp:coreProperties>
</file>