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3" r:id="rId17"/>
    <p:sldId id="272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39" d="100"/>
          <a:sy n="39" d="100"/>
        </p:scale>
        <p:origin x="-13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24BB-2F72-4C95-8F2A-273D7A87564F}" type="datetimeFigureOut">
              <a:rPr lang="ar-EG" smtClean="0"/>
              <a:t>11/08/1441</a:t>
            </a:fld>
            <a:endParaRPr lang="ar-E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A4566-0CE4-4C9C-AD8E-54D3858048F9}" type="slidenum">
              <a:rPr lang="ar-EG" smtClean="0"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24BB-2F72-4C95-8F2A-273D7A87564F}" type="datetimeFigureOut">
              <a:rPr lang="ar-EG" smtClean="0"/>
              <a:t>11/08/1441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A4566-0CE4-4C9C-AD8E-54D3858048F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24BB-2F72-4C95-8F2A-273D7A87564F}" type="datetimeFigureOut">
              <a:rPr lang="ar-EG" smtClean="0"/>
              <a:t>11/08/1441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A4566-0CE4-4C9C-AD8E-54D3858048F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24BB-2F72-4C95-8F2A-273D7A87564F}" type="datetimeFigureOut">
              <a:rPr lang="ar-EG" smtClean="0"/>
              <a:t>11/08/1441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A4566-0CE4-4C9C-AD8E-54D3858048F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24BB-2F72-4C95-8F2A-273D7A87564F}" type="datetimeFigureOut">
              <a:rPr lang="ar-EG" smtClean="0"/>
              <a:t>11/08/1441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A4566-0CE4-4C9C-AD8E-54D3858048F9}" type="slidenum">
              <a:rPr lang="ar-EG" smtClean="0"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24BB-2F72-4C95-8F2A-273D7A87564F}" type="datetimeFigureOut">
              <a:rPr lang="ar-EG" smtClean="0"/>
              <a:t>11/08/1441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A4566-0CE4-4C9C-AD8E-54D3858048F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24BB-2F72-4C95-8F2A-273D7A87564F}" type="datetimeFigureOut">
              <a:rPr lang="ar-EG" smtClean="0"/>
              <a:t>11/08/1441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A4566-0CE4-4C9C-AD8E-54D3858048F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24BB-2F72-4C95-8F2A-273D7A87564F}" type="datetimeFigureOut">
              <a:rPr lang="ar-EG" smtClean="0"/>
              <a:t>11/08/1441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A4566-0CE4-4C9C-AD8E-54D3858048F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24BB-2F72-4C95-8F2A-273D7A87564F}" type="datetimeFigureOut">
              <a:rPr lang="ar-EG" smtClean="0"/>
              <a:t>11/08/1441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A4566-0CE4-4C9C-AD8E-54D3858048F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24BB-2F72-4C95-8F2A-273D7A87564F}" type="datetimeFigureOut">
              <a:rPr lang="ar-EG" smtClean="0"/>
              <a:t>11/08/1441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A4566-0CE4-4C9C-AD8E-54D3858048F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24BB-2F72-4C95-8F2A-273D7A87564F}" type="datetimeFigureOut">
              <a:rPr lang="ar-EG" smtClean="0"/>
              <a:t>11/08/1441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A2A4566-0CE4-4C9C-AD8E-54D3858048F9}" type="slidenum">
              <a:rPr lang="ar-EG" smtClean="0"/>
              <a:t>‹#›</a:t>
            </a:fld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CD624BB-2F72-4C95-8F2A-273D7A87564F}" type="datetimeFigureOut">
              <a:rPr lang="ar-EG" smtClean="0"/>
              <a:t>11/08/1441</a:t>
            </a:fld>
            <a:endParaRPr lang="ar-E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A2A4566-0CE4-4C9C-AD8E-54D3858048F9}" type="slidenum">
              <a:rPr lang="ar-EG" smtClean="0"/>
              <a:t>‹#›</a:t>
            </a:fld>
            <a:endParaRPr lang="ar-EG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INFECTIOUS DISEASES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R="0"/>
            <a:r>
              <a:rPr lang="en-US" dirty="0" smtClean="0">
                <a:cs typeface="Majalla UI"/>
              </a:rPr>
              <a:t>By</a:t>
            </a:r>
          </a:p>
          <a:p>
            <a:pPr marR="0"/>
            <a:r>
              <a:rPr lang="en-US" dirty="0" smtClean="0">
                <a:cs typeface="Majalla UI"/>
              </a:rPr>
              <a:t>Dr. </a:t>
            </a:r>
            <a:r>
              <a:rPr lang="en-US" dirty="0" err="1" smtClean="0">
                <a:cs typeface="Majalla UI"/>
              </a:rPr>
              <a:t>Ghada</a:t>
            </a:r>
            <a:r>
              <a:rPr lang="en-US" dirty="0" smtClean="0">
                <a:cs typeface="Majalla UI"/>
              </a:rPr>
              <a:t> Ahmed Asker</a:t>
            </a:r>
          </a:p>
          <a:p>
            <a:pPr marR="0"/>
            <a:r>
              <a:rPr lang="en-US" dirty="0" smtClean="0">
                <a:cs typeface="Majalla UI"/>
              </a:rPr>
              <a:t>Pathology Department</a:t>
            </a:r>
            <a:endParaRPr lang="ar-EG" dirty="0" smtClean="0"/>
          </a:p>
          <a:p>
            <a:endParaRPr lang="ar-EG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Fate of primary pulmonary complex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1- Healing by fibrosis</a:t>
            </a:r>
          </a:p>
          <a:p>
            <a:pPr algn="l" rtl="0"/>
            <a:r>
              <a:rPr lang="en-US" dirty="0" smtClean="0"/>
              <a:t>2- Spread which may be:</a:t>
            </a:r>
          </a:p>
          <a:p>
            <a:pPr algn="l" rtl="0"/>
            <a:r>
              <a:rPr lang="en-US" dirty="0"/>
              <a:t> </a:t>
            </a:r>
            <a:r>
              <a:rPr lang="en-US" dirty="0" smtClean="0"/>
              <a:t> - Direct spread</a:t>
            </a:r>
          </a:p>
          <a:p>
            <a:pPr algn="l" rtl="0"/>
            <a:r>
              <a:rPr lang="en-US" dirty="0"/>
              <a:t> </a:t>
            </a:r>
            <a:r>
              <a:rPr lang="en-US" dirty="0" smtClean="0"/>
              <a:t> - Blood spread</a:t>
            </a:r>
          </a:p>
          <a:p>
            <a:pPr algn="l" rtl="0"/>
            <a:r>
              <a:rPr lang="en-US" dirty="0"/>
              <a:t> </a:t>
            </a:r>
            <a:r>
              <a:rPr lang="en-US" dirty="0" smtClean="0"/>
              <a:t> - Bronchial spread </a:t>
            </a:r>
            <a:endParaRPr lang="ar-EG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smtClean="0"/>
              <a:t>Secondary pulmonary tuberculosis</a:t>
            </a:r>
            <a:endParaRPr lang="ar-EG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Is characterized by:</a:t>
            </a:r>
          </a:p>
          <a:p>
            <a:pPr algn="l" rtl="0"/>
            <a:r>
              <a:rPr lang="en-US" dirty="0" smtClean="0"/>
              <a:t>1- </a:t>
            </a:r>
            <a:r>
              <a:rPr lang="en-US" dirty="0" smtClean="0"/>
              <a:t>Occur in previously sensitized patient</a:t>
            </a:r>
          </a:p>
          <a:p>
            <a:pPr algn="l" rtl="0"/>
            <a:r>
              <a:rPr lang="en-US" dirty="0" smtClean="0"/>
              <a:t>2- Occurs mainly in adult</a:t>
            </a:r>
          </a:p>
          <a:p>
            <a:pPr algn="l" rtl="0"/>
            <a:r>
              <a:rPr lang="en-US" dirty="0" smtClean="0"/>
              <a:t>3- Infection is by:</a:t>
            </a:r>
          </a:p>
          <a:p>
            <a:pPr algn="l" rtl="0"/>
            <a:r>
              <a:rPr lang="en-US" dirty="0"/>
              <a:t> </a:t>
            </a:r>
            <a:r>
              <a:rPr lang="en-US" dirty="0" smtClean="0"/>
              <a:t> - reactivation of dormant primary lesion</a:t>
            </a:r>
          </a:p>
          <a:p>
            <a:pPr algn="l" rtl="0"/>
            <a:r>
              <a:rPr lang="en-US" dirty="0"/>
              <a:t> </a:t>
            </a:r>
            <a:r>
              <a:rPr lang="en-US" dirty="0" smtClean="0"/>
              <a:t> - exogenous re-infection</a:t>
            </a:r>
          </a:p>
          <a:p>
            <a:pPr algn="l" rtl="0"/>
            <a:r>
              <a:rPr lang="en-US" dirty="0" smtClean="0"/>
              <a:t>4- Localized to the apex of the lung with cavitations  </a:t>
            </a:r>
            <a:r>
              <a:rPr lang="en-US" dirty="0" smtClean="0"/>
              <a:t> </a:t>
            </a:r>
            <a:endParaRPr lang="ar-EG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Course of the disease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1- Regression: healing by fibrosis when small number of bacilli and high immunity</a:t>
            </a:r>
          </a:p>
          <a:p>
            <a:pPr algn="l" rtl="0"/>
            <a:r>
              <a:rPr lang="en-US" dirty="0" smtClean="0"/>
              <a:t>2- Progression:</a:t>
            </a:r>
          </a:p>
          <a:p>
            <a:pPr algn="l" rtl="0"/>
            <a:r>
              <a:rPr lang="en-US" dirty="0"/>
              <a:t> </a:t>
            </a:r>
            <a:r>
              <a:rPr lang="en-US" dirty="0" smtClean="0"/>
              <a:t> - If moderate number of bacilli and moderate immunity lead to Chronic </a:t>
            </a:r>
            <a:r>
              <a:rPr lang="en-US" dirty="0" err="1" smtClean="0"/>
              <a:t>fibrocaseous</a:t>
            </a:r>
            <a:r>
              <a:rPr lang="en-US" dirty="0" smtClean="0"/>
              <a:t> pulmonary tuberculosis</a:t>
            </a:r>
          </a:p>
          <a:p>
            <a:pPr algn="l" rtl="0"/>
            <a:r>
              <a:rPr lang="en-US" dirty="0"/>
              <a:t> </a:t>
            </a:r>
            <a:r>
              <a:rPr lang="en-US" dirty="0" smtClean="0"/>
              <a:t> - If large number </a:t>
            </a:r>
            <a:r>
              <a:rPr lang="en-US" dirty="0" smtClean="0"/>
              <a:t>of bacilli and low immunity lead to Acute </a:t>
            </a:r>
            <a:r>
              <a:rPr lang="en-US" dirty="0" err="1" smtClean="0"/>
              <a:t>tuberculous</a:t>
            </a:r>
            <a:r>
              <a:rPr lang="en-US" dirty="0" smtClean="0"/>
              <a:t> </a:t>
            </a:r>
            <a:r>
              <a:rPr lang="en-US" dirty="0" err="1" smtClean="0"/>
              <a:t>bronchpeumonia</a:t>
            </a:r>
            <a:r>
              <a:rPr lang="en-US" dirty="0" smtClean="0"/>
              <a:t> </a:t>
            </a:r>
            <a:endParaRPr lang="ar-E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smtClean="0"/>
              <a:t>Complication of pulmonary tuberculosis</a:t>
            </a:r>
            <a:endParaRPr lang="ar-EG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1- </a:t>
            </a:r>
            <a:r>
              <a:rPr lang="en-US" dirty="0" err="1" smtClean="0"/>
              <a:t>Hemoptysis</a:t>
            </a:r>
            <a:endParaRPr lang="en-US" dirty="0" smtClean="0"/>
          </a:p>
          <a:p>
            <a:pPr algn="l" rtl="0"/>
            <a:r>
              <a:rPr lang="en-US" dirty="0" smtClean="0"/>
              <a:t>2- Rupture of cavity in the pleural sac</a:t>
            </a:r>
          </a:p>
          <a:p>
            <a:pPr algn="l" rtl="0"/>
            <a:r>
              <a:rPr lang="en-US" dirty="0" smtClean="0"/>
              <a:t>3- Spread of infection</a:t>
            </a:r>
          </a:p>
          <a:p>
            <a:pPr algn="l" rtl="0"/>
            <a:r>
              <a:rPr lang="en-US" dirty="0" smtClean="0"/>
              <a:t>4- Right sided heart failure</a:t>
            </a:r>
          </a:p>
          <a:p>
            <a:pPr algn="l" rtl="0"/>
            <a:r>
              <a:rPr lang="en-US" dirty="0" smtClean="0"/>
              <a:t>5- Secondary </a:t>
            </a:r>
            <a:r>
              <a:rPr lang="en-US" dirty="0" err="1" smtClean="0"/>
              <a:t>amyloidosis</a:t>
            </a:r>
            <a:endParaRPr lang="en-US" dirty="0" smtClean="0"/>
          </a:p>
          <a:p>
            <a:pPr algn="l" rtl="0"/>
            <a:r>
              <a:rPr lang="en-US" dirty="0" smtClean="0"/>
              <a:t>6- Infected sputum may cause TB of larynx, tonsil or tongue</a:t>
            </a:r>
          </a:p>
          <a:p>
            <a:pPr algn="l" rtl="0"/>
            <a:r>
              <a:rPr lang="en-US" dirty="0" smtClean="0"/>
              <a:t>7- Swallowing infected sputum causes intestinal TB  </a:t>
            </a:r>
            <a:endParaRPr lang="ar-EG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BILHARZIASIS (</a:t>
            </a:r>
            <a:r>
              <a:rPr lang="en-US" dirty="0" err="1" smtClean="0"/>
              <a:t>Shistosomiasis</a:t>
            </a:r>
            <a:r>
              <a:rPr lang="en-US" dirty="0" smtClean="0"/>
              <a:t>)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>
              <a:buNone/>
            </a:pPr>
            <a:r>
              <a:rPr lang="en-US" dirty="0" smtClean="0"/>
              <a:t>Definition: chronic </a:t>
            </a:r>
            <a:r>
              <a:rPr lang="en-US" dirty="0" err="1" smtClean="0"/>
              <a:t>granulomatous</a:t>
            </a:r>
            <a:r>
              <a:rPr lang="en-US" dirty="0" smtClean="0"/>
              <a:t> disease caused by </a:t>
            </a:r>
            <a:r>
              <a:rPr lang="en-US" dirty="0" err="1" smtClean="0"/>
              <a:t>Schistosoma</a:t>
            </a:r>
            <a:r>
              <a:rPr lang="en-US" dirty="0" smtClean="0"/>
              <a:t> infection</a:t>
            </a:r>
            <a:endParaRPr lang="ar-EG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Bilharziasis</a:t>
            </a:r>
            <a:r>
              <a:rPr lang="en-US" dirty="0" smtClean="0"/>
              <a:t> of the urinary bladder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Is characterized by pathological lesions including:</a:t>
            </a:r>
          </a:p>
          <a:p>
            <a:pPr algn="l" rtl="0"/>
            <a:r>
              <a:rPr lang="en-US" dirty="0" smtClean="0"/>
              <a:t> 1- Sandy patches</a:t>
            </a:r>
          </a:p>
          <a:p>
            <a:pPr algn="l" rtl="0"/>
            <a:r>
              <a:rPr lang="en-US" dirty="0" smtClean="0"/>
              <a:t>2- </a:t>
            </a:r>
            <a:r>
              <a:rPr lang="en-US" dirty="0" err="1" smtClean="0"/>
              <a:t>Bilharzial</a:t>
            </a:r>
            <a:r>
              <a:rPr lang="en-US" dirty="0" smtClean="0"/>
              <a:t> polyps</a:t>
            </a:r>
          </a:p>
          <a:p>
            <a:pPr algn="l" rtl="0"/>
            <a:r>
              <a:rPr lang="en-US" dirty="0" smtClean="0"/>
              <a:t>3- </a:t>
            </a:r>
            <a:r>
              <a:rPr lang="en-US" dirty="0" err="1" smtClean="0"/>
              <a:t>Bilharzial</a:t>
            </a:r>
            <a:r>
              <a:rPr lang="en-US" dirty="0" smtClean="0"/>
              <a:t> ulcers</a:t>
            </a:r>
          </a:p>
          <a:p>
            <a:pPr algn="l" rtl="0"/>
            <a:r>
              <a:rPr lang="en-US" dirty="0" smtClean="0"/>
              <a:t>4- Hyperplasia</a:t>
            </a:r>
          </a:p>
          <a:p>
            <a:pPr algn="l" rtl="0"/>
            <a:r>
              <a:rPr lang="en-US" dirty="0" smtClean="0"/>
              <a:t>5- </a:t>
            </a:r>
            <a:r>
              <a:rPr lang="en-US" dirty="0" err="1" smtClean="0"/>
              <a:t>Bruns</a:t>
            </a:r>
            <a:r>
              <a:rPr lang="en-US" dirty="0" smtClean="0"/>
              <a:t> nests </a:t>
            </a:r>
            <a:endParaRPr lang="ar-EG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3387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    6- Cystitis </a:t>
            </a:r>
            <a:r>
              <a:rPr lang="en-US" sz="3200" dirty="0" err="1" smtClean="0"/>
              <a:t>cystica</a:t>
            </a:r>
            <a:endParaRPr lang="ar-EG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525963"/>
          </a:xfrm>
        </p:spPr>
        <p:txBody>
          <a:bodyPr/>
          <a:lstStyle/>
          <a:p>
            <a:pPr algn="l" rtl="0"/>
            <a:r>
              <a:rPr lang="en-US" dirty="0" smtClean="0"/>
              <a:t>7- Cystitis </a:t>
            </a:r>
            <a:r>
              <a:rPr lang="en-US" dirty="0" err="1" smtClean="0"/>
              <a:t>glandularis</a:t>
            </a:r>
            <a:endParaRPr lang="en-US" dirty="0" smtClean="0"/>
          </a:p>
          <a:p>
            <a:pPr algn="l" rtl="0"/>
            <a:r>
              <a:rPr lang="en-US" dirty="0" smtClean="0"/>
              <a:t>8- </a:t>
            </a:r>
            <a:r>
              <a:rPr lang="en-US" dirty="0" err="1" smtClean="0"/>
              <a:t>Squamous</a:t>
            </a:r>
            <a:r>
              <a:rPr lang="en-US" dirty="0" smtClean="0"/>
              <a:t> </a:t>
            </a:r>
            <a:r>
              <a:rPr lang="en-US" dirty="0" err="1" smtClean="0"/>
              <a:t>metaplasia</a:t>
            </a:r>
            <a:r>
              <a:rPr lang="en-US" dirty="0" smtClean="0"/>
              <a:t> and </a:t>
            </a:r>
            <a:r>
              <a:rPr lang="en-US" dirty="0" err="1" smtClean="0"/>
              <a:t>leukoplakia</a:t>
            </a:r>
            <a:endParaRPr lang="en-US" dirty="0" smtClean="0"/>
          </a:p>
          <a:p>
            <a:pPr algn="l" rtl="0"/>
            <a:r>
              <a:rPr lang="en-US" dirty="0" smtClean="0"/>
              <a:t>9- Dysplasia and carcinoma in situ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1177" y="108022"/>
            <a:ext cx="8153271" cy="656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Complication of </a:t>
            </a:r>
            <a:r>
              <a:rPr lang="en-US" dirty="0" err="1" smtClean="0"/>
              <a:t>bilharzial</a:t>
            </a:r>
            <a:r>
              <a:rPr lang="en-US" dirty="0" smtClean="0"/>
              <a:t> cystitis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1- </a:t>
            </a:r>
            <a:r>
              <a:rPr lang="en-US" dirty="0" err="1" smtClean="0"/>
              <a:t>Hematuria</a:t>
            </a:r>
            <a:endParaRPr lang="en-US" dirty="0" smtClean="0"/>
          </a:p>
          <a:p>
            <a:pPr algn="l" rtl="0"/>
            <a:r>
              <a:rPr lang="en-US" dirty="0" smtClean="0"/>
              <a:t>2- Secondary bacterial infection causing:</a:t>
            </a:r>
          </a:p>
          <a:p>
            <a:pPr algn="l" rtl="0"/>
            <a:r>
              <a:rPr lang="en-US" dirty="0"/>
              <a:t> </a:t>
            </a:r>
            <a:r>
              <a:rPr lang="en-US" dirty="0" smtClean="0"/>
              <a:t> - stones                                 - Fistula</a:t>
            </a:r>
          </a:p>
          <a:p>
            <a:pPr algn="l" rtl="0"/>
            <a:r>
              <a:rPr lang="en-US" dirty="0" smtClean="0"/>
              <a:t>3- Bladder neck obstruction by fibrosis leading to: </a:t>
            </a:r>
          </a:p>
          <a:p>
            <a:pPr algn="l" rtl="0"/>
            <a:r>
              <a:rPr lang="en-US" dirty="0"/>
              <a:t> </a:t>
            </a:r>
            <a:r>
              <a:rPr lang="en-US" dirty="0" smtClean="0"/>
              <a:t> - Hypertrophy and dilatation of the bladder</a:t>
            </a:r>
          </a:p>
          <a:p>
            <a:pPr algn="l" rtl="0"/>
            <a:r>
              <a:rPr lang="en-US" dirty="0"/>
              <a:t> </a:t>
            </a:r>
            <a:r>
              <a:rPr lang="en-US" dirty="0" smtClean="0"/>
              <a:t> - Bilateral </a:t>
            </a:r>
            <a:r>
              <a:rPr lang="en-US" dirty="0" err="1" smtClean="0"/>
              <a:t>hydroureter</a:t>
            </a:r>
            <a:r>
              <a:rPr lang="en-US" dirty="0" smtClean="0"/>
              <a:t> and bilateral </a:t>
            </a:r>
            <a:r>
              <a:rPr lang="en-US" dirty="0" err="1" smtClean="0"/>
              <a:t>hydronephrosis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4- Chronic renal failure</a:t>
            </a:r>
          </a:p>
          <a:p>
            <a:pPr algn="l" rtl="0"/>
            <a:r>
              <a:rPr lang="en-US" dirty="0" smtClean="0"/>
              <a:t>5- Carcinoma of the urinary bladder</a:t>
            </a:r>
            <a:endParaRPr lang="ar-E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Toxaemia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Definition: circulation of bacterial toxins in the blood, toxins may be:</a:t>
            </a:r>
          </a:p>
          <a:p>
            <a:pPr algn="l" rtl="0"/>
            <a:r>
              <a:rPr lang="en-US" dirty="0" err="1" smtClean="0"/>
              <a:t>Exotoxins</a:t>
            </a:r>
            <a:r>
              <a:rPr lang="en-US" dirty="0" smtClean="0"/>
              <a:t> from gram +</a:t>
            </a:r>
            <a:r>
              <a:rPr lang="en-US" dirty="0" err="1" smtClean="0"/>
              <a:t>ve</a:t>
            </a:r>
            <a:r>
              <a:rPr lang="en-US" dirty="0" smtClean="0"/>
              <a:t> bacteria as diphtheria bacilli,  cholera</a:t>
            </a:r>
          </a:p>
          <a:p>
            <a:pPr algn="l" rtl="0"/>
            <a:r>
              <a:rPr lang="en-US" dirty="0" err="1" smtClean="0"/>
              <a:t>Endotoxins</a:t>
            </a:r>
            <a:r>
              <a:rPr lang="en-US" dirty="0" smtClean="0"/>
              <a:t> from bodies of dead gram –</a:t>
            </a:r>
            <a:r>
              <a:rPr lang="en-US" dirty="0" err="1" smtClean="0"/>
              <a:t>ve</a:t>
            </a:r>
            <a:r>
              <a:rPr lang="en-US" dirty="0" smtClean="0"/>
              <a:t> bacteria as </a:t>
            </a:r>
            <a:r>
              <a:rPr lang="en-US" dirty="0" err="1" smtClean="0"/>
              <a:t>thoid</a:t>
            </a:r>
            <a:r>
              <a:rPr lang="en-US" dirty="0" smtClean="0"/>
              <a:t> bacilli   </a:t>
            </a:r>
            <a:endParaRPr lang="ar-EG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2649686"/>
            <a:ext cx="446449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5400" dirty="0" smtClean="0"/>
              <a:t>Thank you</a:t>
            </a:r>
            <a:endParaRPr lang="ar-EG"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err="1" smtClean="0"/>
              <a:t>Bacteremia</a:t>
            </a:r>
            <a:endParaRPr lang="ar-EG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9381"/>
            <a:ext cx="8229600" cy="4525963"/>
          </a:xfrm>
        </p:spPr>
        <p:txBody>
          <a:bodyPr/>
          <a:lstStyle/>
          <a:p>
            <a:pPr algn="l" rtl="0"/>
            <a:r>
              <a:rPr lang="en-US" dirty="0" smtClean="0"/>
              <a:t>Definition: transient presence of small number of bacteria in the blood stream</a:t>
            </a:r>
          </a:p>
          <a:p>
            <a:pPr algn="l" rtl="0"/>
            <a:endParaRPr lang="en-US" dirty="0"/>
          </a:p>
          <a:p>
            <a:pPr algn="l" rtl="0">
              <a:buNone/>
            </a:pPr>
            <a:r>
              <a:rPr lang="en-US" b="1" dirty="0" smtClean="0"/>
              <a:t>Septicemia</a:t>
            </a:r>
          </a:p>
          <a:p>
            <a:pPr algn="l" rtl="0"/>
            <a:r>
              <a:rPr lang="en-US" dirty="0" smtClean="0"/>
              <a:t>Definition: large number of virulent bacteria and its toxins circulate and multiplies in the blood </a:t>
            </a:r>
          </a:p>
          <a:p>
            <a:pPr algn="l" rtl="0"/>
            <a:endParaRPr lang="ar-E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 </a:t>
            </a:r>
            <a:r>
              <a:rPr lang="en-US" sz="3200" b="1" dirty="0" smtClean="0"/>
              <a:t>Pyemia</a:t>
            </a:r>
            <a:endParaRPr lang="ar-EG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9421"/>
            <a:ext cx="8229600" cy="4525963"/>
          </a:xfrm>
        </p:spPr>
        <p:txBody>
          <a:bodyPr/>
          <a:lstStyle/>
          <a:p>
            <a:pPr algn="l" rtl="0"/>
            <a:r>
              <a:rPr lang="en-US" dirty="0" smtClean="0"/>
              <a:t>Definition: circulation of septic emboli lead to development of multiple small abscesses (</a:t>
            </a:r>
            <a:r>
              <a:rPr lang="en-US" dirty="0" err="1" smtClean="0"/>
              <a:t>pyemic</a:t>
            </a:r>
            <a:r>
              <a:rPr lang="en-US" dirty="0" smtClean="0"/>
              <a:t> abscesses) in one or more organs </a:t>
            </a:r>
            <a:endParaRPr lang="ar-E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TUBERCULOSIS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Definition: a chronic </a:t>
            </a:r>
            <a:r>
              <a:rPr lang="en-US" dirty="0" err="1" smtClean="0"/>
              <a:t>granulomatous</a:t>
            </a:r>
            <a:r>
              <a:rPr lang="en-US" dirty="0" smtClean="0"/>
              <a:t> inflammation caused by mycobacterium tuberculosis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Mode of infection:</a:t>
            </a:r>
          </a:p>
          <a:p>
            <a:pPr algn="l" rtl="0">
              <a:buNone/>
            </a:pPr>
            <a:r>
              <a:rPr lang="en-US" dirty="0" smtClean="0"/>
              <a:t>1- Inhalation</a:t>
            </a:r>
          </a:p>
          <a:p>
            <a:pPr algn="l" rtl="0">
              <a:buNone/>
            </a:pPr>
            <a:r>
              <a:rPr lang="en-US" dirty="0" smtClean="0"/>
              <a:t>2- Ingestion</a:t>
            </a:r>
          </a:p>
          <a:p>
            <a:pPr algn="l" rtl="0">
              <a:buNone/>
            </a:pPr>
            <a:r>
              <a:rPr lang="en-US" dirty="0" smtClean="0"/>
              <a:t>3- Skin inoculation </a:t>
            </a:r>
            <a:endParaRPr lang="ar-E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Types of T.B infection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1- Primary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2-Secondary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Primary TB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Definition: infection by TB bacilli for the first time</a:t>
            </a:r>
          </a:p>
          <a:p>
            <a:pPr algn="l" rtl="0"/>
            <a:r>
              <a:rPr lang="en-US" dirty="0" smtClean="0"/>
              <a:t>Sites: lung, tonsils, intestine and skin </a:t>
            </a:r>
          </a:p>
          <a:p>
            <a:pPr algn="l" rtl="0"/>
            <a:r>
              <a:rPr lang="en-US" dirty="0" smtClean="0"/>
              <a:t>Characterized by primary complex:</a:t>
            </a:r>
          </a:p>
          <a:p>
            <a:pPr algn="l" rtl="0"/>
            <a:r>
              <a:rPr lang="en-US" dirty="0" smtClean="0"/>
              <a:t>1- </a:t>
            </a:r>
            <a:r>
              <a:rPr lang="en-US" dirty="0" err="1" smtClean="0"/>
              <a:t>Ghons</a:t>
            </a:r>
            <a:r>
              <a:rPr lang="en-US" dirty="0" smtClean="0"/>
              <a:t> focus</a:t>
            </a:r>
          </a:p>
          <a:p>
            <a:pPr algn="l" rtl="0"/>
            <a:r>
              <a:rPr lang="en-US" dirty="0" smtClean="0"/>
              <a:t>2- TB </a:t>
            </a:r>
            <a:r>
              <a:rPr lang="en-US" dirty="0" err="1" smtClean="0"/>
              <a:t>lymphangitis</a:t>
            </a:r>
            <a:endParaRPr lang="en-US" dirty="0"/>
          </a:p>
          <a:p>
            <a:pPr algn="l" rtl="0"/>
            <a:r>
              <a:rPr lang="en-US" dirty="0" smtClean="0"/>
              <a:t>3- TB lymphadenitis  </a:t>
            </a:r>
            <a:endParaRPr lang="ar-E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 smtClean="0"/>
              <a:t>Secondary TB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Occur in previously sensitized host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Mode of infection:</a:t>
            </a:r>
          </a:p>
          <a:p>
            <a:pPr algn="l" rtl="0"/>
            <a:r>
              <a:rPr lang="en-US" dirty="0" smtClean="0"/>
              <a:t>Endogenous from reactivation of a dormant primary lesion</a:t>
            </a:r>
          </a:p>
          <a:p>
            <a:pPr algn="l" rtl="0"/>
            <a:r>
              <a:rPr lang="en-US" dirty="0" smtClean="0"/>
              <a:t>Exogenous when TB bacilli enter the body for the second time </a:t>
            </a:r>
            <a:endParaRPr lang="ar-E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ar-EG" dirty="0" smtClean="0"/>
              <a:t> </a:t>
            </a:r>
            <a:r>
              <a:rPr lang="en-US" dirty="0" smtClean="0"/>
              <a:t>PULMONARY TUBERCULOSIS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 smtClean="0"/>
              <a:t>Primary pulmonary TB</a:t>
            </a:r>
          </a:p>
          <a:p>
            <a:pPr algn="l" rtl="0"/>
            <a:r>
              <a:rPr lang="en-US" dirty="0" smtClean="0"/>
              <a:t>Is characterized by:</a:t>
            </a:r>
          </a:p>
          <a:p>
            <a:pPr algn="l" rtl="0"/>
            <a:r>
              <a:rPr lang="en-US" dirty="0" smtClean="0"/>
              <a:t>1- Occur in previously unexposed patient</a:t>
            </a:r>
          </a:p>
          <a:p>
            <a:pPr algn="l" rtl="0"/>
            <a:r>
              <a:rPr lang="en-US" dirty="0" smtClean="0"/>
              <a:t>2- Occurs mainly in children </a:t>
            </a:r>
          </a:p>
          <a:p>
            <a:pPr algn="l" rtl="0"/>
            <a:r>
              <a:rPr lang="en-US" dirty="0" smtClean="0"/>
              <a:t>3- Infection is by inhalation</a:t>
            </a:r>
          </a:p>
          <a:p>
            <a:pPr algn="l" rtl="0"/>
            <a:r>
              <a:rPr lang="en-US" dirty="0" smtClean="0"/>
              <a:t>4- Infection is usually </a:t>
            </a:r>
            <a:r>
              <a:rPr lang="en-US" dirty="0" err="1" smtClean="0"/>
              <a:t>subpleural</a:t>
            </a:r>
            <a:endParaRPr lang="en-US" dirty="0" smtClean="0"/>
          </a:p>
          <a:p>
            <a:pPr algn="l" rtl="0"/>
            <a:r>
              <a:rPr lang="en-US" dirty="0" smtClean="0"/>
              <a:t>5- With the primary complex </a:t>
            </a:r>
          </a:p>
          <a:p>
            <a:pPr algn="l" rtl="0"/>
            <a:endParaRPr lang="ar-EG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708</TotalTime>
  <Words>512</Words>
  <Application>Microsoft Office PowerPoint</Application>
  <PresentationFormat>On-screen Show (4:3)</PresentationFormat>
  <Paragraphs>99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INFECTIOUS DISEASES</vt:lpstr>
      <vt:lpstr>Toxaemia</vt:lpstr>
      <vt:lpstr>Bacteremia</vt:lpstr>
      <vt:lpstr> Pyemia</vt:lpstr>
      <vt:lpstr>TUBERCULOSIS</vt:lpstr>
      <vt:lpstr>Types of T.B infection</vt:lpstr>
      <vt:lpstr>Primary TB</vt:lpstr>
      <vt:lpstr>Secondary TB</vt:lpstr>
      <vt:lpstr> PULMONARY TUBERCULOSIS</vt:lpstr>
      <vt:lpstr>Fate of primary pulmonary complex</vt:lpstr>
      <vt:lpstr>Secondary pulmonary tuberculosis</vt:lpstr>
      <vt:lpstr>Course of the disease</vt:lpstr>
      <vt:lpstr>Complication of pulmonary tuberculosis</vt:lpstr>
      <vt:lpstr>BILHARZIASIS (Shistosomiasis)</vt:lpstr>
      <vt:lpstr>Bilharziasis of the urinary bladder</vt:lpstr>
      <vt:lpstr>    6- Cystitis cystica</vt:lpstr>
      <vt:lpstr>Slide 17</vt:lpstr>
      <vt:lpstr>Complication of bilharzial cystitis</vt:lpstr>
      <vt:lpstr>Slide 19</vt:lpstr>
      <vt:lpstr>Slide 20</vt:lpstr>
    </vt:vector>
  </TitlesOfParts>
  <Company>elshady_2018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INFECTIOUS DISEASES</dc:title>
  <dc:creator>PC_2018</dc:creator>
  <cp:lastModifiedBy>PC_2018</cp:lastModifiedBy>
  <cp:revision>35</cp:revision>
  <dcterms:created xsi:type="dcterms:W3CDTF">2020-04-04T13:06:23Z</dcterms:created>
  <dcterms:modified xsi:type="dcterms:W3CDTF">2020-04-05T00:54:51Z</dcterms:modified>
</cp:coreProperties>
</file>