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media/image1.jpeg" ContentType="image/jpeg"/>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media/image5.jpeg" ContentType="image/jpeg"/>
  <Override PartName="/ppt/media/image6.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18" name="Shape 1318"/>
          <p:cNvSpPr/>
          <p:nvPr>
            <p:ph type="sldImg"/>
          </p:nvPr>
        </p:nvSpPr>
        <p:spPr>
          <a:xfrm>
            <a:off x="1143000" y="685800"/>
            <a:ext cx="4572000" cy="3429000"/>
          </a:xfrm>
          <a:prstGeom prst="rect">
            <a:avLst/>
          </a:prstGeom>
        </p:spPr>
        <p:txBody>
          <a:bodyPr/>
          <a:lstStyle/>
          <a:p>
            <a:pPr/>
          </a:p>
        </p:txBody>
      </p:sp>
      <p:sp>
        <p:nvSpPr>
          <p:cNvPr id="1319" name="Shape 13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1" name="Shape 1431"/>
          <p:cNvSpPr/>
          <p:nvPr>
            <p:ph type="sldImg"/>
          </p:nvPr>
        </p:nvSpPr>
        <p:spPr>
          <a:prstGeom prst="rect">
            <a:avLst/>
          </a:prstGeom>
        </p:spPr>
        <p:txBody>
          <a:bodyPr/>
          <a:lstStyle/>
          <a:p>
            <a:pPr/>
          </a:p>
        </p:txBody>
      </p:sp>
      <p:sp>
        <p:nvSpPr>
          <p:cNvPr id="1432" name="Shape 1432"/>
          <p:cNvSpPr/>
          <p:nvPr>
            <p:ph type="body" sz="quarter" idx="1"/>
          </p:nvPr>
        </p:nvSpPr>
        <p:spPr>
          <a:prstGeom prst="rect">
            <a:avLst/>
          </a:prstGeom>
        </p:spPr>
        <p:txBody>
          <a:bodyPr/>
          <a:lstStyle/>
          <a:p>
            <a:pPr/>
            <a:r>
              <a:t>MONA</a:t>
            </a:r>
          </a:p>
          <a:p>
            <a:pPr/>
            <a:r>
              <a:t>Morphine</a:t>
            </a:r>
          </a:p>
          <a:p>
            <a:pPr/>
            <a:r>
              <a:t>Oxygen</a:t>
            </a:r>
          </a:p>
          <a:p>
            <a:pPr/>
            <a:r>
              <a:t>Nitroglycerine</a:t>
            </a:r>
          </a:p>
          <a:p>
            <a:pPr/>
            <a:r>
              <a:t>Aspirine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2" name="Shape 1452"/>
          <p:cNvSpPr/>
          <p:nvPr>
            <p:ph type="sldImg"/>
          </p:nvPr>
        </p:nvSpPr>
        <p:spPr>
          <a:prstGeom prst="rect">
            <a:avLst/>
          </a:prstGeom>
        </p:spPr>
        <p:txBody>
          <a:bodyPr/>
          <a:lstStyle/>
          <a:p>
            <a:pPr/>
          </a:p>
        </p:txBody>
      </p:sp>
      <p:sp>
        <p:nvSpPr>
          <p:cNvPr id="1453" name="Shape 1453"/>
          <p:cNvSpPr/>
          <p:nvPr>
            <p:ph type="body" sz="quarter" idx="1"/>
          </p:nvPr>
        </p:nvSpPr>
        <p:spPr>
          <a:prstGeom prst="rect">
            <a:avLst/>
          </a:prstGeom>
        </p:spPr>
        <p:txBody>
          <a:bodyPr/>
          <a:lstStyle/>
          <a:p>
            <a:pPr/>
            <a:r>
              <a:t>So, what are the options for a patient with significant CAD?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07"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108"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09"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083"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1084"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1085"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1086"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1087"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094"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1095"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1096"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1097"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1098"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105"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1106"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1107"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1108"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1109"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16"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1117"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118"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25"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32"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1133"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134"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41"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1142"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143"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50"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1151"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152"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59"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1160"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161"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68"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116"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17"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118"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1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75"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1176"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177"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84"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1185"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186"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93"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1194"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195"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202"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1203"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204"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1211"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212"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1213"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1214"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1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1221"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222"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1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1229"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230"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1231"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1232"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1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1239"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240"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1241"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1242"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1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1249"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250"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1251"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1252"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1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1259"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260"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1261"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1262"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26" name="pills2" descr="pills2"/>
          <p:cNvPicPr>
            <a:picLocks noChangeAspect="1"/>
          </p:cNvPicPr>
          <p:nvPr/>
        </p:nvPicPr>
        <p:blipFill>
          <a:blip r:embed="rId2">
            <a:extLst/>
          </a:blip>
          <a:srcRect l="0" t="0" r="0" b="6269"/>
          <a:stretch>
            <a:fillRect/>
          </a:stretch>
        </p:blipFill>
        <p:spPr>
          <a:xfrm>
            <a:off x="0" y="0"/>
            <a:ext cx="9144000" cy="6858001"/>
          </a:xfrm>
          <a:prstGeom prst="rect">
            <a:avLst/>
          </a:prstGeom>
          <a:ln w="12700">
            <a:miter lim="400000"/>
          </a:ln>
        </p:spPr>
      </p:pic>
      <p:sp>
        <p:nvSpPr>
          <p:cNvPr id="127"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128"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129"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130"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1269"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270"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1271"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1272"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1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1279"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280"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1281"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1282"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1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1289"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290"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1291"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1292"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1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1299"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300"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1301"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1302"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1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1309"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310"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1311"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1312"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37"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138"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139"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46"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147"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148"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149"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150"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57"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158"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159"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66"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167"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168"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169"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170"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77"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178"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179"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180"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181"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88"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189"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190"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191"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192"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99"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200"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201"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202"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203"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20"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21"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22"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23"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210"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211"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212"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213"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214"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221"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222"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223"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224"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225"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232"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233"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234"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235"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236"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243"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244"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245"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246"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247"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54"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61"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262"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63"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70"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271"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72"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79"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280"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81"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88"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289"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90"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97"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298"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99"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1"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32"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06"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307"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08"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15"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316"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17"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24"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325"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26"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33"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334"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35"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42"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343"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44"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51"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352"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53"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60"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67"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368"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69"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76"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377"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78"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85"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386"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87"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0"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41"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94"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395"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96"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03"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404"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405"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12"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413"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414"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21"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422"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423"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30"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431"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432"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39"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440"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441"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gradFill flip="none" rotWithShape="1">
          <a:gsLst>
            <a:gs pos="0">
              <a:srgbClr val="5A77A9"/>
            </a:gs>
            <a:gs pos="35000">
              <a:srgbClr val="000000"/>
            </a:gs>
            <a:gs pos="100000">
              <a:srgbClr val="000000"/>
            </a:gs>
          </a:gsLst>
          <a:lin ang="16200000" scaled="0"/>
        </a:gradFill>
      </p:bgPr>
    </p:bg>
    <p:spTree>
      <p:nvGrpSpPr>
        <p:cNvPr id="1" name=""/>
        <p:cNvGrpSpPr/>
        <p:nvPr/>
      </p:nvGrpSpPr>
      <p:grpSpPr>
        <a:xfrm>
          <a:off x="0" y="0"/>
          <a:ext cx="0" cy="0"/>
          <a:chOff x="0" y="0"/>
          <a:chExt cx="0" cy="0"/>
        </a:xfrm>
      </p:grpSpPr>
      <p:sp>
        <p:nvSpPr>
          <p:cNvPr id="448" name="Rectangle"/>
          <p:cNvSpPr/>
          <p:nvPr/>
        </p:nvSpPr>
        <p:spPr>
          <a:xfrm>
            <a:off x="0" y="0"/>
            <a:ext cx="365125" cy="6854825"/>
          </a:xfrm>
          <a:prstGeom prst="rect">
            <a:avLst/>
          </a:prstGeom>
          <a:solidFill>
            <a:srgbClr val="FFFFF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49" name="Rectangle"/>
          <p:cNvSpPr/>
          <p:nvPr/>
        </p:nvSpPr>
        <p:spPr>
          <a:xfrm>
            <a:off x="309562" y="681037"/>
            <a:ext cx="46039"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50" name="Rectangle"/>
          <p:cNvSpPr/>
          <p:nvPr/>
        </p:nvSpPr>
        <p:spPr>
          <a:xfrm>
            <a:off x="268287" y="681037"/>
            <a:ext cx="28576"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51" name="Rectangle"/>
          <p:cNvSpPr/>
          <p:nvPr/>
        </p:nvSpPr>
        <p:spPr>
          <a:xfrm>
            <a:off x="247650" y="681037"/>
            <a:ext cx="12700"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52" name="Rectangle"/>
          <p:cNvSpPr/>
          <p:nvPr/>
        </p:nvSpPr>
        <p:spPr>
          <a:xfrm>
            <a:off x="219868" y="681037"/>
            <a:ext cx="12701"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53" name="Rectangle"/>
          <p:cNvSpPr/>
          <p:nvPr/>
        </p:nvSpPr>
        <p:spPr>
          <a:xfrm>
            <a:off x="255587" y="5046662"/>
            <a:ext cx="73026" cy="1692276"/>
          </a:xfrm>
          <a:prstGeom prst="rect">
            <a:avLst/>
          </a:prstGeom>
          <a:solidFill>
            <a:srgbClr val="EA157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54" name="Rectangle"/>
          <p:cNvSpPr/>
          <p:nvPr/>
        </p:nvSpPr>
        <p:spPr>
          <a:xfrm>
            <a:off x="255587" y="4797425"/>
            <a:ext cx="73026" cy="228600"/>
          </a:xfrm>
          <a:prstGeom prst="rect">
            <a:avLst/>
          </a:prstGeom>
          <a:solidFill>
            <a:srgbClr val="FEB80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55" name="Rectangle"/>
          <p:cNvSpPr/>
          <p:nvPr/>
        </p:nvSpPr>
        <p:spPr>
          <a:xfrm>
            <a:off x="255587" y="4637087"/>
            <a:ext cx="73026" cy="138113"/>
          </a:xfrm>
          <a:prstGeom prst="rect">
            <a:avLst/>
          </a:prstGeom>
          <a:solidFill>
            <a:srgbClr val="4E5B6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56" name="Square"/>
          <p:cNvSpPr/>
          <p:nvPr/>
        </p:nvSpPr>
        <p:spPr>
          <a:xfrm>
            <a:off x="255587" y="4541837"/>
            <a:ext cx="73026" cy="74613"/>
          </a:xfrm>
          <a:prstGeom prst="rect">
            <a:avLst/>
          </a:prstGeom>
          <a:solidFill>
            <a:srgbClr val="EA157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57" name="Title Text"/>
          <p:cNvSpPr txBox="1"/>
          <p:nvPr>
            <p:ph type="title"/>
          </p:nvPr>
        </p:nvSpPr>
        <p:spPr>
          <a:xfrm>
            <a:off x="914400" y="512762"/>
            <a:ext cx="7772400" cy="914401"/>
          </a:xfrm>
          <a:prstGeom prst="rect">
            <a:avLst/>
          </a:prstGeom>
        </p:spPr>
        <p:txBody>
          <a:bodyPr anchor="t"/>
          <a:lstStyle>
            <a:lvl1pPr algn="l">
              <a:defRPr sz="4000">
                <a:solidFill>
                  <a:srgbClr val="C1EEFF"/>
                </a:solidFill>
                <a:latin typeface="Consolas"/>
                <a:ea typeface="Consolas"/>
                <a:cs typeface="Consolas"/>
                <a:sym typeface="Consolas"/>
              </a:defRPr>
            </a:lvl1pPr>
          </a:lstStyle>
          <a:p>
            <a:pPr/>
            <a:r>
              <a:t>Title Text</a:t>
            </a:r>
          </a:p>
        </p:txBody>
      </p:sp>
      <p:sp>
        <p:nvSpPr>
          <p:cNvPr id="458" name="Body Level One…"/>
          <p:cNvSpPr txBox="1"/>
          <p:nvPr>
            <p:ph type="body" idx="1"/>
          </p:nvPr>
        </p:nvSpPr>
        <p:spPr>
          <a:xfrm>
            <a:off x="914400" y="1784350"/>
            <a:ext cx="7772400" cy="4572000"/>
          </a:xfrm>
          <a:prstGeom prst="rect">
            <a:avLst/>
          </a:prstGeom>
        </p:spPr>
        <p:txBody>
          <a:bodyPr/>
          <a:lstStyle>
            <a:lvl1pPr marL="411162">
              <a:buClr>
                <a:srgbClr val="D6ECFF"/>
              </a:buClr>
              <a:buSzPct val="95000"/>
              <a:buChar char="●"/>
              <a:defRPr sz="3000">
                <a:solidFill>
                  <a:srgbClr val="FFFFFF"/>
                </a:solidFill>
                <a:latin typeface="Corbel"/>
                <a:ea typeface="Corbel"/>
                <a:cs typeface="Corbel"/>
                <a:sym typeface="Corbel"/>
              </a:defRPr>
            </a:lvl1pPr>
            <a:lvl2pPr marL="783736" indent="-329711">
              <a:buClr>
                <a:srgbClr val="D6ECFF"/>
              </a:buClr>
              <a:buSzPct val="90000"/>
              <a:buChar char="▫"/>
              <a:defRPr sz="3000">
                <a:solidFill>
                  <a:srgbClr val="FFFFFF"/>
                </a:solidFill>
                <a:latin typeface="Corbel"/>
                <a:ea typeface="Corbel"/>
                <a:cs typeface="Corbel"/>
                <a:sym typeface="Corbel"/>
              </a:defRPr>
            </a:lvl2pPr>
            <a:lvl3pPr marL="1052512" indent="-285750">
              <a:buClr>
                <a:srgbClr val="D6ECFF"/>
              </a:buClr>
              <a:buChar char="◾"/>
              <a:defRPr sz="3000">
                <a:solidFill>
                  <a:srgbClr val="FFFFFF"/>
                </a:solidFill>
                <a:latin typeface="Corbel"/>
                <a:ea typeface="Corbel"/>
                <a:cs typeface="Corbel"/>
                <a:sym typeface="Corbel"/>
              </a:defRPr>
            </a:lvl3pPr>
            <a:lvl4pPr marL="1343602" indent="-311727">
              <a:buClr>
                <a:srgbClr val="D6ECFF"/>
              </a:buClr>
              <a:buChar char=""/>
              <a:defRPr sz="3000">
                <a:solidFill>
                  <a:srgbClr val="FFFFFF"/>
                </a:solidFill>
                <a:latin typeface="Corbel"/>
                <a:ea typeface="Corbel"/>
                <a:cs typeface="Corbel"/>
                <a:sym typeface="Corbel"/>
              </a:defRPr>
            </a:lvl4pPr>
            <a:lvl5pPr marL="1585912" indent="-314325">
              <a:buClr>
                <a:srgbClr val="D6ECFF"/>
              </a:buClr>
              <a:buChar char="●"/>
              <a:defRPr sz="3000">
                <a:solidFill>
                  <a:srgbClr val="FFFFFF"/>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459" name="Slide Number"/>
          <p:cNvSpPr txBox="1"/>
          <p:nvPr>
            <p:ph type="sldNum" sz="quarter" idx="2"/>
          </p:nvPr>
        </p:nvSpPr>
        <p:spPr>
          <a:xfrm>
            <a:off x="8610600" y="6431138"/>
            <a:ext cx="358413" cy="350662"/>
          </a:xfrm>
          <a:prstGeom prst="rect">
            <a:avLst/>
          </a:prstGeom>
        </p:spPr>
        <p:txBody>
          <a:bodyPr anchor="b"/>
          <a:lstStyle>
            <a:lvl1pPr algn="l">
              <a:defRPr sz="18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gradFill flip="none" rotWithShape="1">
          <a:gsLst>
            <a:gs pos="0">
              <a:srgbClr val="5A77A9"/>
            </a:gs>
            <a:gs pos="35000">
              <a:srgbClr val="000000"/>
            </a:gs>
            <a:gs pos="100000">
              <a:srgbClr val="000000"/>
            </a:gs>
          </a:gsLst>
          <a:lin ang="16200000" scaled="0"/>
        </a:gradFill>
      </p:bgPr>
    </p:bg>
    <p:spTree>
      <p:nvGrpSpPr>
        <p:cNvPr id="1" name=""/>
        <p:cNvGrpSpPr/>
        <p:nvPr/>
      </p:nvGrpSpPr>
      <p:grpSpPr>
        <a:xfrm>
          <a:off x="0" y="0"/>
          <a:ext cx="0" cy="0"/>
          <a:chOff x="0" y="0"/>
          <a:chExt cx="0" cy="0"/>
        </a:xfrm>
      </p:grpSpPr>
      <p:sp>
        <p:nvSpPr>
          <p:cNvPr id="466" name="Rectangle"/>
          <p:cNvSpPr/>
          <p:nvPr/>
        </p:nvSpPr>
        <p:spPr>
          <a:xfrm>
            <a:off x="0" y="0"/>
            <a:ext cx="365125" cy="6854825"/>
          </a:xfrm>
          <a:prstGeom prst="rect">
            <a:avLst/>
          </a:prstGeom>
          <a:solidFill>
            <a:srgbClr val="FFFFF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67" name="Rectangle"/>
          <p:cNvSpPr/>
          <p:nvPr/>
        </p:nvSpPr>
        <p:spPr>
          <a:xfrm>
            <a:off x="255587" y="5046662"/>
            <a:ext cx="73026" cy="1692276"/>
          </a:xfrm>
          <a:prstGeom prst="rect">
            <a:avLst/>
          </a:prstGeom>
          <a:solidFill>
            <a:srgbClr val="EA157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68" name="Rectangle"/>
          <p:cNvSpPr/>
          <p:nvPr/>
        </p:nvSpPr>
        <p:spPr>
          <a:xfrm>
            <a:off x="255587" y="4797425"/>
            <a:ext cx="73026" cy="228600"/>
          </a:xfrm>
          <a:prstGeom prst="rect">
            <a:avLst/>
          </a:prstGeom>
          <a:solidFill>
            <a:srgbClr val="FEB80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69" name="Rectangle"/>
          <p:cNvSpPr/>
          <p:nvPr/>
        </p:nvSpPr>
        <p:spPr>
          <a:xfrm>
            <a:off x="255587" y="4637087"/>
            <a:ext cx="73026" cy="138113"/>
          </a:xfrm>
          <a:prstGeom prst="rect">
            <a:avLst/>
          </a:prstGeom>
          <a:solidFill>
            <a:srgbClr val="4E5B6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70" name="Square"/>
          <p:cNvSpPr/>
          <p:nvPr/>
        </p:nvSpPr>
        <p:spPr>
          <a:xfrm>
            <a:off x="255587" y="4541837"/>
            <a:ext cx="73026" cy="74613"/>
          </a:xfrm>
          <a:prstGeom prst="rect">
            <a:avLst/>
          </a:prstGeom>
          <a:solidFill>
            <a:srgbClr val="EA157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71" name="Rectangle"/>
          <p:cNvSpPr/>
          <p:nvPr/>
        </p:nvSpPr>
        <p:spPr>
          <a:xfrm>
            <a:off x="309562" y="681037"/>
            <a:ext cx="46039"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72" name="Rectangle"/>
          <p:cNvSpPr/>
          <p:nvPr/>
        </p:nvSpPr>
        <p:spPr>
          <a:xfrm>
            <a:off x="268287" y="681037"/>
            <a:ext cx="28576"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73" name="Rectangle"/>
          <p:cNvSpPr/>
          <p:nvPr/>
        </p:nvSpPr>
        <p:spPr>
          <a:xfrm>
            <a:off x="247650" y="681037"/>
            <a:ext cx="12700"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74" name="Rectangle"/>
          <p:cNvSpPr/>
          <p:nvPr/>
        </p:nvSpPr>
        <p:spPr>
          <a:xfrm>
            <a:off x="219868" y="681037"/>
            <a:ext cx="12701"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75" name="Slide Number"/>
          <p:cNvSpPr txBox="1"/>
          <p:nvPr>
            <p:ph type="sldNum" sz="quarter" idx="2"/>
          </p:nvPr>
        </p:nvSpPr>
        <p:spPr>
          <a:xfrm>
            <a:off x="8610600" y="6431138"/>
            <a:ext cx="358413" cy="350662"/>
          </a:xfrm>
          <a:prstGeom prst="rect">
            <a:avLst/>
          </a:prstGeom>
        </p:spPr>
        <p:txBody>
          <a:bodyPr anchor="b"/>
          <a:lstStyle>
            <a:lvl1pPr algn="l">
              <a:defRPr sz="18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gradFill flip="none" rotWithShape="1">
          <a:gsLst>
            <a:gs pos="0">
              <a:srgbClr val="5A77A9"/>
            </a:gs>
            <a:gs pos="35000">
              <a:srgbClr val="000000"/>
            </a:gs>
            <a:gs pos="100000">
              <a:srgbClr val="000000"/>
            </a:gs>
          </a:gsLst>
          <a:lin ang="16200000" scaled="0"/>
        </a:gradFill>
      </p:bgPr>
    </p:bg>
    <p:spTree>
      <p:nvGrpSpPr>
        <p:cNvPr id="1" name=""/>
        <p:cNvGrpSpPr/>
        <p:nvPr/>
      </p:nvGrpSpPr>
      <p:grpSpPr>
        <a:xfrm>
          <a:off x="0" y="0"/>
          <a:ext cx="0" cy="0"/>
          <a:chOff x="0" y="0"/>
          <a:chExt cx="0" cy="0"/>
        </a:xfrm>
      </p:grpSpPr>
      <p:sp>
        <p:nvSpPr>
          <p:cNvPr id="482" name="Rectangle"/>
          <p:cNvSpPr/>
          <p:nvPr/>
        </p:nvSpPr>
        <p:spPr>
          <a:xfrm>
            <a:off x="0" y="0"/>
            <a:ext cx="365125" cy="6854825"/>
          </a:xfrm>
          <a:prstGeom prst="rect">
            <a:avLst/>
          </a:prstGeom>
          <a:solidFill>
            <a:srgbClr val="FFFFF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83" name="Rectangle"/>
          <p:cNvSpPr/>
          <p:nvPr/>
        </p:nvSpPr>
        <p:spPr>
          <a:xfrm>
            <a:off x="255587" y="5046662"/>
            <a:ext cx="73026" cy="1692276"/>
          </a:xfrm>
          <a:prstGeom prst="rect">
            <a:avLst/>
          </a:prstGeom>
          <a:solidFill>
            <a:srgbClr val="EA157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84" name="Rectangle"/>
          <p:cNvSpPr/>
          <p:nvPr/>
        </p:nvSpPr>
        <p:spPr>
          <a:xfrm>
            <a:off x="255587" y="4797425"/>
            <a:ext cx="73026" cy="228600"/>
          </a:xfrm>
          <a:prstGeom prst="rect">
            <a:avLst/>
          </a:prstGeom>
          <a:solidFill>
            <a:srgbClr val="FEB80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85" name="Rectangle"/>
          <p:cNvSpPr/>
          <p:nvPr/>
        </p:nvSpPr>
        <p:spPr>
          <a:xfrm>
            <a:off x="255587" y="4637087"/>
            <a:ext cx="73026" cy="138113"/>
          </a:xfrm>
          <a:prstGeom prst="rect">
            <a:avLst/>
          </a:prstGeom>
          <a:solidFill>
            <a:srgbClr val="4E5B6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86" name="Square"/>
          <p:cNvSpPr/>
          <p:nvPr/>
        </p:nvSpPr>
        <p:spPr>
          <a:xfrm>
            <a:off x="255587" y="4541837"/>
            <a:ext cx="73026" cy="74613"/>
          </a:xfrm>
          <a:prstGeom prst="rect">
            <a:avLst/>
          </a:prstGeom>
          <a:solidFill>
            <a:srgbClr val="EA157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87" name="Rectangle"/>
          <p:cNvSpPr/>
          <p:nvPr/>
        </p:nvSpPr>
        <p:spPr>
          <a:xfrm>
            <a:off x="309562" y="681037"/>
            <a:ext cx="46039"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88" name="Rectangle"/>
          <p:cNvSpPr/>
          <p:nvPr/>
        </p:nvSpPr>
        <p:spPr>
          <a:xfrm>
            <a:off x="268287" y="681037"/>
            <a:ext cx="28576"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89" name="Rectangle"/>
          <p:cNvSpPr/>
          <p:nvPr/>
        </p:nvSpPr>
        <p:spPr>
          <a:xfrm>
            <a:off x="247650" y="681037"/>
            <a:ext cx="12700"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90" name="Rectangle"/>
          <p:cNvSpPr/>
          <p:nvPr/>
        </p:nvSpPr>
        <p:spPr>
          <a:xfrm>
            <a:off x="219868" y="681037"/>
            <a:ext cx="12701"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491" name="Shape"/>
          <p:cNvSpPr/>
          <p:nvPr/>
        </p:nvSpPr>
        <p:spPr>
          <a:xfrm>
            <a:off x="4829175" y="2139950"/>
            <a:ext cx="4321175" cy="4724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684" y="9755"/>
                </a:lnTo>
                <a:lnTo>
                  <a:pt x="21600" y="0"/>
                </a:lnTo>
                <a:lnTo>
                  <a:pt x="21600" y="348"/>
                </a:lnTo>
                <a:lnTo>
                  <a:pt x="5874" y="9915"/>
                </a:lnTo>
                <a:lnTo>
                  <a:pt x="379" y="21600"/>
                </a:lnTo>
                <a:lnTo>
                  <a:pt x="0" y="21600"/>
                </a:lnTo>
                <a:close/>
              </a:path>
            </a:pathLst>
          </a:custGeom>
          <a:ln w="3175">
            <a:solidFill>
              <a:srgbClr val="EA157A">
                <a:alpha val="52940"/>
              </a:srgbClr>
            </a:solidFill>
          </a:ln>
        </p:spPr>
        <p:txBody>
          <a:bodyPr lIns="45719" rIns="45719"/>
          <a:lstStyle/>
          <a:p>
            <a:pPr>
              <a:defRPr>
                <a:solidFill>
                  <a:srgbClr val="FFFFFF"/>
                </a:solidFill>
              </a:defRPr>
            </a:pPr>
          </a:p>
        </p:txBody>
      </p:sp>
      <p:sp>
        <p:nvSpPr>
          <p:cNvPr id="492" name="Shape"/>
          <p:cNvSpPr/>
          <p:nvPr/>
        </p:nvSpPr>
        <p:spPr>
          <a:xfrm>
            <a:off x="374650" y="0"/>
            <a:ext cx="5513388" cy="66151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349"/>
                </a:moveTo>
                <a:lnTo>
                  <a:pt x="0" y="21600"/>
                </a:lnTo>
                <a:lnTo>
                  <a:pt x="21600" y="13814"/>
                </a:lnTo>
                <a:lnTo>
                  <a:pt x="17753" y="0"/>
                </a:lnTo>
                <a:lnTo>
                  <a:pt x="17458" y="0"/>
                </a:lnTo>
                <a:lnTo>
                  <a:pt x="21360" y="13704"/>
                </a:lnTo>
                <a:lnTo>
                  <a:pt x="0" y="21349"/>
                </a:lnTo>
                <a:close/>
              </a:path>
            </a:pathLst>
          </a:custGeom>
          <a:ln w="3175">
            <a:solidFill>
              <a:srgbClr val="EA157A">
                <a:alpha val="52940"/>
              </a:srgbClr>
            </a:solidFill>
          </a:ln>
        </p:spPr>
        <p:txBody>
          <a:bodyPr lIns="45719" rIns="45719"/>
          <a:lstStyle/>
          <a:p>
            <a:pPr>
              <a:defRPr>
                <a:solidFill>
                  <a:srgbClr val="FFFFFF"/>
                </a:solidFill>
              </a:defRPr>
            </a:pPr>
          </a:p>
        </p:txBody>
      </p:sp>
      <p:sp>
        <p:nvSpPr>
          <p:cNvPr id="493" name="Triangle"/>
          <p:cNvSpPr/>
          <p:nvPr/>
        </p:nvSpPr>
        <p:spPr>
          <a:xfrm rot="5236414">
            <a:off x="4461668" y="1483518"/>
            <a:ext cx="4114801" cy="11890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0" y="771"/>
                </a:lnTo>
                <a:lnTo>
                  <a:pt x="0" y="0"/>
                </a:lnTo>
                <a:close/>
              </a:path>
            </a:pathLst>
          </a:custGeom>
          <a:solidFill>
            <a:srgbClr val="586986">
              <a:alpha val="30195"/>
            </a:srgbClr>
          </a:solidFill>
          <a:ln w="12700">
            <a:miter lim="400000"/>
          </a:ln>
        </p:spPr>
        <p:txBody>
          <a:bodyPr lIns="45719" rIns="45719"/>
          <a:lstStyle/>
          <a:p>
            <a:pPr>
              <a:defRPr>
                <a:solidFill>
                  <a:srgbClr val="FFFFFF"/>
                </a:solidFill>
              </a:defRPr>
            </a:pPr>
          </a:p>
        </p:txBody>
      </p:sp>
      <p:sp>
        <p:nvSpPr>
          <p:cNvPr id="494" name="Triangle"/>
          <p:cNvSpPr/>
          <p:nvPr/>
        </p:nvSpPr>
        <p:spPr>
          <a:xfrm>
            <a:off x="5943600" y="0"/>
            <a:ext cx="2743200" cy="4267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0" y="0"/>
                </a:moveTo>
                <a:lnTo>
                  <a:pt x="21600" y="0"/>
                </a:lnTo>
                <a:lnTo>
                  <a:pt x="0" y="21600"/>
                </a:lnTo>
                <a:lnTo>
                  <a:pt x="13800" y="0"/>
                </a:lnTo>
                <a:close/>
              </a:path>
            </a:pathLst>
          </a:custGeom>
          <a:solidFill>
            <a:srgbClr val="556989">
              <a:alpha val="30195"/>
            </a:srgbClr>
          </a:solidFill>
          <a:ln w="12700">
            <a:miter lim="400000"/>
          </a:ln>
        </p:spPr>
        <p:txBody>
          <a:bodyPr lIns="45719" rIns="45719"/>
          <a:lstStyle/>
          <a:p>
            <a:pPr>
              <a:defRPr>
                <a:solidFill>
                  <a:srgbClr val="FFFFFF"/>
                </a:solidFill>
              </a:defRPr>
            </a:pPr>
          </a:p>
        </p:txBody>
      </p:sp>
      <p:sp>
        <p:nvSpPr>
          <p:cNvPr id="495" name="Triangle"/>
          <p:cNvSpPr/>
          <p:nvPr/>
        </p:nvSpPr>
        <p:spPr>
          <a:xfrm>
            <a:off x="5943600" y="4267200"/>
            <a:ext cx="3200400" cy="1143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7200"/>
                </a:lnTo>
                <a:lnTo>
                  <a:pt x="21600" y="21600"/>
                </a:lnTo>
                <a:lnTo>
                  <a:pt x="0" y="0"/>
                </a:lnTo>
                <a:close/>
              </a:path>
            </a:pathLst>
          </a:custGeom>
          <a:solidFill>
            <a:srgbClr val="556989">
              <a:alpha val="30195"/>
            </a:srgbClr>
          </a:solidFill>
          <a:ln w="12700">
            <a:miter lim="400000"/>
          </a:ln>
        </p:spPr>
        <p:txBody>
          <a:bodyPr lIns="45719" rIns="45719"/>
          <a:lstStyle/>
          <a:p>
            <a:pPr>
              <a:defRPr>
                <a:solidFill>
                  <a:srgbClr val="FFFFFF"/>
                </a:solidFill>
              </a:defRPr>
            </a:pPr>
          </a:p>
        </p:txBody>
      </p:sp>
      <p:sp>
        <p:nvSpPr>
          <p:cNvPr id="496" name="Triangle"/>
          <p:cNvSpPr/>
          <p:nvPr/>
        </p:nvSpPr>
        <p:spPr>
          <a:xfrm>
            <a:off x="5943600" y="0"/>
            <a:ext cx="1371600" cy="4267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lnTo>
                  <a:pt x="19200" y="0"/>
                </a:lnTo>
                <a:lnTo>
                  <a:pt x="21600" y="0"/>
                </a:lnTo>
                <a:close/>
              </a:path>
            </a:pathLst>
          </a:custGeom>
          <a:solidFill>
            <a:srgbClr val="556989">
              <a:alpha val="30195"/>
            </a:srgbClr>
          </a:solidFill>
          <a:ln w="12700">
            <a:miter lim="400000"/>
          </a:ln>
        </p:spPr>
        <p:txBody>
          <a:bodyPr lIns="45719" rIns="45719"/>
          <a:lstStyle/>
          <a:p>
            <a:pPr>
              <a:defRPr>
                <a:solidFill>
                  <a:srgbClr val="FFFFFF"/>
                </a:solidFill>
              </a:defRPr>
            </a:pPr>
          </a:p>
        </p:txBody>
      </p:sp>
      <p:sp>
        <p:nvSpPr>
          <p:cNvPr id="497" name="Triangle"/>
          <p:cNvSpPr/>
          <p:nvPr/>
        </p:nvSpPr>
        <p:spPr>
          <a:xfrm>
            <a:off x="5948362" y="4246562"/>
            <a:ext cx="2090738" cy="26114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565" y="21600"/>
                </a:moveTo>
                <a:lnTo>
                  <a:pt x="21600" y="21600"/>
                </a:lnTo>
                <a:lnTo>
                  <a:pt x="0" y="0"/>
                </a:lnTo>
                <a:lnTo>
                  <a:pt x="17565" y="21600"/>
                </a:lnTo>
                <a:close/>
              </a:path>
            </a:pathLst>
          </a:custGeom>
          <a:solidFill>
            <a:srgbClr val="556989">
              <a:alpha val="30195"/>
            </a:srgbClr>
          </a:solidFill>
          <a:ln w="12700">
            <a:miter lim="400000"/>
          </a:ln>
        </p:spPr>
        <p:txBody>
          <a:bodyPr lIns="45719" rIns="45719"/>
          <a:lstStyle/>
          <a:p>
            <a:pPr>
              <a:defRPr>
                <a:solidFill>
                  <a:srgbClr val="FFFFFF"/>
                </a:solidFill>
              </a:defRPr>
            </a:pPr>
          </a:p>
        </p:txBody>
      </p:sp>
      <p:sp>
        <p:nvSpPr>
          <p:cNvPr id="498" name="Triangle"/>
          <p:cNvSpPr/>
          <p:nvPr/>
        </p:nvSpPr>
        <p:spPr>
          <a:xfrm>
            <a:off x="5943600" y="4267200"/>
            <a:ext cx="1600200" cy="2590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0"/>
                </a:lnTo>
                <a:lnTo>
                  <a:pt x="20571" y="21600"/>
                </a:lnTo>
                <a:lnTo>
                  <a:pt x="21600" y="21600"/>
                </a:lnTo>
                <a:close/>
              </a:path>
            </a:pathLst>
          </a:custGeom>
          <a:solidFill>
            <a:srgbClr val="556989">
              <a:alpha val="30195"/>
            </a:srgbClr>
          </a:solidFill>
          <a:ln w="12700">
            <a:miter lim="400000"/>
          </a:ln>
        </p:spPr>
        <p:txBody>
          <a:bodyPr lIns="45719" rIns="45719"/>
          <a:lstStyle/>
          <a:p>
            <a:pPr>
              <a:defRPr>
                <a:solidFill>
                  <a:srgbClr val="FFFFFF"/>
                </a:solidFill>
              </a:defRPr>
            </a:pPr>
          </a:p>
        </p:txBody>
      </p:sp>
      <p:sp>
        <p:nvSpPr>
          <p:cNvPr id="499" name="Triangle"/>
          <p:cNvSpPr/>
          <p:nvPr/>
        </p:nvSpPr>
        <p:spPr>
          <a:xfrm>
            <a:off x="5943600" y="1371600"/>
            <a:ext cx="3200400" cy="2895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705"/>
                </a:lnTo>
                <a:lnTo>
                  <a:pt x="0" y="21600"/>
                </a:lnTo>
                <a:lnTo>
                  <a:pt x="21600" y="0"/>
                </a:lnTo>
                <a:close/>
              </a:path>
            </a:pathLst>
          </a:custGeom>
          <a:solidFill>
            <a:srgbClr val="556989">
              <a:alpha val="30195"/>
            </a:srgbClr>
          </a:solidFill>
          <a:ln w="12700">
            <a:miter lim="400000"/>
          </a:ln>
        </p:spPr>
        <p:txBody>
          <a:bodyPr lIns="45719" rIns="45719"/>
          <a:lstStyle/>
          <a:p>
            <a:pPr>
              <a:defRPr>
                <a:solidFill>
                  <a:srgbClr val="FFFFFF"/>
                </a:solidFill>
              </a:defRPr>
            </a:pPr>
          </a:p>
        </p:txBody>
      </p:sp>
      <p:sp>
        <p:nvSpPr>
          <p:cNvPr id="500" name="Triangle"/>
          <p:cNvSpPr/>
          <p:nvPr/>
        </p:nvSpPr>
        <p:spPr>
          <a:xfrm>
            <a:off x="5943600" y="1752600"/>
            <a:ext cx="3200400" cy="2514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lnTo>
                  <a:pt x="21600" y="655"/>
                </a:lnTo>
                <a:lnTo>
                  <a:pt x="21600" y="0"/>
                </a:lnTo>
                <a:close/>
              </a:path>
            </a:pathLst>
          </a:custGeom>
          <a:solidFill>
            <a:srgbClr val="556989">
              <a:alpha val="30195"/>
            </a:srgbClr>
          </a:solidFill>
          <a:ln w="12700">
            <a:miter lim="400000"/>
          </a:ln>
        </p:spPr>
        <p:txBody>
          <a:bodyPr lIns="45719" rIns="45719"/>
          <a:lstStyle/>
          <a:p>
            <a:pPr>
              <a:defRPr>
                <a:solidFill>
                  <a:srgbClr val="FFFFFF"/>
                </a:solidFill>
              </a:defRPr>
            </a:pPr>
          </a:p>
        </p:txBody>
      </p:sp>
      <p:sp>
        <p:nvSpPr>
          <p:cNvPr id="501" name="Triangle"/>
          <p:cNvSpPr/>
          <p:nvPr/>
        </p:nvSpPr>
        <p:spPr>
          <a:xfrm>
            <a:off x="990600" y="4267200"/>
            <a:ext cx="4953000" cy="2590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7311" y="21600"/>
                </a:lnTo>
                <a:lnTo>
                  <a:pt x="0" y="21600"/>
                </a:lnTo>
                <a:close/>
              </a:path>
            </a:pathLst>
          </a:custGeom>
          <a:solidFill>
            <a:srgbClr val="556989">
              <a:alpha val="30195"/>
            </a:srgbClr>
          </a:solidFill>
          <a:ln w="12700">
            <a:miter lim="400000"/>
          </a:ln>
        </p:spPr>
        <p:txBody>
          <a:bodyPr lIns="45719" rIns="45719"/>
          <a:lstStyle/>
          <a:p>
            <a:pPr>
              <a:defRPr>
                <a:solidFill>
                  <a:srgbClr val="FFFFFF"/>
                </a:solidFill>
              </a:defRPr>
            </a:pPr>
          </a:p>
        </p:txBody>
      </p:sp>
      <p:sp>
        <p:nvSpPr>
          <p:cNvPr id="502" name="Triangle"/>
          <p:cNvSpPr/>
          <p:nvPr/>
        </p:nvSpPr>
        <p:spPr>
          <a:xfrm>
            <a:off x="533400" y="4267200"/>
            <a:ext cx="5334000" cy="2590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926" y="21600"/>
                </a:lnTo>
                <a:lnTo>
                  <a:pt x="0" y="21600"/>
                </a:lnTo>
                <a:close/>
              </a:path>
            </a:pathLst>
          </a:custGeom>
          <a:solidFill>
            <a:srgbClr val="556989">
              <a:alpha val="30195"/>
            </a:srgbClr>
          </a:solidFill>
          <a:ln w="12700">
            <a:miter lim="400000"/>
          </a:ln>
        </p:spPr>
        <p:txBody>
          <a:bodyPr lIns="45719" rIns="45719"/>
          <a:lstStyle/>
          <a:p>
            <a:pPr>
              <a:defRPr>
                <a:solidFill>
                  <a:srgbClr val="FFFFFF"/>
                </a:solidFill>
              </a:defRPr>
            </a:pPr>
          </a:p>
        </p:txBody>
      </p:sp>
      <p:sp>
        <p:nvSpPr>
          <p:cNvPr id="503" name="Triangle"/>
          <p:cNvSpPr/>
          <p:nvPr/>
        </p:nvSpPr>
        <p:spPr>
          <a:xfrm>
            <a:off x="366712" y="2438400"/>
            <a:ext cx="5562601" cy="1828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0" y="7200"/>
                </a:lnTo>
                <a:lnTo>
                  <a:pt x="0" y="0"/>
                </a:lnTo>
                <a:close/>
              </a:path>
            </a:pathLst>
          </a:custGeom>
          <a:solidFill>
            <a:srgbClr val="556989">
              <a:alpha val="30195"/>
            </a:srgbClr>
          </a:solidFill>
          <a:ln w="12700">
            <a:miter lim="400000"/>
          </a:ln>
        </p:spPr>
        <p:txBody>
          <a:bodyPr lIns="45719" rIns="45719"/>
          <a:lstStyle/>
          <a:p>
            <a:pPr>
              <a:defRPr>
                <a:solidFill>
                  <a:srgbClr val="FFFFFF"/>
                </a:solidFill>
              </a:defRPr>
            </a:pPr>
          </a:p>
        </p:txBody>
      </p:sp>
      <p:sp>
        <p:nvSpPr>
          <p:cNvPr id="504" name="Triangle"/>
          <p:cNvSpPr/>
          <p:nvPr/>
        </p:nvSpPr>
        <p:spPr>
          <a:xfrm>
            <a:off x="366712" y="2133600"/>
            <a:ext cx="5638801" cy="2133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0" y="771"/>
                </a:lnTo>
                <a:lnTo>
                  <a:pt x="0" y="0"/>
                </a:lnTo>
                <a:close/>
              </a:path>
            </a:pathLst>
          </a:custGeom>
          <a:solidFill>
            <a:srgbClr val="556989">
              <a:alpha val="30195"/>
            </a:srgbClr>
          </a:solidFill>
          <a:ln w="12700">
            <a:miter lim="400000"/>
          </a:ln>
        </p:spPr>
        <p:txBody>
          <a:bodyPr lIns="45719" rIns="45719"/>
          <a:lstStyle/>
          <a:p>
            <a:pPr>
              <a:defRPr>
                <a:solidFill>
                  <a:srgbClr val="FFFFFF"/>
                </a:solidFill>
              </a:defRPr>
            </a:pPr>
          </a:p>
        </p:txBody>
      </p:sp>
      <p:sp>
        <p:nvSpPr>
          <p:cNvPr id="505" name="Triangle"/>
          <p:cNvSpPr/>
          <p:nvPr/>
        </p:nvSpPr>
        <p:spPr>
          <a:xfrm>
            <a:off x="4572000" y="4267200"/>
            <a:ext cx="1371600" cy="2590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400" y="21600"/>
                </a:lnTo>
                <a:lnTo>
                  <a:pt x="21600" y="0"/>
                </a:lnTo>
                <a:lnTo>
                  <a:pt x="0" y="21600"/>
                </a:lnTo>
                <a:close/>
              </a:path>
            </a:pathLst>
          </a:custGeom>
          <a:solidFill>
            <a:srgbClr val="586986">
              <a:alpha val="30195"/>
            </a:srgbClr>
          </a:solidFill>
          <a:ln w="12700">
            <a:miter lim="400000"/>
          </a:ln>
        </p:spPr>
        <p:txBody>
          <a:bodyPr lIns="45719" rIns="45719"/>
          <a:lstStyle/>
          <a:p>
            <a:pPr>
              <a:defRPr>
                <a:solidFill>
                  <a:srgbClr val="FFFFFF"/>
                </a:solidFill>
              </a:defRPr>
            </a:pPr>
          </a:p>
        </p:txBody>
      </p:sp>
      <p:sp>
        <p:nvSpPr>
          <p:cNvPr id="506" name="Rectangle"/>
          <p:cNvSpPr/>
          <p:nvPr/>
        </p:nvSpPr>
        <p:spPr>
          <a:xfrm>
            <a:off x="363537" y="401637"/>
            <a:ext cx="8504238" cy="887413"/>
          </a:xfrm>
          <a:prstGeom prst="rect">
            <a:avLst/>
          </a:prstGeom>
          <a:solidFill>
            <a:srgbClr val="586986">
              <a:alpha val="39999"/>
            </a:srgbClr>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07" name="Rectangle"/>
          <p:cNvSpPr/>
          <p:nvPr/>
        </p:nvSpPr>
        <p:spPr>
          <a:xfrm flipH="1">
            <a:off x="371475" y="681037"/>
            <a:ext cx="26988"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08" name="Rectangle"/>
          <p:cNvSpPr/>
          <p:nvPr/>
        </p:nvSpPr>
        <p:spPr>
          <a:xfrm flipH="1">
            <a:off x="411162" y="681037"/>
            <a:ext cx="26988"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09" name="Rectangle"/>
          <p:cNvSpPr/>
          <p:nvPr/>
        </p:nvSpPr>
        <p:spPr>
          <a:xfrm flipH="1">
            <a:off x="446087" y="681037"/>
            <a:ext cx="12701"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10" name="Rectangle"/>
          <p:cNvSpPr/>
          <p:nvPr/>
        </p:nvSpPr>
        <p:spPr>
          <a:xfrm flipH="1">
            <a:off x="474662" y="681037"/>
            <a:ext cx="12701"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11" name="Rectangle"/>
          <p:cNvSpPr/>
          <p:nvPr/>
        </p:nvSpPr>
        <p:spPr>
          <a:xfrm>
            <a:off x="500062" y="681037"/>
            <a:ext cx="36514"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12" name="Title Text"/>
          <p:cNvSpPr txBox="1"/>
          <p:nvPr>
            <p:ph type="title"/>
          </p:nvPr>
        </p:nvSpPr>
        <p:spPr>
          <a:xfrm>
            <a:off x="914400" y="512762"/>
            <a:ext cx="7772400" cy="914401"/>
          </a:xfrm>
          <a:prstGeom prst="rect">
            <a:avLst/>
          </a:prstGeom>
        </p:spPr>
        <p:txBody>
          <a:bodyPr anchor="t"/>
          <a:lstStyle>
            <a:lvl1pPr algn="l">
              <a:defRPr sz="4000">
                <a:solidFill>
                  <a:srgbClr val="C1EEFF"/>
                </a:solidFill>
                <a:latin typeface="Consolas"/>
                <a:ea typeface="Consolas"/>
                <a:cs typeface="Consolas"/>
                <a:sym typeface="Consolas"/>
              </a:defRPr>
            </a:lvl1pPr>
          </a:lstStyle>
          <a:p>
            <a:pPr/>
            <a:r>
              <a:t>Title Text</a:t>
            </a:r>
          </a:p>
        </p:txBody>
      </p:sp>
      <p:sp>
        <p:nvSpPr>
          <p:cNvPr id="513" name="Body Level One…"/>
          <p:cNvSpPr txBox="1"/>
          <p:nvPr>
            <p:ph type="body" idx="1"/>
          </p:nvPr>
        </p:nvSpPr>
        <p:spPr>
          <a:xfrm>
            <a:off x="914400" y="1784350"/>
            <a:ext cx="7772400" cy="4572000"/>
          </a:xfrm>
          <a:prstGeom prst="rect">
            <a:avLst/>
          </a:prstGeom>
        </p:spPr>
        <p:txBody>
          <a:bodyPr/>
          <a:lstStyle>
            <a:lvl1pPr marL="411162">
              <a:buClr>
                <a:srgbClr val="D6ECFF"/>
              </a:buClr>
              <a:buSzPct val="95000"/>
              <a:buChar char="●"/>
              <a:defRPr sz="3000">
                <a:solidFill>
                  <a:srgbClr val="FFFFFF"/>
                </a:solidFill>
                <a:latin typeface="Corbel"/>
                <a:ea typeface="Corbel"/>
                <a:cs typeface="Corbel"/>
                <a:sym typeface="Corbel"/>
              </a:defRPr>
            </a:lvl1pPr>
            <a:lvl2pPr marL="783736" indent="-329711">
              <a:buClr>
                <a:srgbClr val="D6ECFF"/>
              </a:buClr>
              <a:buSzPct val="90000"/>
              <a:buChar char="▫"/>
              <a:defRPr sz="3000">
                <a:solidFill>
                  <a:srgbClr val="FFFFFF"/>
                </a:solidFill>
                <a:latin typeface="Corbel"/>
                <a:ea typeface="Corbel"/>
                <a:cs typeface="Corbel"/>
                <a:sym typeface="Corbel"/>
              </a:defRPr>
            </a:lvl2pPr>
            <a:lvl3pPr marL="1052512" indent="-285750">
              <a:buClr>
                <a:srgbClr val="D6ECFF"/>
              </a:buClr>
              <a:buChar char="◾"/>
              <a:defRPr sz="3000">
                <a:solidFill>
                  <a:srgbClr val="FFFFFF"/>
                </a:solidFill>
                <a:latin typeface="Corbel"/>
                <a:ea typeface="Corbel"/>
                <a:cs typeface="Corbel"/>
                <a:sym typeface="Corbel"/>
              </a:defRPr>
            </a:lvl3pPr>
            <a:lvl4pPr marL="1343602" indent="-311727">
              <a:buClr>
                <a:srgbClr val="D6ECFF"/>
              </a:buClr>
              <a:buChar char=""/>
              <a:defRPr sz="3000">
                <a:solidFill>
                  <a:srgbClr val="FFFFFF"/>
                </a:solidFill>
                <a:latin typeface="Corbel"/>
                <a:ea typeface="Corbel"/>
                <a:cs typeface="Corbel"/>
                <a:sym typeface="Corbel"/>
              </a:defRPr>
            </a:lvl4pPr>
            <a:lvl5pPr marL="1585912" indent="-314325">
              <a:buClr>
                <a:srgbClr val="D6ECFF"/>
              </a:buClr>
              <a:buChar char="●"/>
              <a:defRPr sz="3000">
                <a:solidFill>
                  <a:srgbClr val="FFFFFF"/>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514" name="Slide Number"/>
          <p:cNvSpPr txBox="1"/>
          <p:nvPr>
            <p:ph type="sldNum" sz="quarter" idx="2"/>
          </p:nvPr>
        </p:nvSpPr>
        <p:spPr>
          <a:xfrm>
            <a:off x="8610600" y="6431138"/>
            <a:ext cx="358413" cy="350662"/>
          </a:xfrm>
          <a:prstGeom prst="rect">
            <a:avLst/>
          </a:prstGeom>
        </p:spPr>
        <p:txBody>
          <a:bodyPr anchor="b"/>
          <a:lstStyle>
            <a:lvl1pPr algn="l">
              <a:defRPr sz="18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gradFill flip="none" rotWithShape="1">
          <a:gsLst>
            <a:gs pos="0">
              <a:srgbClr val="5A77A9"/>
            </a:gs>
            <a:gs pos="35000">
              <a:srgbClr val="000000"/>
            </a:gs>
            <a:gs pos="100000">
              <a:srgbClr val="000000"/>
            </a:gs>
          </a:gsLst>
          <a:lin ang="16200000" scaled="0"/>
        </a:gradFill>
      </p:bgPr>
    </p:bg>
    <p:spTree>
      <p:nvGrpSpPr>
        <p:cNvPr id="1" name=""/>
        <p:cNvGrpSpPr/>
        <p:nvPr/>
      </p:nvGrpSpPr>
      <p:grpSpPr>
        <a:xfrm>
          <a:off x="0" y="0"/>
          <a:ext cx="0" cy="0"/>
          <a:chOff x="0" y="0"/>
          <a:chExt cx="0" cy="0"/>
        </a:xfrm>
      </p:grpSpPr>
      <p:sp>
        <p:nvSpPr>
          <p:cNvPr id="521" name="Title Text"/>
          <p:cNvSpPr txBox="1"/>
          <p:nvPr>
            <p:ph type="title"/>
          </p:nvPr>
        </p:nvSpPr>
        <p:spPr>
          <a:xfrm>
            <a:off x="914400" y="512762"/>
            <a:ext cx="7772400" cy="914401"/>
          </a:xfrm>
          <a:prstGeom prst="rect">
            <a:avLst/>
          </a:prstGeom>
        </p:spPr>
        <p:txBody>
          <a:bodyPr anchor="t"/>
          <a:lstStyle>
            <a:lvl1pPr algn="l">
              <a:defRPr sz="4000">
                <a:solidFill>
                  <a:srgbClr val="C1EEFF"/>
                </a:solidFill>
                <a:latin typeface="Consolas"/>
                <a:ea typeface="Consolas"/>
                <a:cs typeface="Consolas"/>
                <a:sym typeface="Consolas"/>
              </a:defRPr>
            </a:lvl1pPr>
          </a:lstStyle>
          <a:p>
            <a:pPr/>
            <a:r>
              <a:t>Title Text</a:t>
            </a:r>
          </a:p>
        </p:txBody>
      </p:sp>
      <p:sp>
        <p:nvSpPr>
          <p:cNvPr id="522" name="Body Level One…"/>
          <p:cNvSpPr txBox="1"/>
          <p:nvPr>
            <p:ph type="body" idx="1"/>
          </p:nvPr>
        </p:nvSpPr>
        <p:spPr>
          <a:xfrm>
            <a:off x="914400" y="1784350"/>
            <a:ext cx="7772400" cy="4572000"/>
          </a:xfrm>
          <a:prstGeom prst="rect">
            <a:avLst/>
          </a:prstGeom>
        </p:spPr>
        <p:txBody>
          <a:bodyPr/>
          <a:lstStyle>
            <a:lvl1pPr marL="411162">
              <a:buClr>
                <a:srgbClr val="D6ECFF"/>
              </a:buClr>
              <a:buSzPct val="95000"/>
              <a:buChar char="●"/>
              <a:defRPr sz="3000">
                <a:solidFill>
                  <a:srgbClr val="FFFFFF"/>
                </a:solidFill>
                <a:latin typeface="Corbel"/>
                <a:ea typeface="Corbel"/>
                <a:cs typeface="Corbel"/>
                <a:sym typeface="Corbel"/>
              </a:defRPr>
            </a:lvl1pPr>
            <a:lvl2pPr marL="783736" indent="-329711">
              <a:buClr>
                <a:srgbClr val="D6ECFF"/>
              </a:buClr>
              <a:buSzPct val="90000"/>
              <a:buChar char="▫"/>
              <a:defRPr sz="3000">
                <a:solidFill>
                  <a:srgbClr val="FFFFFF"/>
                </a:solidFill>
                <a:latin typeface="Corbel"/>
                <a:ea typeface="Corbel"/>
                <a:cs typeface="Corbel"/>
                <a:sym typeface="Corbel"/>
              </a:defRPr>
            </a:lvl2pPr>
            <a:lvl3pPr marL="1052512" indent="-285750">
              <a:buClr>
                <a:srgbClr val="D6ECFF"/>
              </a:buClr>
              <a:buChar char="◾"/>
              <a:defRPr sz="3000">
                <a:solidFill>
                  <a:srgbClr val="FFFFFF"/>
                </a:solidFill>
                <a:latin typeface="Corbel"/>
                <a:ea typeface="Corbel"/>
                <a:cs typeface="Corbel"/>
                <a:sym typeface="Corbel"/>
              </a:defRPr>
            </a:lvl3pPr>
            <a:lvl4pPr marL="1343602" indent="-311727">
              <a:buClr>
                <a:srgbClr val="D6ECFF"/>
              </a:buClr>
              <a:buChar char=""/>
              <a:defRPr sz="3000">
                <a:solidFill>
                  <a:srgbClr val="FFFFFF"/>
                </a:solidFill>
                <a:latin typeface="Corbel"/>
                <a:ea typeface="Corbel"/>
                <a:cs typeface="Corbel"/>
                <a:sym typeface="Corbel"/>
              </a:defRPr>
            </a:lvl4pPr>
            <a:lvl5pPr marL="1585912" indent="-314325">
              <a:buClr>
                <a:srgbClr val="D6ECFF"/>
              </a:buClr>
              <a:buChar char="●"/>
              <a:defRPr sz="3000">
                <a:solidFill>
                  <a:srgbClr val="FFFFFF"/>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523" name="Slide Number"/>
          <p:cNvSpPr txBox="1"/>
          <p:nvPr>
            <p:ph type="sldNum" sz="quarter" idx="2"/>
          </p:nvPr>
        </p:nvSpPr>
        <p:spPr>
          <a:xfrm>
            <a:off x="8610600" y="6431138"/>
            <a:ext cx="358413" cy="350662"/>
          </a:xfrm>
          <a:prstGeom prst="rect">
            <a:avLst/>
          </a:prstGeom>
        </p:spPr>
        <p:txBody>
          <a:bodyPr anchor="b"/>
          <a:lstStyle>
            <a:lvl1pPr algn="l">
              <a:defRPr sz="18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gradFill flip="none" rotWithShape="1">
          <a:gsLst>
            <a:gs pos="0">
              <a:srgbClr val="5A77A9"/>
            </a:gs>
            <a:gs pos="35000">
              <a:srgbClr val="000000"/>
            </a:gs>
            <a:gs pos="100000">
              <a:srgbClr val="000000"/>
            </a:gs>
          </a:gsLst>
          <a:lin ang="16200000" scaled="0"/>
        </a:gradFill>
      </p:bgPr>
    </p:bg>
    <p:spTree>
      <p:nvGrpSpPr>
        <p:cNvPr id="1" name=""/>
        <p:cNvGrpSpPr/>
        <p:nvPr/>
      </p:nvGrpSpPr>
      <p:grpSpPr>
        <a:xfrm>
          <a:off x="0" y="0"/>
          <a:ext cx="0" cy="0"/>
          <a:chOff x="0" y="0"/>
          <a:chExt cx="0" cy="0"/>
        </a:xfrm>
      </p:grpSpPr>
      <p:sp>
        <p:nvSpPr>
          <p:cNvPr id="49" name="Rectangle"/>
          <p:cNvSpPr/>
          <p:nvPr/>
        </p:nvSpPr>
        <p:spPr>
          <a:xfrm>
            <a:off x="0" y="0"/>
            <a:ext cx="365125" cy="6854825"/>
          </a:xfrm>
          <a:prstGeom prst="rect">
            <a:avLst/>
          </a:prstGeom>
          <a:solidFill>
            <a:srgbClr val="FFFFF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0" name="Rectangle"/>
          <p:cNvSpPr/>
          <p:nvPr/>
        </p:nvSpPr>
        <p:spPr>
          <a:xfrm>
            <a:off x="255587" y="5046662"/>
            <a:ext cx="73026" cy="1692276"/>
          </a:xfrm>
          <a:prstGeom prst="rect">
            <a:avLst/>
          </a:prstGeom>
          <a:solidFill>
            <a:srgbClr val="EA157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1" name="Rectangle"/>
          <p:cNvSpPr/>
          <p:nvPr/>
        </p:nvSpPr>
        <p:spPr>
          <a:xfrm>
            <a:off x="255587" y="4797425"/>
            <a:ext cx="73026" cy="228600"/>
          </a:xfrm>
          <a:prstGeom prst="rect">
            <a:avLst/>
          </a:prstGeom>
          <a:solidFill>
            <a:srgbClr val="FEB80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2" name="Rectangle"/>
          <p:cNvSpPr/>
          <p:nvPr/>
        </p:nvSpPr>
        <p:spPr>
          <a:xfrm>
            <a:off x="255587" y="4637087"/>
            <a:ext cx="73026" cy="138113"/>
          </a:xfrm>
          <a:prstGeom prst="rect">
            <a:avLst/>
          </a:prstGeom>
          <a:solidFill>
            <a:srgbClr val="4E5B6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3" name="Square"/>
          <p:cNvSpPr/>
          <p:nvPr/>
        </p:nvSpPr>
        <p:spPr>
          <a:xfrm>
            <a:off x="255587" y="4541837"/>
            <a:ext cx="73026" cy="74613"/>
          </a:xfrm>
          <a:prstGeom prst="rect">
            <a:avLst/>
          </a:prstGeom>
          <a:solidFill>
            <a:srgbClr val="EA157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4" name="Rectangle"/>
          <p:cNvSpPr/>
          <p:nvPr/>
        </p:nvSpPr>
        <p:spPr>
          <a:xfrm>
            <a:off x="309562" y="681037"/>
            <a:ext cx="46039"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5" name="Rectangle"/>
          <p:cNvSpPr/>
          <p:nvPr/>
        </p:nvSpPr>
        <p:spPr>
          <a:xfrm>
            <a:off x="268287" y="681037"/>
            <a:ext cx="28576"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6" name="Rectangle"/>
          <p:cNvSpPr/>
          <p:nvPr/>
        </p:nvSpPr>
        <p:spPr>
          <a:xfrm>
            <a:off x="247650" y="681037"/>
            <a:ext cx="12700"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7" name="Rectangle"/>
          <p:cNvSpPr/>
          <p:nvPr/>
        </p:nvSpPr>
        <p:spPr>
          <a:xfrm>
            <a:off x="219868" y="681037"/>
            <a:ext cx="12701"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8" name="Title Text"/>
          <p:cNvSpPr txBox="1"/>
          <p:nvPr>
            <p:ph type="title"/>
          </p:nvPr>
        </p:nvSpPr>
        <p:spPr>
          <a:xfrm>
            <a:off x="914400" y="512762"/>
            <a:ext cx="7772400" cy="914401"/>
          </a:xfrm>
          <a:prstGeom prst="rect">
            <a:avLst/>
          </a:prstGeom>
        </p:spPr>
        <p:txBody>
          <a:bodyPr anchor="t"/>
          <a:lstStyle>
            <a:lvl1pPr algn="l">
              <a:defRPr sz="4000">
                <a:solidFill>
                  <a:srgbClr val="C1EEFF"/>
                </a:solidFill>
                <a:latin typeface="Consolas"/>
                <a:ea typeface="Consolas"/>
                <a:cs typeface="Consolas"/>
                <a:sym typeface="Consolas"/>
              </a:defRPr>
            </a:lvl1pPr>
          </a:lstStyle>
          <a:p>
            <a:pPr/>
            <a:r>
              <a:t>Title Text</a:t>
            </a:r>
          </a:p>
        </p:txBody>
      </p:sp>
      <p:sp>
        <p:nvSpPr>
          <p:cNvPr id="59" name="Body Level One…"/>
          <p:cNvSpPr txBox="1"/>
          <p:nvPr>
            <p:ph type="body" idx="1"/>
          </p:nvPr>
        </p:nvSpPr>
        <p:spPr>
          <a:xfrm>
            <a:off x="914400" y="1784350"/>
            <a:ext cx="7772400" cy="4572000"/>
          </a:xfrm>
          <a:prstGeom prst="rect">
            <a:avLst/>
          </a:prstGeom>
        </p:spPr>
        <p:txBody>
          <a:bodyPr/>
          <a:lstStyle>
            <a:lvl1pPr marL="411162">
              <a:buClr>
                <a:srgbClr val="D6ECFF"/>
              </a:buClr>
              <a:buSzPct val="95000"/>
              <a:buChar char="●"/>
              <a:defRPr sz="3000">
                <a:solidFill>
                  <a:srgbClr val="FFFFFF"/>
                </a:solidFill>
                <a:latin typeface="Corbel"/>
                <a:ea typeface="Corbel"/>
                <a:cs typeface="Corbel"/>
                <a:sym typeface="Corbel"/>
              </a:defRPr>
            </a:lvl1pPr>
            <a:lvl2pPr marL="783736" indent="-329711">
              <a:buClr>
                <a:srgbClr val="D6ECFF"/>
              </a:buClr>
              <a:buSzPct val="90000"/>
              <a:buChar char="▫"/>
              <a:defRPr sz="3000">
                <a:solidFill>
                  <a:srgbClr val="FFFFFF"/>
                </a:solidFill>
                <a:latin typeface="Corbel"/>
                <a:ea typeface="Corbel"/>
                <a:cs typeface="Corbel"/>
                <a:sym typeface="Corbel"/>
              </a:defRPr>
            </a:lvl2pPr>
            <a:lvl3pPr marL="1052512" indent="-285750">
              <a:buClr>
                <a:srgbClr val="D6ECFF"/>
              </a:buClr>
              <a:buChar char="◾"/>
              <a:defRPr sz="3000">
                <a:solidFill>
                  <a:srgbClr val="FFFFFF"/>
                </a:solidFill>
                <a:latin typeface="Corbel"/>
                <a:ea typeface="Corbel"/>
                <a:cs typeface="Corbel"/>
                <a:sym typeface="Corbel"/>
              </a:defRPr>
            </a:lvl3pPr>
            <a:lvl4pPr marL="1343602" indent="-311727">
              <a:buClr>
                <a:srgbClr val="D6ECFF"/>
              </a:buClr>
              <a:buChar char=""/>
              <a:defRPr sz="3000">
                <a:solidFill>
                  <a:srgbClr val="FFFFFF"/>
                </a:solidFill>
                <a:latin typeface="Corbel"/>
                <a:ea typeface="Corbel"/>
                <a:cs typeface="Corbel"/>
                <a:sym typeface="Corbel"/>
              </a:defRPr>
            </a:lvl4pPr>
            <a:lvl5pPr marL="1585912" indent="-314325">
              <a:buClr>
                <a:srgbClr val="D6ECFF"/>
              </a:buClr>
              <a:buChar char="●"/>
              <a:defRPr sz="3000">
                <a:solidFill>
                  <a:srgbClr val="FFFFFF"/>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60" name="Slide Number"/>
          <p:cNvSpPr txBox="1"/>
          <p:nvPr>
            <p:ph type="sldNum" sz="quarter" idx="2"/>
          </p:nvPr>
        </p:nvSpPr>
        <p:spPr>
          <a:xfrm>
            <a:off x="8610600" y="6431138"/>
            <a:ext cx="358413" cy="350662"/>
          </a:xfrm>
          <a:prstGeom prst="rect">
            <a:avLst/>
          </a:prstGeom>
        </p:spPr>
        <p:txBody>
          <a:bodyPr anchor="b"/>
          <a:lstStyle>
            <a:lvl1pPr algn="l">
              <a:defRPr sz="18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gradFill flip="none" rotWithShape="1">
          <a:gsLst>
            <a:gs pos="0">
              <a:srgbClr val="5A77A9"/>
            </a:gs>
            <a:gs pos="35000">
              <a:srgbClr val="000000"/>
            </a:gs>
            <a:gs pos="100000">
              <a:srgbClr val="000000"/>
            </a:gs>
          </a:gsLst>
          <a:lin ang="16200000" scaled="0"/>
        </a:gradFill>
      </p:bgPr>
    </p:bg>
    <p:spTree>
      <p:nvGrpSpPr>
        <p:cNvPr id="1" name=""/>
        <p:cNvGrpSpPr/>
        <p:nvPr/>
      </p:nvGrpSpPr>
      <p:grpSpPr>
        <a:xfrm>
          <a:off x="0" y="0"/>
          <a:ext cx="0" cy="0"/>
          <a:chOff x="0" y="0"/>
          <a:chExt cx="0" cy="0"/>
        </a:xfrm>
      </p:grpSpPr>
      <p:sp>
        <p:nvSpPr>
          <p:cNvPr id="530" name="Rectangle"/>
          <p:cNvSpPr/>
          <p:nvPr/>
        </p:nvSpPr>
        <p:spPr>
          <a:xfrm>
            <a:off x="0" y="401637"/>
            <a:ext cx="8867775" cy="887413"/>
          </a:xfrm>
          <a:prstGeom prst="rect">
            <a:avLst/>
          </a:prstGeom>
          <a:solidFill>
            <a:srgbClr val="586986">
              <a:alpha val="39999"/>
            </a:srgbClr>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31" name="Rectangle"/>
          <p:cNvSpPr/>
          <p:nvPr/>
        </p:nvSpPr>
        <p:spPr>
          <a:xfrm>
            <a:off x="87312" y="681037"/>
            <a:ext cx="46039" cy="365126"/>
          </a:xfrm>
          <a:prstGeom prst="rect">
            <a:avLst/>
          </a:prstGeom>
          <a:solidFill>
            <a:srgbClr val="4E5B6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32" name="Rectangle"/>
          <p:cNvSpPr/>
          <p:nvPr/>
        </p:nvSpPr>
        <p:spPr>
          <a:xfrm>
            <a:off x="47625" y="681037"/>
            <a:ext cx="26988" cy="365126"/>
          </a:xfrm>
          <a:prstGeom prst="rect">
            <a:avLst/>
          </a:prstGeom>
          <a:solidFill>
            <a:srgbClr val="4E5B6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33" name="Rectangle"/>
          <p:cNvSpPr/>
          <p:nvPr/>
        </p:nvSpPr>
        <p:spPr>
          <a:xfrm>
            <a:off x="26987" y="681037"/>
            <a:ext cx="12701" cy="365126"/>
          </a:xfrm>
          <a:prstGeom prst="rect">
            <a:avLst/>
          </a:prstGeom>
          <a:solidFill>
            <a:srgbClr val="4E5B6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34" name="Rectangle"/>
          <p:cNvSpPr/>
          <p:nvPr/>
        </p:nvSpPr>
        <p:spPr>
          <a:xfrm>
            <a:off x="-1588" y="681037"/>
            <a:ext cx="12701" cy="365126"/>
          </a:xfrm>
          <a:prstGeom prst="rect">
            <a:avLst/>
          </a:prstGeom>
          <a:solidFill>
            <a:srgbClr val="4E5B6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35" name="Rectangle"/>
          <p:cNvSpPr/>
          <p:nvPr/>
        </p:nvSpPr>
        <p:spPr>
          <a:xfrm flipH="1">
            <a:off x="149225" y="681037"/>
            <a:ext cx="28575" cy="365126"/>
          </a:xfrm>
          <a:prstGeom prst="rect">
            <a:avLst/>
          </a:prstGeom>
          <a:solidFill>
            <a:srgbClr val="4E5B6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36" name="Rectangle"/>
          <p:cNvSpPr/>
          <p:nvPr/>
        </p:nvSpPr>
        <p:spPr>
          <a:xfrm flipH="1">
            <a:off x="188912" y="681037"/>
            <a:ext cx="28576" cy="365126"/>
          </a:xfrm>
          <a:prstGeom prst="rect">
            <a:avLst/>
          </a:prstGeom>
          <a:solidFill>
            <a:srgbClr val="4E5B6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37" name="Rectangle"/>
          <p:cNvSpPr/>
          <p:nvPr/>
        </p:nvSpPr>
        <p:spPr>
          <a:xfrm flipH="1">
            <a:off x="225425" y="681037"/>
            <a:ext cx="12700" cy="365126"/>
          </a:xfrm>
          <a:prstGeom prst="rect">
            <a:avLst/>
          </a:prstGeom>
          <a:solidFill>
            <a:srgbClr val="4E5B6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38" name="Rectangle"/>
          <p:cNvSpPr/>
          <p:nvPr/>
        </p:nvSpPr>
        <p:spPr>
          <a:xfrm flipH="1">
            <a:off x="253206" y="681037"/>
            <a:ext cx="12701" cy="365126"/>
          </a:xfrm>
          <a:prstGeom prst="rect">
            <a:avLst/>
          </a:prstGeom>
          <a:solidFill>
            <a:srgbClr val="4E5B6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39" name="Rectangle"/>
          <p:cNvSpPr/>
          <p:nvPr/>
        </p:nvSpPr>
        <p:spPr>
          <a:xfrm>
            <a:off x="279400" y="681037"/>
            <a:ext cx="36513" cy="365126"/>
          </a:xfrm>
          <a:prstGeom prst="rect">
            <a:avLst/>
          </a:prstGeom>
          <a:solidFill>
            <a:srgbClr val="4E5B6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40" name="Title Text"/>
          <p:cNvSpPr txBox="1"/>
          <p:nvPr>
            <p:ph type="title"/>
          </p:nvPr>
        </p:nvSpPr>
        <p:spPr>
          <a:xfrm>
            <a:off x="914400" y="512762"/>
            <a:ext cx="7772400" cy="914401"/>
          </a:xfrm>
          <a:prstGeom prst="rect">
            <a:avLst/>
          </a:prstGeom>
        </p:spPr>
        <p:txBody>
          <a:bodyPr anchor="t"/>
          <a:lstStyle>
            <a:lvl1pPr algn="l">
              <a:defRPr sz="4000">
                <a:solidFill>
                  <a:srgbClr val="C1EEFF"/>
                </a:solidFill>
                <a:latin typeface="Consolas"/>
                <a:ea typeface="Consolas"/>
                <a:cs typeface="Consolas"/>
                <a:sym typeface="Consolas"/>
              </a:defRPr>
            </a:lvl1pPr>
          </a:lstStyle>
          <a:p>
            <a:pPr/>
            <a:r>
              <a:t>Title Text</a:t>
            </a:r>
          </a:p>
        </p:txBody>
      </p:sp>
      <p:sp>
        <p:nvSpPr>
          <p:cNvPr id="541" name="Body Level One…"/>
          <p:cNvSpPr txBox="1"/>
          <p:nvPr>
            <p:ph type="body" idx="1"/>
          </p:nvPr>
        </p:nvSpPr>
        <p:spPr>
          <a:xfrm>
            <a:off x="914400" y="1784350"/>
            <a:ext cx="7772400" cy="4572000"/>
          </a:xfrm>
          <a:prstGeom prst="rect">
            <a:avLst/>
          </a:prstGeom>
        </p:spPr>
        <p:txBody>
          <a:bodyPr/>
          <a:lstStyle>
            <a:lvl1pPr marL="411162">
              <a:buClr>
                <a:srgbClr val="D6ECFF"/>
              </a:buClr>
              <a:buSzPct val="95000"/>
              <a:buChar char="●"/>
              <a:defRPr sz="3000">
                <a:solidFill>
                  <a:srgbClr val="FFFFFF"/>
                </a:solidFill>
                <a:latin typeface="Corbel"/>
                <a:ea typeface="Corbel"/>
                <a:cs typeface="Corbel"/>
                <a:sym typeface="Corbel"/>
              </a:defRPr>
            </a:lvl1pPr>
            <a:lvl2pPr marL="783736" indent="-329711">
              <a:buClr>
                <a:srgbClr val="D6ECFF"/>
              </a:buClr>
              <a:buSzPct val="90000"/>
              <a:buChar char="▫"/>
              <a:defRPr sz="3000">
                <a:solidFill>
                  <a:srgbClr val="FFFFFF"/>
                </a:solidFill>
                <a:latin typeface="Corbel"/>
                <a:ea typeface="Corbel"/>
                <a:cs typeface="Corbel"/>
                <a:sym typeface="Corbel"/>
              </a:defRPr>
            </a:lvl2pPr>
            <a:lvl3pPr marL="1052512" indent="-285750">
              <a:buClr>
                <a:srgbClr val="D6ECFF"/>
              </a:buClr>
              <a:buChar char="◾"/>
              <a:defRPr sz="3000">
                <a:solidFill>
                  <a:srgbClr val="FFFFFF"/>
                </a:solidFill>
                <a:latin typeface="Corbel"/>
                <a:ea typeface="Corbel"/>
                <a:cs typeface="Corbel"/>
                <a:sym typeface="Corbel"/>
              </a:defRPr>
            </a:lvl3pPr>
            <a:lvl4pPr marL="1343602" indent="-311727">
              <a:buClr>
                <a:srgbClr val="D6ECFF"/>
              </a:buClr>
              <a:buChar char=""/>
              <a:defRPr sz="3000">
                <a:solidFill>
                  <a:srgbClr val="FFFFFF"/>
                </a:solidFill>
                <a:latin typeface="Corbel"/>
                <a:ea typeface="Corbel"/>
                <a:cs typeface="Corbel"/>
                <a:sym typeface="Corbel"/>
              </a:defRPr>
            </a:lvl4pPr>
            <a:lvl5pPr marL="1585912" indent="-314325">
              <a:buClr>
                <a:srgbClr val="D6ECFF"/>
              </a:buClr>
              <a:buChar char="●"/>
              <a:defRPr sz="3000">
                <a:solidFill>
                  <a:srgbClr val="FFFFFF"/>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542" name="Slide Number"/>
          <p:cNvSpPr txBox="1"/>
          <p:nvPr>
            <p:ph type="sldNum" sz="quarter" idx="2"/>
          </p:nvPr>
        </p:nvSpPr>
        <p:spPr>
          <a:xfrm>
            <a:off x="8610600" y="6431138"/>
            <a:ext cx="358413" cy="350662"/>
          </a:xfrm>
          <a:prstGeom prst="rect">
            <a:avLst/>
          </a:prstGeom>
        </p:spPr>
        <p:txBody>
          <a:bodyPr anchor="b"/>
          <a:lstStyle>
            <a:lvl1pPr algn="l">
              <a:defRPr sz="18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gradFill flip="none" rotWithShape="1">
          <a:gsLst>
            <a:gs pos="0">
              <a:srgbClr val="5A77A9"/>
            </a:gs>
            <a:gs pos="35000">
              <a:srgbClr val="000000"/>
            </a:gs>
            <a:gs pos="100000">
              <a:srgbClr val="000000"/>
            </a:gs>
          </a:gsLst>
          <a:lin ang="16200000" scaled="0"/>
        </a:gradFill>
      </p:bgPr>
    </p:bg>
    <p:spTree>
      <p:nvGrpSpPr>
        <p:cNvPr id="1" name=""/>
        <p:cNvGrpSpPr/>
        <p:nvPr/>
      </p:nvGrpSpPr>
      <p:grpSpPr>
        <a:xfrm>
          <a:off x="0" y="0"/>
          <a:ext cx="0" cy="0"/>
          <a:chOff x="0" y="0"/>
          <a:chExt cx="0" cy="0"/>
        </a:xfrm>
      </p:grpSpPr>
      <p:sp>
        <p:nvSpPr>
          <p:cNvPr id="549" name="Rectangle"/>
          <p:cNvSpPr/>
          <p:nvPr/>
        </p:nvSpPr>
        <p:spPr>
          <a:xfrm>
            <a:off x="0" y="0"/>
            <a:ext cx="365125" cy="6854825"/>
          </a:xfrm>
          <a:prstGeom prst="rect">
            <a:avLst/>
          </a:prstGeom>
          <a:solidFill>
            <a:srgbClr val="FFFFF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50" name="Rectangle"/>
          <p:cNvSpPr/>
          <p:nvPr/>
        </p:nvSpPr>
        <p:spPr>
          <a:xfrm>
            <a:off x="255587" y="5046662"/>
            <a:ext cx="73026" cy="1692276"/>
          </a:xfrm>
          <a:prstGeom prst="rect">
            <a:avLst/>
          </a:prstGeom>
          <a:solidFill>
            <a:srgbClr val="EA157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51" name="Rectangle"/>
          <p:cNvSpPr/>
          <p:nvPr/>
        </p:nvSpPr>
        <p:spPr>
          <a:xfrm>
            <a:off x="255587" y="4797425"/>
            <a:ext cx="73026" cy="228600"/>
          </a:xfrm>
          <a:prstGeom prst="rect">
            <a:avLst/>
          </a:prstGeom>
          <a:solidFill>
            <a:srgbClr val="FEB80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52" name="Rectangle"/>
          <p:cNvSpPr/>
          <p:nvPr/>
        </p:nvSpPr>
        <p:spPr>
          <a:xfrm>
            <a:off x="255587" y="4637087"/>
            <a:ext cx="73026" cy="138113"/>
          </a:xfrm>
          <a:prstGeom prst="rect">
            <a:avLst/>
          </a:prstGeom>
          <a:solidFill>
            <a:srgbClr val="4E5B6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53" name="Square"/>
          <p:cNvSpPr/>
          <p:nvPr/>
        </p:nvSpPr>
        <p:spPr>
          <a:xfrm>
            <a:off x="255587" y="4541837"/>
            <a:ext cx="73026" cy="74613"/>
          </a:xfrm>
          <a:prstGeom prst="rect">
            <a:avLst/>
          </a:prstGeom>
          <a:solidFill>
            <a:srgbClr val="EA157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54" name="Rectangle"/>
          <p:cNvSpPr/>
          <p:nvPr/>
        </p:nvSpPr>
        <p:spPr>
          <a:xfrm>
            <a:off x="309562" y="681037"/>
            <a:ext cx="46039"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55" name="Rectangle"/>
          <p:cNvSpPr/>
          <p:nvPr/>
        </p:nvSpPr>
        <p:spPr>
          <a:xfrm>
            <a:off x="268287" y="681037"/>
            <a:ext cx="28576"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56" name="Rectangle"/>
          <p:cNvSpPr/>
          <p:nvPr/>
        </p:nvSpPr>
        <p:spPr>
          <a:xfrm>
            <a:off x="247650" y="681037"/>
            <a:ext cx="12700"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57" name="Rectangle"/>
          <p:cNvSpPr/>
          <p:nvPr/>
        </p:nvSpPr>
        <p:spPr>
          <a:xfrm>
            <a:off x="219868" y="681037"/>
            <a:ext cx="12701"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58" name="Title Text"/>
          <p:cNvSpPr txBox="1"/>
          <p:nvPr>
            <p:ph type="title"/>
          </p:nvPr>
        </p:nvSpPr>
        <p:spPr>
          <a:xfrm>
            <a:off x="914400" y="512762"/>
            <a:ext cx="7772400" cy="914401"/>
          </a:xfrm>
          <a:prstGeom prst="rect">
            <a:avLst/>
          </a:prstGeom>
        </p:spPr>
        <p:txBody>
          <a:bodyPr anchor="t"/>
          <a:lstStyle>
            <a:lvl1pPr algn="l">
              <a:defRPr sz="4000">
                <a:solidFill>
                  <a:srgbClr val="C1EEFF"/>
                </a:solidFill>
                <a:latin typeface="Consolas"/>
                <a:ea typeface="Consolas"/>
                <a:cs typeface="Consolas"/>
                <a:sym typeface="Consolas"/>
              </a:defRPr>
            </a:lvl1pPr>
          </a:lstStyle>
          <a:p>
            <a:pPr/>
            <a:r>
              <a:t>Title Text</a:t>
            </a:r>
          </a:p>
        </p:txBody>
      </p:sp>
      <p:sp>
        <p:nvSpPr>
          <p:cNvPr id="559" name="Body Level One…"/>
          <p:cNvSpPr txBox="1"/>
          <p:nvPr>
            <p:ph type="body" idx="1"/>
          </p:nvPr>
        </p:nvSpPr>
        <p:spPr>
          <a:xfrm>
            <a:off x="914400" y="1784350"/>
            <a:ext cx="7772400" cy="4572000"/>
          </a:xfrm>
          <a:prstGeom prst="rect">
            <a:avLst/>
          </a:prstGeom>
        </p:spPr>
        <p:txBody>
          <a:bodyPr/>
          <a:lstStyle>
            <a:lvl1pPr marL="411162">
              <a:buClr>
                <a:srgbClr val="D6ECFF"/>
              </a:buClr>
              <a:buSzPct val="95000"/>
              <a:buChar char="●"/>
              <a:defRPr sz="3000">
                <a:solidFill>
                  <a:srgbClr val="FFFFFF"/>
                </a:solidFill>
                <a:latin typeface="Corbel"/>
                <a:ea typeface="Corbel"/>
                <a:cs typeface="Corbel"/>
                <a:sym typeface="Corbel"/>
              </a:defRPr>
            </a:lvl1pPr>
            <a:lvl2pPr marL="783736" indent="-329711">
              <a:buClr>
                <a:srgbClr val="D6ECFF"/>
              </a:buClr>
              <a:buSzPct val="90000"/>
              <a:buChar char="▫"/>
              <a:defRPr sz="3000">
                <a:solidFill>
                  <a:srgbClr val="FFFFFF"/>
                </a:solidFill>
                <a:latin typeface="Corbel"/>
                <a:ea typeface="Corbel"/>
                <a:cs typeface="Corbel"/>
                <a:sym typeface="Corbel"/>
              </a:defRPr>
            </a:lvl2pPr>
            <a:lvl3pPr marL="1052512" indent="-285750">
              <a:buClr>
                <a:srgbClr val="D6ECFF"/>
              </a:buClr>
              <a:buChar char="◾"/>
              <a:defRPr sz="3000">
                <a:solidFill>
                  <a:srgbClr val="FFFFFF"/>
                </a:solidFill>
                <a:latin typeface="Corbel"/>
                <a:ea typeface="Corbel"/>
                <a:cs typeface="Corbel"/>
                <a:sym typeface="Corbel"/>
              </a:defRPr>
            </a:lvl3pPr>
            <a:lvl4pPr marL="1343602" indent="-311727">
              <a:buClr>
                <a:srgbClr val="D6ECFF"/>
              </a:buClr>
              <a:buChar char=""/>
              <a:defRPr sz="3000">
                <a:solidFill>
                  <a:srgbClr val="FFFFFF"/>
                </a:solidFill>
                <a:latin typeface="Corbel"/>
                <a:ea typeface="Corbel"/>
                <a:cs typeface="Corbel"/>
                <a:sym typeface="Corbel"/>
              </a:defRPr>
            </a:lvl4pPr>
            <a:lvl5pPr marL="1585912" indent="-314325">
              <a:buClr>
                <a:srgbClr val="D6ECFF"/>
              </a:buClr>
              <a:buChar char="●"/>
              <a:defRPr sz="3000">
                <a:solidFill>
                  <a:srgbClr val="FFFFFF"/>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560" name="Slide Number"/>
          <p:cNvSpPr txBox="1"/>
          <p:nvPr>
            <p:ph type="sldNum" sz="quarter" idx="2"/>
          </p:nvPr>
        </p:nvSpPr>
        <p:spPr>
          <a:xfrm>
            <a:off x="8610600" y="6431138"/>
            <a:ext cx="358413" cy="350662"/>
          </a:xfrm>
          <a:prstGeom prst="rect">
            <a:avLst/>
          </a:prstGeom>
        </p:spPr>
        <p:txBody>
          <a:bodyPr anchor="b"/>
          <a:lstStyle>
            <a:lvl1pPr algn="l">
              <a:defRPr sz="18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gradFill flip="none" rotWithShape="1">
          <a:gsLst>
            <a:gs pos="0">
              <a:srgbClr val="5A77A9"/>
            </a:gs>
            <a:gs pos="35000">
              <a:srgbClr val="000000"/>
            </a:gs>
            <a:gs pos="100000">
              <a:srgbClr val="000000"/>
            </a:gs>
          </a:gsLst>
          <a:lin ang="16200000" scaled="0"/>
        </a:gradFill>
      </p:bgPr>
    </p:bg>
    <p:spTree>
      <p:nvGrpSpPr>
        <p:cNvPr id="1" name=""/>
        <p:cNvGrpSpPr/>
        <p:nvPr/>
      </p:nvGrpSpPr>
      <p:grpSpPr>
        <a:xfrm>
          <a:off x="0" y="0"/>
          <a:ext cx="0" cy="0"/>
          <a:chOff x="0" y="0"/>
          <a:chExt cx="0" cy="0"/>
        </a:xfrm>
      </p:grpSpPr>
      <p:sp>
        <p:nvSpPr>
          <p:cNvPr id="567" name="Title Text"/>
          <p:cNvSpPr txBox="1"/>
          <p:nvPr>
            <p:ph type="title"/>
          </p:nvPr>
        </p:nvSpPr>
        <p:spPr>
          <a:xfrm>
            <a:off x="914400" y="512762"/>
            <a:ext cx="7772400" cy="914401"/>
          </a:xfrm>
          <a:prstGeom prst="rect">
            <a:avLst/>
          </a:prstGeom>
        </p:spPr>
        <p:txBody>
          <a:bodyPr anchor="t"/>
          <a:lstStyle>
            <a:lvl1pPr algn="l">
              <a:defRPr sz="4000">
                <a:solidFill>
                  <a:srgbClr val="C1EEFF"/>
                </a:solidFill>
                <a:latin typeface="Consolas"/>
                <a:ea typeface="Consolas"/>
                <a:cs typeface="Consolas"/>
                <a:sym typeface="Consolas"/>
              </a:defRPr>
            </a:lvl1pPr>
          </a:lstStyle>
          <a:p>
            <a:pPr/>
            <a:r>
              <a:t>Title Text</a:t>
            </a:r>
          </a:p>
        </p:txBody>
      </p:sp>
      <p:sp>
        <p:nvSpPr>
          <p:cNvPr id="568" name="Body Level One…"/>
          <p:cNvSpPr txBox="1"/>
          <p:nvPr>
            <p:ph type="body" idx="1"/>
          </p:nvPr>
        </p:nvSpPr>
        <p:spPr>
          <a:xfrm>
            <a:off x="914400" y="1784350"/>
            <a:ext cx="7772400" cy="4572000"/>
          </a:xfrm>
          <a:prstGeom prst="rect">
            <a:avLst/>
          </a:prstGeom>
        </p:spPr>
        <p:txBody>
          <a:bodyPr/>
          <a:lstStyle>
            <a:lvl1pPr marL="411162">
              <a:buClr>
                <a:srgbClr val="D6ECFF"/>
              </a:buClr>
              <a:buSzPct val="95000"/>
              <a:buChar char="●"/>
              <a:defRPr sz="3000">
                <a:solidFill>
                  <a:srgbClr val="FFFFFF"/>
                </a:solidFill>
                <a:latin typeface="Corbel"/>
                <a:ea typeface="Corbel"/>
                <a:cs typeface="Corbel"/>
                <a:sym typeface="Corbel"/>
              </a:defRPr>
            </a:lvl1pPr>
            <a:lvl2pPr marL="783736" indent="-329711">
              <a:buClr>
                <a:srgbClr val="D6ECFF"/>
              </a:buClr>
              <a:buSzPct val="90000"/>
              <a:buChar char="▫"/>
              <a:defRPr sz="3000">
                <a:solidFill>
                  <a:srgbClr val="FFFFFF"/>
                </a:solidFill>
                <a:latin typeface="Corbel"/>
                <a:ea typeface="Corbel"/>
                <a:cs typeface="Corbel"/>
                <a:sym typeface="Corbel"/>
              </a:defRPr>
            </a:lvl2pPr>
            <a:lvl3pPr marL="1052512" indent="-285750">
              <a:buClr>
                <a:srgbClr val="D6ECFF"/>
              </a:buClr>
              <a:buChar char="◾"/>
              <a:defRPr sz="3000">
                <a:solidFill>
                  <a:srgbClr val="FFFFFF"/>
                </a:solidFill>
                <a:latin typeface="Corbel"/>
                <a:ea typeface="Corbel"/>
                <a:cs typeface="Corbel"/>
                <a:sym typeface="Corbel"/>
              </a:defRPr>
            </a:lvl3pPr>
            <a:lvl4pPr marL="1343602" indent="-311727">
              <a:buClr>
                <a:srgbClr val="D6ECFF"/>
              </a:buClr>
              <a:buChar char=""/>
              <a:defRPr sz="3000">
                <a:solidFill>
                  <a:srgbClr val="FFFFFF"/>
                </a:solidFill>
                <a:latin typeface="Corbel"/>
                <a:ea typeface="Corbel"/>
                <a:cs typeface="Corbel"/>
                <a:sym typeface="Corbel"/>
              </a:defRPr>
            </a:lvl4pPr>
            <a:lvl5pPr marL="1585912" indent="-314325">
              <a:buClr>
                <a:srgbClr val="D6ECFF"/>
              </a:buClr>
              <a:buChar char="●"/>
              <a:defRPr sz="3000">
                <a:solidFill>
                  <a:srgbClr val="FFFFFF"/>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569" name="Slide Number"/>
          <p:cNvSpPr txBox="1"/>
          <p:nvPr>
            <p:ph type="sldNum" sz="quarter" idx="2"/>
          </p:nvPr>
        </p:nvSpPr>
        <p:spPr>
          <a:xfrm>
            <a:off x="8610600" y="6431138"/>
            <a:ext cx="358413" cy="350662"/>
          </a:xfrm>
          <a:prstGeom prst="rect">
            <a:avLst/>
          </a:prstGeom>
        </p:spPr>
        <p:txBody>
          <a:bodyPr anchor="b"/>
          <a:lstStyle>
            <a:lvl1pPr algn="l">
              <a:defRPr sz="18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gradFill flip="none" rotWithShape="1">
          <a:gsLst>
            <a:gs pos="0">
              <a:srgbClr val="5A77A9"/>
            </a:gs>
            <a:gs pos="35000">
              <a:srgbClr val="000000"/>
            </a:gs>
            <a:gs pos="100000">
              <a:srgbClr val="000000"/>
            </a:gs>
          </a:gsLst>
          <a:lin ang="16200000" scaled="0"/>
        </a:gradFill>
      </p:bgPr>
    </p:bg>
    <p:spTree>
      <p:nvGrpSpPr>
        <p:cNvPr id="1" name=""/>
        <p:cNvGrpSpPr/>
        <p:nvPr/>
      </p:nvGrpSpPr>
      <p:grpSpPr>
        <a:xfrm>
          <a:off x="0" y="0"/>
          <a:ext cx="0" cy="0"/>
          <a:chOff x="0" y="0"/>
          <a:chExt cx="0" cy="0"/>
        </a:xfrm>
      </p:grpSpPr>
      <p:sp>
        <p:nvSpPr>
          <p:cNvPr id="576" name="Rectangle"/>
          <p:cNvSpPr/>
          <p:nvPr/>
        </p:nvSpPr>
        <p:spPr>
          <a:xfrm>
            <a:off x="0" y="0"/>
            <a:ext cx="365125" cy="6854825"/>
          </a:xfrm>
          <a:prstGeom prst="rect">
            <a:avLst/>
          </a:prstGeom>
          <a:solidFill>
            <a:srgbClr val="FFFFF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77" name="Rectangle"/>
          <p:cNvSpPr/>
          <p:nvPr/>
        </p:nvSpPr>
        <p:spPr>
          <a:xfrm>
            <a:off x="255587" y="5046662"/>
            <a:ext cx="73026" cy="1692276"/>
          </a:xfrm>
          <a:prstGeom prst="rect">
            <a:avLst/>
          </a:prstGeom>
          <a:solidFill>
            <a:srgbClr val="EA157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78" name="Rectangle"/>
          <p:cNvSpPr/>
          <p:nvPr/>
        </p:nvSpPr>
        <p:spPr>
          <a:xfrm>
            <a:off x="255587" y="4797425"/>
            <a:ext cx="73026" cy="228600"/>
          </a:xfrm>
          <a:prstGeom prst="rect">
            <a:avLst/>
          </a:prstGeom>
          <a:solidFill>
            <a:srgbClr val="FEB80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79" name="Rectangle"/>
          <p:cNvSpPr/>
          <p:nvPr/>
        </p:nvSpPr>
        <p:spPr>
          <a:xfrm>
            <a:off x="255587" y="4637087"/>
            <a:ext cx="73026" cy="138113"/>
          </a:xfrm>
          <a:prstGeom prst="rect">
            <a:avLst/>
          </a:prstGeom>
          <a:solidFill>
            <a:srgbClr val="4E5B6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80" name="Square"/>
          <p:cNvSpPr/>
          <p:nvPr/>
        </p:nvSpPr>
        <p:spPr>
          <a:xfrm>
            <a:off x="255587" y="4541837"/>
            <a:ext cx="73026" cy="74613"/>
          </a:xfrm>
          <a:prstGeom prst="rect">
            <a:avLst/>
          </a:prstGeom>
          <a:solidFill>
            <a:srgbClr val="EA157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81" name="Rectangle"/>
          <p:cNvSpPr/>
          <p:nvPr/>
        </p:nvSpPr>
        <p:spPr>
          <a:xfrm>
            <a:off x="309562" y="681037"/>
            <a:ext cx="46039"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82" name="Rectangle"/>
          <p:cNvSpPr/>
          <p:nvPr/>
        </p:nvSpPr>
        <p:spPr>
          <a:xfrm>
            <a:off x="268287" y="681037"/>
            <a:ext cx="28576"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83" name="Rectangle"/>
          <p:cNvSpPr/>
          <p:nvPr/>
        </p:nvSpPr>
        <p:spPr>
          <a:xfrm>
            <a:off x="247650" y="681037"/>
            <a:ext cx="12700"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84" name="Rectangle"/>
          <p:cNvSpPr/>
          <p:nvPr/>
        </p:nvSpPr>
        <p:spPr>
          <a:xfrm>
            <a:off x="219868" y="681037"/>
            <a:ext cx="12701"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85" name="Title Text"/>
          <p:cNvSpPr txBox="1"/>
          <p:nvPr>
            <p:ph type="title"/>
          </p:nvPr>
        </p:nvSpPr>
        <p:spPr>
          <a:xfrm>
            <a:off x="914400" y="512762"/>
            <a:ext cx="7772400" cy="914401"/>
          </a:xfrm>
          <a:prstGeom prst="rect">
            <a:avLst/>
          </a:prstGeom>
        </p:spPr>
        <p:txBody>
          <a:bodyPr anchor="t"/>
          <a:lstStyle>
            <a:lvl1pPr algn="l">
              <a:defRPr sz="4000">
                <a:solidFill>
                  <a:srgbClr val="C1EEFF"/>
                </a:solidFill>
                <a:latin typeface="Consolas"/>
                <a:ea typeface="Consolas"/>
                <a:cs typeface="Consolas"/>
                <a:sym typeface="Consolas"/>
              </a:defRPr>
            </a:lvl1pPr>
          </a:lstStyle>
          <a:p>
            <a:pPr/>
            <a:r>
              <a:t>Title Text</a:t>
            </a:r>
          </a:p>
        </p:txBody>
      </p:sp>
      <p:sp>
        <p:nvSpPr>
          <p:cNvPr id="586" name="Body Level One…"/>
          <p:cNvSpPr txBox="1"/>
          <p:nvPr>
            <p:ph type="body" idx="1"/>
          </p:nvPr>
        </p:nvSpPr>
        <p:spPr>
          <a:xfrm>
            <a:off x="914400" y="1784350"/>
            <a:ext cx="7772400" cy="4572000"/>
          </a:xfrm>
          <a:prstGeom prst="rect">
            <a:avLst/>
          </a:prstGeom>
        </p:spPr>
        <p:txBody>
          <a:bodyPr/>
          <a:lstStyle>
            <a:lvl1pPr marL="411162">
              <a:buClr>
                <a:srgbClr val="D6ECFF"/>
              </a:buClr>
              <a:buSzPct val="95000"/>
              <a:buChar char="●"/>
              <a:defRPr sz="3000">
                <a:solidFill>
                  <a:srgbClr val="FFFFFF"/>
                </a:solidFill>
                <a:latin typeface="Corbel"/>
                <a:ea typeface="Corbel"/>
                <a:cs typeface="Corbel"/>
                <a:sym typeface="Corbel"/>
              </a:defRPr>
            </a:lvl1pPr>
            <a:lvl2pPr marL="783736" indent="-329711">
              <a:buClr>
                <a:srgbClr val="D6ECFF"/>
              </a:buClr>
              <a:buSzPct val="90000"/>
              <a:buChar char="▫"/>
              <a:defRPr sz="3000">
                <a:solidFill>
                  <a:srgbClr val="FFFFFF"/>
                </a:solidFill>
                <a:latin typeface="Corbel"/>
                <a:ea typeface="Corbel"/>
                <a:cs typeface="Corbel"/>
                <a:sym typeface="Corbel"/>
              </a:defRPr>
            </a:lvl2pPr>
            <a:lvl3pPr marL="1052512" indent="-285750">
              <a:buClr>
                <a:srgbClr val="D6ECFF"/>
              </a:buClr>
              <a:buChar char="◾"/>
              <a:defRPr sz="3000">
                <a:solidFill>
                  <a:srgbClr val="FFFFFF"/>
                </a:solidFill>
                <a:latin typeface="Corbel"/>
                <a:ea typeface="Corbel"/>
                <a:cs typeface="Corbel"/>
                <a:sym typeface="Corbel"/>
              </a:defRPr>
            </a:lvl3pPr>
            <a:lvl4pPr marL="1343602" indent="-311727">
              <a:buClr>
                <a:srgbClr val="D6ECFF"/>
              </a:buClr>
              <a:buChar char=""/>
              <a:defRPr sz="3000">
                <a:solidFill>
                  <a:srgbClr val="FFFFFF"/>
                </a:solidFill>
                <a:latin typeface="Corbel"/>
                <a:ea typeface="Corbel"/>
                <a:cs typeface="Corbel"/>
                <a:sym typeface="Corbel"/>
              </a:defRPr>
            </a:lvl4pPr>
            <a:lvl5pPr marL="1585912" indent="-314325">
              <a:buClr>
                <a:srgbClr val="D6ECFF"/>
              </a:buClr>
              <a:buChar char="●"/>
              <a:defRPr sz="3000">
                <a:solidFill>
                  <a:srgbClr val="FFFFFF"/>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587" name="Slide Number"/>
          <p:cNvSpPr txBox="1"/>
          <p:nvPr>
            <p:ph type="sldNum" sz="quarter" idx="2"/>
          </p:nvPr>
        </p:nvSpPr>
        <p:spPr>
          <a:xfrm>
            <a:off x="8610600" y="6431138"/>
            <a:ext cx="358413" cy="350662"/>
          </a:xfrm>
          <a:prstGeom prst="rect">
            <a:avLst/>
          </a:prstGeom>
        </p:spPr>
        <p:txBody>
          <a:bodyPr anchor="b"/>
          <a:lstStyle>
            <a:lvl1pPr algn="l">
              <a:defRPr sz="18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gradFill flip="none" rotWithShape="1">
          <a:gsLst>
            <a:gs pos="0">
              <a:srgbClr val="5A77A9"/>
            </a:gs>
            <a:gs pos="35000">
              <a:srgbClr val="000000"/>
            </a:gs>
            <a:gs pos="100000">
              <a:srgbClr val="000000"/>
            </a:gs>
          </a:gsLst>
          <a:lin ang="16200000" scaled="0"/>
        </a:gradFill>
      </p:bgPr>
    </p:bg>
    <p:spTree>
      <p:nvGrpSpPr>
        <p:cNvPr id="1" name=""/>
        <p:cNvGrpSpPr/>
        <p:nvPr/>
      </p:nvGrpSpPr>
      <p:grpSpPr>
        <a:xfrm>
          <a:off x="0" y="0"/>
          <a:ext cx="0" cy="0"/>
          <a:chOff x="0" y="0"/>
          <a:chExt cx="0" cy="0"/>
        </a:xfrm>
      </p:grpSpPr>
      <p:sp>
        <p:nvSpPr>
          <p:cNvPr id="594" name="Rectangle"/>
          <p:cNvSpPr/>
          <p:nvPr/>
        </p:nvSpPr>
        <p:spPr>
          <a:xfrm>
            <a:off x="0" y="0"/>
            <a:ext cx="365125" cy="6854825"/>
          </a:xfrm>
          <a:prstGeom prst="rect">
            <a:avLst/>
          </a:prstGeom>
          <a:solidFill>
            <a:srgbClr val="FFFFF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95" name="Rectangle"/>
          <p:cNvSpPr/>
          <p:nvPr/>
        </p:nvSpPr>
        <p:spPr>
          <a:xfrm>
            <a:off x="255587" y="5046662"/>
            <a:ext cx="73026" cy="1692276"/>
          </a:xfrm>
          <a:prstGeom prst="rect">
            <a:avLst/>
          </a:prstGeom>
          <a:solidFill>
            <a:srgbClr val="EA157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96" name="Rectangle"/>
          <p:cNvSpPr/>
          <p:nvPr/>
        </p:nvSpPr>
        <p:spPr>
          <a:xfrm>
            <a:off x="255587" y="4797425"/>
            <a:ext cx="73026" cy="228600"/>
          </a:xfrm>
          <a:prstGeom prst="rect">
            <a:avLst/>
          </a:prstGeom>
          <a:solidFill>
            <a:srgbClr val="FEB80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97" name="Rectangle"/>
          <p:cNvSpPr/>
          <p:nvPr/>
        </p:nvSpPr>
        <p:spPr>
          <a:xfrm>
            <a:off x="255587" y="4637087"/>
            <a:ext cx="73026" cy="138113"/>
          </a:xfrm>
          <a:prstGeom prst="rect">
            <a:avLst/>
          </a:prstGeom>
          <a:solidFill>
            <a:srgbClr val="4E5B6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98" name="Square"/>
          <p:cNvSpPr/>
          <p:nvPr/>
        </p:nvSpPr>
        <p:spPr>
          <a:xfrm>
            <a:off x="255587" y="4541837"/>
            <a:ext cx="73026" cy="74613"/>
          </a:xfrm>
          <a:prstGeom prst="rect">
            <a:avLst/>
          </a:prstGeom>
          <a:solidFill>
            <a:srgbClr val="EA157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599" name="Rectangle"/>
          <p:cNvSpPr/>
          <p:nvPr/>
        </p:nvSpPr>
        <p:spPr>
          <a:xfrm>
            <a:off x="309562" y="681037"/>
            <a:ext cx="46039"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00" name="Rectangle"/>
          <p:cNvSpPr/>
          <p:nvPr/>
        </p:nvSpPr>
        <p:spPr>
          <a:xfrm>
            <a:off x="268287" y="681037"/>
            <a:ext cx="28576"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01" name="Rectangle"/>
          <p:cNvSpPr/>
          <p:nvPr/>
        </p:nvSpPr>
        <p:spPr>
          <a:xfrm>
            <a:off x="247650" y="681037"/>
            <a:ext cx="12700"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02" name="Rectangle"/>
          <p:cNvSpPr/>
          <p:nvPr/>
        </p:nvSpPr>
        <p:spPr>
          <a:xfrm>
            <a:off x="219868" y="681037"/>
            <a:ext cx="12701"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03" name="Rectangle"/>
          <p:cNvSpPr/>
          <p:nvPr/>
        </p:nvSpPr>
        <p:spPr>
          <a:xfrm>
            <a:off x="368299" y="0"/>
            <a:ext cx="8777289" cy="1878013"/>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04" name="Line"/>
          <p:cNvSpPr/>
          <p:nvPr/>
        </p:nvSpPr>
        <p:spPr>
          <a:xfrm>
            <a:off x="363537" y="1885632"/>
            <a:ext cx="8782051" cy="1"/>
          </a:xfrm>
          <a:prstGeom prst="line">
            <a:avLst/>
          </a:prstGeom>
          <a:ln w="19050">
            <a:solidFill>
              <a:srgbClr val="FFFFFF"/>
            </a:solidFill>
            <a:miter/>
          </a:ln>
        </p:spPr>
        <p:txBody>
          <a:bodyPr lIns="45719" rIns="45719"/>
          <a:lstStyle/>
          <a:p>
            <a:pPr/>
          </a:p>
        </p:txBody>
      </p:sp>
      <p:grpSp>
        <p:nvGrpSpPr>
          <p:cNvPr id="608" name="Group"/>
          <p:cNvGrpSpPr/>
          <p:nvPr/>
        </p:nvGrpSpPr>
        <p:grpSpPr>
          <a:xfrm>
            <a:off x="8516936" y="1217613"/>
            <a:ext cx="130178" cy="131763"/>
            <a:chOff x="0" y="0"/>
            <a:chExt cx="130176" cy="131762"/>
          </a:xfrm>
        </p:grpSpPr>
        <p:sp>
          <p:nvSpPr>
            <p:cNvPr id="605" name="Line"/>
            <p:cNvSpPr/>
            <p:nvPr/>
          </p:nvSpPr>
          <p:spPr>
            <a:xfrm>
              <a:off x="57150" y="-1"/>
              <a:ext cx="73026" cy="65089"/>
            </a:xfrm>
            <a:prstGeom prst="line">
              <a:avLst/>
            </a:prstGeom>
            <a:noFill/>
            <a:ln w="25400" cap="rnd">
              <a:solidFill>
                <a:srgbClr val="FFFFFF"/>
              </a:solidFill>
              <a:prstDash val="solid"/>
              <a:round/>
            </a:ln>
            <a:effectLst/>
          </p:spPr>
          <p:txBody>
            <a:bodyPr wrap="square" lIns="45719" tIns="45719" rIns="45719" bIns="45719" numCol="1" anchor="t">
              <a:noAutofit/>
            </a:bodyPr>
            <a:lstStyle/>
            <a:p>
              <a:pPr/>
            </a:p>
          </p:txBody>
        </p:sp>
        <p:sp>
          <p:nvSpPr>
            <p:cNvPr id="606" name="Line"/>
            <p:cNvSpPr/>
            <p:nvPr/>
          </p:nvSpPr>
          <p:spPr>
            <a:xfrm>
              <a:off x="0" y="66356"/>
              <a:ext cx="103188" cy="1"/>
            </a:xfrm>
            <a:prstGeom prst="line">
              <a:avLst/>
            </a:prstGeom>
            <a:noFill/>
            <a:ln w="25400" cap="rnd">
              <a:solidFill>
                <a:srgbClr val="FFFFFF"/>
              </a:solidFill>
              <a:prstDash val="solid"/>
              <a:round/>
            </a:ln>
            <a:effectLst/>
          </p:spPr>
          <p:txBody>
            <a:bodyPr wrap="square" lIns="45719" tIns="45719" rIns="45719" bIns="45719" numCol="1" anchor="t">
              <a:noAutofit/>
            </a:bodyPr>
            <a:lstStyle/>
            <a:p>
              <a:pPr/>
            </a:p>
          </p:txBody>
        </p:sp>
        <p:sp>
          <p:nvSpPr>
            <p:cNvPr id="607" name="Line"/>
            <p:cNvSpPr/>
            <p:nvPr/>
          </p:nvSpPr>
          <p:spPr>
            <a:xfrm flipV="1">
              <a:off x="57150" y="65087"/>
              <a:ext cx="73027" cy="66676"/>
            </a:xfrm>
            <a:prstGeom prst="line">
              <a:avLst/>
            </a:prstGeom>
            <a:noFill/>
            <a:ln w="25400" cap="rnd">
              <a:solidFill>
                <a:srgbClr val="FFFFFF"/>
              </a:solidFill>
              <a:prstDash val="solid"/>
              <a:round/>
            </a:ln>
            <a:effectLst/>
          </p:spPr>
          <p:txBody>
            <a:bodyPr wrap="square" lIns="45719" tIns="45719" rIns="45719" bIns="45719" numCol="1" anchor="t">
              <a:noAutofit/>
            </a:bodyPr>
            <a:lstStyle/>
            <a:p>
              <a:pPr/>
            </a:p>
          </p:txBody>
        </p:sp>
      </p:grpSp>
      <p:grpSp>
        <p:nvGrpSpPr>
          <p:cNvPr id="612" name="Group"/>
          <p:cNvGrpSpPr/>
          <p:nvPr/>
        </p:nvGrpSpPr>
        <p:grpSpPr>
          <a:xfrm>
            <a:off x="8669336" y="1370013"/>
            <a:ext cx="130178" cy="131763"/>
            <a:chOff x="0" y="0"/>
            <a:chExt cx="130176" cy="131762"/>
          </a:xfrm>
        </p:grpSpPr>
        <p:sp>
          <p:nvSpPr>
            <p:cNvPr id="609" name="Line"/>
            <p:cNvSpPr/>
            <p:nvPr/>
          </p:nvSpPr>
          <p:spPr>
            <a:xfrm>
              <a:off x="57150" y="-1"/>
              <a:ext cx="73026" cy="65089"/>
            </a:xfrm>
            <a:prstGeom prst="line">
              <a:avLst/>
            </a:prstGeom>
            <a:noFill/>
            <a:ln w="25400" cap="rnd">
              <a:solidFill>
                <a:srgbClr val="FFFFFF"/>
              </a:solidFill>
              <a:prstDash val="solid"/>
              <a:round/>
            </a:ln>
            <a:effectLst/>
          </p:spPr>
          <p:txBody>
            <a:bodyPr wrap="square" lIns="45719" tIns="45719" rIns="45719" bIns="45719" numCol="1" anchor="t">
              <a:noAutofit/>
            </a:bodyPr>
            <a:lstStyle/>
            <a:p>
              <a:pPr/>
            </a:p>
          </p:txBody>
        </p:sp>
        <p:sp>
          <p:nvSpPr>
            <p:cNvPr id="610" name="Line"/>
            <p:cNvSpPr/>
            <p:nvPr/>
          </p:nvSpPr>
          <p:spPr>
            <a:xfrm>
              <a:off x="0" y="66356"/>
              <a:ext cx="103188" cy="1"/>
            </a:xfrm>
            <a:prstGeom prst="line">
              <a:avLst/>
            </a:prstGeom>
            <a:noFill/>
            <a:ln w="25400" cap="rnd">
              <a:solidFill>
                <a:srgbClr val="FFFFFF"/>
              </a:solidFill>
              <a:prstDash val="solid"/>
              <a:round/>
            </a:ln>
            <a:effectLst/>
          </p:spPr>
          <p:txBody>
            <a:bodyPr wrap="square" lIns="45719" tIns="45719" rIns="45719" bIns="45719" numCol="1" anchor="t">
              <a:noAutofit/>
            </a:bodyPr>
            <a:lstStyle/>
            <a:p>
              <a:pPr/>
            </a:p>
          </p:txBody>
        </p:sp>
        <p:sp>
          <p:nvSpPr>
            <p:cNvPr id="611" name="Line"/>
            <p:cNvSpPr/>
            <p:nvPr/>
          </p:nvSpPr>
          <p:spPr>
            <a:xfrm flipV="1">
              <a:off x="57150" y="65087"/>
              <a:ext cx="73027" cy="66676"/>
            </a:xfrm>
            <a:prstGeom prst="line">
              <a:avLst/>
            </a:prstGeom>
            <a:noFill/>
            <a:ln w="25400" cap="rnd">
              <a:solidFill>
                <a:srgbClr val="FFFFFF"/>
              </a:solidFill>
              <a:prstDash val="solid"/>
              <a:round/>
            </a:ln>
            <a:effectLst/>
          </p:spPr>
          <p:txBody>
            <a:bodyPr wrap="square" lIns="45719" tIns="45719" rIns="45719" bIns="45719" numCol="1" anchor="t">
              <a:noAutofit/>
            </a:bodyPr>
            <a:lstStyle/>
            <a:p>
              <a:pPr/>
            </a:p>
          </p:txBody>
        </p:sp>
      </p:grpSp>
      <p:grpSp>
        <p:nvGrpSpPr>
          <p:cNvPr id="616" name="Group"/>
          <p:cNvGrpSpPr/>
          <p:nvPr/>
        </p:nvGrpSpPr>
        <p:grpSpPr>
          <a:xfrm>
            <a:off x="8321675" y="1473199"/>
            <a:ext cx="130175" cy="131763"/>
            <a:chOff x="0" y="0"/>
            <a:chExt cx="130173" cy="131762"/>
          </a:xfrm>
        </p:grpSpPr>
        <p:sp>
          <p:nvSpPr>
            <p:cNvPr id="613" name="Line"/>
            <p:cNvSpPr/>
            <p:nvPr/>
          </p:nvSpPr>
          <p:spPr>
            <a:xfrm>
              <a:off x="57149" y="0"/>
              <a:ext cx="73025" cy="65088"/>
            </a:xfrm>
            <a:prstGeom prst="line">
              <a:avLst/>
            </a:prstGeom>
            <a:noFill/>
            <a:ln w="25400" cap="rnd">
              <a:solidFill>
                <a:srgbClr val="FFFFFF"/>
              </a:solidFill>
              <a:prstDash val="solid"/>
              <a:round/>
            </a:ln>
            <a:effectLst/>
          </p:spPr>
          <p:txBody>
            <a:bodyPr wrap="square" lIns="45719" tIns="45719" rIns="45719" bIns="45719" numCol="1" anchor="t">
              <a:noAutofit/>
            </a:bodyPr>
            <a:lstStyle/>
            <a:p>
              <a:pPr/>
            </a:p>
          </p:txBody>
        </p:sp>
        <p:sp>
          <p:nvSpPr>
            <p:cNvPr id="614" name="Line"/>
            <p:cNvSpPr/>
            <p:nvPr/>
          </p:nvSpPr>
          <p:spPr>
            <a:xfrm>
              <a:off x="0" y="66358"/>
              <a:ext cx="103188" cy="1"/>
            </a:xfrm>
            <a:prstGeom prst="line">
              <a:avLst/>
            </a:prstGeom>
            <a:noFill/>
            <a:ln w="25400" cap="rnd">
              <a:solidFill>
                <a:srgbClr val="FFFFFF"/>
              </a:solidFill>
              <a:prstDash val="solid"/>
              <a:round/>
            </a:ln>
            <a:effectLst/>
          </p:spPr>
          <p:txBody>
            <a:bodyPr wrap="square" lIns="45719" tIns="45719" rIns="45719" bIns="45719" numCol="1" anchor="t">
              <a:noAutofit/>
            </a:bodyPr>
            <a:lstStyle/>
            <a:p>
              <a:pPr/>
            </a:p>
          </p:txBody>
        </p:sp>
        <p:sp>
          <p:nvSpPr>
            <p:cNvPr id="615" name="Line"/>
            <p:cNvSpPr/>
            <p:nvPr/>
          </p:nvSpPr>
          <p:spPr>
            <a:xfrm flipV="1">
              <a:off x="57149" y="65087"/>
              <a:ext cx="73025" cy="66676"/>
            </a:xfrm>
            <a:prstGeom prst="line">
              <a:avLst/>
            </a:prstGeom>
            <a:noFill/>
            <a:ln w="25400" cap="rnd">
              <a:solidFill>
                <a:srgbClr val="FFFFFF"/>
              </a:solidFill>
              <a:prstDash val="solid"/>
              <a:round/>
            </a:ln>
            <a:effectLst/>
          </p:spPr>
          <p:txBody>
            <a:bodyPr wrap="square" lIns="45719" tIns="45719" rIns="45719" bIns="45719" numCol="1" anchor="t">
              <a:noAutofit/>
            </a:bodyPr>
            <a:lstStyle/>
            <a:p>
              <a:pPr/>
            </a:p>
          </p:txBody>
        </p:sp>
      </p:grpSp>
      <p:sp>
        <p:nvSpPr>
          <p:cNvPr id="617" name="Title Text"/>
          <p:cNvSpPr txBox="1"/>
          <p:nvPr>
            <p:ph type="title"/>
          </p:nvPr>
        </p:nvSpPr>
        <p:spPr>
          <a:xfrm>
            <a:off x="914400" y="512762"/>
            <a:ext cx="7772400" cy="914401"/>
          </a:xfrm>
          <a:prstGeom prst="rect">
            <a:avLst/>
          </a:prstGeom>
        </p:spPr>
        <p:txBody>
          <a:bodyPr anchor="t"/>
          <a:lstStyle>
            <a:lvl1pPr algn="l">
              <a:defRPr sz="4000">
                <a:solidFill>
                  <a:srgbClr val="C1EEFF"/>
                </a:solidFill>
                <a:latin typeface="Consolas"/>
                <a:ea typeface="Consolas"/>
                <a:cs typeface="Consolas"/>
                <a:sym typeface="Consolas"/>
              </a:defRPr>
            </a:lvl1pPr>
          </a:lstStyle>
          <a:p>
            <a:pPr/>
            <a:r>
              <a:t>Title Text</a:t>
            </a:r>
          </a:p>
        </p:txBody>
      </p:sp>
      <p:sp>
        <p:nvSpPr>
          <p:cNvPr id="618" name="Body Level One…"/>
          <p:cNvSpPr txBox="1"/>
          <p:nvPr>
            <p:ph type="body" idx="1"/>
          </p:nvPr>
        </p:nvSpPr>
        <p:spPr>
          <a:xfrm>
            <a:off x="914400" y="1784350"/>
            <a:ext cx="7772400" cy="4572000"/>
          </a:xfrm>
          <a:prstGeom prst="rect">
            <a:avLst/>
          </a:prstGeom>
        </p:spPr>
        <p:txBody>
          <a:bodyPr/>
          <a:lstStyle>
            <a:lvl1pPr marL="411162">
              <a:buClr>
                <a:srgbClr val="D6ECFF"/>
              </a:buClr>
              <a:buSzPct val="95000"/>
              <a:buChar char="●"/>
              <a:defRPr sz="3000">
                <a:solidFill>
                  <a:srgbClr val="FFFFFF"/>
                </a:solidFill>
                <a:latin typeface="Corbel"/>
                <a:ea typeface="Corbel"/>
                <a:cs typeface="Corbel"/>
                <a:sym typeface="Corbel"/>
              </a:defRPr>
            </a:lvl1pPr>
            <a:lvl2pPr marL="783736" indent="-329711">
              <a:buClr>
                <a:srgbClr val="D6ECFF"/>
              </a:buClr>
              <a:buSzPct val="90000"/>
              <a:buChar char="▫"/>
              <a:defRPr sz="3000">
                <a:solidFill>
                  <a:srgbClr val="FFFFFF"/>
                </a:solidFill>
                <a:latin typeface="Corbel"/>
                <a:ea typeface="Corbel"/>
                <a:cs typeface="Corbel"/>
                <a:sym typeface="Corbel"/>
              </a:defRPr>
            </a:lvl2pPr>
            <a:lvl3pPr marL="1052512" indent="-285750">
              <a:buClr>
                <a:srgbClr val="D6ECFF"/>
              </a:buClr>
              <a:buChar char="◾"/>
              <a:defRPr sz="3000">
                <a:solidFill>
                  <a:srgbClr val="FFFFFF"/>
                </a:solidFill>
                <a:latin typeface="Corbel"/>
                <a:ea typeface="Corbel"/>
                <a:cs typeface="Corbel"/>
                <a:sym typeface="Corbel"/>
              </a:defRPr>
            </a:lvl3pPr>
            <a:lvl4pPr marL="1343602" indent="-311727">
              <a:buClr>
                <a:srgbClr val="D6ECFF"/>
              </a:buClr>
              <a:buChar char=""/>
              <a:defRPr sz="3000">
                <a:solidFill>
                  <a:srgbClr val="FFFFFF"/>
                </a:solidFill>
                <a:latin typeface="Corbel"/>
                <a:ea typeface="Corbel"/>
                <a:cs typeface="Corbel"/>
                <a:sym typeface="Corbel"/>
              </a:defRPr>
            </a:lvl4pPr>
            <a:lvl5pPr marL="1585912" indent="-314325">
              <a:buClr>
                <a:srgbClr val="D6ECFF"/>
              </a:buClr>
              <a:buChar char="●"/>
              <a:defRPr sz="3000">
                <a:solidFill>
                  <a:srgbClr val="FFFFFF"/>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619" name="Slide Number"/>
          <p:cNvSpPr txBox="1"/>
          <p:nvPr>
            <p:ph type="sldNum" sz="quarter" idx="2"/>
          </p:nvPr>
        </p:nvSpPr>
        <p:spPr>
          <a:xfrm>
            <a:off x="8610600" y="70026"/>
            <a:ext cx="358413" cy="350662"/>
          </a:xfrm>
          <a:prstGeom prst="rect">
            <a:avLst/>
          </a:prstGeom>
        </p:spPr>
        <p:txBody>
          <a:bodyPr anchor="b"/>
          <a:lstStyle>
            <a:lvl1pPr algn="l">
              <a:defRPr sz="18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gradFill flip="none" rotWithShape="1">
          <a:gsLst>
            <a:gs pos="0">
              <a:srgbClr val="5A77A9"/>
            </a:gs>
            <a:gs pos="35000">
              <a:srgbClr val="000000"/>
            </a:gs>
            <a:gs pos="100000">
              <a:srgbClr val="000000"/>
            </a:gs>
          </a:gsLst>
          <a:lin ang="16200000" scaled="0"/>
        </a:gradFill>
      </p:bgPr>
    </p:bg>
    <p:spTree>
      <p:nvGrpSpPr>
        <p:cNvPr id="1" name=""/>
        <p:cNvGrpSpPr/>
        <p:nvPr/>
      </p:nvGrpSpPr>
      <p:grpSpPr>
        <a:xfrm>
          <a:off x="0" y="0"/>
          <a:ext cx="0" cy="0"/>
          <a:chOff x="0" y="0"/>
          <a:chExt cx="0" cy="0"/>
        </a:xfrm>
      </p:grpSpPr>
      <p:sp>
        <p:nvSpPr>
          <p:cNvPr id="626" name="Rectangle"/>
          <p:cNvSpPr/>
          <p:nvPr/>
        </p:nvSpPr>
        <p:spPr>
          <a:xfrm>
            <a:off x="0" y="0"/>
            <a:ext cx="365125" cy="6854825"/>
          </a:xfrm>
          <a:prstGeom prst="rect">
            <a:avLst/>
          </a:prstGeom>
          <a:solidFill>
            <a:srgbClr val="FFFFF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27" name="Rectangle"/>
          <p:cNvSpPr/>
          <p:nvPr/>
        </p:nvSpPr>
        <p:spPr>
          <a:xfrm>
            <a:off x="255587" y="5046662"/>
            <a:ext cx="73026" cy="1692276"/>
          </a:xfrm>
          <a:prstGeom prst="rect">
            <a:avLst/>
          </a:prstGeom>
          <a:solidFill>
            <a:srgbClr val="EA157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28" name="Rectangle"/>
          <p:cNvSpPr/>
          <p:nvPr/>
        </p:nvSpPr>
        <p:spPr>
          <a:xfrm>
            <a:off x="255587" y="4797425"/>
            <a:ext cx="73026" cy="228600"/>
          </a:xfrm>
          <a:prstGeom prst="rect">
            <a:avLst/>
          </a:prstGeom>
          <a:solidFill>
            <a:srgbClr val="FEB80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29" name="Rectangle"/>
          <p:cNvSpPr/>
          <p:nvPr/>
        </p:nvSpPr>
        <p:spPr>
          <a:xfrm>
            <a:off x="255587" y="4637087"/>
            <a:ext cx="73026" cy="138113"/>
          </a:xfrm>
          <a:prstGeom prst="rect">
            <a:avLst/>
          </a:prstGeom>
          <a:solidFill>
            <a:srgbClr val="4E5B6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30" name="Square"/>
          <p:cNvSpPr/>
          <p:nvPr/>
        </p:nvSpPr>
        <p:spPr>
          <a:xfrm>
            <a:off x="255587" y="4541837"/>
            <a:ext cx="73026" cy="74613"/>
          </a:xfrm>
          <a:prstGeom prst="rect">
            <a:avLst/>
          </a:prstGeom>
          <a:solidFill>
            <a:srgbClr val="EA157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31" name="Rectangle"/>
          <p:cNvSpPr/>
          <p:nvPr/>
        </p:nvSpPr>
        <p:spPr>
          <a:xfrm>
            <a:off x="309562" y="681037"/>
            <a:ext cx="46039"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32" name="Rectangle"/>
          <p:cNvSpPr/>
          <p:nvPr/>
        </p:nvSpPr>
        <p:spPr>
          <a:xfrm>
            <a:off x="268287" y="681037"/>
            <a:ext cx="28576"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33" name="Rectangle"/>
          <p:cNvSpPr/>
          <p:nvPr/>
        </p:nvSpPr>
        <p:spPr>
          <a:xfrm>
            <a:off x="247650" y="681037"/>
            <a:ext cx="12700"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34" name="Rectangle"/>
          <p:cNvSpPr/>
          <p:nvPr/>
        </p:nvSpPr>
        <p:spPr>
          <a:xfrm>
            <a:off x="219868" y="681037"/>
            <a:ext cx="12701"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35" name="Title Text"/>
          <p:cNvSpPr txBox="1"/>
          <p:nvPr>
            <p:ph type="title"/>
          </p:nvPr>
        </p:nvSpPr>
        <p:spPr>
          <a:xfrm>
            <a:off x="914400" y="512762"/>
            <a:ext cx="7772400" cy="914401"/>
          </a:xfrm>
          <a:prstGeom prst="rect">
            <a:avLst/>
          </a:prstGeom>
        </p:spPr>
        <p:txBody>
          <a:bodyPr anchor="t"/>
          <a:lstStyle>
            <a:lvl1pPr algn="l">
              <a:defRPr sz="4000">
                <a:solidFill>
                  <a:srgbClr val="C1EEFF"/>
                </a:solidFill>
                <a:latin typeface="Consolas"/>
                <a:ea typeface="Consolas"/>
                <a:cs typeface="Consolas"/>
                <a:sym typeface="Consolas"/>
              </a:defRPr>
            </a:lvl1pPr>
          </a:lstStyle>
          <a:p>
            <a:pPr/>
            <a:r>
              <a:t>Title Text</a:t>
            </a:r>
          </a:p>
        </p:txBody>
      </p:sp>
      <p:sp>
        <p:nvSpPr>
          <p:cNvPr id="636" name="Body Level One…"/>
          <p:cNvSpPr txBox="1"/>
          <p:nvPr>
            <p:ph type="body" idx="1"/>
          </p:nvPr>
        </p:nvSpPr>
        <p:spPr>
          <a:xfrm>
            <a:off x="914400" y="1784350"/>
            <a:ext cx="7772400" cy="4572000"/>
          </a:xfrm>
          <a:prstGeom prst="rect">
            <a:avLst/>
          </a:prstGeom>
        </p:spPr>
        <p:txBody>
          <a:bodyPr/>
          <a:lstStyle>
            <a:lvl1pPr marL="411162">
              <a:buClr>
                <a:srgbClr val="D6ECFF"/>
              </a:buClr>
              <a:buSzPct val="95000"/>
              <a:buChar char="●"/>
              <a:defRPr sz="3000">
                <a:solidFill>
                  <a:srgbClr val="FFFFFF"/>
                </a:solidFill>
                <a:latin typeface="Corbel"/>
                <a:ea typeface="Corbel"/>
                <a:cs typeface="Corbel"/>
                <a:sym typeface="Corbel"/>
              </a:defRPr>
            </a:lvl1pPr>
            <a:lvl2pPr marL="783736" indent="-329711">
              <a:buClr>
                <a:srgbClr val="D6ECFF"/>
              </a:buClr>
              <a:buSzPct val="90000"/>
              <a:buChar char="▫"/>
              <a:defRPr sz="3000">
                <a:solidFill>
                  <a:srgbClr val="FFFFFF"/>
                </a:solidFill>
                <a:latin typeface="Corbel"/>
                <a:ea typeface="Corbel"/>
                <a:cs typeface="Corbel"/>
                <a:sym typeface="Corbel"/>
              </a:defRPr>
            </a:lvl2pPr>
            <a:lvl3pPr marL="1052512" indent="-285750">
              <a:buClr>
                <a:srgbClr val="D6ECFF"/>
              </a:buClr>
              <a:buChar char="◾"/>
              <a:defRPr sz="3000">
                <a:solidFill>
                  <a:srgbClr val="FFFFFF"/>
                </a:solidFill>
                <a:latin typeface="Corbel"/>
                <a:ea typeface="Corbel"/>
                <a:cs typeface="Corbel"/>
                <a:sym typeface="Corbel"/>
              </a:defRPr>
            </a:lvl3pPr>
            <a:lvl4pPr marL="1343602" indent="-311727">
              <a:buClr>
                <a:srgbClr val="D6ECFF"/>
              </a:buClr>
              <a:buChar char=""/>
              <a:defRPr sz="3000">
                <a:solidFill>
                  <a:srgbClr val="FFFFFF"/>
                </a:solidFill>
                <a:latin typeface="Corbel"/>
                <a:ea typeface="Corbel"/>
                <a:cs typeface="Corbel"/>
                <a:sym typeface="Corbel"/>
              </a:defRPr>
            </a:lvl4pPr>
            <a:lvl5pPr marL="1585912" indent="-314325">
              <a:buClr>
                <a:srgbClr val="D6ECFF"/>
              </a:buClr>
              <a:buChar char="●"/>
              <a:defRPr sz="3000">
                <a:solidFill>
                  <a:srgbClr val="FFFFFF"/>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637" name="Slide Number"/>
          <p:cNvSpPr txBox="1"/>
          <p:nvPr>
            <p:ph type="sldNum" sz="quarter" idx="2"/>
          </p:nvPr>
        </p:nvSpPr>
        <p:spPr>
          <a:xfrm>
            <a:off x="8610600" y="6431138"/>
            <a:ext cx="358413" cy="350662"/>
          </a:xfrm>
          <a:prstGeom prst="rect">
            <a:avLst/>
          </a:prstGeom>
        </p:spPr>
        <p:txBody>
          <a:bodyPr anchor="b"/>
          <a:lstStyle>
            <a:lvl1pPr algn="l">
              <a:defRPr sz="18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gradFill flip="none" rotWithShape="1">
          <a:gsLst>
            <a:gs pos="0">
              <a:srgbClr val="5A77A9"/>
            </a:gs>
            <a:gs pos="35000">
              <a:srgbClr val="000000"/>
            </a:gs>
            <a:gs pos="100000">
              <a:srgbClr val="000000"/>
            </a:gs>
          </a:gsLst>
          <a:lin ang="16200000" scaled="0"/>
        </a:gradFill>
      </p:bgPr>
    </p:bg>
    <p:spTree>
      <p:nvGrpSpPr>
        <p:cNvPr id="1" name=""/>
        <p:cNvGrpSpPr/>
        <p:nvPr/>
      </p:nvGrpSpPr>
      <p:grpSpPr>
        <a:xfrm>
          <a:off x="0" y="0"/>
          <a:ext cx="0" cy="0"/>
          <a:chOff x="0" y="0"/>
          <a:chExt cx="0" cy="0"/>
        </a:xfrm>
      </p:grpSpPr>
      <p:sp>
        <p:nvSpPr>
          <p:cNvPr id="644" name="Rectangle"/>
          <p:cNvSpPr/>
          <p:nvPr/>
        </p:nvSpPr>
        <p:spPr>
          <a:xfrm>
            <a:off x="0" y="0"/>
            <a:ext cx="365125" cy="6854825"/>
          </a:xfrm>
          <a:prstGeom prst="rect">
            <a:avLst/>
          </a:prstGeom>
          <a:solidFill>
            <a:srgbClr val="FFFFF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45" name="Rectangle"/>
          <p:cNvSpPr/>
          <p:nvPr/>
        </p:nvSpPr>
        <p:spPr>
          <a:xfrm>
            <a:off x="255587" y="5046662"/>
            <a:ext cx="73026" cy="1692276"/>
          </a:xfrm>
          <a:prstGeom prst="rect">
            <a:avLst/>
          </a:prstGeom>
          <a:solidFill>
            <a:srgbClr val="EA157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46" name="Rectangle"/>
          <p:cNvSpPr/>
          <p:nvPr/>
        </p:nvSpPr>
        <p:spPr>
          <a:xfrm>
            <a:off x="255587" y="4797425"/>
            <a:ext cx="73026" cy="228600"/>
          </a:xfrm>
          <a:prstGeom prst="rect">
            <a:avLst/>
          </a:prstGeom>
          <a:solidFill>
            <a:srgbClr val="FEB80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47" name="Rectangle"/>
          <p:cNvSpPr/>
          <p:nvPr/>
        </p:nvSpPr>
        <p:spPr>
          <a:xfrm>
            <a:off x="255587" y="4637087"/>
            <a:ext cx="73026" cy="138113"/>
          </a:xfrm>
          <a:prstGeom prst="rect">
            <a:avLst/>
          </a:prstGeom>
          <a:solidFill>
            <a:srgbClr val="4E5B6F"/>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48" name="Square"/>
          <p:cNvSpPr/>
          <p:nvPr/>
        </p:nvSpPr>
        <p:spPr>
          <a:xfrm>
            <a:off x="255587" y="4541837"/>
            <a:ext cx="73026" cy="74613"/>
          </a:xfrm>
          <a:prstGeom prst="rect">
            <a:avLst/>
          </a:prstGeom>
          <a:solidFill>
            <a:srgbClr val="EA157A"/>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49" name="Rectangle"/>
          <p:cNvSpPr/>
          <p:nvPr/>
        </p:nvSpPr>
        <p:spPr>
          <a:xfrm>
            <a:off x="309562" y="681037"/>
            <a:ext cx="46039"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50" name="Rectangle"/>
          <p:cNvSpPr/>
          <p:nvPr/>
        </p:nvSpPr>
        <p:spPr>
          <a:xfrm>
            <a:off x="268287" y="681037"/>
            <a:ext cx="28576"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51" name="Rectangle"/>
          <p:cNvSpPr/>
          <p:nvPr/>
        </p:nvSpPr>
        <p:spPr>
          <a:xfrm>
            <a:off x="247650" y="681037"/>
            <a:ext cx="12700"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52" name="Rectangle"/>
          <p:cNvSpPr/>
          <p:nvPr/>
        </p:nvSpPr>
        <p:spPr>
          <a:xfrm>
            <a:off x="219868" y="681037"/>
            <a:ext cx="12701" cy="365126"/>
          </a:xfrm>
          <a:prstGeom prst="rect">
            <a:avLst/>
          </a:prstGeom>
          <a:solidFill>
            <a:srgbClr val="000000"/>
          </a:solidFill>
          <a:ln w="12700">
            <a:miter lim="400000"/>
          </a:ln>
        </p:spPr>
        <p:txBody>
          <a:bodyPr lIns="45719" rIns="45719" anchor="ctr"/>
          <a:lstStyle/>
          <a:p>
            <a:pPr algn="ctr">
              <a:defRPr sz="1400">
                <a:solidFill>
                  <a:srgbClr val="FFFFFF"/>
                </a:solidFill>
                <a:latin typeface="Corbel"/>
                <a:ea typeface="Corbel"/>
                <a:cs typeface="Corbel"/>
                <a:sym typeface="Corbel"/>
              </a:defRPr>
            </a:pPr>
          </a:p>
        </p:txBody>
      </p:sp>
      <p:sp>
        <p:nvSpPr>
          <p:cNvPr id="653" name="Title Text"/>
          <p:cNvSpPr txBox="1"/>
          <p:nvPr>
            <p:ph type="title"/>
          </p:nvPr>
        </p:nvSpPr>
        <p:spPr>
          <a:xfrm>
            <a:off x="914400" y="512762"/>
            <a:ext cx="7772400" cy="914401"/>
          </a:xfrm>
          <a:prstGeom prst="rect">
            <a:avLst/>
          </a:prstGeom>
        </p:spPr>
        <p:txBody>
          <a:bodyPr anchor="t"/>
          <a:lstStyle>
            <a:lvl1pPr algn="l">
              <a:defRPr sz="4000">
                <a:solidFill>
                  <a:srgbClr val="C1EEFF"/>
                </a:solidFill>
                <a:latin typeface="Consolas"/>
                <a:ea typeface="Consolas"/>
                <a:cs typeface="Consolas"/>
                <a:sym typeface="Consolas"/>
              </a:defRPr>
            </a:lvl1pPr>
          </a:lstStyle>
          <a:p>
            <a:pPr/>
            <a:r>
              <a:t>Title Text</a:t>
            </a:r>
          </a:p>
        </p:txBody>
      </p:sp>
      <p:sp>
        <p:nvSpPr>
          <p:cNvPr id="654" name="Body Level One…"/>
          <p:cNvSpPr txBox="1"/>
          <p:nvPr>
            <p:ph type="body" idx="1"/>
          </p:nvPr>
        </p:nvSpPr>
        <p:spPr>
          <a:xfrm>
            <a:off x="914400" y="1784350"/>
            <a:ext cx="7772400" cy="4572000"/>
          </a:xfrm>
          <a:prstGeom prst="rect">
            <a:avLst/>
          </a:prstGeom>
        </p:spPr>
        <p:txBody>
          <a:bodyPr/>
          <a:lstStyle>
            <a:lvl1pPr marL="411162">
              <a:buClr>
                <a:srgbClr val="D6ECFF"/>
              </a:buClr>
              <a:buSzPct val="95000"/>
              <a:buChar char="●"/>
              <a:defRPr sz="3000">
                <a:solidFill>
                  <a:srgbClr val="FFFFFF"/>
                </a:solidFill>
                <a:latin typeface="Corbel"/>
                <a:ea typeface="Corbel"/>
                <a:cs typeface="Corbel"/>
                <a:sym typeface="Corbel"/>
              </a:defRPr>
            </a:lvl1pPr>
            <a:lvl2pPr marL="783736" indent="-329711">
              <a:buClr>
                <a:srgbClr val="D6ECFF"/>
              </a:buClr>
              <a:buSzPct val="90000"/>
              <a:buChar char="▫"/>
              <a:defRPr sz="3000">
                <a:solidFill>
                  <a:srgbClr val="FFFFFF"/>
                </a:solidFill>
                <a:latin typeface="Corbel"/>
                <a:ea typeface="Corbel"/>
                <a:cs typeface="Corbel"/>
                <a:sym typeface="Corbel"/>
              </a:defRPr>
            </a:lvl2pPr>
            <a:lvl3pPr marL="1052512" indent="-285750">
              <a:buClr>
                <a:srgbClr val="D6ECFF"/>
              </a:buClr>
              <a:buChar char="◾"/>
              <a:defRPr sz="3000">
                <a:solidFill>
                  <a:srgbClr val="FFFFFF"/>
                </a:solidFill>
                <a:latin typeface="Corbel"/>
                <a:ea typeface="Corbel"/>
                <a:cs typeface="Corbel"/>
                <a:sym typeface="Corbel"/>
              </a:defRPr>
            </a:lvl3pPr>
            <a:lvl4pPr marL="1343602" indent="-311727">
              <a:buClr>
                <a:srgbClr val="D6ECFF"/>
              </a:buClr>
              <a:buChar char=""/>
              <a:defRPr sz="3000">
                <a:solidFill>
                  <a:srgbClr val="FFFFFF"/>
                </a:solidFill>
                <a:latin typeface="Corbel"/>
                <a:ea typeface="Corbel"/>
                <a:cs typeface="Corbel"/>
                <a:sym typeface="Corbel"/>
              </a:defRPr>
            </a:lvl4pPr>
            <a:lvl5pPr marL="1585912" indent="-314325">
              <a:buClr>
                <a:srgbClr val="D6ECFF"/>
              </a:buClr>
              <a:buChar char="●"/>
              <a:defRPr sz="3000">
                <a:solidFill>
                  <a:srgbClr val="FFFFFF"/>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655" name="Slide Number"/>
          <p:cNvSpPr txBox="1"/>
          <p:nvPr>
            <p:ph type="sldNum" sz="quarter" idx="2"/>
          </p:nvPr>
        </p:nvSpPr>
        <p:spPr>
          <a:xfrm>
            <a:off x="8610600" y="6431138"/>
            <a:ext cx="358413" cy="350662"/>
          </a:xfrm>
          <a:prstGeom prst="rect">
            <a:avLst/>
          </a:prstGeom>
        </p:spPr>
        <p:txBody>
          <a:bodyPr anchor="b"/>
          <a:lstStyle>
            <a:lvl1pPr algn="l">
              <a:defRPr sz="18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662"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663"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664"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671"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678"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679"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680"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67"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68"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687"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688"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689"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696"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697"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698"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705"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706"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707"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714"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715"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716"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723"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724"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725"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732"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733"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734"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741"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742"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743"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750" name="Title Text"/>
          <p:cNvSpPr txBox="1"/>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751" name="Body Level One…"/>
          <p:cNvSpPr txBox="1"/>
          <p:nvPr>
            <p:ph type="body" idx="1"/>
          </p:nvPr>
        </p:nvSpPr>
        <p:spPr>
          <a:prstGeom prst="rect">
            <a:avLst/>
          </a:prstGeom>
        </p:spPr>
        <p:txBody>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752" name="Slide Number"/>
          <p:cNvSpPr txBox="1"/>
          <p:nvPr>
            <p:ph type="sldNum" sz="quarter" idx="2"/>
          </p:nvPr>
        </p:nvSpPr>
        <p:spPr>
          <a:xfrm>
            <a:off x="8428176" y="6414760"/>
            <a:ext cx="258624" cy="248305"/>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759"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760"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761"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762"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769"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770"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76"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77"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78"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79"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777"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778"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779"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780"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787"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788"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789"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790"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797"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798"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799"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800"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807"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808"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809"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810"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817"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818"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819"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820"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827"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828"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829"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830"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837"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838"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839"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840"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847"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848"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849"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850"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857"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858"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859"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860"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867"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868"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869"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870"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86"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87"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88"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89"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877"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878"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885"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886"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887"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888"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895"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896"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897"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898"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905"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906"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907"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908"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915"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916"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917"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918"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8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925"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926"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927"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928"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8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935"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936"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937"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938"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8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945"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946"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947"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948"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8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955"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956"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957"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958"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8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D9C641"/>
        </a:solidFill>
      </p:bgPr>
    </p:bg>
    <p:spTree>
      <p:nvGrpSpPr>
        <p:cNvPr id="1" name=""/>
        <p:cNvGrpSpPr/>
        <p:nvPr/>
      </p:nvGrpSpPr>
      <p:grpSpPr>
        <a:xfrm>
          <a:off x="0" y="0"/>
          <a:ext cx="0" cy="0"/>
          <a:chOff x="0" y="0"/>
          <a:chExt cx="0" cy="0"/>
        </a:xfrm>
      </p:grpSpPr>
      <p:pic>
        <p:nvPicPr>
          <p:cNvPr id="965"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966" name="Title Text"/>
          <p:cNvSpPr txBox="1"/>
          <p:nvPr>
            <p:ph type="title"/>
          </p:nvPr>
        </p:nvSpPr>
        <p:spPr>
          <a:xfrm>
            <a:off x="685800" y="609600"/>
            <a:ext cx="7772400" cy="1143000"/>
          </a:xfrm>
          <a:prstGeom prst="rect">
            <a:avLst/>
          </a:prstGeom>
        </p:spPr>
        <p:txBody>
          <a:bodyPr/>
          <a:lstStyle>
            <a:lvl1pPr>
              <a:defRPr>
                <a:solidFill>
                  <a:srgbClr val="23005F"/>
                </a:solidFill>
                <a:latin typeface="Futura"/>
                <a:ea typeface="Futura"/>
                <a:cs typeface="Futura"/>
                <a:sym typeface="Futura"/>
              </a:defRPr>
            </a:lvl1pPr>
          </a:lstStyle>
          <a:p>
            <a:pPr/>
            <a:r>
              <a:t>Title Text</a:t>
            </a:r>
          </a:p>
        </p:txBody>
      </p:sp>
      <p:sp>
        <p:nvSpPr>
          <p:cNvPr id="967" name="Body Level One…"/>
          <p:cNvSpPr txBox="1"/>
          <p:nvPr>
            <p:ph type="body" idx="1"/>
          </p:nvPr>
        </p:nvSpPr>
        <p:spPr>
          <a:xfrm>
            <a:off x="685800" y="1981200"/>
            <a:ext cx="7772400" cy="4114800"/>
          </a:xfrm>
          <a:prstGeom prst="rect">
            <a:avLst/>
          </a:prstGeom>
        </p:spPr>
        <p:txBody>
          <a:bodyPr/>
          <a:lstStyle>
            <a:lvl1pPr>
              <a:buClr>
                <a:srgbClr val="3C0000"/>
              </a:buClr>
              <a:buChar char="•"/>
            </a:lvl1pPr>
            <a:lvl2pPr>
              <a:buClr>
                <a:srgbClr val="3C0000"/>
              </a:buClr>
              <a:buChar char="◉"/>
            </a:lvl2pPr>
            <a:lvl3pPr>
              <a:buClr>
                <a:srgbClr val="3C0000"/>
              </a:buClr>
              <a:buChar char="◎"/>
            </a:lvl3pPr>
            <a:lvl4pPr>
              <a:buClr>
                <a:srgbClr val="3C0000"/>
              </a:buClr>
              <a:buChar char="•"/>
            </a:lvl4pPr>
            <a:lvl5pPr>
              <a:buClr>
                <a:srgbClr val="3C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968" name="Slide Number"/>
          <p:cNvSpPr txBox="1"/>
          <p:nvPr>
            <p:ph type="sldNum" sz="quarter" idx="2"/>
          </p:nvPr>
        </p:nvSpPr>
        <p:spPr>
          <a:xfrm>
            <a:off x="8156292" y="6416776"/>
            <a:ext cx="301909" cy="288825"/>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96"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97"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98"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99"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975" name="pills2" descr="pills2"/>
          <p:cNvPicPr>
            <a:picLocks noChangeAspect="1"/>
          </p:cNvPicPr>
          <p:nvPr/>
        </p:nvPicPr>
        <p:blipFill>
          <a:blip r:embed="rId2">
            <a:extLst/>
          </a:blip>
          <a:srcRect l="0" t="0" r="0" b="6269"/>
          <a:stretch>
            <a:fillRect/>
          </a:stretch>
        </p:blipFill>
        <p:spPr>
          <a:xfrm>
            <a:off x="0" y="0"/>
            <a:ext cx="9144000" cy="6858001"/>
          </a:xfrm>
          <a:prstGeom prst="rect">
            <a:avLst/>
          </a:prstGeom>
          <a:ln w="12700">
            <a:miter lim="400000"/>
          </a:ln>
        </p:spPr>
      </p:pic>
      <p:sp>
        <p:nvSpPr>
          <p:cNvPr id="976"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977"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978"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979"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986"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987"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988"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995"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996"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997"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998"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999"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006"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1007"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1008"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1009"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1010"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017"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1018"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1019"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1020"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1021"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028"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1029"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1030"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1031"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1032"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039"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1040"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1041"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1042"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1043"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050"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1051"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1052"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1053"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1054"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061"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1062"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1063"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1064"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1065"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072" name="pills3" descr="pills3"/>
          <p:cNvPicPr>
            <a:picLocks noChangeAspect="1"/>
          </p:cNvPicPr>
          <p:nvPr/>
        </p:nvPicPr>
        <p:blipFill>
          <a:blip r:embed="rId2">
            <a:extLst/>
          </a:blip>
          <a:srcRect l="0" t="2191" r="0" b="0"/>
          <a:stretch>
            <a:fillRect/>
          </a:stretch>
        </p:blipFill>
        <p:spPr>
          <a:xfrm>
            <a:off x="0" y="-1"/>
            <a:ext cx="9144000" cy="6858001"/>
          </a:xfrm>
          <a:prstGeom prst="rect">
            <a:avLst/>
          </a:prstGeom>
          <a:ln w="12700">
            <a:miter lim="400000"/>
          </a:ln>
        </p:spPr>
      </p:pic>
      <p:sp>
        <p:nvSpPr>
          <p:cNvPr id="1073" name="Rectangle"/>
          <p:cNvSpPr/>
          <p:nvPr/>
        </p:nvSpPr>
        <p:spPr>
          <a:xfrm>
            <a:off x="-1" y="0"/>
            <a:ext cx="9144002" cy="6858000"/>
          </a:xfrm>
          <a:prstGeom prst="rect">
            <a:avLst/>
          </a:prstGeom>
          <a:solidFill>
            <a:srgbClr val="66CCFF">
              <a:alpha val="10195"/>
            </a:srgbClr>
          </a:solidFill>
          <a:ln w="12700">
            <a:miter lim="400000"/>
          </a:ln>
        </p:spPr>
        <p:txBody>
          <a:bodyPr lIns="45719" rIns="45719" anchor="ctr"/>
          <a:lstStyle/>
          <a:p>
            <a:pPr>
              <a:defRPr>
                <a:solidFill>
                  <a:srgbClr val="004080"/>
                </a:solidFill>
              </a:defRPr>
            </a:pPr>
          </a:p>
        </p:txBody>
      </p:sp>
      <p:sp>
        <p:nvSpPr>
          <p:cNvPr id="1074" name="Title Text"/>
          <p:cNvSpPr txBox="1"/>
          <p:nvPr>
            <p:ph type="title"/>
          </p:nvPr>
        </p:nvSpPr>
        <p:spPr>
          <a:prstGeom prst="rect">
            <a:avLst/>
          </a:prstGeom>
        </p:spPr>
        <p:txBody>
          <a:bodyPr/>
          <a:lstStyle>
            <a:lvl1pPr>
              <a:defRPr>
                <a:solidFill>
                  <a:srgbClr val="FF0080"/>
                </a:solidFill>
              </a:defRPr>
            </a:lvl1pPr>
          </a:lstStyle>
          <a:p>
            <a:pPr/>
            <a:r>
              <a:t>Title Text</a:t>
            </a:r>
          </a:p>
        </p:txBody>
      </p:sp>
      <p:sp>
        <p:nvSpPr>
          <p:cNvPr id="1075" name="Body Level One…"/>
          <p:cNvSpPr txBox="1"/>
          <p:nvPr>
            <p:ph type="body" idx="1"/>
          </p:nvPr>
        </p:nvSpPr>
        <p:spPr>
          <a:xfrm>
            <a:off x="457200" y="1600200"/>
            <a:ext cx="8229600" cy="3700463"/>
          </a:xfrm>
          <a:prstGeom prst="rect">
            <a:avLst/>
          </a:prstGeom>
        </p:spPr>
        <p:txBody>
          <a:bodyPr/>
          <a:lstStyle>
            <a:lvl1pPr>
              <a:defRPr>
                <a:solidFill>
                  <a:srgbClr val="004080"/>
                </a:solidFill>
              </a:defRPr>
            </a:lvl1pPr>
            <a:lvl2pPr>
              <a:defRPr>
                <a:solidFill>
                  <a:srgbClr val="004080"/>
                </a:solidFill>
              </a:defRPr>
            </a:lvl2pPr>
            <a:lvl3pPr>
              <a:defRPr>
                <a:solidFill>
                  <a:srgbClr val="004080"/>
                </a:solidFill>
              </a:defRPr>
            </a:lvl3pPr>
            <a:lvl4pPr>
              <a:defRPr>
                <a:solidFill>
                  <a:srgbClr val="004080"/>
                </a:solidFill>
              </a:defRPr>
            </a:lvl4pPr>
            <a:lvl5pPr>
              <a:defRPr>
                <a:solidFill>
                  <a:srgbClr val="004080"/>
                </a:solidFill>
              </a:defRPr>
            </a:lvl5pPr>
          </a:lstStyle>
          <a:p>
            <a:pPr/>
            <a:r>
              <a:t>Body Level One</a:t>
            </a:r>
          </a:p>
          <a:p>
            <a:pPr lvl="1"/>
            <a:r>
              <a:t>Body Level Two</a:t>
            </a:r>
          </a:p>
          <a:p>
            <a:pPr lvl="2"/>
            <a:r>
              <a:t>Body Level Three</a:t>
            </a:r>
          </a:p>
          <a:p>
            <a:pPr lvl="3"/>
            <a:r>
              <a:t>Body Level Four</a:t>
            </a:r>
          </a:p>
          <a:p>
            <a:pPr lvl="4"/>
            <a:r>
              <a:t>Body Level Five</a:t>
            </a:r>
          </a:p>
        </p:txBody>
      </p:sp>
      <p:sp>
        <p:nvSpPr>
          <p:cNvPr id="1076" name="Slide Number"/>
          <p:cNvSpPr txBox="1"/>
          <p:nvPr>
            <p:ph type="sldNum" sz="quarter" idx="2"/>
          </p:nvPr>
        </p:nvSpPr>
        <p:spPr>
          <a:prstGeom prst="rect">
            <a:avLst/>
          </a:prstGeom>
        </p:spPr>
        <p:txBody>
          <a:bodyPr/>
          <a:lstStyle>
            <a:lvl1pPr>
              <a:defRPr>
                <a:solidFill>
                  <a:srgbClr val="00408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 Id="rId68" Type="http://schemas.openxmlformats.org/officeDocument/2006/relationships/slideLayout" Target="../slideLayouts/slideLayout67.xml"/><Relationship Id="rId69" Type="http://schemas.openxmlformats.org/officeDocument/2006/relationships/slideLayout" Target="../slideLayouts/slideLayout68.xml"/><Relationship Id="rId70" Type="http://schemas.openxmlformats.org/officeDocument/2006/relationships/slideLayout" Target="../slideLayouts/slideLayout69.xml"/><Relationship Id="rId71" Type="http://schemas.openxmlformats.org/officeDocument/2006/relationships/slideLayout" Target="../slideLayouts/slideLayout70.xml"/><Relationship Id="rId72" Type="http://schemas.openxmlformats.org/officeDocument/2006/relationships/slideLayout" Target="../slideLayouts/slideLayout71.xml"/><Relationship Id="rId73" Type="http://schemas.openxmlformats.org/officeDocument/2006/relationships/slideLayout" Target="../slideLayouts/slideLayout72.xml"/><Relationship Id="rId74" Type="http://schemas.openxmlformats.org/officeDocument/2006/relationships/slideLayout" Target="../slideLayouts/slideLayout73.xml"/><Relationship Id="rId75" Type="http://schemas.openxmlformats.org/officeDocument/2006/relationships/slideLayout" Target="../slideLayouts/slideLayout74.xml"/><Relationship Id="rId76" Type="http://schemas.openxmlformats.org/officeDocument/2006/relationships/slideLayout" Target="../slideLayouts/slideLayout75.xml"/><Relationship Id="rId77" Type="http://schemas.openxmlformats.org/officeDocument/2006/relationships/slideLayout" Target="../slideLayouts/slideLayout76.xml"/><Relationship Id="rId78" Type="http://schemas.openxmlformats.org/officeDocument/2006/relationships/slideLayout" Target="../slideLayouts/slideLayout77.xml"/><Relationship Id="rId79" Type="http://schemas.openxmlformats.org/officeDocument/2006/relationships/slideLayout" Target="../slideLayouts/slideLayout78.xml"/><Relationship Id="rId80" Type="http://schemas.openxmlformats.org/officeDocument/2006/relationships/slideLayout" Target="../slideLayouts/slideLayout79.xml"/><Relationship Id="rId81" Type="http://schemas.openxmlformats.org/officeDocument/2006/relationships/slideLayout" Target="../slideLayouts/slideLayout80.xml"/><Relationship Id="rId82" Type="http://schemas.openxmlformats.org/officeDocument/2006/relationships/slideLayout" Target="../slideLayouts/slideLayout81.xml"/><Relationship Id="rId83" Type="http://schemas.openxmlformats.org/officeDocument/2006/relationships/slideLayout" Target="../slideLayouts/slideLayout82.xml"/><Relationship Id="rId84" Type="http://schemas.openxmlformats.org/officeDocument/2006/relationships/slideLayout" Target="../slideLayouts/slideLayout83.xml"/><Relationship Id="rId85" Type="http://schemas.openxmlformats.org/officeDocument/2006/relationships/slideLayout" Target="../slideLayouts/slideLayout84.xml"/><Relationship Id="rId86" Type="http://schemas.openxmlformats.org/officeDocument/2006/relationships/slideLayout" Target="../slideLayouts/slideLayout85.xml"/><Relationship Id="rId87" Type="http://schemas.openxmlformats.org/officeDocument/2006/relationships/slideLayout" Target="../slideLayouts/slideLayout86.xml"/><Relationship Id="rId88" Type="http://schemas.openxmlformats.org/officeDocument/2006/relationships/slideLayout" Target="../slideLayouts/slideLayout87.xml"/><Relationship Id="rId89" Type="http://schemas.openxmlformats.org/officeDocument/2006/relationships/slideLayout" Target="../slideLayouts/slideLayout88.xml"/><Relationship Id="rId90" Type="http://schemas.openxmlformats.org/officeDocument/2006/relationships/slideLayout" Target="../slideLayouts/slideLayout89.xml"/><Relationship Id="rId91" Type="http://schemas.openxmlformats.org/officeDocument/2006/relationships/slideLayout" Target="../slideLayouts/slideLayout90.xml"/><Relationship Id="rId92" Type="http://schemas.openxmlformats.org/officeDocument/2006/relationships/slideLayout" Target="../slideLayouts/slideLayout91.xml"/><Relationship Id="rId93" Type="http://schemas.openxmlformats.org/officeDocument/2006/relationships/slideLayout" Target="../slideLayouts/slideLayout92.xml"/><Relationship Id="rId94" Type="http://schemas.openxmlformats.org/officeDocument/2006/relationships/slideLayout" Target="../slideLayouts/slideLayout93.xml"/><Relationship Id="rId95" Type="http://schemas.openxmlformats.org/officeDocument/2006/relationships/slideLayout" Target="../slideLayouts/slideLayout94.xml"/><Relationship Id="rId96" Type="http://schemas.openxmlformats.org/officeDocument/2006/relationships/slideLayout" Target="../slideLayouts/slideLayout95.xml"/><Relationship Id="rId97" Type="http://schemas.openxmlformats.org/officeDocument/2006/relationships/slideLayout" Target="../slideLayouts/slideLayout96.xml"/><Relationship Id="rId98" Type="http://schemas.openxmlformats.org/officeDocument/2006/relationships/slideLayout" Target="../slideLayouts/slideLayout97.xml"/><Relationship Id="rId99" Type="http://schemas.openxmlformats.org/officeDocument/2006/relationships/slideLayout" Target="../slideLayouts/slideLayout98.xml"/><Relationship Id="rId100" Type="http://schemas.openxmlformats.org/officeDocument/2006/relationships/slideLayout" Target="../slideLayouts/slideLayout99.xml"/><Relationship Id="rId101" Type="http://schemas.openxmlformats.org/officeDocument/2006/relationships/slideLayout" Target="../slideLayouts/slideLayout100.xml"/><Relationship Id="rId102" Type="http://schemas.openxmlformats.org/officeDocument/2006/relationships/slideLayout" Target="../slideLayouts/slideLayout101.xml"/><Relationship Id="rId103" Type="http://schemas.openxmlformats.org/officeDocument/2006/relationships/slideLayout" Target="../slideLayouts/slideLayout102.xml"/><Relationship Id="rId104" Type="http://schemas.openxmlformats.org/officeDocument/2006/relationships/slideLayout" Target="../slideLayouts/slideLayout103.xml"/><Relationship Id="rId105" Type="http://schemas.openxmlformats.org/officeDocument/2006/relationships/slideLayout" Target="../slideLayouts/slideLayout104.xml"/><Relationship Id="rId106" Type="http://schemas.openxmlformats.org/officeDocument/2006/relationships/slideLayout" Target="../slideLayouts/slideLayout105.xml"/><Relationship Id="rId107" Type="http://schemas.openxmlformats.org/officeDocument/2006/relationships/slideLayout" Target="../slideLayouts/slideLayout106.xml"/><Relationship Id="rId108" Type="http://schemas.openxmlformats.org/officeDocument/2006/relationships/slideLayout" Target="../slideLayouts/slideLayout107.xml"/><Relationship Id="rId109" Type="http://schemas.openxmlformats.org/officeDocument/2006/relationships/slideLayout" Target="../slideLayouts/slideLayout108.xml"/><Relationship Id="rId110" Type="http://schemas.openxmlformats.org/officeDocument/2006/relationships/slideLayout" Target="../slideLayouts/slideLayout109.xml"/><Relationship Id="rId111" Type="http://schemas.openxmlformats.org/officeDocument/2006/relationships/slideLayout" Target="../slideLayouts/slideLayout110.xml"/><Relationship Id="rId112" Type="http://schemas.openxmlformats.org/officeDocument/2006/relationships/slideLayout" Target="../slideLayouts/slideLayout111.xml"/><Relationship Id="rId113" Type="http://schemas.openxmlformats.org/officeDocument/2006/relationships/slideLayout" Target="../slideLayouts/slideLayout112.xml"/><Relationship Id="rId114" Type="http://schemas.openxmlformats.org/officeDocument/2006/relationships/slideLayout" Target="../slideLayouts/slideLayout113.xml"/><Relationship Id="rId115" Type="http://schemas.openxmlformats.org/officeDocument/2006/relationships/slideLayout" Target="../slideLayouts/slideLayout114.xml"/><Relationship Id="rId116" Type="http://schemas.openxmlformats.org/officeDocument/2006/relationships/slideLayout" Target="../slideLayouts/slideLayout115.xml"/><Relationship Id="rId117" Type="http://schemas.openxmlformats.org/officeDocument/2006/relationships/slideLayout" Target="../slideLayouts/slideLayout116.xml"/><Relationship Id="rId118" Type="http://schemas.openxmlformats.org/officeDocument/2006/relationships/slideLayout" Target="../slideLayouts/slideLayout117.xml"/><Relationship Id="rId119" Type="http://schemas.openxmlformats.org/officeDocument/2006/relationships/slideLayout" Target="../slideLayouts/slideLayout118.xml"/><Relationship Id="rId120" Type="http://schemas.openxmlformats.org/officeDocument/2006/relationships/slideLayout" Target="../slideLayouts/slideLayout119.xml"/><Relationship Id="rId121" Type="http://schemas.openxmlformats.org/officeDocument/2006/relationships/slideLayout" Target="../slideLayouts/slideLayout120.xml"/><Relationship Id="rId122" Type="http://schemas.openxmlformats.org/officeDocument/2006/relationships/slideLayout" Target="../slideLayouts/slideLayout121.xml"/><Relationship Id="rId123" Type="http://schemas.openxmlformats.org/officeDocument/2006/relationships/slideLayout" Target="../slideLayouts/slideLayout122.xml"/><Relationship Id="rId124" Type="http://schemas.openxmlformats.org/officeDocument/2006/relationships/slideLayout" Target="../slideLayouts/slideLayout123.xml"/><Relationship Id="rId125"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 id="2147483745" r:id="rId98"/>
    <p:sldLayoutId id="2147483746" r:id="rId99"/>
    <p:sldLayoutId id="2147483747" r:id="rId100"/>
    <p:sldLayoutId id="2147483748" r:id="rId101"/>
    <p:sldLayoutId id="2147483749" r:id="rId102"/>
    <p:sldLayoutId id="2147483750" r:id="rId103"/>
    <p:sldLayoutId id="2147483751" r:id="rId104"/>
    <p:sldLayoutId id="2147483752" r:id="rId105"/>
    <p:sldLayoutId id="2147483753" r:id="rId106"/>
    <p:sldLayoutId id="2147483754" r:id="rId107"/>
    <p:sldLayoutId id="2147483755" r:id="rId108"/>
    <p:sldLayoutId id="2147483756" r:id="rId109"/>
    <p:sldLayoutId id="2147483757" r:id="rId110"/>
    <p:sldLayoutId id="2147483758" r:id="rId111"/>
    <p:sldLayoutId id="2147483759" r:id="rId112"/>
    <p:sldLayoutId id="2147483760" r:id="rId113"/>
    <p:sldLayoutId id="2147483761" r:id="rId114"/>
    <p:sldLayoutId id="2147483762" r:id="rId115"/>
    <p:sldLayoutId id="2147483763" r:id="rId116"/>
    <p:sldLayoutId id="2147483764" r:id="rId117"/>
    <p:sldLayoutId id="2147483765" r:id="rId118"/>
    <p:sldLayoutId id="2147483766" r:id="rId119"/>
    <p:sldLayoutId id="2147483767" r:id="rId120"/>
    <p:sldLayoutId id="2147483768" r:id="rId121"/>
    <p:sldLayoutId id="2147483769" r:id="rId122"/>
    <p:sldLayoutId id="2147483770" r:id="rId123"/>
    <p:sldLayoutId id="2147483771" r:id="rId124"/>
    <p:sldLayoutId id="2147483772" r:id="rId125"/>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image" Target="../media/image5.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image" Target="../media/image6.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image" Target="../media/image5.png"/><Relationship Id="rId3" Type="http://schemas.openxmlformats.org/officeDocument/2006/relationships/image" Target="../media/image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9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80.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80.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80.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80.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80.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8.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80.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80.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2.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notesSlide" Target="../notesSlides/notesSlide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04.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0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3.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image" Target="../media/image7.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image" Target="../media/image9.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8.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1" name="Ischemic Heart Disease (IHD – coronary Heart Disease)"/>
          <p:cNvSpPr txBox="1"/>
          <p:nvPr>
            <p:ph type="title" idx="4294967295"/>
          </p:nvPr>
        </p:nvSpPr>
        <p:spPr>
          <a:xfrm>
            <a:off x="-25400" y="25400"/>
            <a:ext cx="9296400" cy="3048000"/>
          </a:xfrm>
          <a:prstGeom prst="rect">
            <a:avLst/>
          </a:prstGeom>
          <a:solidFill>
            <a:srgbClr val="F2DCDB"/>
          </a:solidFill>
        </p:spPr>
        <p:txBody>
          <a:bodyPr/>
          <a:lstStyle/>
          <a:p>
            <a:pPr>
              <a:defRPr b="1" sz="7200">
                <a:solidFill>
                  <a:srgbClr val="102C34"/>
                </a:solidFill>
                <a:latin typeface="+mj-lt"/>
                <a:ea typeface="+mj-ea"/>
                <a:cs typeface="+mj-cs"/>
                <a:sym typeface="Helvetica"/>
              </a:defRPr>
            </a:pPr>
            <a:r>
              <a:t>Ischemic Heart Disease</a:t>
            </a:r>
            <a:br/>
            <a:r>
              <a:rPr sz="4400"/>
              <a:t>(</a:t>
            </a:r>
            <a:r>
              <a:rPr sz="4400"/>
              <a:t>IHD</a:t>
            </a:r>
            <a:r>
              <a:rPr sz="4400"/>
              <a:t> – coronary Heart Disease)</a:t>
            </a:r>
          </a:p>
        </p:txBody>
      </p:sp>
      <p:sp>
        <p:nvSpPr>
          <p:cNvPr id="1322" name="By…"/>
          <p:cNvSpPr txBox="1"/>
          <p:nvPr>
            <p:ph type="body" sz="half" idx="4294967295"/>
          </p:nvPr>
        </p:nvSpPr>
        <p:spPr>
          <a:xfrm>
            <a:off x="1879600" y="3657600"/>
            <a:ext cx="5791200" cy="2819400"/>
          </a:xfrm>
          <a:prstGeom prst="rect">
            <a:avLst/>
          </a:prstGeom>
        </p:spPr>
        <p:txBody>
          <a:bodyPr/>
          <a:lstStyle/>
          <a:p>
            <a:pPr marL="0" indent="0" algn="ctr" defTabSz="813816">
              <a:lnSpc>
                <a:spcPct val="80000"/>
              </a:lnSpc>
              <a:spcBef>
                <a:spcPts val="500"/>
              </a:spcBef>
              <a:buSzTx/>
              <a:buNone/>
              <a:defRPr sz="2492">
                <a:solidFill>
                  <a:srgbClr val="632523"/>
                </a:solidFill>
                <a:latin typeface="Calibri"/>
                <a:ea typeface="Calibri"/>
                <a:cs typeface="Calibri"/>
                <a:sym typeface="Calibri"/>
              </a:defRPr>
            </a:pPr>
            <a:r>
              <a:t>By</a:t>
            </a:r>
            <a:r>
              <a:rPr sz="1246">
                <a:solidFill>
                  <a:srgbClr val="898989"/>
                </a:solidFill>
              </a:rPr>
              <a:t> </a:t>
            </a:r>
            <a:endParaRPr sz="1246">
              <a:solidFill>
                <a:srgbClr val="898989"/>
              </a:solidFill>
            </a:endParaRPr>
          </a:p>
          <a:p>
            <a:pPr marL="0" indent="0" algn="ctr" defTabSz="813816">
              <a:lnSpc>
                <a:spcPct val="80000"/>
              </a:lnSpc>
              <a:spcBef>
                <a:spcPts val="600"/>
              </a:spcBef>
              <a:buSzTx/>
              <a:buNone/>
              <a:defRPr sz="534">
                <a:solidFill>
                  <a:srgbClr val="898989"/>
                </a:solidFill>
                <a:latin typeface="Calibri"/>
                <a:ea typeface="Calibri"/>
                <a:cs typeface="Calibri"/>
                <a:sym typeface="Calibri"/>
              </a:defRPr>
            </a:pPr>
          </a:p>
          <a:p>
            <a:pPr marL="0" indent="0" algn="ctr" defTabSz="813816">
              <a:lnSpc>
                <a:spcPct val="150000"/>
              </a:lnSpc>
              <a:buSzTx/>
              <a:buNone/>
              <a:defRPr sz="1691">
                <a:solidFill>
                  <a:srgbClr val="953735"/>
                </a:solidFill>
                <a:latin typeface="Monotype Corsiva"/>
                <a:ea typeface="Monotype Corsiva"/>
                <a:cs typeface="Monotype Corsiva"/>
                <a:sym typeface="Monotype Corsiva"/>
              </a:defRPr>
            </a:pPr>
            <a:r>
              <a:t>               </a:t>
            </a:r>
            <a:r>
              <a:rPr sz="3115" u="sng"/>
              <a:t>Ahmed Elsharawy</a:t>
            </a:r>
            <a:endParaRPr sz="3115" u="sng"/>
          </a:p>
          <a:p>
            <a:pPr marL="0" indent="0" algn="ctr" defTabSz="813816">
              <a:lnSpc>
                <a:spcPct val="150000"/>
              </a:lnSpc>
              <a:spcBef>
                <a:spcPts val="500"/>
              </a:spcBef>
              <a:buSzTx/>
              <a:buNone/>
              <a:defRPr sz="2136">
                <a:solidFill>
                  <a:srgbClr val="953735"/>
                </a:solidFill>
                <a:latin typeface="Monotype Corsiva"/>
                <a:ea typeface="Monotype Corsiva"/>
                <a:cs typeface="Monotype Corsiva"/>
                <a:sym typeface="Monotype Corsiva"/>
              </a:defRPr>
            </a:pPr>
            <a:r>
              <a:t>lecturer of internal medicine and cardiology</a:t>
            </a:r>
          </a:p>
          <a:p>
            <a:pPr marL="0" indent="0" algn="ctr" defTabSz="813816">
              <a:lnSpc>
                <a:spcPct val="150000"/>
              </a:lnSpc>
              <a:spcBef>
                <a:spcPts val="500"/>
              </a:spcBef>
              <a:buSzTx/>
              <a:buNone/>
              <a:defRPr sz="2136">
                <a:solidFill>
                  <a:srgbClr val="953735"/>
                </a:solidFill>
                <a:latin typeface="Monotype Corsiva"/>
                <a:ea typeface="Monotype Corsiva"/>
                <a:cs typeface="Monotype Corsiva"/>
                <a:sym typeface="Monotype Corsiva"/>
              </a:defRPr>
            </a:pPr>
            <a:r>
              <a:t>Sohag faculty of medicine</a:t>
            </a:r>
          </a:p>
        </p:txBody>
      </p:sp>
      <p:grpSp>
        <p:nvGrpSpPr>
          <p:cNvPr id="1325" name="heart_pumping_hg_wht"/>
          <p:cNvGrpSpPr/>
          <p:nvPr/>
        </p:nvGrpSpPr>
        <p:grpSpPr>
          <a:xfrm>
            <a:off x="-304800" y="3087687"/>
            <a:ext cx="2209800" cy="2565401"/>
            <a:chOff x="0" y="0"/>
            <a:chExt cx="2209800" cy="2565400"/>
          </a:xfrm>
        </p:grpSpPr>
        <p:sp>
          <p:nvSpPr>
            <p:cNvPr id="1323" name="Rectangle"/>
            <p:cNvSpPr/>
            <p:nvPr/>
          </p:nvSpPr>
          <p:spPr>
            <a:xfrm>
              <a:off x="0" y="0"/>
              <a:ext cx="2209800" cy="2565400"/>
            </a:xfrm>
            <a:prstGeom prst="rect">
              <a:avLst/>
            </a:prstGeom>
            <a:solidFill>
              <a:srgbClr val="F2DCDB"/>
            </a:solidFill>
            <a:ln w="12700" cap="flat">
              <a:noFill/>
              <a:miter lim="400000"/>
            </a:ln>
            <a:effectLst/>
          </p:spPr>
          <p:txBody>
            <a:bodyPr wrap="square" lIns="45719" tIns="45719" rIns="45719" bIns="45719" numCol="1" anchor="t">
              <a:noAutofit/>
            </a:bodyPr>
            <a:lstStyle/>
            <a:p>
              <a:pPr/>
            </a:p>
          </p:txBody>
        </p:sp>
        <p:pic>
          <p:nvPicPr>
            <p:cNvPr id="1324" name="heart_pumping_hg_wht.png" descr="heart_pumping_hg_wht.png"/>
            <p:cNvPicPr>
              <a:picLocks noChangeAspect="1"/>
            </p:cNvPicPr>
            <p:nvPr/>
          </p:nvPicPr>
          <p:blipFill>
            <a:blip r:embed="rId2">
              <a:extLst/>
            </a:blip>
            <a:stretch>
              <a:fillRect/>
            </a:stretch>
          </p:blipFill>
          <p:spPr>
            <a:xfrm>
              <a:off x="0" y="0"/>
              <a:ext cx="2209800" cy="2565400"/>
            </a:xfrm>
            <a:prstGeom prst="rect">
              <a:avLst/>
            </a:prstGeom>
            <a:ln w="12700" cap="flat">
              <a:noFill/>
              <a:miter lim="400000"/>
            </a:ln>
            <a:effectLst/>
          </p:spPr>
        </p:pic>
      </p:grpSp>
      <p:pic>
        <p:nvPicPr>
          <p:cNvPr id="1326" name="heart_pumping_hg_wht" descr="heart_pumping_hg_wht"/>
          <p:cNvPicPr>
            <a:picLocks noChangeAspect="1"/>
          </p:cNvPicPr>
          <p:nvPr/>
        </p:nvPicPr>
        <p:blipFill>
          <a:blip r:embed="rId2">
            <a:extLst/>
          </a:blip>
          <a:stretch>
            <a:fillRect/>
          </a:stretch>
        </p:blipFill>
        <p:spPr>
          <a:xfrm>
            <a:off x="7277100" y="3087687"/>
            <a:ext cx="2209800" cy="25654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1" name="NON MODIFIABLE"/>
          <p:cNvSpPr txBox="1"/>
          <p:nvPr>
            <p:ph type="title" idx="4294967295"/>
          </p:nvPr>
        </p:nvSpPr>
        <p:spPr>
          <a:xfrm>
            <a:off x="914400" y="512762"/>
            <a:ext cx="7772400" cy="914401"/>
          </a:xfrm>
          <a:prstGeom prst="rect">
            <a:avLst/>
          </a:prstGeom>
        </p:spPr>
        <p:txBody>
          <a:bodyPr anchor="t"/>
          <a:lstStyle>
            <a:lvl1pPr algn="l">
              <a:defRPr sz="4000">
                <a:solidFill>
                  <a:srgbClr val="C1EEFF"/>
                </a:solidFill>
                <a:latin typeface="Consolas"/>
                <a:ea typeface="Consolas"/>
                <a:cs typeface="Consolas"/>
                <a:sym typeface="Consolas"/>
              </a:defRPr>
            </a:lvl1pPr>
          </a:lstStyle>
          <a:p>
            <a:pPr/>
            <a:r>
              <a:t>NON MODIFIABLE</a:t>
            </a:r>
          </a:p>
        </p:txBody>
      </p:sp>
      <p:sp>
        <p:nvSpPr>
          <p:cNvPr id="1362" name="Family history of CAD…"/>
          <p:cNvSpPr txBox="1"/>
          <p:nvPr>
            <p:ph type="body" idx="4294967295"/>
          </p:nvPr>
        </p:nvSpPr>
        <p:spPr>
          <a:xfrm>
            <a:off x="914400" y="1784349"/>
            <a:ext cx="7772400" cy="4572002"/>
          </a:xfrm>
          <a:prstGeom prst="rect">
            <a:avLst/>
          </a:prstGeom>
        </p:spPr>
        <p:txBody>
          <a:bodyPr/>
          <a:lstStyle/>
          <a:p>
            <a:pPr marL="411162">
              <a:buClr>
                <a:srgbClr val="D6ECFF"/>
              </a:buClr>
              <a:buSzPct val="95000"/>
              <a:buChar char="▪"/>
              <a:defRPr sz="3000">
                <a:solidFill>
                  <a:srgbClr val="FFFFFF"/>
                </a:solidFill>
                <a:latin typeface="Corbel"/>
                <a:ea typeface="Corbel"/>
                <a:cs typeface="Corbel"/>
                <a:sym typeface="Corbel"/>
              </a:defRPr>
            </a:pPr>
            <a:r>
              <a:t>Family history of CAD</a:t>
            </a:r>
          </a:p>
          <a:p>
            <a:pPr marL="411162">
              <a:buClr>
                <a:srgbClr val="D6ECFF"/>
              </a:buClr>
              <a:buSzPct val="95000"/>
              <a:buChar char="▪"/>
              <a:defRPr sz="3000">
                <a:solidFill>
                  <a:srgbClr val="FFFFFF"/>
                </a:solidFill>
                <a:latin typeface="Corbel"/>
                <a:ea typeface="Corbel"/>
                <a:cs typeface="Corbel"/>
                <a:sym typeface="Corbel"/>
              </a:defRPr>
            </a:pPr>
            <a:r>
              <a:t>increasing age</a:t>
            </a:r>
          </a:p>
          <a:p>
            <a:pPr marL="411162">
              <a:buClr>
                <a:srgbClr val="D6ECFF"/>
              </a:buClr>
              <a:buSzPct val="95000"/>
              <a:buChar char="▪"/>
              <a:defRPr sz="3000">
                <a:solidFill>
                  <a:srgbClr val="FFFFFF"/>
                </a:solidFill>
                <a:latin typeface="Corbel"/>
                <a:ea typeface="Corbel"/>
                <a:cs typeface="Corbel"/>
                <a:sym typeface="Corbel"/>
              </a:defRPr>
            </a:pPr>
            <a:r>
              <a:t>Gender(male)</a:t>
            </a:r>
          </a:p>
          <a:p>
            <a:pPr marL="411162">
              <a:buClr>
                <a:srgbClr val="D6ECFF"/>
              </a:buClr>
              <a:buSzPct val="95000"/>
              <a:buChar char="▪"/>
              <a:defRPr sz="3000">
                <a:solidFill>
                  <a:srgbClr val="FFFFFF"/>
                </a:solidFill>
                <a:latin typeface="Corbel"/>
                <a:ea typeface="Corbel"/>
                <a:cs typeface="Corbel"/>
                <a:sym typeface="Corbel"/>
              </a:defRPr>
            </a:pPr>
            <a:r>
              <a:t>Race(non white populations)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4" name="normalvsplaquearterypic.jpg" descr="normalvsplaquearterypic.jpg"/>
          <p:cNvPicPr>
            <a:picLocks noChangeAspect="1"/>
          </p:cNvPicPr>
          <p:nvPr/>
        </p:nvPicPr>
        <p:blipFill>
          <a:blip r:embed="rId2">
            <a:extLst/>
          </a:blip>
          <a:stretch>
            <a:fillRect/>
          </a:stretch>
        </p:blipFill>
        <p:spPr>
          <a:xfrm>
            <a:off x="685800" y="1143000"/>
            <a:ext cx="7705725" cy="5137150"/>
          </a:xfrm>
          <a:prstGeom prst="rect">
            <a:avLst/>
          </a:prstGeom>
          <a:ln w="12700">
            <a:miter lim="400000"/>
          </a:ln>
        </p:spPr>
      </p:pic>
      <p:sp>
        <p:nvSpPr>
          <p:cNvPr id="1365" name="Pathophysiology of CAD"/>
          <p:cNvSpPr txBox="1"/>
          <p:nvPr>
            <p:ph type="title" idx="4294967295"/>
          </p:nvPr>
        </p:nvSpPr>
        <p:spPr>
          <a:xfrm>
            <a:off x="457200" y="274637"/>
            <a:ext cx="8229600" cy="1143001"/>
          </a:xfrm>
          <a:prstGeom prst="rect">
            <a:avLst/>
          </a:prstGeom>
        </p:spPr>
        <p:txBody>
          <a:bodyPr/>
          <a:lstStyle>
            <a:lvl1pPr>
              <a:defRPr>
                <a:latin typeface="Calibri"/>
                <a:ea typeface="Calibri"/>
                <a:cs typeface="Calibri"/>
                <a:sym typeface="Calibri"/>
              </a:defRPr>
            </a:lvl1pPr>
          </a:lstStyle>
          <a:p>
            <a:pPr/>
            <a:r>
              <a:t>Pathophysiology of CAD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7" name="heart_attack" descr="heart_attack"/>
          <p:cNvPicPr>
            <a:picLocks noChangeAspect="1"/>
          </p:cNvPicPr>
          <p:nvPr/>
        </p:nvPicPr>
        <p:blipFill>
          <a:blip r:embed="rId2">
            <a:extLst/>
          </a:blip>
          <a:stretch>
            <a:fillRect/>
          </a:stretch>
        </p:blipFill>
        <p:spPr>
          <a:xfrm>
            <a:off x="914400" y="1447800"/>
            <a:ext cx="6781800" cy="5029200"/>
          </a:xfrm>
          <a:prstGeom prst="rect">
            <a:avLst/>
          </a:prstGeom>
          <a:ln w="12700">
            <a:miter lim="400000"/>
          </a:ln>
        </p:spPr>
      </p:pic>
      <p:sp>
        <p:nvSpPr>
          <p:cNvPr id="1368" name="Plaque"/>
          <p:cNvSpPr txBox="1"/>
          <p:nvPr>
            <p:ph type="title" idx="4294967295"/>
          </p:nvPr>
        </p:nvSpPr>
        <p:spPr>
          <a:xfrm>
            <a:off x="457200" y="274637"/>
            <a:ext cx="8229600" cy="1143001"/>
          </a:xfrm>
          <a:prstGeom prst="rect">
            <a:avLst/>
          </a:prstGeom>
        </p:spPr>
        <p:txBody>
          <a:bodyPr/>
          <a:lstStyle>
            <a:lvl1pPr>
              <a:defRPr>
                <a:latin typeface="Calibri"/>
                <a:ea typeface="Calibri"/>
                <a:cs typeface="Calibri"/>
                <a:sym typeface="Calibri"/>
              </a:defRPr>
            </a:lvl1pPr>
          </a:lstStyle>
          <a:p>
            <a:pPr/>
            <a:r>
              <a:t>Plaque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0" name="Title"/>
          <p:cNvSpPr txBox="1"/>
          <p:nvPr>
            <p:ph type="title" idx="4294967295"/>
          </p:nvPr>
        </p:nvSpPr>
        <p:spPr>
          <a:xfrm>
            <a:off x="685800" y="609600"/>
            <a:ext cx="7772400" cy="381000"/>
          </a:xfrm>
          <a:prstGeom prst="rect">
            <a:avLst/>
          </a:prstGeom>
        </p:spPr>
        <p:txBody>
          <a:bodyPr/>
          <a:lstStyle/>
          <a:p>
            <a:pPr defTabSz="530351">
              <a:defRPr sz="2320">
                <a:latin typeface="Calibri"/>
                <a:ea typeface="Calibri"/>
                <a:cs typeface="Calibri"/>
                <a:sym typeface="Calibri"/>
              </a:defRPr>
            </a:pPr>
          </a:p>
        </p:txBody>
      </p:sp>
      <p:sp>
        <p:nvSpPr>
          <p:cNvPr id="1371" name="A Narrowing or obstruction of the coronary arteries resulting from atherosclerosis. An accumulation of fatty plaques made of lipids in the arteries…"/>
          <p:cNvSpPr txBox="1"/>
          <p:nvPr>
            <p:ph type="body" idx="4294967295"/>
          </p:nvPr>
        </p:nvSpPr>
        <p:spPr>
          <a:xfrm>
            <a:off x="685800" y="1219200"/>
            <a:ext cx="7772400" cy="4876800"/>
          </a:xfrm>
          <a:prstGeom prst="rect">
            <a:avLst/>
          </a:prstGeom>
        </p:spPr>
        <p:txBody>
          <a:bodyPr/>
          <a:lstStyle/>
          <a:p>
            <a:pPr>
              <a:spcBef>
                <a:spcPts val="500"/>
              </a:spcBef>
              <a:buFont typeface="Arial"/>
              <a:buChar char="•"/>
              <a:defRPr sz="2400">
                <a:latin typeface="Calibri"/>
                <a:ea typeface="Calibri"/>
                <a:cs typeface="Calibri"/>
                <a:sym typeface="Calibri"/>
              </a:defRPr>
            </a:pPr>
            <a:r>
              <a:t>A Narrowing or obstruction of the coronary arteries resulting from atherosclerosis. An accumulation of fatty plaques made of lipids in the arteries</a:t>
            </a:r>
          </a:p>
          <a:p>
            <a:pPr>
              <a:spcBef>
                <a:spcPts val="500"/>
              </a:spcBef>
              <a:buFont typeface="Arial"/>
              <a:buChar char="•"/>
              <a:defRPr sz="2400">
                <a:latin typeface="Calibri"/>
                <a:ea typeface="Calibri"/>
                <a:cs typeface="Calibri"/>
                <a:sym typeface="Calibri"/>
              </a:defRPr>
            </a:pPr>
            <a:r>
              <a:t>Causes a decrease perfusion of myocardial tissue and inadequate myocardial oxygen supply</a:t>
            </a:r>
          </a:p>
        </p:txBody>
      </p:sp>
      <p:pic>
        <p:nvPicPr>
          <p:cNvPr id="1372" name="cad1" descr="cad1"/>
          <p:cNvPicPr>
            <a:picLocks noChangeAspect="1"/>
          </p:cNvPicPr>
          <p:nvPr/>
        </p:nvPicPr>
        <p:blipFill>
          <a:blip r:embed="rId2">
            <a:extLst/>
          </a:blip>
          <a:stretch>
            <a:fillRect/>
          </a:stretch>
        </p:blipFill>
        <p:spPr>
          <a:xfrm>
            <a:off x="3048000" y="3352800"/>
            <a:ext cx="2819400" cy="26035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4" name="Atherosclerosis"/>
          <p:cNvSpPr txBox="1"/>
          <p:nvPr>
            <p:ph type="title" idx="4294967295"/>
          </p:nvPr>
        </p:nvSpPr>
        <p:spPr>
          <a:xfrm>
            <a:off x="685800" y="609600"/>
            <a:ext cx="7772400" cy="609600"/>
          </a:xfrm>
          <a:prstGeom prst="rect">
            <a:avLst/>
          </a:prstGeom>
        </p:spPr>
        <p:txBody>
          <a:bodyPr/>
          <a:lstStyle>
            <a:lvl1pPr defTabSz="667512">
              <a:defRPr sz="3212">
                <a:solidFill>
                  <a:srgbClr val="23005F"/>
                </a:solidFill>
                <a:latin typeface="Futura"/>
                <a:ea typeface="Futura"/>
                <a:cs typeface="Futura"/>
                <a:sym typeface="Futura"/>
              </a:defRPr>
            </a:lvl1pPr>
          </a:lstStyle>
          <a:p>
            <a:pPr/>
            <a:r>
              <a:t>Atherosclerosis</a:t>
            </a:r>
          </a:p>
        </p:txBody>
      </p:sp>
      <p:sp>
        <p:nvSpPr>
          <p:cNvPr id="1375" name="Body"/>
          <p:cNvSpPr txBox="1"/>
          <p:nvPr>
            <p:ph type="body" idx="4294967295"/>
          </p:nvPr>
        </p:nvSpPr>
        <p:spPr>
          <a:xfrm>
            <a:off x="685800" y="1676400"/>
            <a:ext cx="7772400" cy="4419600"/>
          </a:xfrm>
          <a:prstGeom prst="rect">
            <a:avLst/>
          </a:prstGeom>
        </p:spPr>
        <p:txBody>
          <a:bodyPr/>
          <a:lstStyle/>
          <a:p>
            <a:pPr>
              <a:buClr>
                <a:srgbClr val="3C0000"/>
              </a:buClr>
              <a:buChar char="£"/>
            </a:pPr>
          </a:p>
        </p:txBody>
      </p:sp>
      <p:pic>
        <p:nvPicPr>
          <p:cNvPr id="1376" name="heart_coronary_artery" descr="heart_coronary_artery"/>
          <p:cNvPicPr>
            <a:picLocks noChangeAspect="1"/>
          </p:cNvPicPr>
          <p:nvPr/>
        </p:nvPicPr>
        <p:blipFill>
          <a:blip r:embed="rId2">
            <a:extLst/>
          </a:blip>
          <a:stretch>
            <a:fillRect/>
          </a:stretch>
        </p:blipFill>
        <p:spPr>
          <a:xfrm>
            <a:off x="838200" y="1676400"/>
            <a:ext cx="3733800" cy="4110038"/>
          </a:xfrm>
          <a:prstGeom prst="rect">
            <a:avLst/>
          </a:prstGeom>
          <a:ln w="12700">
            <a:miter lim="400000"/>
          </a:ln>
        </p:spPr>
      </p:pic>
      <p:pic>
        <p:nvPicPr>
          <p:cNvPr id="1377" name="ather_lowres" descr="ather_lowres"/>
          <p:cNvPicPr>
            <a:picLocks noChangeAspect="1"/>
          </p:cNvPicPr>
          <p:nvPr/>
        </p:nvPicPr>
        <p:blipFill>
          <a:blip r:embed="rId3">
            <a:extLst/>
          </a:blip>
          <a:stretch>
            <a:fillRect/>
          </a:stretch>
        </p:blipFill>
        <p:spPr>
          <a:xfrm>
            <a:off x="4648200" y="1905000"/>
            <a:ext cx="3733800" cy="38862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9" name="Any tests that might help in diagnosis?"/>
          <p:cNvSpPr txBox="1"/>
          <p:nvPr>
            <p:ph type="title" idx="4294967295"/>
          </p:nvPr>
        </p:nvSpPr>
        <p:spPr>
          <a:xfrm>
            <a:off x="457200" y="274637"/>
            <a:ext cx="8229600" cy="1143001"/>
          </a:xfrm>
          <a:prstGeom prst="rect">
            <a:avLst/>
          </a:prstGeom>
        </p:spPr>
        <p:txBody>
          <a:bodyPr/>
          <a:lstStyle>
            <a:lvl1pPr algn="l" defTabSz="850391">
              <a:defRPr sz="3720">
                <a:solidFill>
                  <a:srgbClr val="FF0080"/>
                </a:solidFill>
              </a:defRPr>
            </a:lvl1pPr>
          </a:lstStyle>
          <a:p>
            <a:pPr/>
            <a:r>
              <a:t>Any tests that might help in diagnosis? </a:t>
            </a:r>
          </a:p>
        </p:txBody>
      </p:sp>
      <p:sp>
        <p:nvSpPr>
          <p:cNvPr id="1380" name="History and Examination…"/>
          <p:cNvSpPr txBox="1"/>
          <p:nvPr/>
        </p:nvSpPr>
        <p:spPr>
          <a:xfrm>
            <a:off x="426719" y="1828800"/>
            <a:ext cx="7223761" cy="255072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buSzPct val="100000"/>
              <a:buFont typeface="Arial"/>
              <a:buChar char="•"/>
              <a:defRPr sz="2400">
                <a:solidFill>
                  <a:srgbClr val="004080"/>
                </a:solidFill>
              </a:defRPr>
            </a:pPr>
            <a:r>
              <a:t>History and Examination</a:t>
            </a:r>
          </a:p>
          <a:p>
            <a:pPr>
              <a:lnSpc>
                <a:spcPct val="150000"/>
              </a:lnSpc>
              <a:buSzPct val="100000"/>
              <a:buFont typeface="Arial"/>
              <a:buChar char="•"/>
              <a:defRPr sz="2400">
                <a:solidFill>
                  <a:srgbClr val="004080"/>
                </a:solidFill>
              </a:defRPr>
            </a:pPr>
            <a:r>
              <a:t>ECG</a:t>
            </a:r>
          </a:p>
          <a:p>
            <a:pPr>
              <a:lnSpc>
                <a:spcPct val="150000"/>
              </a:lnSpc>
              <a:buSzPct val="100000"/>
              <a:buFont typeface="Arial"/>
              <a:buChar char="•"/>
              <a:defRPr sz="2400">
                <a:solidFill>
                  <a:srgbClr val="004080"/>
                </a:solidFill>
              </a:defRPr>
            </a:pPr>
            <a:r>
              <a:t>Cardiac Enzymes</a:t>
            </a:r>
          </a:p>
          <a:p>
            <a:pPr>
              <a:lnSpc>
                <a:spcPct val="150000"/>
              </a:lnSpc>
              <a:buSzPct val="100000"/>
              <a:buFont typeface="Arial"/>
              <a:buChar char="•"/>
              <a:defRPr sz="2400">
                <a:solidFill>
                  <a:srgbClr val="004080"/>
                </a:solidFill>
              </a:defRPr>
            </a:pPr>
            <a:r>
              <a:t>Chest x-ray.</a:t>
            </a:r>
          </a:p>
          <a:p>
            <a:pPr>
              <a:lnSpc>
                <a:spcPct val="150000"/>
              </a:lnSpc>
              <a:buSzPct val="100000"/>
              <a:buFont typeface="Arial"/>
              <a:buChar char="•"/>
              <a:defRPr sz="2400">
                <a:solidFill>
                  <a:srgbClr val="004080"/>
                </a:solidFill>
              </a:defRPr>
            </a:pPr>
            <a:r>
              <a:t>Echocardiography</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2" name="History taking in CAD"/>
          <p:cNvSpPr txBox="1"/>
          <p:nvPr>
            <p:ph type="title" idx="4294967295"/>
          </p:nvPr>
        </p:nvSpPr>
        <p:spPr>
          <a:xfrm>
            <a:off x="457200" y="274637"/>
            <a:ext cx="8229600" cy="1143001"/>
          </a:xfrm>
          <a:prstGeom prst="rect">
            <a:avLst/>
          </a:prstGeom>
        </p:spPr>
        <p:txBody>
          <a:bodyPr/>
          <a:lstStyle/>
          <a:p>
            <a:pPr>
              <a:defRPr>
                <a:solidFill>
                  <a:srgbClr val="FF0080"/>
                </a:solidFill>
              </a:defRPr>
            </a:pPr>
            <a:r>
              <a:t>History</a:t>
            </a:r>
            <a:r>
              <a:t> taking in CAD</a:t>
            </a:r>
          </a:p>
        </p:txBody>
      </p:sp>
      <p:sp>
        <p:nvSpPr>
          <p:cNvPr id="1383" name="Patient characteristics (Name, age, sex,occupation)…"/>
          <p:cNvSpPr txBox="1"/>
          <p:nvPr>
            <p:ph type="body" idx="4294967295"/>
          </p:nvPr>
        </p:nvSpPr>
        <p:spPr>
          <a:xfrm>
            <a:off x="457200" y="1600200"/>
            <a:ext cx="8229600" cy="3700463"/>
          </a:xfrm>
          <a:prstGeom prst="rect">
            <a:avLst/>
          </a:prstGeom>
        </p:spPr>
        <p:txBody>
          <a:bodyPr/>
          <a:lstStyle/>
          <a:p>
            <a:pPr marL="336042" indent="-336042" defTabSz="896111">
              <a:spcBef>
                <a:spcPts val="500"/>
              </a:spcBef>
              <a:buChar char="•"/>
              <a:defRPr sz="2352">
                <a:solidFill>
                  <a:srgbClr val="004080"/>
                </a:solidFill>
              </a:defRPr>
            </a:pPr>
            <a:r>
              <a:t>Patient characteristics (Name, age, sex,occupation)</a:t>
            </a:r>
          </a:p>
          <a:p>
            <a:pPr marL="336042" indent="-336042" defTabSz="896111">
              <a:spcBef>
                <a:spcPts val="500"/>
              </a:spcBef>
              <a:buChar char="•"/>
              <a:defRPr sz="2352">
                <a:solidFill>
                  <a:srgbClr val="004080"/>
                </a:solidFill>
              </a:defRPr>
            </a:pPr>
            <a:r>
              <a:t>Pain (duration, location, intensity,nature,aggravating factors </a:t>
            </a:r>
          </a:p>
          <a:p>
            <a:pPr marL="336042" indent="-336042" defTabSz="896111">
              <a:spcBef>
                <a:spcPts val="500"/>
              </a:spcBef>
              <a:buChar char="•"/>
              <a:defRPr sz="2352">
                <a:solidFill>
                  <a:srgbClr val="004080"/>
                </a:solidFill>
              </a:defRPr>
            </a:pPr>
            <a:r>
              <a:t>Associated symptoms (Dyspnea, syncope….etc)</a:t>
            </a:r>
          </a:p>
          <a:p>
            <a:pPr marL="336042" indent="-336042" defTabSz="896111">
              <a:spcBef>
                <a:spcPts val="500"/>
              </a:spcBef>
              <a:buChar char="•"/>
              <a:defRPr sz="2352">
                <a:solidFill>
                  <a:srgbClr val="004080"/>
                </a:solidFill>
              </a:defRPr>
            </a:pPr>
            <a:r>
              <a:t>Past history (HTN,DM,COPD..ETC)</a:t>
            </a:r>
          </a:p>
          <a:p>
            <a:pPr marL="336042" indent="-336042" defTabSz="896111">
              <a:spcBef>
                <a:spcPts val="500"/>
              </a:spcBef>
              <a:buChar char="•"/>
              <a:defRPr sz="2352">
                <a:solidFill>
                  <a:srgbClr val="004080"/>
                </a:solidFill>
              </a:defRPr>
            </a:pPr>
            <a:r>
              <a:t>Family history (coronary artery disease ,pneumothorax)</a:t>
            </a:r>
          </a:p>
          <a:p>
            <a:pPr marL="336042" indent="-336042" defTabSz="896111">
              <a:spcBef>
                <a:spcPts val="500"/>
              </a:spcBef>
              <a:buChar char="•"/>
              <a:defRPr sz="2352">
                <a:solidFill>
                  <a:srgbClr val="004080"/>
                </a:solidFill>
              </a:defRPr>
            </a:pPr>
            <a:r>
              <a:t>Drug history (antiangina,anti diabetic..etc)</a:t>
            </a:r>
          </a:p>
          <a:p>
            <a:pPr marL="336042" indent="-336042" defTabSz="896111">
              <a:spcBef>
                <a:spcPts val="500"/>
              </a:spcBef>
              <a:buChar char="•"/>
              <a:defRPr sz="2352">
                <a:solidFill>
                  <a:srgbClr val="004080"/>
                </a:solidFill>
              </a:defRPr>
            </a:pPr>
            <a:r>
              <a:t>Life style (Diet, exercise, alcohol, smoking )</a:t>
            </a:r>
          </a:p>
          <a:p>
            <a:pPr marL="336042" indent="-336042" defTabSz="896111">
              <a:spcBef>
                <a:spcPts val="500"/>
              </a:spcBef>
              <a:buChar char="•"/>
              <a:defRPr sz="2352">
                <a:solidFill>
                  <a:srgbClr val="004080"/>
                </a:solidFill>
              </a:defRPr>
            </a:pPr>
            <a:r>
              <a:t>Psychosocial (anxiety, stress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5" name="What characteristics of the chest pain might make you more concerned for cardiac chest pain?"/>
          <p:cNvSpPr txBox="1"/>
          <p:nvPr>
            <p:ph type="title" idx="4294967295"/>
          </p:nvPr>
        </p:nvSpPr>
        <p:spPr>
          <a:xfrm>
            <a:off x="457200" y="274637"/>
            <a:ext cx="8229600" cy="1143001"/>
          </a:xfrm>
          <a:prstGeom prst="rect">
            <a:avLst/>
          </a:prstGeom>
        </p:spPr>
        <p:txBody>
          <a:bodyPr/>
          <a:lstStyle/>
          <a:p>
            <a:pPr algn="l" defTabSz="374904">
              <a:defRPr sz="1476">
                <a:solidFill>
                  <a:srgbClr val="FF0080"/>
                </a:solidFill>
              </a:defRPr>
            </a:pPr>
            <a:br/>
            <a:br/>
            <a:br/>
            <a:r>
              <a:t>What characteristics of the chest pain might make you more concerned for cardiac chest pain?</a:t>
            </a:r>
            <a:br/>
          </a:p>
        </p:txBody>
      </p:sp>
      <p:sp>
        <p:nvSpPr>
          <p:cNvPr id="1386" name="Location…"/>
          <p:cNvSpPr txBox="1"/>
          <p:nvPr>
            <p:ph type="body" sz="half" idx="4294967295"/>
          </p:nvPr>
        </p:nvSpPr>
        <p:spPr>
          <a:xfrm>
            <a:off x="457200" y="2895600"/>
            <a:ext cx="4038600" cy="3700463"/>
          </a:xfrm>
          <a:prstGeom prst="rect">
            <a:avLst/>
          </a:prstGeom>
        </p:spPr>
        <p:txBody>
          <a:bodyPr/>
          <a:lstStyle/>
          <a:p>
            <a:pPr>
              <a:spcBef>
                <a:spcPts val="600"/>
              </a:spcBef>
              <a:buChar char="•"/>
              <a:defRPr sz="2800">
                <a:solidFill>
                  <a:srgbClr val="004080"/>
                </a:solidFill>
              </a:defRPr>
            </a:pPr>
            <a:r>
              <a:t>Location</a:t>
            </a:r>
          </a:p>
          <a:p>
            <a:pPr>
              <a:spcBef>
                <a:spcPts val="600"/>
              </a:spcBef>
              <a:buChar char="•"/>
              <a:defRPr sz="2800">
                <a:solidFill>
                  <a:srgbClr val="004080"/>
                </a:solidFill>
              </a:defRPr>
            </a:pPr>
            <a:r>
              <a:t>Associated Symptoms</a:t>
            </a:r>
          </a:p>
          <a:p>
            <a:pPr>
              <a:spcBef>
                <a:spcPts val="600"/>
              </a:spcBef>
              <a:buChar char="•"/>
              <a:defRPr sz="2800">
                <a:solidFill>
                  <a:srgbClr val="004080"/>
                </a:solidFill>
              </a:defRPr>
            </a:pPr>
            <a:r>
              <a:t>Quality</a:t>
            </a:r>
          </a:p>
          <a:p>
            <a:pPr>
              <a:spcBef>
                <a:spcPts val="600"/>
              </a:spcBef>
              <a:buChar char="•"/>
              <a:defRPr sz="2800">
                <a:solidFill>
                  <a:srgbClr val="004080"/>
                </a:solidFill>
              </a:defRPr>
            </a:pPr>
            <a:r>
              <a:t>Chronology</a:t>
            </a:r>
          </a:p>
          <a:p>
            <a:pPr>
              <a:spcBef>
                <a:spcPts val="600"/>
              </a:spcBef>
              <a:buChar char="•"/>
              <a:defRPr sz="2800">
                <a:solidFill>
                  <a:srgbClr val="004080"/>
                </a:solidFill>
              </a:defRPr>
            </a:pPr>
            <a:r>
              <a:t>Onset</a:t>
            </a:r>
          </a:p>
        </p:txBody>
      </p:sp>
      <p:sp>
        <p:nvSpPr>
          <p:cNvPr id="1387" name="Duration…"/>
          <p:cNvSpPr txBox="1"/>
          <p:nvPr/>
        </p:nvSpPr>
        <p:spPr>
          <a:xfrm>
            <a:off x="4617720" y="2971800"/>
            <a:ext cx="3947160" cy="37004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spcBef>
                <a:spcPts val="600"/>
              </a:spcBef>
              <a:buSzPct val="100000"/>
              <a:buChar char="•"/>
              <a:defRPr sz="2800">
                <a:solidFill>
                  <a:srgbClr val="004080"/>
                </a:solidFill>
              </a:defRPr>
            </a:pPr>
            <a:r>
              <a:t>Duration</a:t>
            </a:r>
          </a:p>
          <a:p>
            <a:pPr marL="342900" indent="-342900">
              <a:spcBef>
                <a:spcPts val="600"/>
              </a:spcBef>
              <a:buSzPct val="100000"/>
              <a:buChar char="•"/>
              <a:defRPr sz="2800">
                <a:solidFill>
                  <a:srgbClr val="004080"/>
                </a:solidFill>
              </a:defRPr>
            </a:pPr>
            <a:r>
              <a:t>Intensity</a:t>
            </a:r>
          </a:p>
          <a:p>
            <a:pPr marL="342900" indent="-342900">
              <a:spcBef>
                <a:spcPts val="600"/>
              </a:spcBef>
              <a:buSzPct val="100000"/>
              <a:buChar char="•"/>
              <a:defRPr sz="2800">
                <a:solidFill>
                  <a:srgbClr val="004080"/>
                </a:solidFill>
              </a:defRPr>
            </a:pPr>
            <a:r>
              <a:t>Exacerbating</a:t>
            </a:r>
          </a:p>
          <a:p>
            <a:pPr marL="342900" indent="-342900">
              <a:spcBef>
                <a:spcPts val="600"/>
              </a:spcBef>
              <a:buSzPct val="100000"/>
              <a:buChar char="•"/>
              <a:defRPr sz="2800">
                <a:solidFill>
                  <a:srgbClr val="004080"/>
                </a:solidFill>
              </a:defRPr>
            </a:pPr>
            <a:r>
              <a:t>Relieving</a:t>
            </a:r>
          </a:p>
          <a:p>
            <a:pPr marL="342900" indent="-342900">
              <a:spcBef>
                <a:spcPts val="600"/>
              </a:spcBef>
              <a:buSzPct val="100000"/>
              <a:buChar char="•"/>
              <a:defRPr sz="2800">
                <a:solidFill>
                  <a:srgbClr val="004080"/>
                </a:solidFill>
              </a:defRPr>
            </a:pPr>
            <a:r>
              <a:t>Situation</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9" name="ANGINA PECTORIS"/>
          <p:cNvSpPr txBox="1"/>
          <p:nvPr>
            <p:ph type="title" idx="4294967295"/>
          </p:nvPr>
        </p:nvSpPr>
        <p:spPr>
          <a:xfrm>
            <a:off x="685800" y="609599"/>
            <a:ext cx="7772400" cy="1143002"/>
          </a:xfrm>
          <a:prstGeom prst="rect">
            <a:avLst/>
          </a:prstGeom>
        </p:spPr>
        <p:txBody>
          <a:bodyPr/>
          <a:lstStyle>
            <a:lvl1pPr>
              <a:defRPr>
                <a:solidFill>
                  <a:srgbClr val="23005F"/>
                </a:solidFill>
                <a:latin typeface="Futura"/>
                <a:ea typeface="Futura"/>
                <a:cs typeface="Futura"/>
                <a:sym typeface="Futura"/>
              </a:defRPr>
            </a:lvl1pPr>
          </a:lstStyle>
          <a:p>
            <a:pPr/>
            <a:r>
              <a:t>ANGINA PECTORIS</a:t>
            </a:r>
          </a:p>
        </p:txBody>
      </p:sp>
      <p:sp>
        <p:nvSpPr>
          <p:cNvPr id="1390" name="Angina pectoris is a clinical syndrome usually characterised by paroxysms of pain or pressure of anterior lobe.the cause is usually insufficient blood flow"/>
          <p:cNvSpPr txBox="1"/>
          <p:nvPr>
            <p:ph type="body" idx="4294967295"/>
          </p:nvPr>
        </p:nvSpPr>
        <p:spPr>
          <a:xfrm>
            <a:off x="685800" y="1981200"/>
            <a:ext cx="7772400" cy="4114800"/>
          </a:xfrm>
          <a:prstGeom prst="rect">
            <a:avLst/>
          </a:prstGeom>
        </p:spPr>
        <p:txBody>
          <a:bodyPr/>
          <a:lstStyle>
            <a:lvl1pPr>
              <a:buClr>
                <a:srgbClr val="3C0000"/>
              </a:buClr>
              <a:buChar char="£"/>
            </a:lvl1pPr>
          </a:lstStyle>
          <a:p>
            <a:pPr/>
            <a:r>
              <a:t>Angina pectoris is a clinical syndrome usually characterised by paroxysms of pain or pressure of anterior lobe.the cause is usually insufficient blood flow</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2" name="Title"/>
          <p:cNvSpPr txBox="1"/>
          <p:nvPr>
            <p:ph type="title" idx="4294967295"/>
          </p:nvPr>
        </p:nvSpPr>
        <p:spPr>
          <a:xfrm>
            <a:off x="685800" y="609599"/>
            <a:ext cx="7772400" cy="1143002"/>
          </a:xfrm>
          <a:prstGeom prst="rect">
            <a:avLst/>
          </a:prstGeom>
        </p:spPr>
        <p:txBody>
          <a:bodyPr/>
          <a:lstStyle/>
          <a:p>
            <a:pPr>
              <a:defRPr>
                <a:solidFill>
                  <a:srgbClr val="23005F"/>
                </a:solidFill>
                <a:latin typeface="Futura"/>
                <a:ea typeface="Futura"/>
                <a:cs typeface="Futura"/>
                <a:sym typeface="Futura"/>
              </a:defRPr>
            </a:pPr>
          </a:p>
        </p:txBody>
      </p:sp>
      <p:pic>
        <p:nvPicPr>
          <p:cNvPr id="1393" name="image.png" descr="image.png"/>
          <p:cNvPicPr>
            <a:picLocks noChangeAspect="1"/>
          </p:cNvPicPr>
          <p:nvPr/>
        </p:nvPicPr>
        <p:blipFill>
          <a:blip r:embed="rId2">
            <a:extLst/>
          </a:blip>
          <a:stretch>
            <a:fillRect/>
          </a:stretch>
        </p:blipFill>
        <p:spPr>
          <a:xfrm>
            <a:off x="1444625" y="987425"/>
            <a:ext cx="6145213" cy="518795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8" name="objectives:"/>
          <p:cNvSpPr txBox="1"/>
          <p:nvPr/>
        </p:nvSpPr>
        <p:spPr>
          <a:xfrm>
            <a:off x="426719" y="454714"/>
            <a:ext cx="8138161" cy="6463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4000">
                <a:solidFill>
                  <a:srgbClr val="FF0080"/>
                </a:solidFill>
              </a:defRPr>
            </a:lvl1pPr>
          </a:lstStyle>
          <a:p>
            <a:pPr/>
            <a:r>
              <a:t>objectives:</a:t>
            </a:r>
          </a:p>
        </p:txBody>
      </p:sp>
      <p:sp>
        <p:nvSpPr>
          <p:cNvPr id="1329" name="At the end of this session the trainee will be able to…"/>
          <p:cNvSpPr txBox="1"/>
          <p:nvPr/>
        </p:nvSpPr>
        <p:spPr>
          <a:xfrm>
            <a:off x="502919" y="1458912"/>
            <a:ext cx="8138161" cy="383267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400"/>
              </a:spcBef>
              <a:defRPr sz="2000">
                <a:solidFill>
                  <a:srgbClr val="004080"/>
                </a:solidFill>
              </a:defRPr>
            </a:pPr>
            <a:r>
              <a:t>At the end of this session the trainee will be able to </a:t>
            </a:r>
          </a:p>
          <a:p>
            <a:pPr marL="342900" indent="-342900">
              <a:spcBef>
                <a:spcPts val="400"/>
              </a:spcBef>
              <a:buSzPct val="100000"/>
              <a:buChar char="•"/>
              <a:defRPr sz="2000">
                <a:solidFill>
                  <a:srgbClr val="004080"/>
                </a:solidFill>
              </a:defRPr>
            </a:pPr>
            <a:r>
              <a:t>be able to discuss the burden of IHD.</a:t>
            </a:r>
          </a:p>
          <a:p>
            <a:pPr marL="342900" indent="-342900">
              <a:spcBef>
                <a:spcPts val="400"/>
              </a:spcBef>
              <a:buSzPct val="100000"/>
              <a:buChar char="•"/>
              <a:defRPr sz="2000">
                <a:solidFill>
                  <a:srgbClr val="004080"/>
                </a:solidFill>
              </a:defRPr>
            </a:pPr>
            <a:r>
              <a:t>d</a:t>
            </a:r>
            <a:r>
              <a:t>escribe essential elements in history taking &amp; examination</a:t>
            </a:r>
          </a:p>
          <a:p>
            <a:pPr marL="342900" indent="-342900">
              <a:spcBef>
                <a:spcPts val="400"/>
              </a:spcBef>
              <a:buSzPct val="100000"/>
              <a:buChar char="•"/>
              <a:defRPr sz="2000">
                <a:solidFill>
                  <a:srgbClr val="004080"/>
                </a:solidFill>
              </a:defRPr>
            </a:pPr>
            <a:r>
              <a:t>d</a:t>
            </a:r>
            <a:r>
              <a:t>evelop a differential diagnosis of chest pain.</a:t>
            </a:r>
          </a:p>
          <a:p>
            <a:pPr marL="342900" indent="-342900">
              <a:spcBef>
                <a:spcPts val="400"/>
              </a:spcBef>
              <a:buSzPct val="100000"/>
              <a:buChar char="•"/>
              <a:defRPr sz="2000">
                <a:solidFill>
                  <a:srgbClr val="004080"/>
                </a:solidFill>
              </a:defRPr>
            </a:pPr>
            <a:r>
              <a:t>d</a:t>
            </a:r>
            <a:r>
              <a:t>escribe appropriate diagnostic testing for chest pain.</a:t>
            </a:r>
          </a:p>
          <a:p>
            <a:pPr marL="342900" indent="-342900">
              <a:spcBef>
                <a:spcPts val="400"/>
              </a:spcBef>
              <a:buSzPct val="100000"/>
              <a:buChar char="•"/>
              <a:defRPr sz="2000">
                <a:solidFill>
                  <a:srgbClr val="004080"/>
                </a:solidFill>
              </a:defRPr>
            </a:pPr>
            <a:r>
              <a:t>d</a:t>
            </a:r>
            <a:r>
              <a:t>iscuss modifiable &amp;  non modifiable risk factors for cardiac disease.</a:t>
            </a:r>
          </a:p>
          <a:p>
            <a:pPr marL="342900" indent="-342900">
              <a:spcBef>
                <a:spcPts val="400"/>
              </a:spcBef>
              <a:buSzPct val="100000"/>
              <a:buChar char="•"/>
              <a:defRPr sz="2000">
                <a:solidFill>
                  <a:srgbClr val="004080"/>
                </a:solidFill>
              </a:defRPr>
            </a:pPr>
            <a:r>
              <a:t>d</a:t>
            </a:r>
            <a:r>
              <a:t>escribe the use of investigation in the evaluation of a patient  with chest pain.</a:t>
            </a:r>
          </a:p>
          <a:p>
            <a:pPr marL="342900" indent="-342900">
              <a:spcBef>
                <a:spcPts val="400"/>
              </a:spcBef>
              <a:buSzPct val="100000"/>
              <a:buChar char="•"/>
              <a:defRPr sz="2000">
                <a:solidFill>
                  <a:srgbClr val="004080"/>
                </a:solidFill>
              </a:defRPr>
            </a:pPr>
            <a:r>
              <a:t>a</a:t>
            </a:r>
            <a:r>
              <a:t>ppropriatly</a:t>
            </a:r>
            <a:r>
              <a:t> </a:t>
            </a:r>
            <a:r>
              <a:t>use of specialty referral. </a:t>
            </a:r>
          </a:p>
          <a:p>
            <a:pPr marL="342900" indent="-342900">
              <a:spcBef>
                <a:spcPts val="400"/>
              </a:spcBef>
              <a:defRPr sz="2000">
                <a:solidFill>
                  <a:srgbClr val="004080"/>
                </a:solidFill>
              </a:defRPr>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5" name="TYPES"/>
          <p:cNvSpPr txBox="1"/>
          <p:nvPr>
            <p:ph type="title" idx="4294967295"/>
          </p:nvPr>
        </p:nvSpPr>
        <p:spPr>
          <a:xfrm>
            <a:off x="685800" y="609599"/>
            <a:ext cx="7772400" cy="1143002"/>
          </a:xfrm>
          <a:prstGeom prst="rect">
            <a:avLst/>
          </a:prstGeom>
        </p:spPr>
        <p:txBody>
          <a:bodyPr/>
          <a:lstStyle>
            <a:lvl1pPr>
              <a:defRPr>
                <a:solidFill>
                  <a:srgbClr val="23005F"/>
                </a:solidFill>
                <a:latin typeface="Futura"/>
                <a:ea typeface="Futura"/>
                <a:cs typeface="Futura"/>
                <a:sym typeface="Futura"/>
              </a:defRPr>
            </a:lvl1pPr>
          </a:lstStyle>
          <a:p>
            <a:pPr/>
            <a:r>
              <a:t>TYPES</a:t>
            </a:r>
          </a:p>
        </p:txBody>
      </p:sp>
      <p:sp>
        <p:nvSpPr>
          <p:cNvPr id="1396" name="Stable angina…"/>
          <p:cNvSpPr txBox="1"/>
          <p:nvPr>
            <p:ph type="body" idx="4294967295"/>
          </p:nvPr>
        </p:nvSpPr>
        <p:spPr>
          <a:xfrm>
            <a:off x="685800" y="1981200"/>
            <a:ext cx="7772400" cy="4114800"/>
          </a:xfrm>
          <a:prstGeom prst="rect">
            <a:avLst/>
          </a:prstGeom>
        </p:spPr>
        <p:txBody>
          <a:bodyPr/>
          <a:lstStyle/>
          <a:p>
            <a:pPr>
              <a:lnSpc>
                <a:spcPct val="80000"/>
              </a:lnSpc>
              <a:spcBef>
                <a:spcPts val="600"/>
              </a:spcBef>
              <a:buClr>
                <a:srgbClr val="3C0000"/>
              </a:buClr>
              <a:buChar char="£"/>
              <a:defRPr sz="2700" u="sng"/>
            </a:pPr>
            <a:r>
              <a:t>Stable angina</a:t>
            </a:r>
          </a:p>
          <a:p>
            <a:pPr>
              <a:lnSpc>
                <a:spcPct val="80000"/>
              </a:lnSpc>
              <a:buClr>
                <a:srgbClr val="3C0000"/>
              </a:buClr>
              <a:buChar char="£"/>
              <a:defRPr sz="2700"/>
            </a:pPr>
          </a:p>
          <a:p>
            <a:pPr>
              <a:lnSpc>
                <a:spcPct val="80000"/>
              </a:lnSpc>
              <a:spcBef>
                <a:spcPts val="600"/>
              </a:spcBef>
              <a:buClr>
                <a:srgbClr val="3C0000"/>
              </a:buClr>
              <a:buChar char="▪"/>
              <a:defRPr sz="2700">
                <a:solidFill>
                  <a:srgbClr val="C00000"/>
                </a:solidFill>
              </a:defRPr>
            </a:pPr>
            <a:r>
              <a:t>Predictable consistent pain that occurs in exertion and is relieved by rest</a:t>
            </a:r>
          </a:p>
          <a:p>
            <a:pPr>
              <a:lnSpc>
                <a:spcPct val="80000"/>
              </a:lnSpc>
              <a:buClr>
                <a:srgbClr val="3C0000"/>
              </a:buClr>
              <a:buChar char="£"/>
              <a:defRPr sz="2700"/>
            </a:pPr>
          </a:p>
          <a:p>
            <a:pPr>
              <a:lnSpc>
                <a:spcPct val="80000"/>
              </a:lnSpc>
              <a:spcBef>
                <a:spcPts val="600"/>
              </a:spcBef>
              <a:buClr>
                <a:srgbClr val="3C0000"/>
              </a:buClr>
              <a:buChar char="£"/>
              <a:defRPr sz="2700" u="sng"/>
            </a:pPr>
            <a:r>
              <a:t>Unstable angina</a:t>
            </a:r>
          </a:p>
          <a:p>
            <a:pPr>
              <a:lnSpc>
                <a:spcPct val="80000"/>
              </a:lnSpc>
              <a:spcBef>
                <a:spcPts val="600"/>
              </a:spcBef>
              <a:buClr>
                <a:srgbClr val="3C0000"/>
              </a:buClr>
              <a:buChar char="▪"/>
              <a:defRPr sz="2700">
                <a:solidFill>
                  <a:srgbClr val="C00000"/>
                </a:solidFill>
              </a:defRPr>
            </a:pPr>
            <a:r>
              <a:t>Also called preinfarction angina</a:t>
            </a:r>
          </a:p>
          <a:p>
            <a:pPr>
              <a:lnSpc>
                <a:spcPct val="80000"/>
              </a:lnSpc>
              <a:spcBef>
                <a:spcPts val="600"/>
              </a:spcBef>
              <a:buClr>
                <a:srgbClr val="3C0000"/>
              </a:buClr>
              <a:buChar char="▪"/>
              <a:defRPr sz="2700">
                <a:solidFill>
                  <a:srgbClr val="C00000"/>
                </a:solidFill>
              </a:defRPr>
            </a:pPr>
            <a:r>
              <a:t>Symptoms occur frequently and last longer than stable angina</a:t>
            </a:r>
          </a:p>
          <a:p>
            <a:pPr>
              <a:lnSpc>
                <a:spcPct val="80000"/>
              </a:lnSpc>
              <a:spcBef>
                <a:spcPts val="600"/>
              </a:spcBef>
              <a:buClr>
                <a:srgbClr val="3C0000"/>
              </a:buClr>
              <a:buChar char="▪"/>
              <a:defRPr sz="2700">
                <a:solidFill>
                  <a:srgbClr val="C00000"/>
                </a:solidFill>
              </a:defRPr>
            </a:pPr>
            <a:r>
              <a:t>Pain may occur at rest</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8" name="Title"/>
          <p:cNvSpPr txBox="1"/>
          <p:nvPr>
            <p:ph type="title" idx="4294967295"/>
          </p:nvPr>
        </p:nvSpPr>
        <p:spPr>
          <a:xfrm>
            <a:off x="685800" y="609599"/>
            <a:ext cx="7772400" cy="1143002"/>
          </a:xfrm>
          <a:prstGeom prst="rect">
            <a:avLst/>
          </a:prstGeom>
        </p:spPr>
        <p:txBody>
          <a:bodyPr/>
          <a:lstStyle/>
          <a:p>
            <a:pPr>
              <a:defRPr>
                <a:solidFill>
                  <a:srgbClr val="23005F"/>
                </a:solidFill>
                <a:latin typeface="Futura"/>
                <a:ea typeface="Futura"/>
                <a:cs typeface="Futura"/>
                <a:sym typeface="Futura"/>
              </a:defRPr>
            </a:pPr>
          </a:p>
        </p:txBody>
      </p:sp>
      <p:sp>
        <p:nvSpPr>
          <p:cNvPr id="1399" name="Variant angina…"/>
          <p:cNvSpPr txBox="1"/>
          <p:nvPr>
            <p:ph type="body" idx="4294967295"/>
          </p:nvPr>
        </p:nvSpPr>
        <p:spPr>
          <a:xfrm>
            <a:off x="457200" y="304800"/>
            <a:ext cx="8229600" cy="6149975"/>
          </a:xfrm>
          <a:prstGeom prst="rect">
            <a:avLst/>
          </a:prstGeom>
        </p:spPr>
        <p:txBody>
          <a:bodyPr/>
          <a:lstStyle/>
          <a:p>
            <a:pPr>
              <a:buClr>
                <a:srgbClr val="3C0000"/>
              </a:buClr>
              <a:buChar char="£"/>
            </a:pPr>
          </a:p>
          <a:p>
            <a:pPr>
              <a:buClr>
                <a:srgbClr val="3C0000"/>
              </a:buClr>
              <a:buChar char="£"/>
              <a:defRPr u="sng"/>
            </a:pPr>
            <a:r>
              <a:t>Variant angina</a:t>
            </a:r>
          </a:p>
          <a:p>
            <a:pPr>
              <a:buClr>
                <a:srgbClr val="3C0000"/>
              </a:buClr>
              <a:buChar char="£"/>
            </a:pPr>
            <a:endParaRPr u="sng"/>
          </a:p>
          <a:p>
            <a:pPr>
              <a:buClr>
                <a:srgbClr val="3C0000"/>
              </a:buClr>
              <a:buChar char="▪"/>
              <a:defRPr>
                <a:solidFill>
                  <a:srgbClr val="C00000"/>
                </a:solidFill>
              </a:defRPr>
            </a:pPr>
            <a:r>
              <a:t>Also called prinzmentals angina.</a:t>
            </a:r>
          </a:p>
          <a:p>
            <a:pPr>
              <a:buClr>
                <a:srgbClr val="3C0000"/>
              </a:buClr>
              <a:buChar char="▪"/>
              <a:defRPr>
                <a:solidFill>
                  <a:srgbClr val="C00000"/>
                </a:solidFill>
              </a:defRPr>
            </a:pPr>
            <a:r>
              <a:t>Pain at rest with reversible ST segment elevation thought to be caused by coronary artery vasospasm</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1" name="Title"/>
          <p:cNvSpPr txBox="1"/>
          <p:nvPr>
            <p:ph type="title" idx="4294967295"/>
          </p:nvPr>
        </p:nvSpPr>
        <p:spPr>
          <a:xfrm>
            <a:off x="685800" y="609599"/>
            <a:ext cx="7772400" cy="1143002"/>
          </a:xfrm>
          <a:prstGeom prst="rect">
            <a:avLst/>
          </a:prstGeom>
        </p:spPr>
        <p:txBody>
          <a:bodyPr/>
          <a:lstStyle/>
          <a:p>
            <a:pPr>
              <a:defRPr>
                <a:solidFill>
                  <a:srgbClr val="23005F"/>
                </a:solidFill>
                <a:latin typeface="Futura"/>
                <a:ea typeface="Futura"/>
                <a:cs typeface="Futura"/>
                <a:sym typeface="Futura"/>
              </a:defRPr>
            </a:pPr>
          </a:p>
        </p:txBody>
      </p:sp>
      <p:sp>
        <p:nvSpPr>
          <p:cNvPr id="1402" name="Silent ischemia…"/>
          <p:cNvSpPr txBox="1"/>
          <p:nvPr>
            <p:ph type="body" idx="4294967295"/>
          </p:nvPr>
        </p:nvSpPr>
        <p:spPr>
          <a:xfrm>
            <a:off x="457200" y="304800"/>
            <a:ext cx="8229600" cy="6149975"/>
          </a:xfrm>
          <a:prstGeom prst="rect">
            <a:avLst/>
          </a:prstGeom>
        </p:spPr>
        <p:txBody>
          <a:bodyPr/>
          <a:lstStyle/>
          <a:p>
            <a:pPr>
              <a:buClr>
                <a:srgbClr val="3C0000"/>
              </a:buClr>
              <a:buChar char="£"/>
              <a:defRPr u="sng">
                <a:solidFill>
                  <a:srgbClr val="00B0F0"/>
                </a:solidFill>
              </a:defRPr>
            </a:pPr>
          </a:p>
          <a:p>
            <a:pPr>
              <a:spcBef>
                <a:spcPts val="900"/>
              </a:spcBef>
              <a:buClr>
                <a:srgbClr val="3C0000"/>
              </a:buClr>
              <a:buChar char="£"/>
              <a:defRPr sz="4000" u="sng"/>
            </a:pPr>
            <a:r>
              <a:t>Silent ischemia</a:t>
            </a:r>
          </a:p>
          <a:p>
            <a:pPr>
              <a:buClr>
                <a:srgbClr val="3C0000"/>
              </a:buClr>
              <a:buChar char="£"/>
              <a:defRPr>
                <a:solidFill>
                  <a:srgbClr val="C00000"/>
                </a:solidFill>
              </a:defRPr>
            </a:pPr>
          </a:p>
          <a:p>
            <a:pPr>
              <a:buClr>
                <a:srgbClr val="3C0000"/>
              </a:buClr>
              <a:buChar char="▪"/>
              <a:defRPr>
                <a:solidFill>
                  <a:srgbClr val="C00000"/>
                </a:solidFill>
              </a:defRPr>
            </a:pPr>
            <a:r>
              <a:t>Objective  evidence of ischemia (such as electrocardiographic changes with a stress test) but patient report no symptoms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4" name="ANGINA PAIN FEATURES"/>
          <p:cNvSpPr txBox="1"/>
          <p:nvPr>
            <p:ph type="title" idx="4294967295"/>
          </p:nvPr>
        </p:nvSpPr>
        <p:spPr>
          <a:xfrm>
            <a:off x="685800" y="609599"/>
            <a:ext cx="7772400" cy="1143002"/>
          </a:xfrm>
          <a:prstGeom prst="rect">
            <a:avLst/>
          </a:prstGeom>
        </p:spPr>
        <p:txBody>
          <a:bodyPr/>
          <a:lstStyle>
            <a:lvl1pPr>
              <a:defRPr>
                <a:solidFill>
                  <a:srgbClr val="23005F"/>
                </a:solidFill>
                <a:latin typeface="Futura"/>
                <a:ea typeface="Futura"/>
                <a:cs typeface="Futura"/>
                <a:sym typeface="Futura"/>
              </a:defRPr>
            </a:lvl1pPr>
          </a:lstStyle>
          <a:p>
            <a:pPr/>
            <a:r>
              <a:t>ANGINA PAIN FEATURES</a:t>
            </a:r>
          </a:p>
        </p:txBody>
      </p:sp>
      <p:sp>
        <p:nvSpPr>
          <p:cNvPr id="1405" name="Squeezing burning tightening aching across chest usually starting behing breast bone.…"/>
          <p:cNvSpPr txBox="1"/>
          <p:nvPr>
            <p:ph type="body" idx="4294967295"/>
          </p:nvPr>
        </p:nvSpPr>
        <p:spPr>
          <a:xfrm>
            <a:off x="685800" y="1981200"/>
            <a:ext cx="7772400" cy="4114800"/>
          </a:xfrm>
          <a:prstGeom prst="rect">
            <a:avLst/>
          </a:prstGeom>
        </p:spPr>
        <p:txBody>
          <a:bodyPr/>
          <a:lstStyle/>
          <a:p>
            <a:pPr>
              <a:buClr>
                <a:srgbClr val="3C0000"/>
              </a:buClr>
              <a:buChar char="£"/>
            </a:pPr>
            <a:r>
              <a:t>Squeezing burning tightening aching across chest usually starting behing breast bone.</a:t>
            </a:r>
          </a:p>
          <a:p>
            <a:pPr>
              <a:buClr>
                <a:srgbClr val="3C0000"/>
              </a:buClr>
              <a:buChar char="£"/>
            </a:pPr>
            <a:r>
              <a:t>The often spread to neck,jaw arms, shoulders,throat,back,or even teeth</a:t>
            </a:r>
          </a:p>
          <a:p>
            <a:pPr>
              <a:buClr>
                <a:srgbClr val="3C0000"/>
              </a:buClr>
              <a:buChar char="£"/>
            </a:pPr>
            <a:r>
              <a:t>Attack of stable angina last for 1 – 5  minutes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7" name="Title"/>
          <p:cNvSpPr txBox="1"/>
          <p:nvPr>
            <p:ph type="title" idx="4294967295"/>
          </p:nvPr>
        </p:nvSpPr>
        <p:spPr>
          <a:xfrm>
            <a:off x="685800" y="609599"/>
            <a:ext cx="7772400" cy="1143002"/>
          </a:xfrm>
          <a:prstGeom prst="rect">
            <a:avLst/>
          </a:prstGeom>
        </p:spPr>
        <p:txBody>
          <a:bodyPr/>
          <a:lstStyle/>
          <a:p>
            <a:pPr>
              <a:defRPr>
                <a:solidFill>
                  <a:srgbClr val="23005F"/>
                </a:solidFill>
                <a:latin typeface="Futura"/>
                <a:ea typeface="Futura"/>
                <a:cs typeface="Futura"/>
                <a:sym typeface="Futura"/>
              </a:defRPr>
            </a:pPr>
          </a:p>
        </p:txBody>
      </p:sp>
      <p:pic>
        <p:nvPicPr>
          <p:cNvPr id="1408" name="image.png" descr="image.png"/>
          <p:cNvPicPr>
            <a:picLocks noChangeAspect="1"/>
          </p:cNvPicPr>
          <p:nvPr/>
        </p:nvPicPr>
        <p:blipFill>
          <a:blip r:embed="rId2">
            <a:extLst/>
          </a:blip>
          <a:stretch>
            <a:fillRect/>
          </a:stretch>
        </p:blipFill>
        <p:spPr>
          <a:xfrm>
            <a:off x="2133600" y="225425"/>
            <a:ext cx="4979988" cy="6503988"/>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0" name="What would be the differential diagnosis for chest pain?"/>
          <p:cNvSpPr txBox="1"/>
          <p:nvPr>
            <p:ph type="title" idx="4294967295"/>
          </p:nvPr>
        </p:nvSpPr>
        <p:spPr>
          <a:xfrm>
            <a:off x="0" y="-1"/>
            <a:ext cx="8229600" cy="1143002"/>
          </a:xfrm>
          <a:prstGeom prst="rect">
            <a:avLst/>
          </a:prstGeom>
        </p:spPr>
        <p:txBody>
          <a:bodyPr/>
          <a:lstStyle/>
          <a:p>
            <a:pPr marL="335279" indent="-335279" defTabSz="365760">
              <a:defRPr sz="1760">
                <a:solidFill>
                  <a:srgbClr val="23005F"/>
                </a:solidFill>
                <a:latin typeface="Futura"/>
                <a:ea typeface="Futura"/>
                <a:cs typeface="Futura"/>
                <a:sym typeface="Futura"/>
              </a:defRPr>
            </a:pPr>
            <a:br/>
            <a:br/>
            <a:br/>
            <a:br/>
            <a:br/>
            <a:br/>
            <a:br/>
            <a:br/>
            <a:r>
              <a:t>What would be the differential diagnosis for chest pain?</a:t>
            </a:r>
            <a:b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412" name="Table"/>
          <p:cNvGraphicFramePr/>
          <p:nvPr/>
        </p:nvGraphicFramePr>
        <p:xfrm>
          <a:off x="76200" y="0"/>
          <a:ext cx="9067800" cy="666750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810000"/>
                <a:gridCol w="5257800"/>
              </a:tblGrid>
              <a:tr h="457200">
                <a:tc>
                  <a:txBody>
                    <a:bodyPr/>
                    <a:lstStyle/>
                    <a:p>
                      <a:pPr algn="l">
                        <a:spcBef>
                          <a:spcPts val="500"/>
                        </a:spcBef>
                        <a:defRPr sz="1800"/>
                      </a:pPr>
                      <a:r>
                        <a:rPr b="1" sz="2400"/>
                        <a:t>Life threatening Causes</a:t>
                      </a:r>
                    </a:p>
                  </a:txBody>
                  <a:tcPr marL="45721" marR="45721" marT="45721" marB="45721"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500"/>
                        </a:spcBef>
                        <a:defRPr sz="1800"/>
                      </a:pPr>
                      <a:r>
                        <a:rPr b="1" sz="2400"/>
                        <a:t>Non-life threatening Causes</a:t>
                      </a:r>
                    </a:p>
                  </a:txBody>
                  <a:tcPr marL="45721" marR="45721" marT="45721" marB="45721"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6210300">
                <a:tc>
                  <a:txBody>
                    <a:bodyPr/>
                    <a:lstStyle/>
                    <a:p>
                      <a:pPr algn="l">
                        <a:spcBef>
                          <a:spcPts val="400"/>
                        </a:spcBef>
                        <a:defRPr b="1" i="1" sz="1600">
                          <a:solidFill>
                            <a:srgbClr val="C70000"/>
                          </a:solidFill>
                        </a:defRPr>
                      </a:pPr>
                    </a:p>
                    <a:p>
                      <a:pPr algn="l">
                        <a:spcBef>
                          <a:spcPts val="400"/>
                        </a:spcBef>
                        <a:defRPr b="1" i="1" sz="1600">
                          <a:solidFill>
                            <a:srgbClr val="C70000"/>
                          </a:solidFill>
                        </a:defRPr>
                      </a:pPr>
                    </a:p>
                    <a:p>
                      <a:pPr algn="l">
                        <a:spcBef>
                          <a:spcPts val="400"/>
                        </a:spcBef>
                        <a:defRPr b="1" i="1" sz="1600">
                          <a:solidFill>
                            <a:srgbClr val="C70000"/>
                          </a:solidFill>
                        </a:defRPr>
                      </a:pPr>
                    </a:p>
                    <a:p>
                      <a:pPr algn="l">
                        <a:spcBef>
                          <a:spcPts val="300"/>
                        </a:spcBef>
                        <a:defRPr b="1" i="1" sz="1600">
                          <a:solidFill>
                            <a:srgbClr val="C70000"/>
                          </a:solidFill>
                        </a:defRPr>
                      </a:pPr>
                      <a:r>
                        <a:t>Cardiovascular(16%):</a:t>
                      </a:r>
                    </a:p>
                    <a:p>
                      <a:pPr algn="l">
                        <a:spcBef>
                          <a:spcPts val="300"/>
                        </a:spcBef>
                        <a:buSzPct val="100000"/>
                        <a:buChar char="•"/>
                        <a:defRPr b="1" sz="1600"/>
                      </a:pPr>
                      <a:r>
                        <a:t> Myocardial infarct.</a:t>
                      </a:r>
                    </a:p>
                    <a:p>
                      <a:pPr algn="l">
                        <a:spcBef>
                          <a:spcPts val="300"/>
                        </a:spcBef>
                        <a:buSzPct val="100000"/>
                        <a:buChar char="•"/>
                        <a:defRPr b="1" sz="1600"/>
                      </a:pPr>
                      <a:r>
                        <a:t> Angina.</a:t>
                      </a:r>
                    </a:p>
                    <a:p>
                      <a:pPr algn="l">
                        <a:spcBef>
                          <a:spcPts val="300"/>
                        </a:spcBef>
                        <a:buSzPct val="100000"/>
                        <a:buChar char="•"/>
                        <a:defRPr b="1" sz="1600"/>
                      </a:pPr>
                      <a:r>
                        <a:t>Thoracic aortic dissection.</a:t>
                      </a:r>
                    </a:p>
                    <a:p>
                      <a:pPr algn="l">
                        <a:spcBef>
                          <a:spcPts val="400"/>
                        </a:spcBef>
                        <a:buSzPct val="100000"/>
                        <a:buChar char="•"/>
                        <a:defRPr b="1" sz="1600"/>
                      </a:pPr>
                    </a:p>
                    <a:p>
                      <a:pPr algn="l">
                        <a:spcBef>
                          <a:spcPts val="300"/>
                        </a:spcBef>
                        <a:defRPr b="1" i="1" sz="1600">
                          <a:solidFill>
                            <a:srgbClr val="C70000"/>
                          </a:solidFill>
                        </a:defRPr>
                      </a:pPr>
                      <a:r>
                        <a:t>Pulmonary (5%):</a:t>
                      </a:r>
                    </a:p>
                    <a:p>
                      <a:pPr algn="l">
                        <a:spcBef>
                          <a:spcPts val="300"/>
                        </a:spcBef>
                        <a:buSzPct val="100000"/>
                        <a:buChar char="•"/>
                        <a:defRPr b="1" sz="1600"/>
                      </a:pPr>
                      <a:r>
                        <a:t>Pulmonary embolus.</a:t>
                      </a:r>
                    </a:p>
                    <a:p>
                      <a:pPr algn="l">
                        <a:spcBef>
                          <a:spcPts val="300"/>
                        </a:spcBef>
                        <a:buSzPct val="100000"/>
                        <a:buChar char="•"/>
                        <a:defRPr b="1" sz="1600"/>
                      </a:pPr>
                      <a:r>
                        <a:t>Pulmonary infarction.</a:t>
                      </a:r>
                    </a:p>
                    <a:p>
                      <a:pPr algn="l">
                        <a:spcBef>
                          <a:spcPts val="300"/>
                        </a:spcBef>
                        <a:buSzPct val="100000"/>
                        <a:buChar char="•"/>
                        <a:defRPr b="1" sz="1600"/>
                      </a:pPr>
                      <a:r>
                        <a:t>Tension pneumothorax.</a:t>
                      </a:r>
                    </a:p>
                    <a:p>
                      <a:pPr algn="l">
                        <a:spcBef>
                          <a:spcPts val="300"/>
                        </a:spcBef>
                        <a:buSzPct val="100000"/>
                        <a:buChar char="•"/>
                        <a:defRPr b="1" sz="1600"/>
                      </a:pPr>
                      <a:r>
                        <a:t>Pneumonia.</a:t>
                      </a:r>
                    </a:p>
                    <a:p>
                      <a:pPr algn="l">
                        <a:spcBef>
                          <a:spcPts val="300"/>
                        </a:spcBef>
                        <a:buSzPct val="100000"/>
                        <a:buChar char="•"/>
                        <a:defRPr b="1" sz="1600"/>
                      </a:pPr>
                      <a:r>
                        <a:t>Pleurisy.</a:t>
                      </a:r>
                      <a:br/>
                    </a:p>
                  </a:txBody>
                  <a:tcPr marL="45721" marR="45721" marT="45721" marB="45721"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300"/>
                        </a:spcBef>
                        <a:defRPr b="1" i="1" sz="1600">
                          <a:solidFill>
                            <a:srgbClr val="C70000"/>
                          </a:solidFill>
                        </a:defRPr>
                      </a:pPr>
                      <a:r>
                        <a:t>Chest wall (33%):</a:t>
                      </a:r>
                    </a:p>
                    <a:p>
                      <a:pPr algn="l">
                        <a:spcBef>
                          <a:spcPts val="300"/>
                        </a:spcBef>
                        <a:buSzPct val="100000"/>
                        <a:buChar char="•"/>
                        <a:defRPr b="1" sz="1600"/>
                      </a:pPr>
                      <a:r>
                        <a:t>Trauma</a:t>
                      </a:r>
                    </a:p>
                    <a:p>
                      <a:pPr algn="l">
                        <a:spcBef>
                          <a:spcPts val="300"/>
                        </a:spcBef>
                        <a:buSzPct val="100000"/>
                        <a:buChar char="•"/>
                        <a:defRPr b="1" sz="1600"/>
                      </a:pPr>
                      <a:r>
                        <a:t>Fracture</a:t>
                      </a:r>
                    </a:p>
                    <a:p>
                      <a:pPr algn="l">
                        <a:spcBef>
                          <a:spcPts val="300"/>
                        </a:spcBef>
                        <a:buSzPct val="100000"/>
                        <a:buChar char="•"/>
                        <a:defRPr b="1" sz="1600"/>
                      </a:pPr>
                      <a:r>
                        <a:t>Costo-chondritis.</a:t>
                      </a:r>
                    </a:p>
                    <a:p>
                      <a:pPr algn="l">
                        <a:spcBef>
                          <a:spcPts val="300"/>
                        </a:spcBef>
                        <a:buSzPct val="100000"/>
                        <a:buChar char="•"/>
                        <a:defRPr b="1" sz="1600"/>
                      </a:pPr>
                      <a:r>
                        <a:t>Musculoskeletal.</a:t>
                      </a:r>
                    </a:p>
                    <a:p>
                      <a:pPr algn="l">
                        <a:spcBef>
                          <a:spcPts val="400"/>
                        </a:spcBef>
                        <a:buSzPct val="100000"/>
                        <a:buChar char="•"/>
                        <a:defRPr b="1" sz="1600"/>
                      </a:pPr>
                    </a:p>
                    <a:p>
                      <a:pPr algn="l">
                        <a:spcBef>
                          <a:spcPts val="300"/>
                        </a:spcBef>
                        <a:buSzPct val="100000"/>
                        <a:buChar char="•"/>
                        <a:defRPr b="1" i="1" sz="1600">
                          <a:solidFill>
                            <a:srgbClr val="C70000"/>
                          </a:solidFill>
                        </a:defRPr>
                      </a:pPr>
                      <a:r>
                        <a:t>Gastrointistinal(20%):</a:t>
                      </a:r>
                    </a:p>
                    <a:p>
                      <a:pPr algn="l">
                        <a:spcBef>
                          <a:spcPts val="300"/>
                        </a:spcBef>
                        <a:buSzPct val="100000"/>
                        <a:buChar char="•"/>
                        <a:defRPr b="1" sz="1600"/>
                      </a:pPr>
                      <a:r>
                        <a:t>Esophageal spasm</a:t>
                      </a:r>
                    </a:p>
                    <a:p>
                      <a:pPr algn="l">
                        <a:spcBef>
                          <a:spcPts val="300"/>
                        </a:spcBef>
                        <a:buSzPct val="100000"/>
                        <a:buChar char="•"/>
                        <a:defRPr b="1" sz="1600"/>
                      </a:pPr>
                      <a:r>
                        <a:t>Esophagitis.</a:t>
                      </a:r>
                    </a:p>
                    <a:p>
                      <a:pPr algn="l">
                        <a:spcBef>
                          <a:spcPts val="300"/>
                        </a:spcBef>
                        <a:buSzPct val="100000"/>
                        <a:buChar char="•"/>
                        <a:defRPr b="1" sz="1600"/>
                      </a:pPr>
                      <a:r>
                        <a:t>Gall bladder disease.</a:t>
                      </a:r>
                    </a:p>
                    <a:p>
                      <a:pPr algn="l">
                        <a:spcBef>
                          <a:spcPts val="300"/>
                        </a:spcBef>
                        <a:buSzPct val="100000"/>
                        <a:buChar char="•"/>
                        <a:defRPr b="1" sz="1600"/>
                      </a:pPr>
                      <a:r>
                        <a:t>Peptic ulcer disease.</a:t>
                      </a:r>
                    </a:p>
                    <a:p>
                      <a:pPr algn="l">
                        <a:spcBef>
                          <a:spcPts val="300"/>
                        </a:spcBef>
                        <a:buSzPct val="100000"/>
                        <a:buChar char="•"/>
                        <a:defRPr b="1" sz="1600"/>
                      </a:pPr>
                      <a:r>
                        <a:t>pancreatitis</a:t>
                      </a:r>
                    </a:p>
                    <a:p>
                      <a:pPr algn="l">
                        <a:spcBef>
                          <a:spcPts val="400"/>
                        </a:spcBef>
                        <a:defRPr b="1" sz="1600"/>
                      </a:pPr>
                    </a:p>
                    <a:p>
                      <a:pPr algn="l">
                        <a:spcBef>
                          <a:spcPts val="300"/>
                        </a:spcBef>
                        <a:defRPr b="1" i="1" sz="1600">
                          <a:solidFill>
                            <a:srgbClr val="C70000"/>
                          </a:solidFill>
                        </a:defRPr>
                      </a:pPr>
                      <a:r>
                        <a:t>Psychatric (9%):</a:t>
                      </a:r>
                    </a:p>
                    <a:p>
                      <a:pPr algn="l">
                        <a:spcBef>
                          <a:spcPts val="300"/>
                        </a:spcBef>
                        <a:buSzPct val="100000"/>
                        <a:buChar char="•"/>
                        <a:defRPr b="1" i="1" sz="1600"/>
                      </a:pPr>
                      <a:r>
                        <a:t> Anxiety.</a:t>
                      </a:r>
                    </a:p>
                    <a:p>
                      <a:pPr algn="l">
                        <a:spcBef>
                          <a:spcPts val="400"/>
                        </a:spcBef>
                        <a:buSzPct val="100000"/>
                        <a:buChar char="•"/>
                        <a:defRPr b="1" i="1" sz="1600"/>
                      </a:pPr>
                    </a:p>
                    <a:p>
                      <a:pPr algn="l">
                        <a:spcBef>
                          <a:spcPts val="300"/>
                        </a:spcBef>
                        <a:defRPr b="1" i="1" sz="1600">
                          <a:solidFill>
                            <a:srgbClr val="C70000"/>
                          </a:solidFill>
                        </a:defRPr>
                      </a:pPr>
                      <a:r>
                        <a:t>Spinal dysfunction:</a:t>
                      </a:r>
                    </a:p>
                    <a:p>
                      <a:pPr algn="l">
                        <a:spcBef>
                          <a:spcPts val="300"/>
                        </a:spcBef>
                        <a:buSzPct val="100000"/>
                        <a:buChar char="•"/>
                        <a:defRPr b="1" sz="1600"/>
                      </a:pPr>
                      <a:r>
                        <a:t> Cervical disease.</a:t>
                      </a:r>
                    </a:p>
                    <a:p>
                      <a:pPr algn="l">
                        <a:spcBef>
                          <a:spcPts val="400"/>
                        </a:spcBef>
                        <a:defRPr b="1" i="1" sz="1600"/>
                      </a:pPr>
                    </a:p>
                    <a:p>
                      <a:pPr algn="l">
                        <a:spcBef>
                          <a:spcPts val="300"/>
                        </a:spcBef>
                        <a:defRPr b="1" i="1" sz="1600">
                          <a:solidFill>
                            <a:srgbClr val="C70000"/>
                          </a:solidFill>
                        </a:defRPr>
                      </a:pPr>
                      <a:r>
                        <a:t>Infections (rare):</a:t>
                      </a:r>
                    </a:p>
                    <a:p>
                      <a:pPr algn="l">
                        <a:spcBef>
                          <a:spcPts val="300"/>
                        </a:spcBef>
                        <a:buSzPct val="100000"/>
                        <a:buChar char="•"/>
                        <a:defRPr b="1" sz="1600"/>
                      </a:pPr>
                      <a:r>
                        <a:t> Herpes Zoster.</a:t>
                      </a:r>
                    </a:p>
                  </a:txBody>
                  <a:tcPr marL="45721" marR="45721" marT="45721" marB="45721" anchor="t" anchorCtr="0" horzOverflow="overflow">
                    <a:lnL w="12700">
                      <a:solidFill>
                        <a:srgbClr val="000000"/>
                      </a:solidFill>
                    </a:lnL>
                    <a:lnR w="28575">
                      <a:solidFill>
                        <a:srgbClr val="000000"/>
                      </a:solidFill>
                    </a:lnR>
                    <a:lnT w="12700">
                      <a:solidFill>
                        <a:srgbClr val="000000"/>
                      </a:solidFill>
                    </a:lnT>
                    <a:lnB w="28575">
                      <a:solidFill>
                        <a:srgbClr val="000000"/>
                      </a:solidFill>
                    </a:lnB>
                    <a:noFill/>
                  </a:tcPr>
                </a:tc>
              </a:tr>
            </a:tbl>
          </a:graphicData>
        </a:graphic>
      </p:graphicFrame>
      <p:sp>
        <p:nvSpPr>
          <p:cNvPr id="1413" name=".."/>
          <p:cNvSpPr txBox="1"/>
          <p:nvPr/>
        </p:nvSpPr>
        <p:spPr>
          <a:xfrm>
            <a:off x="198119" y="6530975"/>
            <a:ext cx="8671562"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u="sng"/>
            </a:lvl1pPr>
          </a:lstStyle>
          <a:p>
            <a:pPr/>
            <a:r>
              <a:t>..</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5" name="Physical Examination"/>
          <p:cNvSpPr txBox="1"/>
          <p:nvPr>
            <p:ph type="title" idx="4294967295"/>
          </p:nvPr>
        </p:nvSpPr>
        <p:spPr>
          <a:xfrm>
            <a:off x="228600" y="274637"/>
            <a:ext cx="8686800" cy="1143001"/>
          </a:xfrm>
          <a:prstGeom prst="rect">
            <a:avLst/>
          </a:prstGeom>
        </p:spPr>
        <p:txBody>
          <a:bodyPr/>
          <a:lstStyle>
            <a:lvl1pPr>
              <a:defRPr>
                <a:solidFill>
                  <a:srgbClr val="FF0080"/>
                </a:solidFill>
              </a:defRPr>
            </a:lvl1pPr>
          </a:lstStyle>
          <a:p>
            <a:pPr/>
            <a:r>
              <a:t>Physical Examination</a:t>
            </a:r>
          </a:p>
        </p:txBody>
      </p:sp>
      <p:sp>
        <p:nvSpPr>
          <p:cNvPr id="1416" name="General Examination…"/>
          <p:cNvSpPr txBox="1"/>
          <p:nvPr>
            <p:ph type="body" idx="4294967295"/>
          </p:nvPr>
        </p:nvSpPr>
        <p:spPr>
          <a:xfrm>
            <a:off x="0" y="1600200"/>
            <a:ext cx="8915400" cy="4114800"/>
          </a:xfrm>
          <a:prstGeom prst="rect">
            <a:avLst/>
          </a:prstGeom>
        </p:spPr>
        <p:txBody>
          <a:bodyPr/>
          <a:lstStyle/>
          <a:p>
            <a:pPr>
              <a:lnSpc>
                <a:spcPct val="80000"/>
              </a:lnSpc>
              <a:spcBef>
                <a:spcPts val="600"/>
              </a:spcBef>
              <a:buChar char="•"/>
              <a:defRPr sz="2800">
                <a:solidFill>
                  <a:srgbClr val="004080"/>
                </a:solidFill>
              </a:defRPr>
            </a:pPr>
            <a:r>
              <a:t>General Examination </a:t>
            </a:r>
          </a:p>
          <a:p>
            <a:pPr lvl="1" marL="742950" indent="-285750">
              <a:lnSpc>
                <a:spcPct val="80000"/>
              </a:lnSpc>
              <a:spcBef>
                <a:spcPts val="600"/>
              </a:spcBef>
              <a:defRPr sz="1600">
                <a:solidFill>
                  <a:srgbClr val="004080"/>
                </a:solidFill>
              </a:defRPr>
            </a:pPr>
            <a:r>
              <a:t>patient status: stable,notstable,inpain or not in pain.</a:t>
            </a:r>
          </a:p>
          <a:p>
            <a:pPr lvl="1" marL="742950" indent="-285750">
              <a:lnSpc>
                <a:spcPct val="80000"/>
              </a:lnSpc>
              <a:spcBef>
                <a:spcPts val="600"/>
              </a:spcBef>
              <a:defRPr sz="1600">
                <a:solidFill>
                  <a:srgbClr val="004080"/>
                </a:solidFill>
              </a:defRPr>
            </a:pPr>
            <a:r>
              <a:t>Vital signs. </a:t>
            </a:r>
          </a:p>
          <a:p>
            <a:pPr lvl="1" marL="742950" indent="-285750">
              <a:lnSpc>
                <a:spcPct val="80000"/>
              </a:lnSpc>
              <a:spcBef>
                <a:spcPts val="600"/>
              </a:spcBef>
              <a:defRPr sz="1600">
                <a:solidFill>
                  <a:srgbClr val="004080"/>
                </a:solidFill>
              </a:defRPr>
            </a:pPr>
            <a:r>
              <a:t>Obese or overweight.</a:t>
            </a:r>
          </a:p>
          <a:p>
            <a:pPr lvl="1" marL="742950" indent="-285750">
              <a:lnSpc>
                <a:spcPct val="80000"/>
              </a:lnSpc>
              <a:spcBef>
                <a:spcPts val="600"/>
              </a:spcBef>
              <a:defRPr sz="1600">
                <a:solidFill>
                  <a:srgbClr val="004080"/>
                </a:solidFill>
              </a:defRPr>
            </a:pPr>
            <a:r>
              <a:t>Skin appearance.</a:t>
            </a:r>
          </a:p>
          <a:p>
            <a:pPr>
              <a:lnSpc>
                <a:spcPct val="80000"/>
              </a:lnSpc>
              <a:buChar char="•"/>
              <a:defRPr sz="2000">
                <a:solidFill>
                  <a:srgbClr val="004080"/>
                </a:solidFill>
              </a:defRPr>
            </a:pPr>
          </a:p>
          <a:p>
            <a:pPr>
              <a:lnSpc>
                <a:spcPct val="80000"/>
              </a:lnSpc>
              <a:spcBef>
                <a:spcPts val="600"/>
              </a:spcBef>
              <a:buChar char="•"/>
              <a:defRPr b="1" sz="2800">
                <a:solidFill>
                  <a:srgbClr val="004080"/>
                </a:solidFill>
              </a:defRPr>
            </a:pPr>
            <a:r>
              <a:t>Cardiovascular &amp;respiratory system examination</a:t>
            </a:r>
          </a:p>
          <a:p>
            <a:pPr lvl="1" marL="742950" indent="-285750">
              <a:lnSpc>
                <a:spcPct val="80000"/>
              </a:lnSpc>
              <a:spcBef>
                <a:spcPts val="600"/>
              </a:spcBef>
              <a:defRPr sz="1600">
                <a:solidFill>
                  <a:srgbClr val="004080"/>
                </a:solidFill>
              </a:defRPr>
            </a:pPr>
            <a:r>
              <a:t>BP,</a:t>
            </a:r>
            <a:r>
              <a:t> </a:t>
            </a:r>
            <a:r>
              <a:t>Pulse rate, JVP.</a:t>
            </a:r>
          </a:p>
          <a:p>
            <a:pPr lvl="1" marL="742950" indent="-285750">
              <a:lnSpc>
                <a:spcPct val="80000"/>
              </a:lnSpc>
              <a:spcBef>
                <a:spcPts val="600"/>
              </a:spcBef>
              <a:defRPr sz="1600">
                <a:solidFill>
                  <a:srgbClr val="004080"/>
                </a:solidFill>
              </a:defRPr>
            </a:pPr>
            <a:r>
              <a:t>Chest :apex beat deviation,</a:t>
            </a:r>
            <a:r>
              <a:t> </a:t>
            </a:r>
            <a:r>
              <a:t>crep</a:t>
            </a:r>
            <a:r>
              <a:t>itation</a:t>
            </a:r>
            <a:r>
              <a:t>s,</a:t>
            </a:r>
            <a:r>
              <a:t> </a:t>
            </a:r>
            <a:r>
              <a:t>decrease breath sounds.</a:t>
            </a:r>
          </a:p>
          <a:p>
            <a:pPr lvl="1" marL="742950" indent="-285750">
              <a:lnSpc>
                <a:spcPct val="80000"/>
              </a:lnSpc>
              <a:spcBef>
                <a:spcPts val="600"/>
              </a:spcBef>
              <a:defRPr sz="1600">
                <a:solidFill>
                  <a:srgbClr val="004080"/>
                </a:solidFill>
              </a:defRPr>
            </a:pPr>
            <a:r>
              <a:t>Heart : 1</a:t>
            </a:r>
            <a:r>
              <a:rPr baseline="30000"/>
              <a:t>st</a:t>
            </a:r>
            <a:r>
              <a:t> &amp; 2</a:t>
            </a:r>
            <a:r>
              <a:rPr baseline="30000"/>
              <a:t>nd</a:t>
            </a:r>
            <a:r>
              <a:t> heart sounds,</a:t>
            </a:r>
            <a:r>
              <a:t> </a:t>
            </a:r>
            <a:r>
              <a:t>gallop,</a:t>
            </a:r>
            <a:r>
              <a:t> </a:t>
            </a:r>
            <a:r>
              <a:t>friction rub.</a:t>
            </a:r>
          </a:p>
          <a:p>
            <a:pPr lvl="1" marL="742950" indent="-285750">
              <a:lnSpc>
                <a:spcPct val="80000"/>
              </a:lnSpc>
              <a:spcBef>
                <a:spcPts val="600"/>
              </a:spcBef>
              <a:defRPr sz="1600">
                <a:solidFill>
                  <a:srgbClr val="004080"/>
                </a:solidFill>
              </a:defRPr>
            </a:pPr>
            <a:r>
              <a:t>Abdomen: tenderness,</a:t>
            </a:r>
            <a:r>
              <a:t> </a:t>
            </a:r>
            <a:r>
              <a:t>guadring….</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8" name="Any exam findings that might help distinguish cardiac from non cardiac chest pain?"/>
          <p:cNvSpPr txBox="1"/>
          <p:nvPr>
            <p:ph type="title" idx="4294967295"/>
          </p:nvPr>
        </p:nvSpPr>
        <p:spPr>
          <a:xfrm>
            <a:off x="457200" y="274637"/>
            <a:ext cx="8229600" cy="1143001"/>
          </a:xfrm>
          <a:prstGeom prst="rect">
            <a:avLst/>
          </a:prstGeom>
        </p:spPr>
        <p:txBody>
          <a:bodyPr/>
          <a:lstStyle/>
          <a:p>
            <a:pPr algn="l" defTabSz="466344">
              <a:defRPr sz="1836">
                <a:solidFill>
                  <a:srgbClr val="FF0080"/>
                </a:solidFill>
              </a:defRPr>
            </a:pPr>
            <a:br/>
            <a:br/>
            <a:r>
              <a:rPr sz="1632"/>
              <a:t>Any exam findings that might help distinguish cardiac from non cardiac chest pain?</a:t>
            </a:r>
            <a:br>
              <a:rPr sz="1632"/>
            </a:br>
          </a:p>
        </p:txBody>
      </p:sp>
      <p:sp>
        <p:nvSpPr>
          <p:cNvPr id="1419" name="General Appearance…"/>
          <p:cNvSpPr txBox="1"/>
          <p:nvPr>
            <p:ph type="body" sz="half" idx="4294967295"/>
          </p:nvPr>
        </p:nvSpPr>
        <p:spPr>
          <a:xfrm>
            <a:off x="685800" y="2438400"/>
            <a:ext cx="3810000" cy="4114800"/>
          </a:xfrm>
          <a:prstGeom prst="rect">
            <a:avLst/>
          </a:prstGeom>
        </p:spPr>
        <p:txBody>
          <a:bodyPr/>
          <a:lstStyle/>
          <a:p>
            <a:pPr>
              <a:spcBef>
                <a:spcPts val="400"/>
              </a:spcBef>
              <a:buChar char="•"/>
              <a:defRPr sz="2000">
                <a:solidFill>
                  <a:srgbClr val="004080"/>
                </a:solidFill>
              </a:defRPr>
            </a:pPr>
            <a:r>
              <a:t>General Appearance </a:t>
            </a:r>
          </a:p>
          <a:p>
            <a:pPr lvl="1" marL="742950" indent="-285750">
              <a:spcBef>
                <a:spcPts val="0"/>
              </a:spcBef>
              <a:defRPr sz="1800">
                <a:solidFill>
                  <a:srgbClr val="004080"/>
                </a:solidFill>
              </a:defRPr>
            </a:pPr>
            <a:r>
              <a:t>may suggest seriousness of symptoms.</a:t>
            </a:r>
          </a:p>
          <a:p>
            <a:pPr>
              <a:spcBef>
                <a:spcPts val="400"/>
              </a:spcBef>
              <a:buChar char="•"/>
              <a:defRPr sz="2000">
                <a:solidFill>
                  <a:srgbClr val="004080"/>
                </a:solidFill>
              </a:defRPr>
            </a:pPr>
            <a:r>
              <a:t>Vital signs </a:t>
            </a:r>
          </a:p>
          <a:p>
            <a:pPr lvl="1" marL="742950" indent="-285750">
              <a:spcBef>
                <a:spcPts val="0"/>
              </a:spcBef>
              <a:defRPr sz="1800">
                <a:solidFill>
                  <a:srgbClr val="004080"/>
                </a:solidFill>
              </a:defRPr>
            </a:pPr>
            <a:r>
              <a:t>marked difference in blood pressure between arms suggests aortic dissection</a:t>
            </a:r>
          </a:p>
          <a:p>
            <a:pPr>
              <a:spcBef>
                <a:spcPts val="400"/>
              </a:spcBef>
              <a:buChar char="•"/>
              <a:defRPr sz="2000">
                <a:solidFill>
                  <a:srgbClr val="004080"/>
                </a:solidFill>
              </a:defRPr>
            </a:pPr>
            <a:r>
              <a:t>Palpate the chest wall </a:t>
            </a:r>
          </a:p>
          <a:p>
            <a:pPr lvl="1" marL="742950" indent="-285750">
              <a:spcBef>
                <a:spcPts val="0"/>
              </a:spcBef>
              <a:defRPr sz="1800">
                <a:solidFill>
                  <a:srgbClr val="004080"/>
                </a:solidFill>
              </a:defRPr>
            </a:pPr>
            <a:r>
              <a:t>Hyperesthesia may be due to herpes zoster</a:t>
            </a:r>
          </a:p>
        </p:txBody>
      </p:sp>
      <p:sp>
        <p:nvSpPr>
          <p:cNvPr id="1420" name="Complete cardiac examination…"/>
          <p:cNvSpPr txBox="1"/>
          <p:nvPr/>
        </p:nvSpPr>
        <p:spPr>
          <a:xfrm>
            <a:off x="4770120" y="2438400"/>
            <a:ext cx="3718560" cy="4114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nSpc>
                <a:spcPct val="90000"/>
              </a:lnSpc>
              <a:spcBef>
                <a:spcPts val="400"/>
              </a:spcBef>
              <a:buSzPct val="100000"/>
              <a:buChar char="•"/>
              <a:defRPr sz="2000">
                <a:solidFill>
                  <a:srgbClr val="004080"/>
                </a:solidFill>
              </a:defRPr>
            </a:pPr>
            <a:r>
              <a:t>Complete cardiac examination</a:t>
            </a:r>
          </a:p>
          <a:p>
            <a:pPr lvl="1" marL="742950" indent="-285750">
              <a:lnSpc>
                <a:spcPct val="90000"/>
              </a:lnSpc>
              <a:buSzPct val="100000"/>
              <a:buChar char="–"/>
              <a:defRPr>
                <a:solidFill>
                  <a:srgbClr val="004080"/>
                </a:solidFill>
              </a:defRPr>
            </a:pPr>
            <a:r>
              <a:t>pericardial rub</a:t>
            </a:r>
          </a:p>
          <a:p>
            <a:pPr lvl="1" marL="742950" indent="-285750">
              <a:lnSpc>
                <a:spcPct val="90000"/>
              </a:lnSpc>
              <a:buSzPct val="100000"/>
              <a:buChar char="–"/>
              <a:defRPr>
                <a:solidFill>
                  <a:srgbClr val="004080"/>
                </a:solidFill>
              </a:defRPr>
            </a:pPr>
            <a:r>
              <a:t>Ischemia may result in MI murmur, S4 or S3</a:t>
            </a:r>
          </a:p>
          <a:p>
            <a:pPr marL="342900" indent="-342900">
              <a:lnSpc>
                <a:spcPct val="90000"/>
              </a:lnSpc>
              <a:spcBef>
                <a:spcPts val="400"/>
              </a:spcBef>
              <a:buSzPct val="100000"/>
              <a:buChar char="•"/>
              <a:defRPr sz="2000">
                <a:solidFill>
                  <a:srgbClr val="004080"/>
                </a:solidFill>
              </a:defRPr>
            </a:pPr>
            <a:r>
              <a:t>Determine if breath sounds are symmetric and if wheezes, crackles or evidence of consolidation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2" grpId="1" fill="hold">
                                  <p:stCondLst>
                                    <p:cond delay="0"/>
                                  </p:stCondLst>
                                  <p:iterate type="el" backwards="0">
                                    <p:tmAbs val="0"/>
                                  </p:iterate>
                                  <p:childTnLst>
                                    <p:set>
                                      <p:cBhvr>
                                        <p:cTn id="6" fill="hold"/>
                                        <p:tgtEl>
                                          <p:spTgt spid="1419">
                                            <p:bg/>
                                          </p:spTgt>
                                        </p:tgtEl>
                                        <p:attrNameLst>
                                          <p:attrName>style.visibility</p:attrName>
                                        </p:attrNameLst>
                                      </p:cBhvr>
                                      <p:to>
                                        <p:strVal val="visible"/>
                                      </p:to>
                                    </p:set>
                                    <p:animEffect filter="wipe(up)" transition="in">
                                      <p:cBhvr>
                                        <p:cTn id="7" dur="500"/>
                                        <p:tgtEl>
                                          <p:spTgt spid="1419">
                                            <p:bg/>
                                          </p:spTgt>
                                        </p:tgtEl>
                                      </p:cBhvr>
                                    </p:animEffect>
                                  </p:childTnLst>
                                </p:cTn>
                              </p:par>
                              <p:par>
                                <p:cTn id="8" presetClass="entr" nodeType="withEffect" presetSubtype="1" presetID="22" grpId="1" fill="hold">
                                  <p:stCondLst>
                                    <p:cond delay="0"/>
                                  </p:stCondLst>
                                  <p:iterate type="el" backwards="0">
                                    <p:tmAbs val="0"/>
                                  </p:iterate>
                                  <p:childTnLst>
                                    <p:set>
                                      <p:cBhvr>
                                        <p:cTn id="9" fill="hold"/>
                                        <p:tgtEl>
                                          <p:spTgt spid="1419">
                                            <p:txEl>
                                              <p:pRg st="0" end="0"/>
                                            </p:txEl>
                                          </p:spTgt>
                                        </p:tgtEl>
                                        <p:attrNameLst>
                                          <p:attrName>style.visibility</p:attrName>
                                        </p:attrNameLst>
                                      </p:cBhvr>
                                      <p:to>
                                        <p:strVal val="visible"/>
                                      </p:to>
                                    </p:set>
                                    <p:animEffect filter="wipe(up)" transition="in">
                                      <p:cBhvr>
                                        <p:cTn id="10" dur="500"/>
                                        <p:tgtEl>
                                          <p:spTgt spid="1419">
                                            <p:txEl>
                                              <p:pRg st="0" end="0"/>
                                            </p:txEl>
                                          </p:spTgt>
                                        </p:tgtEl>
                                      </p:cBhvr>
                                    </p:animEffect>
                                  </p:childTnLst>
                                </p:cTn>
                              </p:par>
                              <p:par>
                                <p:cTn id="11" presetClass="entr" nodeType="withEffect" presetSubtype="1" presetID="22" grpId="1" fill="hold">
                                  <p:stCondLst>
                                    <p:cond delay="0"/>
                                  </p:stCondLst>
                                  <p:iterate type="el" backwards="0">
                                    <p:tmAbs val="0"/>
                                  </p:iterate>
                                  <p:childTnLst>
                                    <p:set>
                                      <p:cBhvr>
                                        <p:cTn id="12" fill="hold"/>
                                        <p:tgtEl>
                                          <p:spTgt spid="1419">
                                            <p:txEl>
                                              <p:pRg st="1" end="1"/>
                                            </p:txEl>
                                          </p:spTgt>
                                        </p:tgtEl>
                                        <p:attrNameLst>
                                          <p:attrName>style.visibility</p:attrName>
                                        </p:attrNameLst>
                                      </p:cBhvr>
                                      <p:to>
                                        <p:strVal val="visible"/>
                                      </p:to>
                                    </p:set>
                                    <p:animEffect filter="wipe(up)" transition="in">
                                      <p:cBhvr>
                                        <p:cTn id="13" dur="500"/>
                                        <p:tgtEl>
                                          <p:spTgt spid="141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1" presetID="22" grpId="1" fill="hold">
                                  <p:stCondLst>
                                    <p:cond delay="0"/>
                                  </p:stCondLst>
                                  <p:iterate type="el" backwards="0">
                                    <p:tmAbs val="0"/>
                                  </p:iterate>
                                  <p:childTnLst>
                                    <p:set>
                                      <p:cBhvr>
                                        <p:cTn id="17" fill="hold"/>
                                        <p:tgtEl>
                                          <p:spTgt spid="1419">
                                            <p:txEl>
                                              <p:pRg st="2" end="2"/>
                                            </p:txEl>
                                          </p:spTgt>
                                        </p:tgtEl>
                                        <p:attrNameLst>
                                          <p:attrName>style.visibility</p:attrName>
                                        </p:attrNameLst>
                                      </p:cBhvr>
                                      <p:to>
                                        <p:strVal val="visible"/>
                                      </p:to>
                                    </p:set>
                                    <p:animEffect filter="wipe(up)" transition="in">
                                      <p:cBhvr>
                                        <p:cTn id="18" dur="500"/>
                                        <p:tgtEl>
                                          <p:spTgt spid="1419">
                                            <p:txEl>
                                              <p:pRg st="2" end="2"/>
                                            </p:txEl>
                                          </p:spTgt>
                                        </p:tgtEl>
                                      </p:cBhvr>
                                    </p:animEffect>
                                  </p:childTnLst>
                                </p:cTn>
                              </p:par>
                              <p:par>
                                <p:cTn id="19" presetClass="entr" nodeType="withEffect" presetSubtype="1" presetID="22" grpId="1" fill="hold">
                                  <p:stCondLst>
                                    <p:cond delay="0"/>
                                  </p:stCondLst>
                                  <p:iterate type="el" backwards="0">
                                    <p:tmAbs val="0"/>
                                  </p:iterate>
                                  <p:childTnLst>
                                    <p:set>
                                      <p:cBhvr>
                                        <p:cTn id="20" fill="hold"/>
                                        <p:tgtEl>
                                          <p:spTgt spid="1419">
                                            <p:txEl>
                                              <p:pRg st="3" end="3"/>
                                            </p:txEl>
                                          </p:spTgt>
                                        </p:tgtEl>
                                        <p:attrNameLst>
                                          <p:attrName>style.visibility</p:attrName>
                                        </p:attrNameLst>
                                      </p:cBhvr>
                                      <p:to>
                                        <p:strVal val="visible"/>
                                      </p:to>
                                    </p:set>
                                    <p:animEffect filter="wipe(up)" transition="in">
                                      <p:cBhvr>
                                        <p:cTn id="21" dur="500"/>
                                        <p:tgtEl>
                                          <p:spTgt spid="14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1" presetID="22" grpId="1" fill="hold">
                                  <p:stCondLst>
                                    <p:cond delay="0"/>
                                  </p:stCondLst>
                                  <p:iterate type="el" backwards="0">
                                    <p:tmAbs val="0"/>
                                  </p:iterate>
                                  <p:childTnLst>
                                    <p:set>
                                      <p:cBhvr>
                                        <p:cTn id="25" fill="hold"/>
                                        <p:tgtEl>
                                          <p:spTgt spid="1419">
                                            <p:txEl>
                                              <p:pRg st="4" end="4"/>
                                            </p:txEl>
                                          </p:spTgt>
                                        </p:tgtEl>
                                        <p:attrNameLst>
                                          <p:attrName>style.visibility</p:attrName>
                                        </p:attrNameLst>
                                      </p:cBhvr>
                                      <p:to>
                                        <p:strVal val="visible"/>
                                      </p:to>
                                    </p:set>
                                    <p:animEffect filter="wipe(up)" transition="in">
                                      <p:cBhvr>
                                        <p:cTn id="26" dur="500"/>
                                        <p:tgtEl>
                                          <p:spTgt spid="1419">
                                            <p:txEl>
                                              <p:pRg st="4" end="4"/>
                                            </p:txEl>
                                          </p:spTgt>
                                        </p:tgtEl>
                                      </p:cBhvr>
                                    </p:animEffect>
                                  </p:childTnLst>
                                </p:cTn>
                              </p:par>
                              <p:par>
                                <p:cTn id="27" presetClass="entr" nodeType="withEffect" presetSubtype="1" presetID="22" grpId="1" fill="hold">
                                  <p:stCondLst>
                                    <p:cond delay="0"/>
                                  </p:stCondLst>
                                  <p:iterate type="el" backwards="0">
                                    <p:tmAbs val="0"/>
                                  </p:iterate>
                                  <p:childTnLst>
                                    <p:set>
                                      <p:cBhvr>
                                        <p:cTn id="28" fill="hold"/>
                                        <p:tgtEl>
                                          <p:spTgt spid="1419">
                                            <p:txEl>
                                              <p:pRg st="5" end="5"/>
                                            </p:txEl>
                                          </p:spTgt>
                                        </p:tgtEl>
                                        <p:attrNameLst>
                                          <p:attrName>style.visibility</p:attrName>
                                        </p:attrNameLst>
                                      </p:cBhvr>
                                      <p:to>
                                        <p:strVal val="visible"/>
                                      </p:to>
                                    </p:set>
                                    <p:animEffect filter="wipe(up)" transition="in">
                                      <p:cBhvr>
                                        <p:cTn id="29" dur="500"/>
                                        <p:tgtEl>
                                          <p:spTgt spid="141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1" presetID="22" grpId="2" fill="hold">
                                  <p:stCondLst>
                                    <p:cond delay="0"/>
                                  </p:stCondLst>
                                  <p:iterate type="el" backwards="0">
                                    <p:tmAbs val="0"/>
                                  </p:iterate>
                                  <p:childTnLst>
                                    <p:set>
                                      <p:cBhvr>
                                        <p:cTn id="33" fill="hold"/>
                                        <p:tgtEl>
                                          <p:spTgt spid="1420">
                                            <p:bg/>
                                          </p:spTgt>
                                        </p:tgtEl>
                                        <p:attrNameLst>
                                          <p:attrName>style.visibility</p:attrName>
                                        </p:attrNameLst>
                                      </p:cBhvr>
                                      <p:to>
                                        <p:strVal val="visible"/>
                                      </p:to>
                                    </p:set>
                                    <p:animEffect filter="wipe(up)" transition="in">
                                      <p:cBhvr>
                                        <p:cTn id="34" dur="500"/>
                                        <p:tgtEl>
                                          <p:spTgt spid="1420">
                                            <p:bg/>
                                          </p:spTgt>
                                        </p:tgtEl>
                                      </p:cBhvr>
                                    </p:animEffect>
                                  </p:childTnLst>
                                </p:cTn>
                              </p:par>
                              <p:par>
                                <p:cTn id="35" presetClass="entr" nodeType="withEffect" presetSubtype="1" presetID="22" grpId="2" fill="hold">
                                  <p:stCondLst>
                                    <p:cond delay="0"/>
                                  </p:stCondLst>
                                  <p:iterate type="el" backwards="0">
                                    <p:tmAbs val="0"/>
                                  </p:iterate>
                                  <p:childTnLst>
                                    <p:set>
                                      <p:cBhvr>
                                        <p:cTn id="36" fill="hold"/>
                                        <p:tgtEl>
                                          <p:spTgt spid="1420">
                                            <p:txEl>
                                              <p:pRg st="0" end="0"/>
                                            </p:txEl>
                                          </p:spTgt>
                                        </p:tgtEl>
                                        <p:attrNameLst>
                                          <p:attrName>style.visibility</p:attrName>
                                        </p:attrNameLst>
                                      </p:cBhvr>
                                      <p:to>
                                        <p:strVal val="visible"/>
                                      </p:to>
                                    </p:set>
                                    <p:animEffect filter="wipe(up)" transition="in">
                                      <p:cBhvr>
                                        <p:cTn id="37" dur="500"/>
                                        <p:tgtEl>
                                          <p:spTgt spid="1420">
                                            <p:txEl>
                                              <p:pRg st="0" end="0"/>
                                            </p:txEl>
                                          </p:spTgt>
                                        </p:tgtEl>
                                      </p:cBhvr>
                                    </p:animEffect>
                                  </p:childTnLst>
                                </p:cTn>
                              </p:par>
                              <p:par>
                                <p:cTn id="38" presetClass="entr" nodeType="withEffect" presetSubtype="1" presetID="22" grpId="2" fill="hold">
                                  <p:stCondLst>
                                    <p:cond delay="0"/>
                                  </p:stCondLst>
                                  <p:iterate type="el" backwards="0">
                                    <p:tmAbs val="0"/>
                                  </p:iterate>
                                  <p:childTnLst>
                                    <p:set>
                                      <p:cBhvr>
                                        <p:cTn id="39" fill="hold"/>
                                        <p:tgtEl>
                                          <p:spTgt spid="1420">
                                            <p:txEl>
                                              <p:pRg st="1" end="1"/>
                                            </p:txEl>
                                          </p:spTgt>
                                        </p:tgtEl>
                                        <p:attrNameLst>
                                          <p:attrName>style.visibility</p:attrName>
                                        </p:attrNameLst>
                                      </p:cBhvr>
                                      <p:to>
                                        <p:strVal val="visible"/>
                                      </p:to>
                                    </p:set>
                                    <p:animEffect filter="wipe(up)" transition="in">
                                      <p:cBhvr>
                                        <p:cTn id="40" dur="500"/>
                                        <p:tgtEl>
                                          <p:spTgt spid="1420">
                                            <p:txEl>
                                              <p:pRg st="1" end="1"/>
                                            </p:txEl>
                                          </p:spTgt>
                                        </p:tgtEl>
                                      </p:cBhvr>
                                    </p:animEffect>
                                  </p:childTnLst>
                                </p:cTn>
                              </p:par>
                              <p:par>
                                <p:cTn id="41" presetClass="entr" nodeType="withEffect" presetSubtype="1" presetID="22" grpId="2" fill="hold">
                                  <p:stCondLst>
                                    <p:cond delay="0"/>
                                  </p:stCondLst>
                                  <p:iterate type="el" backwards="0">
                                    <p:tmAbs val="0"/>
                                  </p:iterate>
                                  <p:childTnLst>
                                    <p:set>
                                      <p:cBhvr>
                                        <p:cTn id="42" fill="hold"/>
                                        <p:tgtEl>
                                          <p:spTgt spid="1420">
                                            <p:txEl>
                                              <p:pRg st="2" end="2"/>
                                            </p:txEl>
                                          </p:spTgt>
                                        </p:tgtEl>
                                        <p:attrNameLst>
                                          <p:attrName>style.visibility</p:attrName>
                                        </p:attrNameLst>
                                      </p:cBhvr>
                                      <p:to>
                                        <p:strVal val="visible"/>
                                      </p:to>
                                    </p:set>
                                    <p:animEffect filter="wipe(up)" transition="in">
                                      <p:cBhvr>
                                        <p:cTn id="43" dur="500"/>
                                        <p:tgtEl>
                                          <p:spTgt spid="1420">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1" presetID="22" grpId="2" fill="hold">
                                  <p:stCondLst>
                                    <p:cond delay="0"/>
                                  </p:stCondLst>
                                  <p:iterate type="el" backwards="0">
                                    <p:tmAbs val="0"/>
                                  </p:iterate>
                                  <p:childTnLst>
                                    <p:set>
                                      <p:cBhvr>
                                        <p:cTn id="47" fill="hold"/>
                                        <p:tgtEl>
                                          <p:spTgt spid="1420">
                                            <p:txEl>
                                              <p:pRg st="3" end="3"/>
                                            </p:txEl>
                                          </p:spTgt>
                                        </p:tgtEl>
                                        <p:attrNameLst>
                                          <p:attrName>style.visibility</p:attrName>
                                        </p:attrNameLst>
                                      </p:cBhvr>
                                      <p:to>
                                        <p:strVal val="visible"/>
                                      </p:to>
                                    </p:set>
                                    <p:animEffect filter="wipe(up)" transition="in">
                                      <p:cBhvr>
                                        <p:cTn id="48" dur="500"/>
                                        <p:tgtEl>
                                          <p:spTgt spid="142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20" grpId="2"/>
      <p:bldP build="p" bldLvl="1" animBg="1" rev="0" advAuto="0" spid="1419"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2" name="Cont…"/>
          <p:cNvSpPr txBox="1"/>
          <p:nvPr>
            <p:ph type="title" idx="4294967295"/>
          </p:nvPr>
        </p:nvSpPr>
        <p:spPr>
          <a:xfrm>
            <a:off x="457200" y="274637"/>
            <a:ext cx="8229600" cy="1143001"/>
          </a:xfrm>
          <a:prstGeom prst="rect">
            <a:avLst/>
          </a:prstGeom>
        </p:spPr>
        <p:txBody>
          <a:bodyPr/>
          <a:lstStyle>
            <a:lvl1pPr algn="l">
              <a:defRPr sz="4000">
                <a:solidFill>
                  <a:srgbClr val="FF0080"/>
                </a:solidFill>
              </a:defRPr>
            </a:lvl1pPr>
          </a:lstStyle>
          <a:p>
            <a:pPr/>
            <a:r>
              <a:t>Cont…</a:t>
            </a:r>
          </a:p>
        </p:txBody>
      </p:sp>
      <p:sp>
        <p:nvSpPr>
          <p:cNvPr id="1423" name="ECG…"/>
          <p:cNvSpPr txBox="1"/>
          <p:nvPr>
            <p:ph type="body" idx="4294967295"/>
          </p:nvPr>
        </p:nvSpPr>
        <p:spPr>
          <a:xfrm>
            <a:off x="457200" y="1600200"/>
            <a:ext cx="8229600" cy="3700463"/>
          </a:xfrm>
          <a:prstGeom prst="rect">
            <a:avLst/>
          </a:prstGeom>
        </p:spPr>
        <p:txBody>
          <a:bodyPr/>
          <a:lstStyle/>
          <a:p>
            <a:pPr>
              <a:buChar char="•"/>
              <a:defRPr>
                <a:solidFill>
                  <a:srgbClr val="004080"/>
                </a:solidFill>
              </a:defRPr>
            </a:pPr>
            <a:r>
              <a:t>E</a:t>
            </a:r>
            <a:r>
              <a:t>C</a:t>
            </a:r>
            <a:r>
              <a:t>G</a:t>
            </a:r>
          </a:p>
          <a:p>
            <a:pPr lvl="2" marL="1143000" indent="-228600">
              <a:spcBef>
                <a:spcPts val="0"/>
              </a:spcBef>
              <a:buChar char="✓"/>
              <a:defRPr sz="2400">
                <a:solidFill>
                  <a:srgbClr val="004080"/>
                </a:solidFill>
              </a:defRPr>
            </a:pPr>
            <a:r>
              <a:t>ST elevation of &gt; 1mm or new Q in 2 leads </a:t>
            </a:r>
          </a:p>
          <a:p>
            <a:pPr lvl="3" marL="1600200" indent="-228600">
              <a:spcBef>
                <a:spcPts val="0"/>
              </a:spcBef>
              <a:defRPr sz="2000">
                <a:solidFill>
                  <a:srgbClr val="004080"/>
                </a:solidFill>
              </a:defRPr>
            </a:pPr>
            <a:r>
              <a:t>Sensitivity 45%</a:t>
            </a:r>
          </a:p>
          <a:p>
            <a:pPr lvl="2" marL="1143000" indent="-228600">
              <a:spcBef>
                <a:spcPts val="0"/>
              </a:spcBef>
              <a:buChar char="✓"/>
              <a:defRPr sz="2400">
                <a:solidFill>
                  <a:srgbClr val="004080"/>
                </a:solidFill>
              </a:defRPr>
            </a:pPr>
            <a:r>
              <a:t>Above + ST depression or T-wave inversion </a:t>
            </a:r>
          </a:p>
          <a:p>
            <a:pPr lvl="3" marL="1600200" indent="-228600">
              <a:spcBef>
                <a:spcPts val="0"/>
              </a:spcBef>
              <a:defRPr sz="2000">
                <a:solidFill>
                  <a:srgbClr val="004080"/>
                </a:solidFill>
              </a:defRPr>
            </a:pPr>
            <a:r>
              <a:t>Sensitivity 79%</a:t>
            </a:r>
          </a:p>
          <a:p>
            <a:pPr lvl="3" marL="1600200" indent="-228600">
              <a:spcBef>
                <a:spcPts val="0"/>
              </a:spcBef>
              <a:defRPr sz="2000">
                <a:solidFill>
                  <a:srgbClr val="004080"/>
                </a:solidFill>
              </a:defRPr>
            </a:pPr>
            <a:r>
              <a:t>False positive rate = 17%</a:t>
            </a:r>
          </a:p>
          <a:p>
            <a:pPr lvl="2" marL="1143000" indent="-228600">
              <a:spcBef>
                <a:spcPts val="0"/>
              </a:spcBef>
              <a:buChar char="✓"/>
              <a:defRPr sz="2400">
                <a:solidFill>
                  <a:srgbClr val="004080"/>
                </a:solidFill>
              </a:defRPr>
            </a:pPr>
            <a:r>
              <a:t>20% of patients having an MI will have a normal ECG initally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423">
                                            <p:bg/>
                                          </p:spTgt>
                                        </p:tgtEl>
                                        <p:attrNameLst>
                                          <p:attrName>style.visibility</p:attrName>
                                        </p:attrNameLst>
                                      </p:cBhvr>
                                      <p:to>
                                        <p:strVal val="visible"/>
                                      </p:to>
                                    </p:set>
                                    <p:animEffect filter="dissolve" transition="in">
                                      <p:cBhvr>
                                        <p:cTn id="7" dur="500"/>
                                        <p:tgtEl>
                                          <p:spTgt spid="1423">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423">
                                            <p:txEl>
                                              <p:pRg st="0" end="0"/>
                                            </p:txEl>
                                          </p:spTgt>
                                        </p:tgtEl>
                                        <p:attrNameLst>
                                          <p:attrName>style.visibility</p:attrName>
                                        </p:attrNameLst>
                                      </p:cBhvr>
                                      <p:to>
                                        <p:strVal val="visible"/>
                                      </p:to>
                                    </p:set>
                                    <p:animEffect filter="dissolve" transition="in">
                                      <p:cBhvr>
                                        <p:cTn id="10" dur="500"/>
                                        <p:tgtEl>
                                          <p:spTgt spid="1423">
                                            <p:txEl>
                                              <p:pRg st="0" end="0"/>
                                            </p:txEl>
                                          </p:spTgt>
                                        </p:tgtEl>
                                      </p:cBhvr>
                                    </p:animEffect>
                                  </p:childTnLst>
                                </p:cTn>
                              </p:par>
                              <p:par>
                                <p:cTn id="11" presetClass="entr" nodeType="withEffect" presetSubtype="0" presetID="9" grpId="1" fill="hold">
                                  <p:stCondLst>
                                    <p:cond delay="0"/>
                                  </p:stCondLst>
                                  <p:iterate type="el" backwards="0">
                                    <p:tmAbs val="0"/>
                                  </p:iterate>
                                  <p:childTnLst>
                                    <p:set>
                                      <p:cBhvr>
                                        <p:cTn id="12" fill="hold"/>
                                        <p:tgtEl>
                                          <p:spTgt spid="1423">
                                            <p:txEl>
                                              <p:pRg st="1" end="1"/>
                                            </p:txEl>
                                          </p:spTgt>
                                        </p:tgtEl>
                                        <p:attrNameLst>
                                          <p:attrName>style.visibility</p:attrName>
                                        </p:attrNameLst>
                                      </p:cBhvr>
                                      <p:to>
                                        <p:strVal val="visible"/>
                                      </p:to>
                                    </p:set>
                                    <p:animEffect filter="dissolve" transition="in">
                                      <p:cBhvr>
                                        <p:cTn id="13" dur="500"/>
                                        <p:tgtEl>
                                          <p:spTgt spid="1423">
                                            <p:txEl>
                                              <p:pRg st="1" end="1"/>
                                            </p:txEl>
                                          </p:spTgt>
                                        </p:tgtEl>
                                      </p:cBhvr>
                                    </p:animEffect>
                                  </p:childTnLst>
                                </p:cTn>
                              </p:par>
                              <p:par>
                                <p:cTn id="14" presetClass="entr" nodeType="withEffect" presetSubtype="0" presetID="9" grpId="1" fill="hold">
                                  <p:stCondLst>
                                    <p:cond delay="0"/>
                                  </p:stCondLst>
                                  <p:iterate type="el" backwards="0">
                                    <p:tmAbs val="0"/>
                                  </p:iterate>
                                  <p:childTnLst>
                                    <p:set>
                                      <p:cBhvr>
                                        <p:cTn id="15" fill="hold"/>
                                        <p:tgtEl>
                                          <p:spTgt spid="1423">
                                            <p:txEl>
                                              <p:pRg st="2" end="2"/>
                                            </p:txEl>
                                          </p:spTgt>
                                        </p:tgtEl>
                                        <p:attrNameLst>
                                          <p:attrName>style.visibility</p:attrName>
                                        </p:attrNameLst>
                                      </p:cBhvr>
                                      <p:to>
                                        <p:strVal val="visible"/>
                                      </p:to>
                                    </p:set>
                                    <p:animEffect filter="dissolve" transition="in">
                                      <p:cBhvr>
                                        <p:cTn id="16" dur="500"/>
                                        <p:tgtEl>
                                          <p:spTgt spid="1423">
                                            <p:txEl>
                                              <p:pRg st="2" end="2"/>
                                            </p:txEl>
                                          </p:spTgt>
                                        </p:tgtEl>
                                      </p:cBhvr>
                                    </p:animEffect>
                                  </p:childTnLst>
                                </p:cTn>
                              </p:par>
                              <p:par>
                                <p:cTn id="17" presetClass="entr" nodeType="withEffect" presetSubtype="0" presetID="9" grpId="1" fill="hold">
                                  <p:stCondLst>
                                    <p:cond delay="0"/>
                                  </p:stCondLst>
                                  <p:iterate type="el" backwards="0">
                                    <p:tmAbs val="0"/>
                                  </p:iterate>
                                  <p:childTnLst>
                                    <p:set>
                                      <p:cBhvr>
                                        <p:cTn id="18" fill="hold"/>
                                        <p:tgtEl>
                                          <p:spTgt spid="1423">
                                            <p:txEl>
                                              <p:pRg st="3" end="3"/>
                                            </p:txEl>
                                          </p:spTgt>
                                        </p:tgtEl>
                                        <p:attrNameLst>
                                          <p:attrName>style.visibility</p:attrName>
                                        </p:attrNameLst>
                                      </p:cBhvr>
                                      <p:to>
                                        <p:strVal val="visible"/>
                                      </p:to>
                                    </p:set>
                                    <p:animEffect filter="dissolve" transition="in">
                                      <p:cBhvr>
                                        <p:cTn id="19" dur="500"/>
                                        <p:tgtEl>
                                          <p:spTgt spid="1423">
                                            <p:txEl>
                                              <p:pRg st="3" end="3"/>
                                            </p:txEl>
                                          </p:spTgt>
                                        </p:tgtEl>
                                      </p:cBhvr>
                                    </p:animEffect>
                                  </p:childTnLst>
                                </p:cTn>
                              </p:par>
                              <p:par>
                                <p:cTn id="20" presetClass="entr" nodeType="withEffect" presetSubtype="0" presetID="9" grpId="1" fill="hold">
                                  <p:stCondLst>
                                    <p:cond delay="0"/>
                                  </p:stCondLst>
                                  <p:iterate type="el" backwards="0">
                                    <p:tmAbs val="0"/>
                                  </p:iterate>
                                  <p:childTnLst>
                                    <p:set>
                                      <p:cBhvr>
                                        <p:cTn id="21" fill="hold"/>
                                        <p:tgtEl>
                                          <p:spTgt spid="1423">
                                            <p:txEl>
                                              <p:pRg st="4" end="4"/>
                                            </p:txEl>
                                          </p:spTgt>
                                        </p:tgtEl>
                                        <p:attrNameLst>
                                          <p:attrName>style.visibility</p:attrName>
                                        </p:attrNameLst>
                                      </p:cBhvr>
                                      <p:to>
                                        <p:strVal val="visible"/>
                                      </p:to>
                                    </p:set>
                                    <p:animEffect filter="dissolve" transition="in">
                                      <p:cBhvr>
                                        <p:cTn id="22" dur="500"/>
                                        <p:tgtEl>
                                          <p:spTgt spid="1423">
                                            <p:txEl>
                                              <p:pRg st="4" end="4"/>
                                            </p:txEl>
                                          </p:spTgt>
                                        </p:tgtEl>
                                      </p:cBhvr>
                                    </p:animEffect>
                                  </p:childTnLst>
                                </p:cTn>
                              </p:par>
                              <p:par>
                                <p:cTn id="23" presetClass="entr" nodeType="withEffect" presetSubtype="0" presetID="9" grpId="1" fill="hold">
                                  <p:stCondLst>
                                    <p:cond delay="0"/>
                                  </p:stCondLst>
                                  <p:iterate type="el" backwards="0">
                                    <p:tmAbs val="0"/>
                                  </p:iterate>
                                  <p:childTnLst>
                                    <p:set>
                                      <p:cBhvr>
                                        <p:cTn id="24" fill="hold"/>
                                        <p:tgtEl>
                                          <p:spTgt spid="1423">
                                            <p:txEl>
                                              <p:pRg st="5" end="5"/>
                                            </p:txEl>
                                          </p:spTgt>
                                        </p:tgtEl>
                                        <p:attrNameLst>
                                          <p:attrName>style.visibility</p:attrName>
                                        </p:attrNameLst>
                                      </p:cBhvr>
                                      <p:to>
                                        <p:strVal val="visible"/>
                                      </p:to>
                                    </p:set>
                                    <p:animEffect filter="dissolve" transition="in">
                                      <p:cBhvr>
                                        <p:cTn id="25" dur="500"/>
                                        <p:tgtEl>
                                          <p:spTgt spid="1423">
                                            <p:txEl>
                                              <p:pRg st="5" end="5"/>
                                            </p:txEl>
                                          </p:spTgt>
                                        </p:tgtEl>
                                      </p:cBhvr>
                                    </p:animEffect>
                                  </p:childTnLst>
                                </p:cTn>
                              </p:par>
                              <p:par>
                                <p:cTn id="26" presetClass="entr" nodeType="withEffect" presetSubtype="0" presetID="9" grpId="1" fill="hold">
                                  <p:stCondLst>
                                    <p:cond delay="0"/>
                                  </p:stCondLst>
                                  <p:iterate type="el" backwards="0">
                                    <p:tmAbs val="0"/>
                                  </p:iterate>
                                  <p:childTnLst>
                                    <p:set>
                                      <p:cBhvr>
                                        <p:cTn id="27" fill="hold"/>
                                        <p:tgtEl>
                                          <p:spTgt spid="1423">
                                            <p:txEl>
                                              <p:pRg st="6" end="6"/>
                                            </p:txEl>
                                          </p:spTgt>
                                        </p:tgtEl>
                                        <p:attrNameLst>
                                          <p:attrName>style.visibility</p:attrName>
                                        </p:attrNameLst>
                                      </p:cBhvr>
                                      <p:to>
                                        <p:strVal val="visible"/>
                                      </p:to>
                                    </p:set>
                                    <p:animEffect filter="dissolve" transition="in">
                                      <p:cBhvr>
                                        <p:cTn id="28" dur="500"/>
                                        <p:tgtEl>
                                          <p:spTgt spid="1423">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23"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1" name="Function of coronary arteries: delivery of oxygenated blood to the heart muscle (myocardium)"/>
          <p:cNvSpPr txBox="1"/>
          <p:nvPr>
            <p:ph type="body" idx="4294967295"/>
          </p:nvPr>
        </p:nvSpPr>
        <p:spPr>
          <a:xfrm>
            <a:off x="457200" y="1308100"/>
            <a:ext cx="8229600" cy="4711700"/>
          </a:xfrm>
          <a:prstGeom prst="rect">
            <a:avLst/>
          </a:prstGeom>
        </p:spPr>
        <p:txBody>
          <a:bodyPr/>
          <a:lstStyle/>
          <a:p>
            <a:pPr>
              <a:buFont typeface="Arial"/>
              <a:buChar char="•"/>
              <a:defRPr b="1">
                <a:latin typeface="+mj-lt"/>
                <a:ea typeface="+mj-ea"/>
                <a:cs typeface="+mj-cs"/>
                <a:sym typeface="Helvetica"/>
              </a:defRPr>
            </a:pPr>
          </a:p>
          <a:p>
            <a:pPr>
              <a:buFont typeface="Arial"/>
              <a:buChar char="•"/>
              <a:defRPr b="1">
                <a:solidFill>
                  <a:srgbClr val="4F81BD"/>
                </a:solidFill>
                <a:latin typeface="+mj-lt"/>
                <a:ea typeface="+mj-ea"/>
                <a:cs typeface="+mj-cs"/>
                <a:sym typeface="Helvetica"/>
              </a:defRPr>
            </a:pPr>
            <a:r>
              <a:t>Function of coronary arteries</a:t>
            </a:r>
            <a:r>
              <a:rPr b="0">
                <a:solidFill>
                  <a:srgbClr val="000000"/>
                </a:solidFill>
                <a:latin typeface="Calibri"/>
                <a:ea typeface="Calibri"/>
                <a:cs typeface="Calibri"/>
                <a:sym typeface="Calibri"/>
              </a:rPr>
              <a:t>: delivery of oxygenated blood to the heart muscle (myocardium)</a:t>
            </a:r>
          </a:p>
        </p:txBody>
      </p:sp>
      <p:sp>
        <p:nvSpPr>
          <p:cNvPr id="1332" name="The VERY Basics"/>
          <p:cNvSpPr txBox="1"/>
          <p:nvPr>
            <p:ph type="title" idx="4294967295"/>
          </p:nvPr>
        </p:nvSpPr>
        <p:spPr>
          <a:xfrm>
            <a:off x="457200" y="274637"/>
            <a:ext cx="8229600" cy="1143001"/>
          </a:xfrm>
          <a:prstGeom prst="rect">
            <a:avLst/>
          </a:prstGeom>
        </p:spPr>
        <p:txBody>
          <a:bodyPr/>
          <a:lstStyle/>
          <a:p>
            <a:pPr defTabSz="557784">
              <a:defRPr sz="2440">
                <a:latin typeface="Calibri"/>
                <a:ea typeface="Calibri"/>
                <a:cs typeface="Calibri"/>
                <a:sym typeface="Calibri"/>
              </a:defRPr>
            </a:pPr>
            <a:br/>
            <a:r>
              <a:t>The VERY Basics</a:t>
            </a:r>
            <a:br/>
          </a:p>
        </p:txBody>
      </p:sp>
      <p:pic>
        <p:nvPicPr>
          <p:cNvPr id="1333" name="cartoon_heart.gif" descr="cartoon_heart.gif"/>
          <p:cNvPicPr>
            <a:picLocks noChangeAspect="1"/>
          </p:cNvPicPr>
          <p:nvPr/>
        </p:nvPicPr>
        <p:blipFill>
          <a:blip r:embed="rId2">
            <a:extLst/>
          </a:blip>
          <a:stretch>
            <a:fillRect/>
          </a:stretch>
        </p:blipFill>
        <p:spPr>
          <a:xfrm>
            <a:off x="3276600" y="3048000"/>
            <a:ext cx="3505200" cy="3168650"/>
          </a:xfrm>
          <a:prstGeom prst="rect">
            <a:avLst/>
          </a:prstGeom>
          <a:ln w="12700">
            <a:miter lim="400000"/>
          </a:ln>
        </p:spPr>
      </p:pic>
      <p:sp>
        <p:nvSpPr>
          <p:cNvPr id="1334" name="How-to-draw-cartoons-online.com"/>
          <p:cNvSpPr txBox="1"/>
          <p:nvPr/>
        </p:nvSpPr>
        <p:spPr>
          <a:xfrm>
            <a:off x="2560320" y="6324600"/>
            <a:ext cx="4328160" cy="3330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Calibri"/>
                <a:ea typeface="Calibri"/>
                <a:cs typeface="Calibri"/>
                <a:sym typeface="Calibri"/>
              </a:defRPr>
            </a:lvl1pPr>
          </a:lstStyle>
          <a:p>
            <a:pPr/>
            <a:r>
              <a:t>How-to-draw-cartoons-online.com</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5" name="Cont…"/>
          <p:cNvSpPr txBox="1"/>
          <p:nvPr>
            <p:ph type="title" idx="4294967295"/>
          </p:nvPr>
        </p:nvSpPr>
        <p:spPr>
          <a:xfrm>
            <a:off x="457200" y="274637"/>
            <a:ext cx="8229600" cy="1143001"/>
          </a:xfrm>
          <a:prstGeom prst="rect">
            <a:avLst/>
          </a:prstGeom>
        </p:spPr>
        <p:txBody>
          <a:bodyPr/>
          <a:lstStyle>
            <a:lvl1pPr algn="l">
              <a:defRPr>
                <a:solidFill>
                  <a:srgbClr val="FF0080"/>
                </a:solidFill>
              </a:defRPr>
            </a:lvl1pPr>
          </a:lstStyle>
          <a:p>
            <a:pPr/>
            <a:r>
              <a:t>Cont…</a:t>
            </a:r>
          </a:p>
        </p:txBody>
      </p:sp>
      <p:sp>
        <p:nvSpPr>
          <p:cNvPr id="1426" name="Cardiac enzymes:…"/>
          <p:cNvSpPr txBox="1"/>
          <p:nvPr>
            <p:ph type="body" idx="4294967295"/>
          </p:nvPr>
        </p:nvSpPr>
        <p:spPr>
          <a:xfrm>
            <a:off x="381000" y="1371600"/>
            <a:ext cx="8229600" cy="3700463"/>
          </a:xfrm>
          <a:prstGeom prst="rect">
            <a:avLst/>
          </a:prstGeom>
        </p:spPr>
        <p:txBody>
          <a:bodyPr/>
          <a:lstStyle/>
          <a:p>
            <a:pPr>
              <a:spcBef>
                <a:spcPts val="600"/>
              </a:spcBef>
              <a:buSzTx/>
              <a:buNone/>
              <a:defRPr b="1" i="1" sz="2800">
                <a:solidFill>
                  <a:srgbClr val="004080"/>
                </a:solidFill>
              </a:defRPr>
            </a:pPr>
            <a:r>
              <a:t>Cardiac enzymes:</a:t>
            </a:r>
          </a:p>
          <a:p>
            <a:pPr>
              <a:spcBef>
                <a:spcPts val="600"/>
              </a:spcBef>
              <a:buChar char="•"/>
              <a:defRPr sz="2800">
                <a:solidFill>
                  <a:srgbClr val="004080"/>
                </a:solidFill>
              </a:defRPr>
            </a:pPr>
            <a:r>
              <a:t>Troponin, CK, myoglobin</a:t>
            </a:r>
          </a:p>
          <a:p>
            <a:pPr lvl="1" marL="742950" indent="-285750">
              <a:spcBef>
                <a:spcPts val="0"/>
              </a:spcBef>
              <a:defRPr sz="2400">
                <a:solidFill>
                  <a:srgbClr val="004080"/>
                </a:solidFill>
              </a:defRPr>
            </a:pPr>
            <a:r>
              <a:t> 88-90% sensitive at 4-6 hours</a:t>
            </a:r>
          </a:p>
          <a:p>
            <a:pPr lvl="1" marL="742950" indent="-285750">
              <a:spcBef>
                <a:spcPts val="0"/>
              </a:spcBef>
              <a:defRPr sz="2400">
                <a:solidFill>
                  <a:srgbClr val="004080"/>
                </a:solidFill>
              </a:defRPr>
            </a:pPr>
            <a:r>
              <a:t> 95-100% sensitive 8-12 hours</a:t>
            </a:r>
          </a:p>
        </p:txBody>
      </p:sp>
      <p:sp>
        <p:nvSpPr>
          <p:cNvPr id="1427" name="Source: Am Heart J  1998 Aug;136(2):237-44"/>
          <p:cNvSpPr txBox="1"/>
          <p:nvPr/>
        </p:nvSpPr>
        <p:spPr>
          <a:xfrm>
            <a:off x="45719" y="6248400"/>
            <a:ext cx="8900161" cy="447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solidFill>
                  <a:srgbClr val="004080"/>
                </a:solidFill>
                <a:latin typeface="Courier New"/>
                <a:ea typeface="Courier New"/>
                <a:cs typeface="Courier New"/>
                <a:sym typeface="Courier New"/>
              </a:defRPr>
            </a:lvl1pPr>
          </a:lstStyle>
          <a:p>
            <a:pPr/>
            <a:r>
              <a:t>Source: Am Heart J  1998 Aug;136(2):237-44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426">
                                            <p:bg/>
                                          </p:spTgt>
                                        </p:tgtEl>
                                        <p:attrNameLst>
                                          <p:attrName>style.visibility</p:attrName>
                                        </p:attrNameLst>
                                      </p:cBhvr>
                                      <p:to>
                                        <p:strVal val="visible"/>
                                      </p:to>
                                    </p:set>
                                    <p:anim calcmode="lin" valueType="num">
                                      <p:cBhvr>
                                        <p:cTn id="7" dur="500" fill="hold"/>
                                        <p:tgtEl>
                                          <p:spTgt spid="1426">
                                            <p:bg/>
                                          </p:spTgt>
                                        </p:tgtEl>
                                        <p:attrNameLst>
                                          <p:attrName>ppt_x</p:attrName>
                                        </p:attrNameLst>
                                      </p:cBhvr>
                                      <p:tavLst>
                                        <p:tav tm="0">
                                          <p:val>
                                            <p:strVal val="0-#ppt_w/2"/>
                                          </p:val>
                                        </p:tav>
                                        <p:tav tm="100000">
                                          <p:val>
                                            <p:strVal val="#ppt_x"/>
                                          </p:val>
                                        </p:tav>
                                      </p:tavLst>
                                    </p:anim>
                                    <p:anim calcmode="lin" valueType="num">
                                      <p:cBhvr>
                                        <p:cTn id="8" dur="500" fill="hold"/>
                                        <p:tgtEl>
                                          <p:spTgt spid="1426">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426">
                                            <p:txEl>
                                              <p:pRg st="0" end="0"/>
                                            </p:txEl>
                                          </p:spTgt>
                                        </p:tgtEl>
                                        <p:attrNameLst>
                                          <p:attrName>style.visibility</p:attrName>
                                        </p:attrNameLst>
                                      </p:cBhvr>
                                      <p:to>
                                        <p:strVal val="visible"/>
                                      </p:to>
                                    </p:set>
                                    <p:anim calcmode="lin" valueType="num">
                                      <p:cBhvr>
                                        <p:cTn id="11" dur="500" fill="hold"/>
                                        <p:tgtEl>
                                          <p:spTgt spid="1426">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4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426">
                                            <p:txEl>
                                              <p:pRg st="1" end="1"/>
                                            </p:txEl>
                                          </p:spTgt>
                                        </p:tgtEl>
                                        <p:attrNameLst>
                                          <p:attrName>style.visibility</p:attrName>
                                        </p:attrNameLst>
                                      </p:cBhvr>
                                      <p:to>
                                        <p:strVal val="visible"/>
                                      </p:to>
                                    </p:set>
                                    <p:anim calcmode="lin" valueType="num">
                                      <p:cBhvr>
                                        <p:cTn id="17" dur="500" fill="hold"/>
                                        <p:tgtEl>
                                          <p:spTgt spid="1426">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1426">
                                            <p:txEl>
                                              <p:pRg st="1" end="1"/>
                                            </p:txEl>
                                          </p:spTgt>
                                        </p:tgtEl>
                                        <p:attrNameLst>
                                          <p:attrName>ppt_y</p:attrName>
                                        </p:attrNameLst>
                                      </p:cBhvr>
                                      <p:tavLst>
                                        <p:tav tm="0">
                                          <p:val>
                                            <p:strVal val="#ppt_y"/>
                                          </p:val>
                                        </p:tav>
                                        <p:tav tm="100000">
                                          <p:val>
                                            <p:strVal val="#ppt_y"/>
                                          </p:val>
                                        </p:tav>
                                      </p:tavLst>
                                    </p:anim>
                                  </p:childTnLst>
                                </p:cTn>
                              </p:par>
                              <p:par>
                                <p:cTn id="19" presetClass="entr" nodeType="withEffect" presetSubtype="8" presetID="2" grpId="1" fill="hold">
                                  <p:stCondLst>
                                    <p:cond delay="0"/>
                                  </p:stCondLst>
                                  <p:iterate type="el" backwards="0">
                                    <p:tmAbs val="0"/>
                                  </p:iterate>
                                  <p:childTnLst>
                                    <p:set>
                                      <p:cBhvr>
                                        <p:cTn id="20" fill="hold"/>
                                        <p:tgtEl>
                                          <p:spTgt spid="1426">
                                            <p:txEl>
                                              <p:pRg st="2" end="2"/>
                                            </p:txEl>
                                          </p:spTgt>
                                        </p:tgtEl>
                                        <p:attrNameLst>
                                          <p:attrName>style.visibility</p:attrName>
                                        </p:attrNameLst>
                                      </p:cBhvr>
                                      <p:to>
                                        <p:strVal val="visible"/>
                                      </p:to>
                                    </p:set>
                                    <p:anim calcmode="lin" valueType="num">
                                      <p:cBhvr>
                                        <p:cTn id="21" dur="500" fill="hold"/>
                                        <p:tgtEl>
                                          <p:spTgt spid="1426">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426">
                                            <p:txEl>
                                              <p:pRg st="2" end="2"/>
                                            </p:txEl>
                                          </p:spTgt>
                                        </p:tgtEl>
                                        <p:attrNameLst>
                                          <p:attrName>ppt_y</p:attrName>
                                        </p:attrNameLst>
                                      </p:cBhvr>
                                      <p:tavLst>
                                        <p:tav tm="0">
                                          <p:val>
                                            <p:strVal val="#ppt_y"/>
                                          </p:val>
                                        </p:tav>
                                        <p:tav tm="100000">
                                          <p:val>
                                            <p:strVal val="#ppt_y"/>
                                          </p:val>
                                        </p:tav>
                                      </p:tavLst>
                                    </p:anim>
                                  </p:childTnLst>
                                </p:cTn>
                              </p:par>
                              <p:par>
                                <p:cTn id="23" presetClass="entr" nodeType="withEffect" presetSubtype="8" presetID="2" grpId="1" fill="hold">
                                  <p:stCondLst>
                                    <p:cond delay="0"/>
                                  </p:stCondLst>
                                  <p:iterate type="el" backwards="0">
                                    <p:tmAbs val="0"/>
                                  </p:iterate>
                                  <p:childTnLst>
                                    <p:set>
                                      <p:cBhvr>
                                        <p:cTn id="24" fill="hold"/>
                                        <p:tgtEl>
                                          <p:spTgt spid="1426">
                                            <p:txEl>
                                              <p:pRg st="3" end="3"/>
                                            </p:txEl>
                                          </p:spTgt>
                                        </p:tgtEl>
                                        <p:attrNameLst>
                                          <p:attrName>style.visibility</p:attrName>
                                        </p:attrNameLst>
                                      </p:cBhvr>
                                      <p:to>
                                        <p:strVal val="visible"/>
                                      </p:to>
                                    </p:set>
                                    <p:anim calcmode="lin" valueType="num">
                                      <p:cBhvr>
                                        <p:cTn id="25" dur="500" fill="hold"/>
                                        <p:tgtEl>
                                          <p:spTgt spid="1426">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142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0" presetID="3" grpId="2" fill="hold">
                                  <p:stCondLst>
                                    <p:cond delay="0"/>
                                  </p:stCondLst>
                                  <p:iterate type="el" backwards="0">
                                    <p:tmAbs val="0"/>
                                  </p:iterate>
                                  <p:childTnLst>
                                    <p:set>
                                      <p:cBhvr>
                                        <p:cTn id="30" fill="hold"/>
                                        <p:tgtEl>
                                          <p:spTgt spid="1427"/>
                                        </p:tgtEl>
                                        <p:attrNameLst>
                                          <p:attrName>style.visibility</p:attrName>
                                        </p:attrNameLst>
                                      </p:cBhvr>
                                      <p:to>
                                        <p:strVal val="visible"/>
                                      </p:to>
                                    </p:set>
                                    <p:animEffect filter="blinds(horizontal)" transition="in">
                                      <p:cBhvr>
                                        <p:cTn id="31" dur="500"/>
                                        <p:tgtEl>
                                          <p:spTgt spid="14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27" grpId="2"/>
      <p:bldP build="p" bldLvl="1" animBg="1" rev="0" advAuto="0" spid="1426"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9" name="Initial Approach"/>
          <p:cNvSpPr txBox="1"/>
          <p:nvPr>
            <p:ph type="title" idx="4294967295"/>
          </p:nvPr>
        </p:nvSpPr>
        <p:spPr>
          <a:xfrm>
            <a:off x="457200" y="274637"/>
            <a:ext cx="8229600" cy="1143001"/>
          </a:xfrm>
          <a:prstGeom prst="rect">
            <a:avLst/>
          </a:prstGeom>
        </p:spPr>
        <p:txBody>
          <a:bodyPr/>
          <a:lstStyle>
            <a:lvl1pPr algn="l">
              <a:defRPr>
                <a:solidFill>
                  <a:srgbClr val="FF0080"/>
                </a:solidFill>
              </a:defRPr>
            </a:lvl1pPr>
          </a:lstStyle>
          <a:p>
            <a:pPr/>
            <a:r>
              <a:t>Initial Approach</a:t>
            </a:r>
          </a:p>
        </p:txBody>
      </p:sp>
      <p:sp>
        <p:nvSpPr>
          <p:cNvPr id="1430" name="ABC assessment…"/>
          <p:cNvSpPr txBox="1"/>
          <p:nvPr>
            <p:ph type="body" idx="4294967295"/>
          </p:nvPr>
        </p:nvSpPr>
        <p:spPr>
          <a:xfrm>
            <a:off x="457200" y="1371599"/>
            <a:ext cx="8229600" cy="4953002"/>
          </a:xfrm>
          <a:prstGeom prst="rect">
            <a:avLst/>
          </a:prstGeom>
        </p:spPr>
        <p:txBody>
          <a:bodyPr/>
          <a:lstStyle/>
          <a:p>
            <a:pPr>
              <a:buChar char="•"/>
              <a:defRPr>
                <a:solidFill>
                  <a:srgbClr val="004080"/>
                </a:solidFill>
              </a:defRPr>
            </a:pPr>
            <a:r>
              <a:t>ABC assessment</a:t>
            </a:r>
          </a:p>
          <a:p>
            <a:pPr>
              <a:buChar char="•"/>
              <a:defRPr>
                <a:solidFill>
                  <a:srgbClr val="004080"/>
                </a:solidFill>
              </a:defRPr>
            </a:pPr>
            <a:r>
              <a:t>100% Oxygen</a:t>
            </a:r>
          </a:p>
          <a:p>
            <a:pPr>
              <a:buChar char="•"/>
              <a:defRPr>
                <a:solidFill>
                  <a:srgbClr val="004080"/>
                </a:solidFill>
              </a:defRPr>
            </a:pPr>
            <a:r>
              <a:t>Aspirine</a:t>
            </a:r>
          </a:p>
          <a:p>
            <a:pPr>
              <a:buChar char="•"/>
              <a:defRPr>
                <a:solidFill>
                  <a:srgbClr val="004080"/>
                </a:solidFill>
              </a:defRPr>
            </a:pPr>
            <a:r>
              <a:t>Nitroglycerine</a:t>
            </a:r>
          </a:p>
          <a:p>
            <a:pPr>
              <a:buChar char="•"/>
              <a:defRPr>
                <a:solidFill>
                  <a:srgbClr val="004080"/>
                </a:solidFill>
              </a:defRPr>
            </a:pPr>
            <a:r>
              <a:t>IV access</a:t>
            </a:r>
          </a:p>
          <a:p>
            <a:pPr>
              <a:buChar char="•"/>
              <a:defRPr>
                <a:solidFill>
                  <a:srgbClr val="004080"/>
                </a:solidFill>
              </a:defRPr>
            </a:pPr>
            <a:r>
              <a:t>Morphine</a:t>
            </a:r>
          </a:p>
          <a:p>
            <a:pPr>
              <a:buChar char="•"/>
              <a:defRPr>
                <a:solidFill>
                  <a:srgbClr val="004080"/>
                </a:solidFill>
              </a:defRPr>
            </a:pPr>
            <a:r>
              <a:t>Monitoring</a:t>
            </a:r>
          </a:p>
          <a:p>
            <a:pPr>
              <a:buChar char="•"/>
              <a:defRPr>
                <a:solidFill>
                  <a:srgbClr val="004080"/>
                </a:solidFill>
              </a:defRPr>
            </a:pPr>
            <a:r>
              <a:t>ECG quickly</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4" name="Important Points"/>
          <p:cNvSpPr txBox="1"/>
          <p:nvPr>
            <p:ph type="title" idx="4294967295"/>
          </p:nvPr>
        </p:nvSpPr>
        <p:spPr>
          <a:xfrm>
            <a:off x="685800" y="228599"/>
            <a:ext cx="7772400" cy="1143002"/>
          </a:xfrm>
          <a:prstGeom prst="rect">
            <a:avLst/>
          </a:prstGeom>
        </p:spPr>
        <p:txBody>
          <a:bodyPr/>
          <a:lstStyle>
            <a:lvl1pPr>
              <a:defRPr>
                <a:solidFill>
                  <a:srgbClr val="FF0080"/>
                </a:solidFill>
              </a:defRPr>
            </a:lvl1pPr>
          </a:lstStyle>
          <a:p>
            <a:pPr/>
            <a:r>
              <a:t>Important Points</a:t>
            </a:r>
          </a:p>
        </p:txBody>
      </p:sp>
      <p:sp>
        <p:nvSpPr>
          <p:cNvPr id="1435" name="The likelihood of acute coronary syndrome (low, intermediate, high) should be determined in all patients who present with chest pain.…"/>
          <p:cNvSpPr txBox="1"/>
          <p:nvPr>
            <p:ph type="body" idx="4294967295"/>
          </p:nvPr>
        </p:nvSpPr>
        <p:spPr>
          <a:xfrm>
            <a:off x="-1" y="1371600"/>
            <a:ext cx="9144002" cy="4800600"/>
          </a:xfrm>
          <a:prstGeom prst="rect">
            <a:avLst/>
          </a:prstGeom>
        </p:spPr>
        <p:txBody>
          <a:bodyPr/>
          <a:lstStyle/>
          <a:p>
            <a:pPr>
              <a:spcBef>
                <a:spcPts val="500"/>
              </a:spcBef>
              <a:buChar char="•"/>
              <a:defRPr sz="2400">
                <a:solidFill>
                  <a:srgbClr val="004080"/>
                </a:solidFill>
              </a:defRPr>
            </a:pPr>
            <a:r>
              <a:t>The likelihood of acute coronary syndrome (low, intermediate, high) should be determined in all patients who present with chest pain.</a:t>
            </a:r>
          </a:p>
          <a:p>
            <a:pPr>
              <a:spcBef>
                <a:spcPts val="500"/>
              </a:spcBef>
              <a:buChar char="•"/>
              <a:defRPr sz="2400">
                <a:solidFill>
                  <a:srgbClr val="004080"/>
                </a:solidFill>
              </a:defRPr>
            </a:pPr>
            <a:r>
              <a:t>A 12-lead ECG should be obtained within 10 minutes of presentation in patients with ongoing chest pain.</a:t>
            </a:r>
          </a:p>
          <a:p>
            <a:pPr>
              <a:spcBef>
                <a:spcPts val="500"/>
              </a:spcBef>
              <a:buChar char="•"/>
              <a:defRPr sz="2400">
                <a:solidFill>
                  <a:srgbClr val="004080"/>
                </a:solidFill>
              </a:defRPr>
            </a:pPr>
            <a:r>
              <a:t>Cardiac markers (troponin T, troponin I, and/or creatine kinase-MB isoenzyme of creatine kinase) should be measured in any patient who has chest pain consistent with acute coronary syndrome.</a:t>
            </a:r>
          </a:p>
        </p:txBody>
      </p:sp>
      <p:sp>
        <p:nvSpPr>
          <p:cNvPr id="1436" name="http://www.aafp.org/afp/20050701/119.html"/>
          <p:cNvSpPr txBox="1"/>
          <p:nvPr/>
        </p:nvSpPr>
        <p:spPr>
          <a:xfrm>
            <a:off x="2334895" y="6324600"/>
            <a:ext cx="4446201"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04080"/>
                </a:solidFill>
              </a:defRPr>
            </a:lvl1pPr>
          </a:lstStyle>
          <a:p>
            <a:pPr/>
            <a:r>
              <a:t>http://www.aafp.org/afp/20050701/119.html</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8" name="Nursing Assessment"/>
          <p:cNvSpPr txBox="1"/>
          <p:nvPr>
            <p:ph type="title" idx="4294967295"/>
          </p:nvPr>
        </p:nvSpPr>
        <p:spPr>
          <a:xfrm>
            <a:off x="457200" y="274637"/>
            <a:ext cx="8229600" cy="1143001"/>
          </a:xfrm>
          <a:prstGeom prst="rect">
            <a:avLst/>
          </a:prstGeom>
        </p:spPr>
        <p:txBody>
          <a:bodyPr/>
          <a:lstStyle>
            <a:lvl1pPr>
              <a:defRPr b="1">
                <a:solidFill>
                  <a:srgbClr val="FF0080"/>
                </a:solidFill>
              </a:defRPr>
            </a:lvl1pPr>
          </a:lstStyle>
          <a:p>
            <a:pPr/>
            <a:r>
              <a:t>Nursing Assessment</a:t>
            </a:r>
          </a:p>
        </p:txBody>
      </p:sp>
      <p:sp>
        <p:nvSpPr>
          <p:cNvPr id="1439" name="1. Gather information about all facets of the patients activities, especially those that precede and precipitate attacks of anginal pain.…"/>
          <p:cNvSpPr txBox="1"/>
          <p:nvPr>
            <p:ph type="body" idx="4294967295"/>
          </p:nvPr>
        </p:nvSpPr>
        <p:spPr>
          <a:xfrm>
            <a:off x="457200" y="1143000"/>
            <a:ext cx="8229600" cy="4157663"/>
          </a:xfrm>
          <a:prstGeom prst="rect">
            <a:avLst/>
          </a:prstGeom>
        </p:spPr>
        <p:txBody>
          <a:bodyPr/>
          <a:lstStyle/>
          <a:p>
            <a:pPr>
              <a:spcBef>
                <a:spcPts val="400"/>
              </a:spcBef>
              <a:buChar char="•"/>
              <a:defRPr b="1" sz="1800">
                <a:solidFill>
                  <a:srgbClr val="004080"/>
                </a:solidFill>
              </a:defRPr>
            </a:pPr>
            <a:r>
              <a:t>1. Gather information about all facets of the patients activities, especially those that precede and precipitate attacks of anginal pain.</a:t>
            </a:r>
          </a:p>
          <a:p>
            <a:pPr>
              <a:buChar char="•"/>
              <a:defRPr b="1" sz="1800">
                <a:solidFill>
                  <a:srgbClr val="004080"/>
                </a:solidFill>
              </a:defRPr>
            </a:pPr>
          </a:p>
          <a:p>
            <a:pPr>
              <a:spcBef>
                <a:spcPts val="400"/>
              </a:spcBef>
              <a:buChar char="•"/>
              <a:defRPr b="1" sz="1800">
                <a:solidFill>
                  <a:srgbClr val="004080"/>
                </a:solidFill>
              </a:defRPr>
            </a:pPr>
            <a:r>
              <a:t>2. Assess the risk factors in the patient history and modifications possible to reduce risk.</a:t>
            </a:r>
            <a:br/>
          </a:p>
          <a:p>
            <a:pPr>
              <a:spcBef>
                <a:spcPts val="400"/>
              </a:spcBef>
              <a:buChar char="•"/>
              <a:defRPr b="1" sz="1800">
                <a:solidFill>
                  <a:srgbClr val="004080"/>
                </a:solidFill>
              </a:defRPr>
            </a:pPr>
            <a:r>
              <a:t>3. If chest discomfort is present at the time of the interview, further collection of data is delayed until pain and dysrhythmias are resolved.</a:t>
            </a:r>
            <a:br/>
          </a:p>
          <a:p>
            <a:pPr>
              <a:spcBef>
                <a:spcPts val="400"/>
              </a:spcBef>
              <a:buChar char="•"/>
              <a:defRPr b="1" sz="1800">
                <a:solidFill>
                  <a:srgbClr val="004080"/>
                </a:solidFill>
              </a:defRPr>
            </a:pPr>
            <a:r>
              <a:t>4. A complete physical assessment is performed. The patient is questioned regarding nausea, vomiting, diaphoresis, dizziness, weakness, and palpitations.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1" name="Nursing Interventions"/>
          <p:cNvSpPr txBox="1"/>
          <p:nvPr>
            <p:ph type="title" idx="4294967295"/>
          </p:nvPr>
        </p:nvSpPr>
        <p:spPr>
          <a:xfrm>
            <a:off x="457200" y="274637"/>
            <a:ext cx="8229600" cy="1143001"/>
          </a:xfrm>
          <a:prstGeom prst="rect">
            <a:avLst/>
          </a:prstGeom>
        </p:spPr>
        <p:txBody>
          <a:bodyPr/>
          <a:lstStyle>
            <a:lvl1pPr>
              <a:defRPr>
                <a:solidFill>
                  <a:srgbClr val="FF0080"/>
                </a:solidFill>
              </a:defRPr>
            </a:lvl1pPr>
          </a:lstStyle>
          <a:p>
            <a:pPr/>
            <a:r>
              <a:t>Nursing Interventions </a:t>
            </a:r>
          </a:p>
        </p:txBody>
      </p:sp>
      <p:sp>
        <p:nvSpPr>
          <p:cNvPr id="1442" name="1. The nurse must teach the patients the link between symptoms and activity and the need to avoid activities known to cause angina, such as sudden exertion, exposure to cold, and emotional excitement.…"/>
          <p:cNvSpPr txBox="1"/>
          <p:nvPr>
            <p:ph type="body" idx="4294967295"/>
          </p:nvPr>
        </p:nvSpPr>
        <p:spPr>
          <a:xfrm>
            <a:off x="457200" y="1371600"/>
            <a:ext cx="8229600" cy="4419600"/>
          </a:xfrm>
          <a:prstGeom prst="rect">
            <a:avLst/>
          </a:prstGeom>
        </p:spPr>
        <p:txBody>
          <a:bodyPr/>
          <a:lstStyle/>
          <a:p>
            <a:pPr>
              <a:lnSpc>
                <a:spcPct val="80000"/>
              </a:lnSpc>
              <a:spcBef>
                <a:spcPts val="500"/>
              </a:spcBef>
              <a:buSzTx/>
              <a:buNone/>
              <a:defRPr b="1" sz="2000">
                <a:solidFill>
                  <a:srgbClr val="004080"/>
                </a:solidFill>
              </a:defRPr>
            </a:pPr>
            <a:r>
              <a:t>1. </a:t>
            </a:r>
            <a:r>
              <a:rPr b="0" sz="2400"/>
              <a:t>The nurse must teach the patients the link between symptoms and activity and the need to avoid activities known to cause angina, such as sudden exertion, exposure to cold, and emotional excitement.</a:t>
            </a:r>
            <a:br>
              <a:rPr b="0" sz="2400"/>
            </a:br>
            <a:endParaRPr sz="2400"/>
          </a:p>
          <a:p>
            <a:pPr>
              <a:lnSpc>
                <a:spcPct val="80000"/>
              </a:lnSpc>
              <a:spcBef>
                <a:spcPts val="500"/>
              </a:spcBef>
              <a:buSzTx/>
              <a:buNone/>
              <a:defRPr sz="2400">
                <a:solidFill>
                  <a:srgbClr val="004080"/>
                </a:solidFill>
              </a:defRPr>
            </a:pPr>
            <a:r>
              <a:t>2. Medications used in the treatment of angina include nitrates, beta-blockers, calcium channel blockers, and platelet antiaggregants. Administer cardiac medication as prescribed and be alert for adverse side effects, particularly their effect on blood pressure. Teach the patient the symptoms to be aware of and what measures to take.</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4" name="Nursing Interventions"/>
          <p:cNvSpPr txBox="1"/>
          <p:nvPr>
            <p:ph type="title" idx="4294967295"/>
          </p:nvPr>
        </p:nvSpPr>
        <p:spPr>
          <a:xfrm>
            <a:off x="457200" y="0"/>
            <a:ext cx="8229600" cy="762000"/>
          </a:xfrm>
          <a:prstGeom prst="rect">
            <a:avLst/>
          </a:prstGeom>
        </p:spPr>
        <p:txBody>
          <a:bodyPr/>
          <a:lstStyle>
            <a:lvl1pPr>
              <a:defRPr>
                <a:solidFill>
                  <a:srgbClr val="FF0080"/>
                </a:solidFill>
              </a:defRPr>
            </a:lvl1pPr>
          </a:lstStyle>
          <a:p>
            <a:pPr/>
            <a:r>
              <a:t>Nursing Interventions </a:t>
            </a:r>
          </a:p>
        </p:txBody>
      </p:sp>
      <p:sp>
        <p:nvSpPr>
          <p:cNvPr id="1445" name="3. Encourage the patient to remain on bedrest in order to decrease cardiac workload and oxygen consumption.…"/>
          <p:cNvSpPr txBox="1"/>
          <p:nvPr>
            <p:ph type="body" idx="4294967295"/>
          </p:nvPr>
        </p:nvSpPr>
        <p:spPr>
          <a:xfrm>
            <a:off x="457200" y="1066800"/>
            <a:ext cx="8229600" cy="4648200"/>
          </a:xfrm>
          <a:prstGeom prst="rect">
            <a:avLst/>
          </a:prstGeom>
        </p:spPr>
        <p:txBody>
          <a:bodyPr/>
          <a:lstStyle/>
          <a:p>
            <a:pPr>
              <a:lnSpc>
                <a:spcPct val="80000"/>
              </a:lnSpc>
              <a:spcBef>
                <a:spcPts val="500"/>
              </a:spcBef>
              <a:buSzTx/>
              <a:buNone/>
              <a:defRPr sz="2400">
                <a:solidFill>
                  <a:srgbClr val="004080"/>
                </a:solidFill>
              </a:defRPr>
            </a:pPr>
            <a:r>
              <a:t>3. Encourage the patient to remain on bedrest in order to decrease cardiac workload and oxygen consumption.</a:t>
            </a:r>
          </a:p>
          <a:p>
            <a:pPr>
              <a:lnSpc>
                <a:spcPct val="80000"/>
              </a:lnSpc>
              <a:buSzTx/>
              <a:buNone/>
              <a:defRPr sz="2400">
                <a:solidFill>
                  <a:srgbClr val="004080"/>
                </a:solidFill>
              </a:defRPr>
            </a:pPr>
          </a:p>
          <a:p>
            <a:pPr>
              <a:lnSpc>
                <a:spcPct val="80000"/>
              </a:lnSpc>
              <a:spcBef>
                <a:spcPts val="500"/>
              </a:spcBef>
              <a:buSzTx/>
              <a:buNone/>
              <a:defRPr sz="2400">
                <a:solidFill>
                  <a:srgbClr val="004080"/>
                </a:solidFill>
              </a:defRPr>
            </a:pPr>
            <a:r>
              <a:t>4. Administer oxygen therapy as prescribed.</a:t>
            </a:r>
          </a:p>
          <a:p>
            <a:pPr>
              <a:lnSpc>
                <a:spcPct val="80000"/>
              </a:lnSpc>
              <a:buSzTx/>
              <a:buNone/>
              <a:defRPr sz="2400">
                <a:solidFill>
                  <a:srgbClr val="004080"/>
                </a:solidFill>
              </a:defRPr>
            </a:pPr>
          </a:p>
          <a:p>
            <a:pPr>
              <a:lnSpc>
                <a:spcPct val="80000"/>
              </a:lnSpc>
              <a:spcBef>
                <a:spcPts val="500"/>
              </a:spcBef>
              <a:buSzTx/>
              <a:buNone/>
              <a:defRPr sz="2400">
                <a:solidFill>
                  <a:srgbClr val="004080"/>
                </a:solidFill>
              </a:defRPr>
            </a:pPr>
            <a:r>
              <a:t>5. Evaluate vital signs hourly to determine the hemodynamic effect of the drugs and the client’s tissue perfusion.</a:t>
            </a:r>
          </a:p>
          <a:p>
            <a:pPr>
              <a:lnSpc>
                <a:spcPct val="80000"/>
              </a:lnSpc>
              <a:buSzTx/>
              <a:buNone/>
              <a:defRPr sz="2400">
                <a:solidFill>
                  <a:srgbClr val="004080"/>
                </a:solidFill>
              </a:defRPr>
            </a:pPr>
          </a:p>
          <a:p>
            <a:pPr>
              <a:lnSpc>
                <a:spcPct val="80000"/>
              </a:lnSpc>
              <a:spcBef>
                <a:spcPts val="500"/>
              </a:spcBef>
              <a:buSzTx/>
              <a:buNone/>
              <a:defRPr sz="2400">
                <a:solidFill>
                  <a:srgbClr val="004080"/>
                </a:solidFill>
              </a:defRPr>
            </a:pPr>
            <a:r>
              <a:t>6. Nursing care should be planned so that minimal time is spent away from the bedside due to the high level of patient anxiety, as well as the unstable condition of the patient.</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7" name="Nursing Interventions"/>
          <p:cNvSpPr txBox="1"/>
          <p:nvPr>
            <p:ph type="title" idx="4294967295"/>
          </p:nvPr>
        </p:nvSpPr>
        <p:spPr>
          <a:xfrm>
            <a:off x="457200" y="274637"/>
            <a:ext cx="8229600" cy="1143001"/>
          </a:xfrm>
          <a:prstGeom prst="rect">
            <a:avLst/>
          </a:prstGeom>
        </p:spPr>
        <p:txBody>
          <a:bodyPr/>
          <a:lstStyle>
            <a:lvl1pPr>
              <a:defRPr>
                <a:solidFill>
                  <a:srgbClr val="FF0080"/>
                </a:solidFill>
              </a:defRPr>
            </a:lvl1pPr>
          </a:lstStyle>
          <a:p>
            <a:pPr/>
            <a:r>
              <a:t>Nursing Interventions </a:t>
            </a:r>
          </a:p>
        </p:txBody>
      </p:sp>
      <p:sp>
        <p:nvSpPr>
          <p:cNvPr id="1448" name="7. patients with unstable angina are at high risk for myocardial infarction (MI) and sudden death. The nurse watches for development of heart failure and dysrhythmias.…"/>
          <p:cNvSpPr txBox="1"/>
          <p:nvPr>
            <p:ph type="body" idx="4294967295"/>
          </p:nvPr>
        </p:nvSpPr>
        <p:spPr>
          <a:xfrm>
            <a:off x="457200" y="1600200"/>
            <a:ext cx="8229600" cy="3700463"/>
          </a:xfrm>
          <a:prstGeom prst="rect">
            <a:avLst/>
          </a:prstGeom>
        </p:spPr>
        <p:txBody>
          <a:bodyPr/>
          <a:lstStyle/>
          <a:p>
            <a:pPr>
              <a:lnSpc>
                <a:spcPct val="80000"/>
              </a:lnSpc>
              <a:spcBef>
                <a:spcPts val="400"/>
              </a:spcBef>
              <a:buSzTx/>
              <a:buNone/>
              <a:defRPr sz="2000">
                <a:solidFill>
                  <a:srgbClr val="004080"/>
                </a:solidFill>
              </a:defRPr>
            </a:pPr>
            <a:r>
              <a:t>7. patients with unstable angina are at high risk for myocardial infarction (MI) and sudden death. The nurse watches for development of heart failure and dysrhythmias.</a:t>
            </a:r>
            <a:br/>
          </a:p>
          <a:p>
            <a:pPr>
              <a:lnSpc>
                <a:spcPct val="80000"/>
              </a:lnSpc>
              <a:spcBef>
                <a:spcPts val="400"/>
              </a:spcBef>
              <a:buSzTx/>
              <a:buNone/>
              <a:defRPr sz="2000">
                <a:solidFill>
                  <a:srgbClr val="004080"/>
                </a:solidFill>
              </a:defRPr>
            </a:pPr>
            <a:r>
              <a:t>8. Relieving pain is the top priority for the patients with an acute MI, and medication therapy is administered to accomplish this goal.</a:t>
            </a:r>
            <a:br/>
          </a:p>
          <a:p>
            <a:pPr>
              <a:lnSpc>
                <a:spcPct val="80000"/>
              </a:lnSpc>
              <a:spcBef>
                <a:spcPts val="400"/>
              </a:spcBef>
              <a:buSzTx/>
              <a:buNone/>
              <a:defRPr sz="2000">
                <a:solidFill>
                  <a:srgbClr val="004080"/>
                </a:solidFill>
              </a:defRPr>
            </a:pPr>
            <a:r>
              <a:t>9. Maintain patent IV for administration of fluids and vasodilators and anticoagulant therapy (Nitroglycerin and heparin). They relieve pain and they aid in minimizing permanent injury to the myocardium.</a:t>
            </a:r>
            <a:br/>
          </a:p>
          <a:p>
            <a:pPr>
              <a:lnSpc>
                <a:spcPct val="80000"/>
              </a:lnSpc>
              <a:spcBef>
                <a:spcPts val="400"/>
              </a:spcBef>
              <a:buSzTx/>
              <a:buNone/>
              <a:defRPr sz="2000">
                <a:solidFill>
                  <a:srgbClr val="004080"/>
                </a:solidFill>
              </a:defRPr>
            </a:pPr>
            <a:r>
              <a:t>10. Prepare for possible emergency heart catheterization or CABG.</a:t>
            </a:r>
            <a:b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0" name="Treatment of CAD"/>
          <p:cNvSpPr txBox="1"/>
          <p:nvPr>
            <p:ph type="title" idx="4294967295"/>
          </p:nvPr>
        </p:nvSpPr>
        <p:spPr>
          <a:xfrm>
            <a:off x="457200" y="274637"/>
            <a:ext cx="8229600" cy="1143001"/>
          </a:xfrm>
          <a:prstGeom prst="rect">
            <a:avLst/>
          </a:prstGeom>
        </p:spPr>
        <p:txBody>
          <a:bodyPr/>
          <a:lstStyle>
            <a:lvl1pPr>
              <a:defRPr b="1">
                <a:latin typeface="+mj-lt"/>
                <a:ea typeface="+mj-ea"/>
                <a:cs typeface="+mj-cs"/>
                <a:sym typeface="Helvetica"/>
              </a:defRPr>
            </a:lvl1pPr>
          </a:lstStyle>
          <a:p>
            <a:pPr/>
            <a:r>
              <a:t>Treatment of CAD</a:t>
            </a:r>
          </a:p>
        </p:txBody>
      </p:sp>
      <p:sp>
        <p:nvSpPr>
          <p:cNvPr id="1451" name="Life style modification:-…"/>
          <p:cNvSpPr txBox="1"/>
          <p:nvPr>
            <p:ph type="body" idx="4294967295"/>
          </p:nvPr>
        </p:nvSpPr>
        <p:spPr>
          <a:prstGeom prst="rect">
            <a:avLst/>
          </a:prstGeom>
        </p:spPr>
        <p:txBody>
          <a:bodyPr/>
          <a:lstStyle/>
          <a:p>
            <a:pPr>
              <a:buFont typeface="Arial"/>
              <a:buChar char="•"/>
              <a:defRPr b="1">
                <a:latin typeface="+mj-lt"/>
                <a:ea typeface="+mj-ea"/>
                <a:cs typeface="+mj-cs"/>
                <a:sym typeface="Helvetica"/>
              </a:defRPr>
            </a:pPr>
          </a:p>
          <a:p>
            <a:pPr>
              <a:buFont typeface="Arial"/>
              <a:buChar char="•"/>
              <a:defRPr b="1">
                <a:solidFill>
                  <a:srgbClr val="4F81BD"/>
                </a:solidFill>
                <a:latin typeface="+mj-lt"/>
                <a:ea typeface="+mj-ea"/>
                <a:cs typeface="+mj-cs"/>
                <a:sym typeface="Helvetica"/>
              </a:defRPr>
            </a:pPr>
            <a:r>
              <a:t>Life style modification:-</a:t>
            </a:r>
          </a:p>
          <a:p>
            <a:pPr>
              <a:buFont typeface="Arial"/>
              <a:buChar char="•"/>
              <a:defRPr b="1">
                <a:solidFill>
                  <a:srgbClr val="4F81BD"/>
                </a:solidFill>
                <a:latin typeface="+mj-lt"/>
                <a:ea typeface="+mj-ea"/>
                <a:cs typeface="+mj-cs"/>
                <a:sym typeface="Helvetica"/>
              </a:defRPr>
            </a:pPr>
            <a:r>
              <a:t>Medical treatment</a:t>
            </a:r>
            <a:r>
              <a:rPr b="0">
                <a:solidFill>
                  <a:srgbClr val="000000"/>
                </a:solidFill>
                <a:latin typeface="Calibri"/>
                <a:ea typeface="Calibri"/>
                <a:cs typeface="Calibri"/>
                <a:sym typeface="Calibri"/>
              </a:rPr>
              <a:t>- managing the patient’s medications to help alleviate symptoms</a:t>
            </a:r>
          </a:p>
          <a:p>
            <a:pPr>
              <a:buFont typeface="Arial"/>
              <a:buChar char="•"/>
              <a:defRPr b="1">
                <a:solidFill>
                  <a:srgbClr val="4F81BD"/>
                </a:solidFill>
                <a:latin typeface="+mj-lt"/>
                <a:ea typeface="+mj-ea"/>
                <a:cs typeface="+mj-cs"/>
                <a:sym typeface="Helvetica"/>
              </a:defRPr>
            </a:pPr>
            <a:r>
              <a:t>Percutaneous Coronary Intervention </a:t>
            </a:r>
            <a:r>
              <a:rPr b="0">
                <a:solidFill>
                  <a:srgbClr val="000000"/>
                </a:solidFill>
                <a:latin typeface="Calibri"/>
                <a:ea typeface="Calibri"/>
                <a:cs typeface="Calibri"/>
                <a:sym typeface="Calibri"/>
              </a:rPr>
              <a:t>(</a:t>
            </a:r>
            <a:r>
              <a:rPr>
                <a:solidFill>
                  <a:srgbClr val="000000"/>
                </a:solidFill>
              </a:rPr>
              <a:t>PCI</a:t>
            </a:r>
            <a:r>
              <a:rPr b="0">
                <a:solidFill>
                  <a:srgbClr val="000000"/>
                </a:solidFill>
                <a:latin typeface="Calibri"/>
                <a:ea typeface="Calibri"/>
                <a:cs typeface="Calibri"/>
                <a:sym typeface="Calibri"/>
              </a:rPr>
              <a:t>)- used in various situations, from single lesions to complex, high-risk multi vessel disease</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5" name="Title"/>
          <p:cNvSpPr txBox="1"/>
          <p:nvPr>
            <p:ph type="title" idx="4294967295"/>
          </p:nvPr>
        </p:nvSpPr>
        <p:spPr>
          <a:xfrm>
            <a:off x="457200" y="274637"/>
            <a:ext cx="8229600" cy="1143001"/>
          </a:xfrm>
          <a:prstGeom prst="rect">
            <a:avLst/>
          </a:prstGeom>
        </p:spPr>
        <p:txBody>
          <a:bodyPr/>
          <a:lstStyle/>
          <a:p>
            <a:pPr>
              <a:defRPr>
                <a:latin typeface="Calibri"/>
                <a:ea typeface="Calibri"/>
                <a:cs typeface="Calibri"/>
                <a:sym typeface="Calibri"/>
              </a:defRPr>
            </a:pPr>
          </a:p>
        </p:txBody>
      </p:sp>
      <p:sp>
        <p:nvSpPr>
          <p:cNvPr id="1456" name="Lifestyle changes:…"/>
          <p:cNvSpPr txBox="1"/>
          <p:nvPr>
            <p:ph type="body" idx="4294967295"/>
          </p:nvPr>
        </p:nvSpPr>
        <p:spPr>
          <a:xfrm>
            <a:off x="457200" y="1143000"/>
            <a:ext cx="8229600" cy="5311775"/>
          </a:xfrm>
          <a:prstGeom prst="rect">
            <a:avLst/>
          </a:prstGeom>
        </p:spPr>
        <p:txBody>
          <a:bodyPr/>
          <a:lstStyle/>
          <a:p>
            <a:pPr marL="0" indent="0">
              <a:buClr>
                <a:srgbClr val="FFFFCC"/>
              </a:buClr>
              <a:buSzPct val="81000"/>
              <a:buFont typeface="Arial"/>
              <a:buChar char="•"/>
              <a:defRPr b="1" u="sng">
                <a:solidFill>
                  <a:srgbClr val="0D0D0D"/>
                </a:solidFill>
              </a:defRPr>
            </a:pPr>
            <a:r>
              <a:t>Lifestyle changes:</a:t>
            </a:r>
          </a:p>
          <a:p>
            <a:pPr marL="0" indent="0">
              <a:buSzTx/>
              <a:buNone/>
              <a:defRPr b="1">
                <a:solidFill>
                  <a:srgbClr val="C00000"/>
                </a:solidFill>
              </a:defRPr>
            </a:pPr>
          </a:p>
          <a:p>
            <a:pPr marL="0" indent="0">
              <a:buSzTx/>
              <a:buNone/>
              <a:defRPr b="1">
                <a:solidFill>
                  <a:srgbClr val="C00000"/>
                </a:solidFill>
              </a:defRPr>
            </a:pPr>
            <a:r>
              <a:t>Lifestyle changes that may be useful in coronary disease include:</a:t>
            </a:r>
          </a:p>
          <a:p>
            <a:pPr marL="0" indent="0">
              <a:buFont typeface="Arial"/>
              <a:buChar char="•"/>
              <a:defRPr b="1">
                <a:solidFill>
                  <a:srgbClr val="C00000"/>
                </a:solidFill>
                <a:latin typeface="+mj-lt"/>
                <a:ea typeface="+mj-ea"/>
                <a:cs typeface="+mj-cs"/>
                <a:sym typeface="Helvetica"/>
              </a:defRPr>
            </a:pPr>
          </a:p>
          <a:p>
            <a:pPr lvl="1" marL="742950" indent="-285750">
              <a:spcBef>
                <a:spcPts val="0"/>
              </a:spcBef>
              <a:buClr>
                <a:srgbClr val="000000"/>
              </a:buClr>
              <a:buSzPct val="89000"/>
              <a:buChar char="❖"/>
              <a:defRPr b="1" sz="2800">
                <a:solidFill>
                  <a:srgbClr val="C00000"/>
                </a:solidFill>
              </a:defRPr>
            </a:pPr>
            <a:r>
              <a:t>Weight control </a:t>
            </a:r>
          </a:p>
          <a:p>
            <a:pPr lvl="1" marL="742950" indent="-285750">
              <a:spcBef>
                <a:spcPts val="0"/>
              </a:spcBef>
              <a:buClr>
                <a:srgbClr val="000000"/>
              </a:buClr>
              <a:buSzPct val="89000"/>
              <a:buChar char="❖"/>
              <a:defRPr b="1" sz="2800">
                <a:solidFill>
                  <a:srgbClr val="C00000"/>
                </a:solidFill>
              </a:defRPr>
            </a:pPr>
            <a:r>
              <a:t>Smoking cessation </a:t>
            </a:r>
          </a:p>
          <a:p>
            <a:pPr lvl="1" marL="742950" indent="-285750">
              <a:spcBef>
                <a:spcPts val="0"/>
              </a:spcBef>
              <a:buClr>
                <a:srgbClr val="000000"/>
              </a:buClr>
              <a:buSzPct val="89000"/>
              <a:buChar char="❖"/>
              <a:defRPr b="1" sz="2800">
                <a:solidFill>
                  <a:srgbClr val="C00000"/>
                </a:solidFill>
              </a:defRPr>
            </a:pPr>
            <a:r>
              <a:t>Exercise</a:t>
            </a:r>
          </a:p>
          <a:p>
            <a:pPr lvl="1" marL="742950" indent="-285750">
              <a:spcBef>
                <a:spcPts val="0"/>
              </a:spcBef>
              <a:buClr>
                <a:srgbClr val="000000"/>
              </a:buClr>
              <a:buSzPct val="89000"/>
              <a:buChar char="❖"/>
              <a:defRPr b="1" sz="2800">
                <a:solidFill>
                  <a:srgbClr val="C00000"/>
                </a:solidFill>
              </a:defRPr>
            </a:pPr>
            <a:r>
              <a:t>Healthy diet </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8" name="Drug Therapy"/>
          <p:cNvSpPr txBox="1"/>
          <p:nvPr>
            <p:ph type="title" idx="4294967295"/>
          </p:nvPr>
        </p:nvSpPr>
        <p:spPr>
          <a:xfrm>
            <a:off x="457200" y="274637"/>
            <a:ext cx="8229600" cy="1143001"/>
          </a:xfrm>
          <a:prstGeom prst="rect">
            <a:avLst/>
          </a:prstGeom>
        </p:spPr>
        <p:txBody>
          <a:bodyPr/>
          <a:lstStyle>
            <a:lvl1pPr>
              <a:defRPr>
                <a:latin typeface="Calibri"/>
                <a:ea typeface="Calibri"/>
                <a:cs typeface="Calibri"/>
                <a:sym typeface="Calibri"/>
              </a:defRPr>
            </a:lvl1pPr>
          </a:lstStyle>
          <a:p>
            <a:pPr/>
            <a:r>
              <a:t>Drug Therapy</a:t>
            </a:r>
          </a:p>
        </p:txBody>
      </p:sp>
      <p:sp>
        <p:nvSpPr>
          <p:cNvPr id="1459" name="Antiplatelets aggregation.…"/>
          <p:cNvSpPr txBox="1"/>
          <p:nvPr>
            <p:ph type="body" idx="4294967295"/>
          </p:nvPr>
        </p:nvSpPr>
        <p:spPr>
          <a:prstGeom prst="rect">
            <a:avLst/>
          </a:prstGeom>
        </p:spPr>
        <p:txBody>
          <a:bodyPr/>
          <a:lstStyle/>
          <a:p>
            <a:pPr>
              <a:buFont typeface="Arial"/>
              <a:buChar char="•"/>
              <a:defRPr>
                <a:latin typeface="Calibri"/>
                <a:ea typeface="Calibri"/>
                <a:cs typeface="Calibri"/>
                <a:sym typeface="Calibri"/>
              </a:defRPr>
            </a:pPr>
            <a:r>
              <a:t>Antiplatelets aggregation.</a:t>
            </a:r>
          </a:p>
          <a:p>
            <a:pPr>
              <a:buFont typeface="Arial"/>
              <a:buChar char="•"/>
              <a:defRPr>
                <a:latin typeface="Calibri"/>
                <a:ea typeface="Calibri"/>
                <a:cs typeface="Calibri"/>
                <a:sym typeface="Calibri"/>
              </a:defRPr>
            </a:pPr>
            <a:r>
              <a:t>Nitrates.</a:t>
            </a:r>
          </a:p>
          <a:p>
            <a:pPr>
              <a:buFont typeface="Arial"/>
              <a:buChar char="•"/>
              <a:defRPr>
                <a:latin typeface="Calibri"/>
                <a:ea typeface="Calibri"/>
                <a:cs typeface="Calibri"/>
                <a:sym typeface="Calibri"/>
              </a:defRPr>
            </a:pPr>
            <a:r>
              <a:t>Calcium Channel Blocker</a:t>
            </a:r>
          </a:p>
          <a:p>
            <a:pPr>
              <a:buFont typeface="Arial"/>
              <a:buChar char="•"/>
              <a:defRPr>
                <a:latin typeface="Calibri"/>
                <a:ea typeface="Calibri"/>
                <a:cs typeface="Calibri"/>
                <a:sym typeface="Calibri"/>
              </a:defRPr>
            </a:pPr>
            <a:r>
              <a:t>Beta-blockers.</a:t>
            </a:r>
          </a:p>
          <a:p>
            <a:pPr>
              <a:buFont typeface="Arial"/>
              <a:buChar char="•"/>
              <a:defRPr>
                <a:latin typeface="Calibri"/>
                <a:ea typeface="Calibri"/>
                <a:cs typeface="Calibri"/>
                <a:sym typeface="Calibri"/>
              </a:defRPr>
            </a:pPr>
            <a:r>
              <a:t>Anti dyslipidemic therapy.</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6" name="Title"/>
          <p:cNvSpPr txBox="1"/>
          <p:nvPr>
            <p:ph type="title" idx="4294967295"/>
          </p:nvPr>
        </p:nvSpPr>
        <p:spPr>
          <a:xfrm>
            <a:off x="457200" y="274637"/>
            <a:ext cx="8229600" cy="1143001"/>
          </a:xfrm>
          <a:prstGeom prst="rect">
            <a:avLst/>
          </a:prstGeom>
        </p:spPr>
        <p:txBody>
          <a:bodyPr/>
          <a:lstStyle>
            <a:lvl1pPr defTabSz="859536">
              <a:defRPr sz="3759">
                <a:latin typeface="Calibri"/>
                <a:ea typeface="Calibri"/>
                <a:cs typeface="Calibri"/>
                <a:sym typeface="Calibri"/>
              </a:defRPr>
            </a:lvl1pPr>
          </a:lstStyle>
          <a:p>
            <a:pPr/>
            <a:br/>
          </a:p>
        </p:txBody>
      </p:sp>
      <p:pic>
        <p:nvPicPr>
          <p:cNvPr id="1337" name="basiccoronaryanatomypic.gif" descr="basiccoronaryanatomypic.gif"/>
          <p:cNvPicPr>
            <a:picLocks noChangeAspect="1"/>
          </p:cNvPicPr>
          <p:nvPr/>
        </p:nvPicPr>
        <p:blipFill>
          <a:blip r:embed="rId2">
            <a:extLst/>
          </a:blip>
          <a:stretch>
            <a:fillRect/>
          </a:stretch>
        </p:blipFill>
        <p:spPr>
          <a:xfrm>
            <a:off x="914400" y="381000"/>
            <a:ext cx="7239000" cy="6105525"/>
          </a:xfrm>
          <a:prstGeom prst="rect">
            <a:avLst/>
          </a:prstGeom>
          <a:ln w="12700">
            <a:miter lim="400000"/>
          </a:ln>
        </p:spPr>
      </p:pic>
      <p:sp>
        <p:nvSpPr>
          <p:cNvPr id="1338" name="Cvphysiology.com"/>
          <p:cNvSpPr txBox="1"/>
          <p:nvPr/>
        </p:nvSpPr>
        <p:spPr>
          <a:xfrm>
            <a:off x="5608320" y="6096000"/>
            <a:ext cx="1753677" cy="6251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Calibri"/>
                <a:ea typeface="Calibri"/>
                <a:cs typeface="Calibri"/>
                <a:sym typeface="Calibri"/>
              </a:defRPr>
            </a:lvl1pPr>
          </a:lstStyle>
          <a:p>
            <a:pPr/>
            <a:r>
              <a:t>Cvphysiology.com</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1" name="PCI PROCEDURAL REFINEMENTS: STENTS"/>
          <p:cNvSpPr txBox="1"/>
          <p:nvPr>
            <p:ph type="title" idx="4294967295"/>
          </p:nvPr>
        </p:nvSpPr>
        <p:spPr>
          <a:xfrm>
            <a:off x="830262" y="-1"/>
            <a:ext cx="7772401" cy="1143002"/>
          </a:xfrm>
          <a:prstGeom prst="rect">
            <a:avLst/>
          </a:prstGeom>
        </p:spPr>
        <p:txBody>
          <a:bodyPr lIns="46025" tIns="46025" rIns="46025" bIns="46025"/>
          <a:lstStyle>
            <a:lvl1pPr>
              <a:defRPr sz="3200">
                <a:solidFill>
                  <a:srgbClr val="4F81BD"/>
                </a:solidFill>
              </a:defRPr>
            </a:lvl1pPr>
          </a:lstStyle>
          <a:p>
            <a:pPr/>
            <a:r>
              <a:t>PCI PROCEDURAL REFINEMENTS: STENTS</a:t>
            </a:r>
          </a:p>
        </p:txBody>
      </p:sp>
      <p:sp>
        <p:nvSpPr>
          <p:cNvPr id="1462" name="Rectangle"/>
          <p:cNvSpPr/>
          <p:nvPr/>
        </p:nvSpPr>
        <p:spPr>
          <a:xfrm>
            <a:off x="1371600" y="1066800"/>
            <a:ext cx="6669088" cy="3625850"/>
          </a:xfrm>
          <a:prstGeom prst="rect">
            <a:avLst/>
          </a:prstGeom>
          <a:blipFill>
            <a:blip r:embed="rId2"/>
            <a:stretch>
              <a:fillRect/>
            </a:stretch>
          </a:blipFill>
          <a:ln w="12700">
            <a:miter lim="400000"/>
          </a:ln>
        </p:spPr>
        <p:txBody>
          <a:bodyPr lIns="45719" rIns="45719"/>
          <a:lstStyle/>
          <a:p>
            <a:pPr>
              <a:defRPr>
                <a:latin typeface="Calibri"/>
                <a:ea typeface="Calibri"/>
                <a:cs typeface="Calibri"/>
                <a:sym typeface="Calibri"/>
              </a:defRPr>
            </a:pPr>
          </a:p>
        </p:txBody>
      </p:sp>
      <p:sp>
        <p:nvSpPr>
          <p:cNvPr id="1463" name="Expandable metal mesh tubes that buttresses the dilated segment, limit restenosis.…"/>
          <p:cNvSpPr txBox="1"/>
          <p:nvPr/>
        </p:nvSpPr>
        <p:spPr>
          <a:xfrm>
            <a:off x="604525" y="4659312"/>
            <a:ext cx="8239750" cy="174011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L="3175" indent="-3175">
              <a:defRPr sz="2800">
                <a:solidFill>
                  <a:srgbClr val="FF0000"/>
                </a:solidFill>
                <a:latin typeface="Calibri"/>
                <a:ea typeface="Calibri"/>
                <a:cs typeface="Calibri"/>
                <a:sym typeface="Calibri"/>
              </a:defRPr>
            </a:pPr>
            <a:r>
              <a:t>Expandable metal mesh tubes that buttresses the dilated segment, limit restenosis. </a:t>
            </a:r>
          </a:p>
          <a:p>
            <a:pPr marL="3175" indent="-3175">
              <a:defRPr sz="2800">
                <a:solidFill>
                  <a:srgbClr val="FF0000"/>
                </a:solidFill>
                <a:latin typeface="Calibri"/>
                <a:ea typeface="Calibri"/>
                <a:cs typeface="Calibri"/>
                <a:sym typeface="Calibri"/>
              </a:defRPr>
            </a:pPr>
            <a:r>
              <a:t>Drug eluting stents: further reduce cellular proliferation in response to the injury of dilatation</a:t>
            </a:r>
            <a:r>
              <a:rPr>
                <a:solidFill>
                  <a:srgbClr val="D9C641"/>
                </a:solidFill>
              </a:rPr>
              <a:t>.</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5" name="stentplacmentpic.gif" descr="stentplacmentpic.gif"/>
          <p:cNvPicPr>
            <a:picLocks noChangeAspect="1"/>
          </p:cNvPicPr>
          <p:nvPr/>
        </p:nvPicPr>
        <p:blipFill>
          <a:blip r:embed="rId2">
            <a:extLst/>
          </a:blip>
          <a:stretch>
            <a:fillRect/>
          </a:stretch>
        </p:blipFill>
        <p:spPr>
          <a:xfrm>
            <a:off x="1066800" y="152400"/>
            <a:ext cx="6781800" cy="6705600"/>
          </a:xfrm>
          <a:prstGeom prst="rect">
            <a:avLst/>
          </a:prstGeom>
          <a:ln w="12700">
            <a:miter lim="400000"/>
          </a:ln>
        </p:spPr>
      </p:pic>
      <p:sp>
        <p:nvSpPr>
          <p:cNvPr id="1466" name="Nhlbi.nih.gov"/>
          <p:cNvSpPr txBox="1"/>
          <p:nvPr/>
        </p:nvSpPr>
        <p:spPr>
          <a:xfrm>
            <a:off x="1950720" y="6172200"/>
            <a:ext cx="1336214"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Calibri"/>
                <a:ea typeface="Calibri"/>
                <a:cs typeface="Calibri"/>
                <a:sym typeface="Calibri"/>
              </a:defRPr>
            </a:lvl1pPr>
          </a:lstStyle>
          <a:p>
            <a:pPr/>
            <a:r>
              <a:t>Nhlbi.nih.gov</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8" name="CORONARY ARTERY BYPASS GRAFTING (CABG)"/>
          <p:cNvSpPr txBox="1"/>
          <p:nvPr>
            <p:ph type="title" idx="4294967295"/>
          </p:nvPr>
        </p:nvSpPr>
        <p:spPr>
          <a:xfrm>
            <a:off x="-1" y="333374"/>
            <a:ext cx="9144002" cy="1143002"/>
          </a:xfrm>
          <a:prstGeom prst="rect">
            <a:avLst/>
          </a:prstGeom>
        </p:spPr>
        <p:txBody>
          <a:bodyPr lIns="46025" tIns="46025" rIns="46025" bIns="46025"/>
          <a:lstStyle>
            <a:lvl1pPr>
              <a:defRPr sz="3200">
                <a:solidFill>
                  <a:srgbClr val="C70000"/>
                </a:solidFill>
              </a:defRPr>
            </a:lvl1pPr>
          </a:lstStyle>
          <a:p>
            <a:pPr/>
            <a:r>
              <a:t>CORONARY ARTERY BYPASS GRAFTING (CABG)</a:t>
            </a:r>
          </a:p>
        </p:txBody>
      </p:sp>
      <p:grpSp>
        <p:nvGrpSpPr>
          <p:cNvPr id="1474" name="Group"/>
          <p:cNvGrpSpPr/>
          <p:nvPr/>
        </p:nvGrpSpPr>
        <p:grpSpPr>
          <a:xfrm>
            <a:off x="396875" y="1838324"/>
            <a:ext cx="8416926" cy="4349751"/>
            <a:chOff x="0" y="0"/>
            <a:chExt cx="8416924" cy="4349750"/>
          </a:xfrm>
        </p:grpSpPr>
        <p:sp>
          <p:nvSpPr>
            <p:cNvPr id="1469" name="Rectangle"/>
            <p:cNvSpPr/>
            <p:nvPr/>
          </p:nvSpPr>
          <p:spPr>
            <a:xfrm>
              <a:off x="0" y="-1"/>
              <a:ext cx="3732987" cy="4349751"/>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470" name="Rectangle"/>
            <p:cNvSpPr/>
            <p:nvPr/>
          </p:nvSpPr>
          <p:spPr>
            <a:xfrm>
              <a:off x="4694054" y="0"/>
              <a:ext cx="3722871" cy="4349750"/>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471" name="Circle"/>
            <p:cNvSpPr/>
            <p:nvPr/>
          </p:nvSpPr>
          <p:spPr>
            <a:xfrm>
              <a:off x="1376363" y="2174875"/>
              <a:ext cx="242888" cy="241300"/>
            </a:xfrm>
            <a:prstGeom prst="ellipse">
              <a:avLst/>
            </a:prstGeom>
            <a:noFill/>
            <a:ln w="9525" cap="rnd">
              <a:solidFill>
                <a:srgbClr val="000000"/>
              </a:solidFill>
              <a:prstDash val="solid"/>
              <a:miter lim="800000"/>
            </a:ln>
            <a:effectLst/>
          </p:spPr>
          <p:txBody>
            <a:bodyPr wrap="square" lIns="45719" tIns="45719" rIns="45719" bIns="45719" numCol="1" anchor="ctr">
              <a:noAutofit/>
            </a:bodyPr>
            <a:lstStyle/>
            <a:p>
              <a:pPr/>
            </a:p>
          </p:txBody>
        </p:sp>
        <p:sp>
          <p:nvSpPr>
            <p:cNvPr id="1472" name="Line"/>
            <p:cNvSpPr/>
            <p:nvPr/>
          </p:nvSpPr>
          <p:spPr>
            <a:xfrm flipV="1">
              <a:off x="1618639" y="1288813"/>
              <a:ext cx="1294912" cy="966612"/>
            </a:xfrm>
            <a:prstGeom prst="line">
              <a:avLst/>
            </a:prstGeom>
            <a:noFill/>
            <a:ln w="9525" cap="rnd">
              <a:solidFill>
                <a:srgbClr val="000000"/>
              </a:solidFill>
              <a:prstDash val="solid"/>
              <a:miter lim="800000"/>
            </a:ln>
            <a:effectLst/>
          </p:spPr>
          <p:txBody>
            <a:bodyPr wrap="square" lIns="45719" tIns="45719" rIns="45719" bIns="45719" numCol="1" anchor="t">
              <a:noAutofit/>
            </a:bodyPr>
            <a:lstStyle/>
            <a:p>
              <a:pPr/>
            </a:p>
          </p:txBody>
        </p:sp>
        <p:sp>
          <p:nvSpPr>
            <p:cNvPr id="1473" name="Rectangle"/>
            <p:cNvSpPr/>
            <p:nvPr/>
          </p:nvSpPr>
          <p:spPr>
            <a:xfrm>
              <a:off x="2751687" y="241652"/>
              <a:ext cx="971185" cy="1611019"/>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6" name="C:\Users\Abdullah\AppData\Local\Microsoft\Windows\Temporary Internet Files\Content.IE5\DATLW216\MCj01052220000[1].wmf" descr="C:\Users\Abdullah\AppData\Local\Microsoft\Windows\Temporary Internet Files\Content.IE5\DATLW216\MCj01052220000[1].wmf"/>
          <p:cNvPicPr>
            <a:picLocks noChangeAspect="1"/>
          </p:cNvPicPr>
          <p:nvPr/>
        </p:nvPicPr>
        <p:blipFill>
          <a:blip r:embed="rId2">
            <a:extLst/>
          </a:blip>
          <a:stretch>
            <a:fillRect/>
          </a:stretch>
        </p:blipFill>
        <p:spPr>
          <a:xfrm>
            <a:off x="1371600" y="1143000"/>
            <a:ext cx="6653213" cy="35814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0" name="CORONARY ARTERY DISEASE"/>
          <p:cNvSpPr txBox="1"/>
          <p:nvPr>
            <p:ph type="title" idx="4294967295"/>
          </p:nvPr>
        </p:nvSpPr>
        <p:spPr>
          <a:xfrm>
            <a:off x="914400" y="512762"/>
            <a:ext cx="7772400" cy="914401"/>
          </a:xfrm>
          <a:prstGeom prst="rect">
            <a:avLst/>
          </a:prstGeom>
        </p:spPr>
        <p:txBody>
          <a:bodyPr anchor="t"/>
          <a:lstStyle>
            <a:lvl1pPr algn="l">
              <a:defRPr sz="4000">
                <a:solidFill>
                  <a:srgbClr val="C1EEFF"/>
                </a:solidFill>
                <a:latin typeface="Consolas"/>
                <a:ea typeface="Consolas"/>
                <a:cs typeface="Consolas"/>
                <a:sym typeface="Consolas"/>
              </a:defRPr>
            </a:lvl1pPr>
          </a:lstStyle>
          <a:p>
            <a:pPr/>
            <a:r>
              <a:t>CORONARY ARTERY DISEASE</a:t>
            </a:r>
          </a:p>
        </p:txBody>
      </p:sp>
      <p:sp>
        <p:nvSpPr>
          <p:cNvPr id="1341" name="A narrowing of the coronary arteries that prevents adequate blood supply to the heart muscle is called coronary artery disease. Usually caused by atherosclerosis, it may progress to the point where the heart muscle is damaged due to lack of blood supply. Such damage may result in infarction, arrhythmias, and heart failure."/>
          <p:cNvSpPr txBox="1"/>
          <p:nvPr>
            <p:ph type="body" idx="4294967295"/>
          </p:nvPr>
        </p:nvSpPr>
        <p:spPr>
          <a:xfrm>
            <a:off x="914400" y="1784349"/>
            <a:ext cx="7772400" cy="4572002"/>
          </a:xfrm>
          <a:prstGeom prst="rect">
            <a:avLst/>
          </a:prstGeom>
        </p:spPr>
        <p:txBody>
          <a:bodyPr/>
          <a:lstStyle/>
          <a:p>
            <a:pPr marL="0" indent="114300" algn="just">
              <a:spcBef>
                <a:spcPts val="500"/>
              </a:spcBef>
              <a:buSzTx/>
              <a:buNone/>
              <a:defRPr sz="3000">
                <a:solidFill>
                  <a:srgbClr val="FFFFCC"/>
                </a:solidFill>
              </a:defRPr>
            </a:pPr>
            <a:r>
              <a:t>A narrowing of the coronary arteries that prevents adequate blood supply to the heart muscle is called coronary artery disease. Usually caused by atherosclerosis, it may progress to the point where the heart muscle is damaged due to </a:t>
            </a:r>
            <a:r>
              <a:rPr b="1"/>
              <a:t>lack of blood supply</a:t>
            </a:r>
            <a:r>
              <a:t>. Such damage may result in infarction, arrhythmias, and heart failure.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3" name="CORONARY ATHEROSCLEROSIS"/>
          <p:cNvSpPr txBox="1"/>
          <p:nvPr>
            <p:ph type="title" idx="4294967295"/>
          </p:nvPr>
        </p:nvSpPr>
        <p:spPr>
          <a:xfrm>
            <a:off x="914400" y="512762"/>
            <a:ext cx="7772400" cy="914401"/>
          </a:xfrm>
          <a:prstGeom prst="rect">
            <a:avLst/>
          </a:prstGeom>
        </p:spPr>
        <p:txBody>
          <a:bodyPr anchor="t"/>
          <a:lstStyle>
            <a:lvl1pPr>
              <a:defRPr sz="4000">
                <a:solidFill>
                  <a:srgbClr val="C1EEFF"/>
                </a:solidFill>
                <a:latin typeface="Consolas"/>
                <a:ea typeface="Consolas"/>
                <a:cs typeface="Consolas"/>
                <a:sym typeface="Consolas"/>
              </a:defRPr>
            </a:lvl1pPr>
          </a:lstStyle>
          <a:p>
            <a:pPr/>
            <a:r>
              <a:t>CORONARY ATHEROSCLEROSIS</a:t>
            </a:r>
          </a:p>
        </p:txBody>
      </p:sp>
      <p:sp>
        <p:nvSpPr>
          <p:cNvPr id="1344" name="CORONARY ATHEROSCLEROSIS  is the abnormal accumulation of lipid or fatty substances or fatty atheroma(plaque) in the lumen of coronary artery"/>
          <p:cNvSpPr txBox="1"/>
          <p:nvPr>
            <p:ph type="body" idx="4294967295"/>
          </p:nvPr>
        </p:nvSpPr>
        <p:spPr>
          <a:xfrm>
            <a:off x="914400" y="1784349"/>
            <a:ext cx="7772400" cy="4572002"/>
          </a:xfrm>
          <a:prstGeom prst="rect">
            <a:avLst/>
          </a:prstGeom>
        </p:spPr>
        <p:txBody>
          <a:bodyPr/>
          <a:lstStyle>
            <a:lvl1pPr marL="411162" algn="just">
              <a:buClr>
                <a:srgbClr val="D6ECFF"/>
              </a:buClr>
              <a:buSzPct val="95000"/>
              <a:buChar char="▪"/>
              <a:defRPr sz="3000">
                <a:solidFill>
                  <a:srgbClr val="FFFFFF"/>
                </a:solidFill>
                <a:latin typeface="Corbel"/>
                <a:ea typeface="Corbel"/>
                <a:cs typeface="Corbel"/>
                <a:sym typeface="Corbel"/>
              </a:defRPr>
            </a:lvl1pPr>
          </a:lstStyle>
          <a:p>
            <a:pPr/>
            <a:r>
              <a:t>CORONARY ATHEROSCLEROSIS  is the abnormal accumulation of lipid or fatty substances or fatty atheroma(plaque) in the lumen of coronary artery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6" name="ACUTE CORONARY SYNDROME(ACS)"/>
          <p:cNvSpPr txBox="1"/>
          <p:nvPr>
            <p:ph type="title" idx="4294967295"/>
          </p:nvPr>
        </p:nvSpPr>
        <p:spPr>
          <a:xfrm>
            <a:off x="914400" y="512762"/>
            <a:ext cx="7772400" cy="914401"/>
          </a:xfrm>
          <a:prstGeom prst="rect">
            <a:avLst/>
          </a:prstGeom>
        </p:spPr>
        <p:txBody>
          <a:bodyPr anchor="t"/>
          <a:lstStyle>
            <a:lvl1pPr defTabSz="813816">
              <a:defRPr sz="3559">
                <a:solidFill>
                  <a:srgbClr val="C1EEFF"/>
                </a:solidFill>
                <a:latin typeface="Consolas"/>
                <a:ea typeface="Consolas"/>
                <a:cs typeface="Consolas"/>
                <a:sym typeface="Consolas"/>
              </a:defRPr>
            </a:lvl1pPr>
          </a:lstStyle>
          <a:p>
            <a:pPr/>
            <a:r>
              <a:t>ACUTE CORONARY SYNDROME(ACS)</a:t>
            </a:r>
          </a:p>
        </p:txBody>
      </p:sp>
      <p:sp>
        <p:nvSpPr>
          <p:cNvPr id="1347" name="ACS  is a term used to define potential complications of CAD.This syndrome includes;…"/>
          <p:cNvSpPr txBox="1"/>
          <p:nvPr>
            <p:ph type="body" idx="4294967295"/>
          </p:nvPr>
        </p:nvSpPr>
        <p:spPr>
          <a:xfrm>
            <a:off x="914400" y="1784349"/>
            <a:ext cx="7772400" cy="4572002"/>
          </a:xfrm>
          <a:prstGeom prst="rect">
            <a:avLst/>
          </a:prstGeom>
        </p:spPr>
        <p:txBody>
          <a:bodyPr/>
          <a:lstStyle/>
          <a:p>
            <a:pPr marL="411162">
              <a:buClr>
                <a:srgbClr val="D6ECFF"/>
              </a:buClr>
              <a:buSzPct val="95000"/>
              <a:buChar char="▪"/>
              <a:defRPr sz="3000">
                <a:solidFill>
                  <a:srgbClr val="FFFFFF"/>
                </a:solidFill>
                <a:latin typeface="Corbel"/>
                <a:ea typeface="Corbel"/>
                <a:cs typeface="Corbel"/>
                <a:sym typeface="Corbel"/>
              </a:defRPr>
            </a:pPr>
            <a:r>
              <a:t>ACS  is a term used to define potential complications of CAD.This syndrome includes;</a:t>
            </a:r>
          </a:p>
          <a:p>
            <a:pPr marL="411162">
              <a:buClr>
                <a:srgbClr val="D6ECFF"/>
              </a:buClr>
              <a:buSzPct val="95000"/>
              <a:buChar char="▪"/>
              <a:defRPr sz="3000">
                <a:solidFill>
                  <a:srgbClr val="FFFFFF"/>
                </a:solidFill>
                <a:latin typeface="Corbel"/>
                <a:ea typeface="Corbel"/>
                <a:cs typeface="Corbel"/>
                <a:sym typeface="Corbel"/>
              </a:defRPr>
            </a:pPr>
            <a:r>
              <a:t>Unstable angina</a:t>
            </a:r>
          </a:p>
          <a:p>
            <a:pPr marL="411162">
              <a:buClr>
                <a:srgbClr val="D6ECFF"/>
              </a:buClr>
              <a:buSzPct val="95000"/>
              <a:buChar char="▪"/>
              <a:defRPr sz="3000">
                <a:solidFill>
                  <a:srgbClr val="FFFFFF"/>
                </a:solidFill>
                <a:latin typeface="Corbel"/>
                <a:ea typeface="Corbel"/>
                <a:cs typeface="Corbel"/>
                <a:sym typeface="Corbel"/>
              </a:defRPr>
            </a:pPr>
            <a:r>
              <a:t>Myocardial infartion(ST segment elevation)</a:t>
            </a:r>
          </a:p>
          <a:p>
            <a:pPr marL="411162">
              <a:buClr>
                <a:srgbClr val="D6ECFF"/>
              </a:buClr>
              <a:buSzPct val="95000"/>
              <a:buChar char="▪"/>
              <a:defRPr sz="3000">
                <a:solidFill>
                  <a:srgbClr val="FFFFFF"/>
                </a:solidFill>
                <a:latin typeface="Corbel"/>
                <a:ea typeface="Corbel"/>
                <a:cs typeface="Corbel"/>
                <a:sym typeface="Corbel"/>
              </a:defRPr>
            </a:pPr>
            <a:r>
              <a:t>Myocardial infarction(non ST  segment elevation)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9" name="RISK FACTORS"/>
          <p:cNvSpPr txBox="1"/>
          <p:nvPr>
            <p:ph type="title" idx="4294967295"/>
          </p:nvPr>
        </p:nvSpPr>
        <p:spPr>
          <a:xfrm>
            <a:off x="914400" y="512762"/>
            <a:ext cx="7772400" cy="914401"/>
          </a:xfrm>
          <a:prstGeom prst="rect">
            <a:avLst/>
          </a:prstGeom>
        </p:spPr>
        <p:txBody>
          <a:bodyPr anchor="t"/>
          <a:lstStyle>
            <a:lvl1pPr algn="l">
              <a:defRPr sz="4000">
                <a:solidFill>
                  <a:srgbClr val="C1EEFF"/>
                </a:solidFill>
                <a:latin typeface="Consolas"/>
                <a:ea typeface="Consolas"/>
                <a:cs typeface="Consolas"/>
                <a:sym typeface="Consolas"/>
              </a:defRPr>
            </a:lvl1pPr>
          </a:lstStyle>
          <a:p>
            <a:pPr/>
            <a:r>
              <a:t>RISK FACTORS</a:t>
            </a:r>
          </a:p>
        </p:txBody>
      </p:sp>
      <p:sp>
        <p:nvSpPr>
          <p:cNvPr id="1350" name="Body"/>
          <p:cNvSpPr txBox="1"/>
          <p:nvPr>
            <p:ph type="body" idx="4294967295"/>
          </p:nvPr>
        </p:nvSpPr>
        <p:spPr>
          <a:xfrm>
            <a:off x="914400" y="1784349"/>
            <a:ext cx="7772400" cy="4572002"/>
          </a:xfrm>
          <a:prstGeom prst="rect">
            <a:avLst/>
          </a:prstGeom>
        </p:spPr>
        <p:txBody>
          <a:bodyPr/>
          <a:lstStyle/>
          <a:p>
            <a:pPr/>
          </a:p>
        </p:txBody>
      </p:sp>
      <p:grpSp>
        <p:nvGrpSpPr>
          <p:cNvPr id="1353" name="Group"/>
          <p:cNvGrpSpPr/>
          <p:nvPr/>
        </p:nvGrpSpPr>
        <p:grpSpPr>
          <a:xfrm>
            <a:off x="4800600" y="2057400"/>
            <a:ext cx="2895600" cy="2590800"/>
            <a:chOff x="0" y="0"/>
            <a:chExt cx="2895599" cy="2590800"/>
          </a:xfrm>
        </p:grpSpPr>
        <p:sp>
          <p:nvSpPr>
            <p:cNvPr id="1351" name="Oval"/>
            <p:cNvSpPr/>
            <p:nvPr/>
          </p:nvSpPr>
          <p:spPr>
            <a:xfrm>
              <a:off x="0" y="0"/>
              <a:ext cx="2895600" cy="2590800"/>
            </a:xfrm>
            <a:prstGeom prst="ellipse">
              <a:avLst/>
            </a:prstGeom>
            <a:solidFill>
              <a:srgbClr val="7FD13B"/>
            </a:solidFill>
            <a:ln w="19050" cap="flat">
              <a:solidFill>
                <a:srgbClr val="5C9929"/>
              </a:solidFill>
              <a:prstDash val="solid"/>
              <a:round/>
            </a:ln>
            <a:effectLst/>
          </p:spPr>
          <p:txBody>
            <a:bodyPr wrap="square" lIns="45719" tIns="45719" rIns="45719" bIns="45719" numCol="1" anchor="ctr">
              <a:noAutofit/>
            </a:bodyPr>
            <a:lstStyle/>
            <a:p>
              <a:pPr>
                <a:defRPr sz="2800">
                  <a:solidFill>
                    <a:srgbClr val="FFFFFF"/>
                  </a:solidFill>
                  <a:latin typeface="Corbel"/>
                  <a:ea typeface="Corbel"/>
                  <a:cs typeface="Corbel"/>
                  <a:sym typeface="Corbel"/>
                </a:defRPr>
              </a:pPr>
            </a:p>
          </p:txBody>
        </p:sp>
        <p:sp>
          <p:nvSpPr>
            <p:cNvPr id="1352" name="Non Modifiable"/>
            <p:cNvSpPr txBox="1"/>
            <p:nvPr/>
          </p:nvSpPr>
          <p:spPr>
            <a:xfrm>
              <a:off x="469737" y="843280"/>
              <a:ext cx="1956126" cy="904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sz="2800">
                  <a:solidFill>
                    <a:srgbClr val="FFFFFF"/>
                  </a:solidFill>
                  <a:latin typeface="Corbel"/>
                  <a:ea typeface="Corbel"/>
                  <a:cs typeface="Corbel"/>
                  <a:sym typeface="Corbel"/>
                </a:defRPr>
              </a:lvl1pPr>
            </a:lstStyle>
            <a:p>
              <a:pPr/>
              <a:r>
                <a:t>Non Modifiable</a:t>
              </a:r>
            </a:p>
          </p:txBody>
        </p:sp>
      </p:grpSp>
      <p:grpSp>
        <p:nvGrpSpPr>
          <p:cNvPr id="1356" name="Group"/>
          <p:cNvGrpSpPr/>
          <p:nvPr/>
        </p:nvGrpSpPr>
        <p:grpSpPr>
          <a:xfrm>
            <a:off x="1219200" y="1981200"/>
            <a:ext cx="2895600" cy="2590800"/>
            <a:chOff x="0" y="0"/>
            <a:chExt cx="2895599" cy="2590800"/>
          </a:xfrm>
        </p:grpSpPr>
        <p:sp>
          <p:nvSpPr>
            <p:cNvPr id="1354" name="Oval"/>
            <p:cNvSpPr/>
            <p:nvPr/>
          </p:nvSpPr>
          <p:spPr>
            <a:xfrm>
              <a:off x="0" y="0"/>
              <a:ext cx="2895600" cy="2590800"/>
            </a:xfrm>
            <a:prstGeom prst="ellipse">
              <a:avLst/>
            </a:prstGeom>
            <a:solidFill>
              <a:srgbClr val="7FD13B"/>
            </a:solidFill>
            <a:ln w="19050" cap="flat">
              <a:solidFill>
                <a:srgbClr val="5C9929"/>
              </a:solidFill>
              <a:prstDash val="solid"/>
              <a:round/>
            </a:ln>
            <a:effectLst/>
          </p:spPr>
          <p:txBody>
            <a:bodyPr wrap="square" lIns="45719" tIns="45719" rIns="45719" bIns="45719" numCol="1" anchor="ctr">
              <a:noAutofit/>
            </a:bodyPr>
            <a:lstStyle/>
            <a:p>
              <a:pPr>
                <a:defRPr sz="2800">
                  <a:solidFill>
                    <a:srgbClr val="FFFFFF"/>
                  </a:solidFill>
                  <a:latin typeface="Corbel"/>
                  <a:ea typeface="Corbel"/>
                  <a:cs typeface="Corbel"/>
                  <a:sym typeface="Corbel"/>
                </a:defRPr>
              </a:pPr>
            </a:p>
          </p:txBody>
        </p:sp>
        <p:sp>
          <p:nvSpPr>
            <p:cNvPr id="1355" name="Modifiable"/>
            <p:cNvSpPr txBox="1"/>
            <p:nvPr/>
          </p:nvSpPr>
          <p:spPr>
            <a:xfrm>
              <a:off x="469737" y="1046479"/>
              <a:ext cx="1956126"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sz="2800">
                  <a:solidFill>
                    <a:srgbClr val="FFFFFF"/>
                  </a:solidFill>
                  <a:latin typeface="Corbel"/>
                  <a:ea typeface="Corbel"/>
                  <a:cs typeface="Corbel"/>
                  <a:sym typeface="Corbel"/>
                </a:defRPr>
              </a:lvl1pPr>
            </a:lstStyle>
            <a:p>
              <a:pPr/>
              <a:r>
                <a:t>Modifiable</a:t>
              </a: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8" name="MODIFIABLE"/>
          <p:cNvSpPr txBox="1"/>
          <p:nvPr>
            <p:ph type="title" idx="4294967295"/>
          </p:nvPr>
        </p:nvSpPr>
        <p:spPr>
          <a:xfrm>
            <a:off x="914400" y="512762"/>
            <a:ext cx="7772400" cy="914401"/>
          </a:xfrm>
          <a:prstGeom prst="rect">
            <a:avLst/>
          </a:prstGeom>
        </p:spPr>
        <p:txBody>
          <a:bodyPr anchor="t"/>
          <a:lstStyle/>
          <a:p>
            <a:pPr algn="l" defTabSz="612648">
              <a:defRPr sz="2680">
                <a:solidFill>
                  <a:srgbClr val="C1EEFF"/>
                </a:solidFill>
                <a:latin typeface="Consolas"/>
                <a:ea typeface="Consolas"/>
                <a:cs typeface="Consolas"/>
                <a:sym typeface="Consolas"/>
              </a:defRPr>
            </a:pPr>
            <a:r>
              <a:t>MODIFIABLE</a:t>
            </a:r>
            <a:br/>
          </a:p>
        </p:txBody>
      </p:sp>
      <p:sp>
        <p:nvSpPr>
          <p:cNvPr id="1359" name="Dyslipidemia…"/>
          <p:cNvSpPr txBox="1"/>
          <p:nvPr>
            <p:ph type="body" idx="4294967295"/>
          </p:nvPr>
        </p:nvSpPr>
        <p:spPr>
          <a:xfrm>
            <a:off x="914400" y="1784349"/>
            <a:ext cx="7772400" cy="4572002"/>
          </a:xfrm>
          <a:prstGeom prst="rect">
            <a:avLst/>
          </a:prstGeom>
        </p:spPr>
        <p:txBody>
          <a:bodyPr/>
          <a:lstStyle/>
          <a:p>
            <a:pPr marL="411162">
              <a:buClr>
                <a:srgbClr val="D6ECFF"/>
              </a:buClr>
              <a:buSzPct val="95000"/>
              <a:buChar char="▪"/>
              <a:defRPr sz="3000">
                <a:solidFill>
                  <a:srgbClr val="FFFFFF"/>
                </a:solidFill>
                <a:latin typeface="Corbel"/>
                <a:ea typeface="Corbel"/>
                <a:cs typeface="Corbel"/>
                <a:sym typeface="Corbel"/>
              </a:defRPr>
            </a:pPr>
            <a:r>
              <a:t>Dyslipidemia</a:t>
            </a:r>
          </a:p>
          <a:p>
            <a:pPr marL="411162">
              <a:buClr>
                <a:srgbClr val="D6ECFF"/>
              </a:buClr>
              <a:buSzPct val="95000"/>
              <a:buChar char="▪"/>
              <a:defRPr sz="3000">
                <a:solidFill>
                  <a:srgbClr val="FFFFFF"/>
                </a:solidFill>
                <a:latin typeface="Corbel"/>
                <a:ea typeface="Corbel"/>
                <a:cs typeface="Corbel"/>
                <a:sym typeface="Corbel"/>
              </a:defRPr>
            </a:pPr>
            <a:r>
              <a:t>Cigarette smoking, tobacco use</a:t>
            </a:r>
          </a:p>
          <a:p>
            <a:pPr marL="411162">
              <a:buClr>
                <a:srgbClr val="D6ECFF"/>
              </a:buClr>
              <a:buSzPct val="95000"/>
              <a:buChar char="▪"/>
              <a:defRPr sz="3000">
                <a:solidFill>
                  <a:srgbClr val="FFFFFF"/>
                </a:solidFill>
                <a:latin typeface="Corbel"/>
                <a:ea typeface="Corbel"/>
                <a:cs typeface="Corbel"/>
                <a:sym typeface="Corbel"/>
              </a:defRPr>
            </a:pPr>
            <a:r>
              <a:t>Hypertension</a:t>
            </a:r>
          </a:p>
          <a:p>
            <a:pPr marL="411162">
              <a:buClr>
                <a:srgbClr val="D6ECFF"/>
              </a:buClr>
              <a:buSzPct val="95000"/>
              <a:buChar char="▪"/>
              <a:defRPr sz="3000">
                <a:solidFill>
                  <a:srgbClr val="FFFFFF"/>
                </a:solidFill>
                <a:latin typeface="Corbel"/>
                <a:ea typeface="Corbel"/>
                <a:cs typeface="Corbel"/>
                <a:sym typeface="Corbel"/>
              </a:defRPr>
            </a:pPr>
            <a:r>
              <a:t>Diabetes mellitus</a:t>
            </a:r>
          </a:p>
          <a:p>
            <a:pPr marL="411162">
              <a:buClr>
                <a:srgbClr val="D6ECFF"/>
              </a:buClr>
              <a:buSzPct val="95000"/>
              <a:buChar char="▪"/>
              <a:defRPr sz="3000">
                <a:solidFill>
                  <a:srgbClr val="FFFFFF"/>
                </a:solidFill>
                <a:latin typeface="Corbel"/>
                <a:ea typeface="Corbel"/>
                <a:cs typeface="Corbel"/>
                <a:sym typeface="Corbel"/>
              </a:defRPr>
            </a:pPr>
            <a:r>
              <a:t>Lack of estrogen in women</a:t>
            </a:r>
          </a:p>
          <a:p>
            <a:pPr marL="411162">
              <a:buClr>
                <a:srgbClr val="D6ECFF"/>
              </a:buClr>
              <a:buSzPct val="95000"/>
              <a:buChar char="▪"/>
              <a:defRPr sz="3000">
                <a:solidFill>
                  <a:srgbClr val="FFFFFF"/>
                </a:solidFill>
                <a:latin typeface="Corbel"/>
                <a:ea typeface="Corbel"/>
                <a:cs typeface="Corbel"/>
                <a:sym typeface="Corbel"/>
              </a:defRPr>
            </a:pPr>
            <a:r>
              <a:t>Obesity</a:t>
            </a:r>
          </a:p>
          <a:p>
            <a:pPr marL="411162">
              <a:buClr>
                <a:srgbClr val="D6ECFF"/>
              </a:buClr>
              <a:buSzPct val="95000"/>
              <a:buChar char="▪"/>
              <a:defRPr sz="3000">
                <a:solidFill>
                  <a:srgbClr val="FFFFFF"/>
                </a:solidFill>
                <a:latin typeface="Corbel"/>
                <a:ea typeface="Corbel"/>
                <a:cs typeface="Corbel"/>
                <a:sym typeface="Corbel"/>
              </a:defRPr>
            </a:pPr>
            <a:r>
              <a:t>Sedentary lifestyle and/or lack of exercise</a:t>
            </a:r>
          </a:p>
          <a:p>
            <a:pPr marL="411162">
              <a:buClr>
                <a:srgbClr val="D6ECFF"/>
              </a:buClr>
              <a:buSzPct val="95000"/>
              <a:buChar char="▪"/>
              <a:defRPr sz="3000">
                <a:solidFill>
                  <a:srgbClr val="FFFFFF"/>
                </a:solidFill>
                <a:latin typeface="Corbel"/>
                <a:ea typeface="Corbel"/>
                <a:cs typeface="Corbel"/>
                <a:sym typeface="Corbel"/>
              </a:defRPr>
            </a:pPr>
            <a:r>
              <a:t>Psychosocial stress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Arial"/>
        <a:ea typeface="Arial"/>
        <a:cs typeface="Arial"/>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Arial"/>
        <a:ea typeface="Arial"/>
        <a:cs typeface="Arial"/>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