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0693400" cy="10693400"/>
  <p:notesSz cx="10693400" cy="106934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782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693400" cy="1069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06934" y="158421"/>
            <a:ext cx="10479532" cy="10392401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Rectangle 8"/>
          <p:cNvSpPr/>
          <p:nvPr/>
        </p:nvSpPr>
        <p:spPr>
          <a:xfrm>
            <a:off x="403974" y="4588279"/>
            <a:ext cx="8359108" cy="384170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55796" y="4591448"/>
            <a:ext cx="1392046" cy="383536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9591" y="4890863"/>
            <a:ext cx="1064456" cy="323653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0968" y="4764506"/>
            <a:ext cx="8125119" cy="3501097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6260" y="7211992"/>
            <a:ext cx="891117" cy="712893"/>
          </a:xfrm>
        </p:spPr>
        <p:txBody>
          <a:bodyPr/>
          <a:lstStyle>
            <a:lvl1pPr algn="ctr">
              <a:defRPr sz="37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lang="ar-EG" smtClean="0"/>
              <a:t>‹#›</a:t>
            </a:fld>
            <a:endParaRPr lang="ar-EG" dirty="0"/>
          </a:p>
        </p:txBody>
      </p:sp>
      <p:sp>
        <p:nvSpPr>
          <p:cNvPr id="11" name="Rectangle 10"/>
          <p:cNvSpPr/>
          <p:nvPr/>
        </p:nvSpPr>
        <p:spPr>
          <a:xfrm>
            <a:off x="633631" y="7109094"/>
            <a:ext cx="7899791" cy="103592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0296" y="4895201"/>
            <a:ext cx="7906460" cy="3239704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725" y="7247749"/>
            <a:ext cx="7663603" cy="712893"/>
          </a:xfrm>
        </p:spPr>
        <p:txBody>
          <a:bodyPr>
            <a:normAutofit/>
          </a:bodyPr>
          <a:lstStyle>
            <a:lvl1pPr marL="0" indent="0" algn="ctr">
              <a:buNone/>
              <a:defRPr sz="2400" cap="all" spc="401" baseline="0">
                <a:solidFill>
                  <a:srgbClr val="FFFFFF"/>
                </a:solidFill>
              </a:defRPr>
            </a:lvl1pPr>
            <a:lvl2pPr marL="611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2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5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169" y="5031782"/>
            <a:ext cx="7752715" cy="1901050"/>
          </a:xfrm>
        </p:spPr>
        <p:txBody>
          <a:bodyPr anchor="b" anchorCtr="0">
            <a:noAutofit/>
          </a:bodyPr>
          <a:lstStyle>
            <a:lvl1pPr>
              <a:defRPr sz="53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lang="ar-EG" smtClean="0"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24379" y="356447"/>
            <a:ext cx="2174325" cy="954677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marL="0" algn="ctr" defTabSz="1222096" rtl="0" eaLnBrk="1" latinLnBrk="0" hangingPunct="1"/>
            <a:endParaRPr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33750" y="547939"/>
            <a:ext cx="1955586" cy="916379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2920" y="616574"/>
            <a:ext cx="1737246" cy="90265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594077"/>
            <a:ext cx="7218045" cy="90299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lang="ar-EG" smtClean="0"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lang="ar-EG" smtClean="0"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693400" cy="1069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06934" y="158421"/>
            <a:ext cx="10479532" cy="10392401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8561" y="4594201"/>
            <a:ext cx="9665645" cy="384170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3842" y="4752623"/>
            <a:ext cx="9395083" cy="3501097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lang="ar-EG" smtClean="0"/>
              <a:t>‹#›</a:t>
            </a:fld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245" y="4990253"/>
            <a:ext cx="9000278" cy="2019866"/>
          </a:xfrm>
        </p:spPr>
        <p:txBody>
          <a:bodyPr anchor="b" anchorCtr="0">
            <a:noAutofit/>
          </a:bodyPr>
          <a:lstStyle>
            <a:lvl1pPr algn="ctr" defTabSz="1222096" rtl="0" eaLnBrk="1" latinLnBrk="0" hangingPunct="1">
              <a:spcBef>
                <a:spcPct val="0"/>
              </a:spcBef>
              <a:buNone/>
              <a:defRPr lang="en-US" sz="53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9955" y="7081408"/>
            <a:ext cx="9142857" cy="103592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245" y="7184304"/>
            <a:ext cx="9000278" cy="816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 cap="all" spc="334" baseline="0">
                <a:solidFill>
                  <a:srgbClr val="FFFFFF"/>
                </a:solidFill>
              </a:defRPr>
            </a:lvl1pPr>
            <a:lvl2pPr marL="61104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2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3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4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52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62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73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83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0261" y="4871438"/>
            <a:ext cx="9142248" cy="3239704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33" y="636759"/>
            <a:ext cx="9660397" cy="162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333" y="2680477"/>
            <a:ext cx="4722918" cy="687229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2680477"/>
            <a:ext cx="4722918" cy="687229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lang="ar-EG" smtClean="0"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33" y="636759"/>
            <a:ext cx="9660397" cy="1620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33" y="2685727"/>
            <a:ext cx="4724775" cy="997555"/>
          </a:xfrm>
        </p:spPr>
        <p:txBody>
          <a:bodyPr anchor="b">
            <a:noAutofit/>
          </a:bodyPr>
          <a:lstStyle>
            <a:lvl1pPr marL="0" indent="0" algn="ctr">
              <a:buNone/>
              <a:defRPr sz="2900" b="1"/>
            </a:lvl1pPr>
            <a:lvl2pPr marL="611048" indent="0">
              <a:buNone/>
              <a:defRPr sz="2700" b="1"/>
            </a:lvl2pPr>
            <a:lvl3pPr marL="1222096" indent="0">
              <a:buNone/>
              <a:defRPr sz="2400" b="1"/>
            </a:lvl3pPr>
            <a:lvl4pPr marL="1833143" indent="0">
              <a:buNone/>
              <a:defRPr sz="2100" b="1"/>
            </a:lvl4pPr>
            <a:lvl5pPr marL="2444191" indent="0">
              <a:buNone/>
              <a:defRPr sz="2100" b="1"/>
            </a:lvl5pPr>
            <a:lvl6pPr marL="3055239" indent="0">
              <a:buNone/>
              <a:defRPr sz="2100" b="1"/>
            </a:lvl6pPr>
            <a:lvl7pPr marL="3666287" indent="0">
              <a:buNone/>
              <a:defRPr sz="2100" b="1"/>
            </a:lvl7pPr>
            <a:lvl8pPr marL="4277335" indent="0">
              <a:buNone/>
              <a:defRPr sz="2100" b="1"/>
            </a:lvl8pPr>
            <a:lvl9pPr marL="488838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333" y="3802098"/>
            <a:ext cx="4724775" cy="575017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2685727"/>
            <a:ext cx="4726631" cy="997555"/>
          </a:xfrm>
        </p:spPr>
        <p:txBody>
          <a:bodyPr anchor="b">
            <a:noAutofit/>
          </a:bodyPr>
          <a:lstStyle>
            <a:lvl1pPr marL="0" indent="0" algn="ctr">
              <a:buNone/>
              <a:defRPr sz="2900" b="1"/>
            </a:lvl1pPr>
            <a:lvl2pPr marL="611048" indent="0">
              <a:buNone/>
              <a:defRPr sz="2700" b="1"/>
            </a:lvl2pPr>
            <a:lvl3pPr marL="1222096" indent="0">
              <a:buNone/>
              <a:defRPr sz="2400" b="1"/>
            </a:lvl3pPr>
            <a:lvl4pPr marL="1833143" indent="0">
              <a:buNone/>
              <a:defRPr sz="2100" b="1"/>
            </a:lvl4pPr>
            <a:lvl5pPr marL="2444191" indent="0">
              <a:buNone/>
              <a:defRPr sz="2100" b="1"/>
            </a:lvl5pPr>
            <a:lvl6pPr marL="3055239" indent="0">
              <a:buNone/>
              <a:defRPr sz="2100" b="1"/>
            </a:lvl6pPr>
            <a:lvl7pPr marL="3666287" indent="0">
              <a:buNone/>
              <a:defRPr sz="2100" b="1"/>
            </a:lvl7pPr>
            <a:lvl8pPr marL="4277335" indent="0">
              <a:buNone/>
              <a:defRPr sz="2100" b="1"/>
            </a:lvl8pPr>
            <a:lvl9pPr marL="488838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3802098"/>
            <a:ext cx="4726631" cy="575017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lang="ar-EG" smtClean="0"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lang="ar-EG" smtClean="0"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693400" cy="1069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06934" y="158421"/>
            <a:ext cx="10479532" cy="10392401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lang="ar-EG" smtClean="0"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693400" cy="1069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06934" y="158421"/>
            <a:ext cx="10479532" cy="10392401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695" y="1069340"/>
            <a:ext cx="5346700" cy="819827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lang="ar-EG" smtClean="0"/>
              <a:t>‹#›</a:t>
            </a:fld>
            <a:endParaRPr lang="ar-EG" dirty="0"/>
          </a:p>
        </p:txBody>
      </p:sp>
      <p:sp>
        <p:nvSpPr>
          <p:cNvPr id="8" name="Rectangle 7"/>
          <p:cNvSpPr/>
          <p:nvPr/>
        </p:nvSpPr>
        <p:spPr>
          <a:xfrm>
            <a:off x="654929" y="2347796"/>
            <a:ext cx="3176873" cy="5494031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1351" y="2561040"/>
            <a:ext cx="2904028" cy="504315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303" y="4633807"/>
            <a:ext cx="2688125" cy="2732758"/>
          </a:xfrm>
        </p:spPr>
        <p:txBody>
          <a:bodyPr/>
          <a:lstStyle>
            <a:lvl1pPr marL="0" indent="0">
              <a:spcBef>
                <a:spcPts val="535"/>
              </a:spcBef>
              <a:buNone/>
              <a:defRPr sz="1900">
                <a:solidFill>
                  <a:schemeClr val="accent1">
                    <a:lumMod val="50000"/>
                  </a:schemeClr>
                </a:solidFill>
              </a:defRPr>
            </a:lvl1pPr>
            <a:lvl2pPr marL="611048" indent="0">
              <a:buNone/>
              <a:defRPr sz="1600"/>
            </a:lvl2pPr>
            <a:lvl3pPr marL="1222096" indent="0">
              <a:buNone/>
              <a:defRPr sz="1300"/>
            </a:lvl3pPr>
            <a:lvl4pPr marL="1833143" indent="0">
              <a:buNone/>
              <a:defRPr sz="1200"/>
            </a:lvl4pPr>
            <a:lvl5pPr marL="2444191" indent="0">
              <a:buNone/>
              <a:defRPr sz="1200"/>
            </a:lvl5pPr>
            <a:lvl6pPr marL="3055239" indent="0">
              <a:buNone/>
              <a:defRPr sz="1200"/>
            </a:lvl6pPr>
            <a:lvl7pPr marL="3666287" indent="0">
              <a:buNone/>
              <a:defRPr sz="1200"/>
            </a:lvl7pPr>
            <a:lvl8pPr marL="4277335" indent="0">
              <a:buNone/>
              <a:defRPr sz="1200"/>
            </a:lvl8pPr>
            <a:lvl9pPr marL="488838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303" y="2704242"/>
            <a:ext cx="2688125" cy="1858045"/>
          </a:xfrm>
        </p:spPr>
        <p:txBody>
          <a:bodyPr anchor="b">
            <a:normAutofit/>
          </a:bodyPr>
          <a:lstStyle>
            <a:lvl1pPr algn="l">
              <a:defRPr sz="27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693400" cy="1069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06934" y="158421"/>
            <a:ext cx="10479532" cy="10392401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2005" y="968982"/>
            <a:ext cx="9089390" cy="6754031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4300"/>
            </a:lvl1pPr>
            <a:lvl2pPr marL="611048" indent="0">
              <a:buNone/>
              <a:defRPr sz="3700"/>
            </a:lvl2pPr>
            <a:lvl3pPr marL="1222096" indent="0">
              <a:buNone/>
              <a:defRPr sz="3200"/>
            </a:lvl3pPr>
            <a:lvl4pPr marL="1833143" indent="0">
              <a:buNone/>
              <a:defRPr sz="2700"/>
            </a:lvl4pPr>
            <a:lvl5pPr marL="2444191" indent="0">
              <a:buNone/>
              <a:defRPr sz="2700"/>
            </a:lvl5pPr>
            <a:lvl6pPr marL="3055239" indent="0">
              <a:buNone/>
              <a:defRPr sz="2700"/>
            </a:lvl6pPr>
            <a:lvl7pPr marL="3666287" indent="0">
              <a:buNone/>
              <a:defRPr sz="2700"/>
            </a:lvl7pPr>
            <a:lvl8pPr marL="4277335" indent="0">
              <a:buNone/>
              <a:defRPr sz="2700"/>
            </a:lvl8pPr>
            <a:lvl9pPr marL="4888382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lang="ar-EG" smtClean="0"/>
              <a:t>‹#›</a:t>
            </a:fld>
            <a:endParaRPr lang="ar-EG" dirty="0"/>
          </a:p>
        </p:txBody>
      </p:sp>
      <p:sp>
        <p:nvSpPr>
          <p:cNvPr id="10" name="Rectangle 9"/>
          <p:cNvSpPr/>
          <p:nvPr/>
        </p:nvSpPr>
        <p:spPr>
          <a:xfrm>
            <a:off x="802005" y="7723011"/>
            <a:ext cx="9089390" cy="21386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1116" y="7841827"/>
            <a:ext cx="8888672" cy="1875670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3" name="Rectangle 12"/>
          <p:cNvSpPr/>
          <p:nvPr/>
        </p:nvSpPr>
        <p:spPr>
          <a:xfrm>
            <a:off x="1069340" y="8792351"/>
            <a:ext cx="8570290" cy="704311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8202" y="7913116"/>
            <a:ext cx="9292565" cy="1710944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327" y="8820038"/>
            <a:ext cx="8472316" cy="6263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334" baseline="0">
                <a:solidFill>
                  <a:srgbClr val="FFFFFF"/>
                </a:solidFill>
              </a:defRPr>
            </a:lvl1pPr>
            <a:lvl2pPr marL="611048" indent="0">
              <a:buNone/>
              <a:defRPr sz="1600"/>
            </a:lvl2pPr>
            <a:lvl3pPr marL="1222096" indent="0">
              <a:buNone/>
              <a:defRPr sz="1300"/>
            </a:lvl3pPr>
            <a:lvl4pPr marL="1833143" indent="0">
              <a:buNone/>
              <a:defRPr sz="1200"/>
            </a:lvl4pPr>
            <a:lvl5pPr marL="2444191" indent="0">
              <a:buNone/>
              <a:defRPr sz="1200"/>
            </a:lvl5pPr>
            <a:lvl6pPr marL="3055239" indent="0">
              <a:buNone/>
              <a:defRPr sz="1200"/>
            </a:lvl6pPr>
            <a:lvl7pPr marL="3666287" indent="0">
              <a:buNone/>
              <a:defRPr sz="1200"/>
            </a:lvl7pPr>
            <a:lvl8pPr marL="4277335" indent="0">
              <a:buNone/>
              <a:defRPr sz="1200"/>
            </a:lvl8pPr>
            <a:lvl9pPr marL="488838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0" y="7960643"/>
            <a:ext cx="8570290" cy="815560"/>
          </a:xfrm>
        </p:spPr>
        <p:txBody>
          <a:bodyPr anchor="ctr" anchorCtr="0"/>
          <a:lstStyle>
            <a:lvl1pPr algn="ctr">
              <a:defRPr sz="27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693400" cy="1069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06934" y="158421"/>
            <a:ext cx="10479532" cy="10392401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2732758"/>
            <a:ext cx="9624060" cy="6819519"/>
          </a:xfrm>
          <a:prstGeom prst="rect">
            <a:avLst/>
          </a:prstGeom>
        </p:spPr>
        <p:txBody>
          <a:bodyPr vert="horz" lIns="122210" tIns="61105" rIns="122210" bIns="61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9911198"/>
            <a:ext cx="2495127" cy="569325"/>
          </a:xfrm>
          <a:prstGeom prst="rect">
            <a:avLst/>
          </a:prstGeom>
        </p:spPr>
        <p:txBody>
          <a:bodyPr vert="horz" lIns="122210" tIns="61105" rIns="122210" bIns="61105" rtlCol="0" anchor="ctr"/>
          <a:lstStyle>
            <a:lvl1pPr algn="l">
              <a:defRPr sz="16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9911198"/>
            <a:ext cx="3386243" cy="569325"/>
          </a:xfrm>
          <a:prstGeom prst="rect">
            <a:avLst/>
          </a:prstGeom>
        </p:spPr>
        <p:txBody>
          <a:bodyPr vert="horz" lIns="122210" tIns="61105" rIns="122210" bIns="61105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9911198"/>
            <a:ext cx="2495127" cy="569325"/>
          </a:xfrm>
          <a:prstGeom prst="rect">
            <a:avLst/>
          </a:prstGeom>
        </p:spPr>
        <p:txBody>
          <a:bodyPr vert="horz" lIns="122210" tIns="61105" rIns="122210" bIns="61105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lang="ar-EG" smtClean="0"/>
              <a:t>‹#›</a:t>
            </a:fld>
            <a:endParaRPr lang="ar-EG" dirty="0"/>
          </a:p>
        </p:txBody>
      </p:sp>
      <p:sp>
        <p:nvSpPr>
          <p:cNvPr id="9" name="Rectangle 8"/>
          <p:cNvSpPr/>
          <p:nvPr/>
        </p:nvSpPr>
        <p:spPr>
          <a:xfrm>
            <a:off x="320802" y="433733"/>
            <a:ext cx="10051796" cy="2067391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marL="0" algn="ctr" defTabSz="1222096" rtl="0" eaLnBrk="1" latinLnBrk="0" hangingPunct="1"/>
            <a:endParaRPr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042" y="581389"/>
            <a:ext cx="9800553" cy="174416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33" y="636759"/>
            <a:ext cx="9660397" cy="1620736"/>
          </a:xfrm>
          <a:prstGeom prst="rect">
            <a:avLst/>
          </a:prstGeom>
        </p:spPr>
        <p:txBody>
          <a:bodyPr vert="horz" lIns="122210" tIns="61105" rIns="122210" bIns="611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1222096" rtl="1" eaLnBrk="1" latinLnBrk="0" hangingPunct="1">
        <a:spcBef>
          <a:spcPct val="0"/>
        </a:spcBef>
        <a:buNone/>
        <a:defRPr sz="47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458286" indent="-305524" algn="r" defTabSz="1222096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55467" indent="-305524" algn="r" defTabSz="1222096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1222096" indent="-305524" algn="r" defTabSz="1222096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710934" indent="-305524" algn="r" defTabSz="1222096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563" indent="-305524" algn="r" defTabSz="1222096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321982" indent="-244419" algn="r" defTabSz="1222096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688610" indent="-244419" algn="r" defTabSz="1222096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7pPr>
      <a:lvl8pPr marL="2933029" indent="-244419" algn="r" defTabSz="1222096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8pPr>
      <a:lvl9pPr marL="3177449" indent="-244419" algn="r" defTabSz="1222096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22096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048" algn="r" defTabSz="1222096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096" algn="r" defTabSz="1222096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143" algn="r" defTabSz="1222096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191" algn="r" defTabSz="1222096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5239" algn="r" defTabSz="1222096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6287" algn="r" defTabSz="1222096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7335" algn="r" defTabSz="1222096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8382" algn="r" defTabSz="1222096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5900" y="2298700"/>
            <a:ext cx="5747893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Growth</a:t>
            </a:r>
            <a:r>
              <a:rPr sz="40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Monitoring</a:t>
            </a: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4902200"/>
            <a:ext cx="8382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6411" y="541020"/>
            <a:ext cx="4457699" cy="4057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1900" y="5002212"/>
            <a:ext cx="7391399" cy="64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17394" y="5035677"/>
            <a:ext cx="12712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imes New Roman"/>
                <a:cs typeface="Times New Roman"/>
              </a:rPr>
              <a:t>Measuring infant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weight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1339" y="4839080"/>
            <a:ext cx="38500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Measuring chest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circumference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3785" y="541020"/>
            <a:ext cx="4609973" cy="3972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8336" y="541020"/>
            <a:ext cx="4133341" cy="5024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0100" y="5930379"/>
            <a:ext cx="7315200" cy="2083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08151" y="506983"/>
            <a:ext cx="9545320" cy="845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algn="just" rtl="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2- </a:t>
            </a:r>
            <a:r>
              <a:rPr sz="3200" b="1" spc="-5" dirty="0">
                <a:latin typeface="Times New Roman"/>
                <a:cs typeface="Times New Roman"/>
              </a:rPr>
              <a:t>Growth</a:t>
            </a:r>
            <a:r>
              <a:rPr sz="3200" b="1" dirty="0">
                <a:latin typeface="Times New Roman"/>
                <a:cs typeface="Times New Roman"/>
              </a:rPr>
              <a:t> chart:</a:t>
            </a:r>
            <a:endParaRPr sz="3200" dirty="0">
              <a:latin typeface="Times New Roman"/>
              <a:cs typeface="Times New Roman"/>
            </a:endParaRPr>
          </a:p>
          <a:p>
            <a:pPr marL="104139" marR="5080" indent="-91440" algn="just" rtl="0">
              <a:lnSpc>
                <a:spcPct val="143500"/>
              </a:lnSpc>
              <a:spcBef>
                <a:spcPts val="585"/>
              </a:spcBef>
              <a:buChar char="-"/>
              <a:tabLst>
                <a:tab pos="283210" algn="l"/>
              </a:tabLst>
            </a:pPr>
            <a:r>
              <a:rPr sz="3200" dirty="0">
                <a:latin typeface="Times New Roman"/>
                <a:cs typeface="Times New Roman"/>
              </a:rPr>
              <a:t>The growth charts have been revised to include the body </a:t>
            </a:r>
            <a:r>
              <a:rPr sz="3200" spc="-10" dirty="0">
                <a:latin typeface="Times New Roman"/>
                <a:cs typeface="Times New Roman"/>
              </a:rPr>
              <a:t>mass </a:t>
            </a:r>
            <a:r>
              <a:rPr sz="3200" spc="5" dirty="0">
                <a:latin typeface="Times New Roman"/>
                <a:cs typeface="Times New Roman"/>
              </a:rPr>
              <a:t>index-for-  </a:t>
            </a:r>
            <a:r>
              <a:rPr sz="3200" dirty="0">
                <a:latin typeface="Times New Roman"/>
                <a:cs typeface="Times New Roman"/>
              </a:rPr>
              <a:t>age (BMI-for-age) charts, 3rd and 97th </a:t>
            </a:r>
            <a:r>
              <a:rPr sz="3200" spc="-5" dirty="0">
                <a:latin typeface="Times New Roman"/>
                <a:cs typeface="Times New Roman"/>
              </a:rPr>
              <a:t>smoothing </a:t>
            </a:r>
            <a:r>
              <a:rPr sz="3200" dirty="0">
                <a:latin typeface="Times New Roman"/>
                <a:cs typeface="Times New Roman"/>
              </a:rPr>
              <a:t>percentiles for all charts,  and the 85th percentile for the weight-for-stature and BMI-for- age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chart.</a:t>
            </a:r>
          </a:p>
          <a:p>
            <a:pPr marL="104139" marR="10160" indent="-91440" algn="just" rtl="0">
              <a:lnSpc>
                <a:spcPct val="143800"/>
              </a:lnSpc>
              <a:spcBef>
                <a:spcPts val="600"/>
              </a:spcBef>
              <a:buChar char="-"/>
              <a:tabLst>
                <a:tab pos="283210" algn="l"/>
              </a:tabLst>
            </a:pPr>
            <a:r>
              <a:rPr sz="3200" dirty="0">
                <a:latin typeface="Times New Roman"/>
                <a:cs typeface="Times New Roman"/>
              </a:rPr>
              <a:t>The weight –for- age percentile distributions are now continuous between  the infant and the older child at 24 to 36</a:t>
            </a:r>
            <a:r>
              <a:rPr sz="3200" spc="-5" dirty="0">
                <a:latin typeface="Times New Roman"/>
                <a:cs typeface="Times New Roman"/>
              </a:rPr>
              <a:t> months.</a:t>
            </a:r>
            <a:endParaRPr sz="3200" dirty="0">
              <a:latin typeface="Times New Roman"/>
              <a:cs typeface="Times New Roman"/>
            </a:endParaRPr>
          </a:p>
          <a:p>
            <a:pPr marL="104139" marR="5080" indent="-91440" algn="just" rtl="0">
              <a:lnSpc>
                <a:spcPct val="143800"/>
              </a:lnSpc>
              <a:spcBef>
                <a:spcPts val="600"/>
              </a:spcBef>
              <a:buChar char="-"/>
              <a:tabLst>
                <a:tab pos="283210" algn="l"/>
              </a:tabLst>
            </a:pPr>
            <a:r>
              <a:rPr sz="3200" dirty="0">
                <a:latin typeface="Times New Roman"/>
                <a:cs typeface="Times New Roman"/>
              </a:rPr>
              <a:t>The length-for-age to stature-for-age and the weight-for-length to weight-  for-stature curves are parallel in the overlapping ages of 24 to 36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months.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93700" y="326897"/>
            <a:ext cx="9854691" cy="9136925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515"/>
              </a:spcBef>
            </a:pPr>
            <a:r>
              <a:rPr sz="3200" b="1" spc="150" dirty="0">
                <a:latin typeface="Times New Roman"/>
                <a:cs typeface="Times New Roman"/>
              </a:rPr>
              <a:t>Weight-for-Stature</a:t>
            </a:r>
            <a:endParaRPr sz="3200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43600"/>
              </a:lnSpc>
              <a:spcBef>
                <a:spcPts val="165"/>
              </a:spcBef>
            </a:pPr>
            <a:r>
              <a:rPr sz="3200" spc="-5" dirty="0">
                <a:latin typeface="Times New Roman"/>
                <a:cs typeface="Times New Roman"/>
              </a:rPr>
              <a:t>Weight-for-stature </a:t>
            </a:r>
            <a:r>
              <a:rPr sz="3200" dirty="0">
                <a:latin typeface="Times New Roman"/>
                <a:cs typeface="Times New Roman"/>
              </a:rPr>
              <a:t>charts continue to be included </a:t>
            </a:r>
            <a:r>
              <a:rPr sz="3200" spc="-5" dirty="0">
                <a:latin typeface="Times New Roman"/>
                <a:cs typeface="Times New Roman"/>
              </a:rPr>
              <a:t>as </a:t>
            </a:r>
            <a:r>
              <a:rPr sz="3200" dirty="0">
                <a:latin typeface="Times New Roman"/>
                <a:cs typeface="Times New Roman"/>
              </a:rPr>
              <a:t>optional tools for  children aged 2-5 years. The period from 24 to 36 </a:t>
            </a:r>
            <a:r>
              <a:rPr sz="3200" spc="-5" dirty="0">
                <a:latin typeface="Times New Roman"/>
                <a:cs typeface="Times New Roman"/>
              </a:rPr>
              <a:t>months is </a:t>
            </a:r>
            <a:r>
              <a:rPr sz="3200" dirty="0">
                <a:latin typeface="Times New Roman"/>
                <a:cs typeface="Times New Roman"/>
              </a:rPr>
              <a:t>considered  transitional. Health care providers </a:t>
            </a:r>
            <a:r>
              <a:rPr sz="3200" spc="-10" dirty="0">
                <a:latin typeface="Times New Roman"/>
                <a:cs typeface="Times New Roman"/>
              </a:rPr>
              <a:t>may </a:t>
            </a:r>
            <a:r>
              <a:rPr sz="3200" spc="-5" dirty="0">
                <a:latin typeface="Times New Roman"/>
                <a:cs typeface="Times New Roman"/>
              </a:rPr>
              <a:t>measure recumbent </a:t>
            </a:r>
            <a:r>
              <a:rPr sz="3200" dirty="0">
                <a:latin typeface="Times New Roman"/>
                <a:cs typeface="Times New Roman"/>
              </a:rPr>
              <a:t>length (supine)  or stature (standing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height).</a:t>
            </a:r>
          </a:p>
          <a:p>
            <a:pPr algn="l" rtl="0"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Stature-for-Age</a:t>
            </a:r>
            <a:endParaRPr sz="32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235"/>
              </a:spcBef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3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stature-for-age</a:t>
            </a:r>
            <a:r>
              <a:rPr sz="3200" spc="3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(or</a:t>
            </a:r>
            <a:r>
              <a:rPr sz="3200" spc="37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length)</a:t>
            </a:r>
            <a:r>
              <a:rPr sz="3200" spc="3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index</a:t>
            </a:r>
            <a:r>
              <a:rPr sz="3200" spc="3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3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useful</a:t>
            </a:r>
            <a:r>
              <a:rPr sz="3200" spc="3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to</a:t>
            </a:r>
            <a:r>
              <a:rPr sz="3200" spc="39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assess</a:t>
            </a:r>
            <a:r>
              <a:rPr sz="3200" spc="3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linear</a:t>
            </a:r>
            <a:r>
              <a:rPr sz="3200" spc="35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growth</a:t>
            </a:r>
            <a:r>
              <a:rPr sz="3200" spc="33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for</a:t>
            </a:r>
            <a:endParaRPr sz="3200" dirty="0">
              <a:latin typeface="Times New Roman"/>
              <a:cs typeface="Times New Roman"/>
            </a:endParaRPr>
          </a:p>
          <a:p>
            <a:pPr marL="12700" marR="24130" algn="just" rtl="0">
              <a:lnSpc>
                <a:spcPct val="143800"/>
              </a:lnSpc>
            </a:pPr>
            <a:r>
              <a:rPr sz="3200" spc="-15" dirty="0">
                <a:latin typeface="Times New Roman"/>
                <a:cs typeface="Times New Roman"/>
              </a:rPr>
              <a:t>shortness </a:t>
            </a:r>
            <a:r>
              <a:rPr sz="3200" spc="-10" dirty="0">
                <a:latin typeface="Times New Roman"/>
                <a:cs typeface="Times New Roman"/>
              </a:rPr>
              <a:t>or tallness. Short stature, </a:t>
            </a:r>
            <a:r>
              <a:rPr sz="3200" dirty="0">
                <a:latin typeface="Times New Roman"/>
                <a:cs typeface="Times New Roman"/>
              </a:rPr>
              <a:t>or </a:t>
            </a:r>
            <a:r>
              <a:rPr sz="3200" spc="-10" dirty="0">
                <a:latin typeface="Times New Roman"/>
                <a:cs typeface="Times New Roman"/>
              </a:rPr>
              <a:t>stunting,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spc="-10" dirty="0">
                <a:latin typeface="Times New Roman"/>
                <a:cs typeface="Times New Roman"/>
              </a:rPr>
              <a:t>defined as </a:t>
            </a:r>
            <a:r>
              <a:rPr sz="3200" spc="-5" dirty="0">
                <a:latin typeface="Times New Roman"/>
                <a:cs typeface="Times New Roman"/>
              </a:rPr>
              <a:t>stature-for-age  less than </a:t>
            </a:r>
            <a:r>
              <a:rPr sz="3200" spc="-15" dirty="0">
                <a:latin typeface="Times New Roman"/>
                <a:cs typeface="Times New Roman"/>
              </a:rPr>
              <a:t>the </a:t>
            </a:r>
            <a:r>
              <a:rPr sz="3200" spc="-5" dirty="0">
                <a:latin typeface="Times New Roman"/>
                <a:cs typeface="Times New Roman"/>
              </a:rPr>
              <a:t>5th </a:t>
            </a:r>
            <a:r>
              <a:rPr sz="3200" spc="-10" dirty="0">
                <a:latin typeface="Times New Roman"/>
                <a:cs typeface="Times New Roman"/>
              </a:rPr>
              <a:t>percentile. </a:t>
            </a:r>
            <a:r>
              <a:rPr sz="3200" spc="-15" dirty="0">
                <a:latin typeface="Times New Roman"/>
                <a:cs typeface="Times New Roman"/>
              </a:rPr>
              <a:t>Reasons for </a:t>
            </a:r>
            <a:r>
              <a:rPr sz="3200" spc="-10" dirty="0">
                <a:latin typeface="Times New Roman"/>
                <a:cs typeface="Times New Roman"/>
              </a:rPr>
              <a:t>short stature should be </a:t>
            </a:r>
            <a:r>
              <a:rPr sz="3200" spc="-5" dirty="0">
                <a:latin typeface="Times New Roman"/>
                <a:cs typeface="Times New Roman"/>
              </a:rPr>
              <a:t>evaluated.  Short stature </a:t>
            </a:r>
            <a:r>
              <a:rPr sz="3200" spc="-10" dirty="0">
                <a:latin typeface="Times New Roman"/>
                <a:cs typeface="Times New Roman"/>
              </a:rPr>
              <a:t>may </a:t>
            </a:r>
            <a:r>
              <a:rPr sz="3200" spc="-5" dirty="0">
                <a:latin typeface="Times New Roman"/>
                <a:cs typeface="Times New Roman"/>
              </a:rPr>
              <a:t>be because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10" dirty="0">
                <a:latin typeface="Times New Roman"/>
                <a:cs typeface="Times New Roman"/>
              </a:rPr>
              <a:t>inadequate </a:t>
            </a:r>
            <a:r>
              <a:rPr sz="3200" spc="5" dirty="0">
                <a:latin typeface="Times New Roman"/>
                <a:cs typeface="Times New Roman"/>
              </a:rPr>
              <a:t>intake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5" dirty="0">
                <a:latin typeface="Times New Roman"/>
                <a:cs typeface="Times New Roman"/>
              </a:rPr>
              <a:t>key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nutrients.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99591" y="326897"/>
            <a:ext cx="9443085" cy="876522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 algn="just" rtl="0">
              <a:lnSpc>
                <a:spcPct val="100000"/>
              </a:lnSpc>
              <a:spcBef>
                <a:spcPts val="1515"/>
              </a:spcBef>
            </a:pPr>
            <a:r>
              <a:rPr sz="3200" b="1" spc="175" dirty="0">
                <a:latin typeface="Times New Roman"/>
                <a:cs typeface="Times New Roman"/>
              </a:rPr>
              <a:t>Weigh</a:t>
            </a:r>
            <a:r>
              <a:rPr sz="3200" b="1" spc="114" dirty="0">
                <a:latin typeface="Times New Roman"/>
                <a:cs typeface="Times New Roman"/>
              </a:rPr>
              <a:t> </a:t>
            </a:r>
            <a:r>
              <a:rPr sz="3200" b="1" spc="140" dirty="0">
                <a:latin typeface="Times New Roman"/>
                <a:cs typeface="Times New Roman"/>
              </a:rPr>
              <a:t>t-for-Age</a:t>
            </a:r>
            <a:endParaRPr sz="3200" dirty="0">
              <a:latin typeface="Times New Roman"/>
              <a:cs typeface="Times New Roman"/>
            </a:endParaRPr>
          </a:p>
          <a:p>
            <a:pPr marL="12700" marR="20955" algn="just" rtl="0">
              <a:lnSpc>
                <a:spcPct val="143500"/>
              </a:lnSpc>
              <a:spcBef>
                <a:spcPts val="165"/>
              </a:spcBef>
            </a:pPr>
            <a:r>
              <a:rPr sz="3200" spc="5" dirty="0">
                <a:latin typeface="Times New Roman"/>
                <a:cs typeface="Times New Roman"/>
              </a:rPr>
              <a:t>Weight-for-age </a:t>
            </a:r>
            <a:r>
              <a:rPr sz="3200" dirty="0">
                <a:latin typeface="Times New Roman"/>
                <a:cs typeface="Times New Roman"/>
              </a:rPr>
              <a:t>is </a:t>
            </a:r>
            <a:r>
              <a:rPr sz="3200" spc="5" dirty="0">
                <a:latin typeface="Times New Roman"/>
                <a:cs typeface="Times New Roman"/>
              </a:rPr>
              <a:t>used in early infancy to monitor weight and in older  children to monitor weight-for-Length. </a:t>
            </a:r>
            <a:r>
              <a:rPr sz="3200" dirty="0">
                <a:latin typeface="Times New Roman"/>
                <a:cs typeface="Times New Roman"/>
              </a:rPr>
              <a:t>It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not used to assess weight status  but rather </a:t>
            </a:r>
            <a:r>
              <a:rPr sz="3200" spc="10" dirty="0">
                <a:latin typeface="Times New Roman"/>
                <a:cs typeface="Times New Roman"/>
              </a:rPr>
              <a:t>to </a:t>
            </a:r>
            <a:r>
              <a:rPr sz="3200" spc="15" dirty="0">
                <a:latin typeface="Times New Roman"/>
                <a:cs typeface="Times New Roman"/>
              </a:rPr>
              <a:t>monitor </a:t>
            </a:r>
            <a:r>
              <a:rPr sz="3200" spc="20" dirty="0">
                <a:latin typeface="Times New Roman"/>
                <a:cs typeface="Times New Roman"/>
              </a:rPr>
              <a:t>changes </a:t>
            </a:r>
            <a:r>
              <a:rPr sz="3200" spc="10" dirty="0">
                <a:latin typeface="Times New Roman"/>
                <a:cs typeface="Times New Roman"/>
              </a:rPr>
              <a:t>in </a:t>
            </a:r>
            <a:r>
              <a:rPr sz="3200" spc="15" dirty="0">
                <a:latin typeface="Times New Roman"/>
                <a:cs typeface="Times New Roman"/>
              </a:rPr>
              <a:t>health </a:t>
            </a:r>
            <a:r>
              <a:rPr sz="3200" spc="10" dirty="0">
                <a:latin typeface="Times New Roman"/>
                <a:cs typeface="Times New Roman"/>
              </a:rPr>
              <a:t>or </a:t>
            </a:r>
            <a:r>
              <a:rPr sz="3200" spc="20" dirty="0">
                <a:latin typeface="Times New Roman"/>
                <a:cs typeface="Times New Roman"/>
              </a:rPr>
              <a:t>nutritional</a:t>
            </a:r>
            <a:r>
              <a:rPr sz="3200" spc="229" dirty="0">
                <a:latin typeface="Times New Roman"/>
                <a:cs typeface="Times New Roman"/>
              </a:rPr>
              <a:t> </a:t>
            </a:r>
            <a:r>
              <a:rPr sz="3200" spc="15" dirty="0">
                <a:latin typeface="Times New Roman"/>
                <a:cs typeface="Times New Roman"/>
              </a:rPr>
              <a:t>status.</a:t>
            </a:r>
            <a:endParaRPr sz="32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algn="just" rtl="0">
              <a:lnSpc>
                <a:spcPct val="100000"/>
              </a:lnSpc>
            </a:pPr>
            <a:r>
              <a:rPr sz="3200" b="1" spc="150" dirty="0">
                <a:latin typeface="Times New Roman"/>
                <a:cs typeface="Times New Roman"/>
              </a:rPr>
              <a:t>Weight </a:t>
            </a:r>
            <a:r>
              <a:rPr sz="3200" b="1" spc="125" dirty="0">
                <a:latin typeface="Times New Roman"/>
                <a:cs typeface="Times New Roman"/>
              </a:rPr>
              <a:t>for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145" dirty="0">
                <a:latin typeface="Times New Roman"/>
                <a:cs typeface="Times New Roman"/>
              </a:rPr>
              <a:t>Length</a:t>
            </a:r>
            <a:endParaRPr sz="3200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43800"/>
              </a:lnSpc>
              <a:spcBef>
                <a:spcPts val="155"/>
              </a:spcBef>
            </a:pPr>
            <a:r>
              <a:rPr sz="3200" spc="20" dirty="0">
                <a:latin typeface="Times New Roman"/>
                <a:cs typeface="Times New Roman"/>
              </a:rPr>
              <a:t>Weight-for-Length </a:t>
            </a:r>
            <a:r>
              <a:rPr sz="3200" spc="15" dirty="0">
                <a:latin typeface="Times New Roman"/>
                <a:cs typeface="Times New Roman"/>
              </a:rPr>
              <a:t>(or stature) </a:t>
            </a:r>
            <a:r>
              <a:rPr sz="3200" spc="10" dirty="0">
                <a:latin typeface="Times New Roman"/>
                <a:cs typeface="Times New Roman"/>
              </a:rPr>
              <a:t>is not </a:t>
            </a:r>
            <a:r>
              <a:rPr sz="3200" spc="15" dirty="0">
                <a:latin typeface="Times New Roman"/>
                <a:cs typeface="Times New Roman"/>
              </a:rPr>
              <a:t>dependent </a:t>
            </a:r>
            <a:r>
              <a:rPr sz="3200" spc="10" dirty="0">
                <a:latin typeface="Times New Roman"/>
                <a:cs typeface="Times New Roman"/>
              </a:rPr>
              <a:t>on </a:t>
            </a:r>
            <a:r>
              <a:rPr sz="3200" dirty="0">
                <a:latin typeface="Times New Roman"/>
                <a:cs typeface="Times New Roman"/>
              </a:rPr>
              <a:t>age and assesses weight  status in infants and young </a:t>
            </a:r>
            <a:r>
              <a:rPr sz="3200" spc="-10" dirty="0">
                <a:latin typeface="Times New Roman"/>
                <a:cs typeface="Times New Roman"/>
              </a:rPr>
              <a:t>children. </a:t>
            </a:r>
            <a:r>
              <a:rPr sz="3200" spc="-5" dirty="0">
                <a:latin typeface="Times New Roman"/>
                <a:cs typeface="Times New Roman"/>
              </a:rPr>
              <a:t>A </a:t>
            </a:r>
            <a:r>
              <a:rPr sz="3200" spc="-10" dirty="0">
                <a:latin typeface="Times New Roman"/>
                <a:cs typeface="Times New Roman"/>
              </a:rPr>
              <a:t>child </a:t>
            </a:r>
            <a:r>
              <a:rPr sz="3200" spc="-15" dirty="0">
                <a:latin typeface="Times New Roman"/>
                <a:cs typeface="Times New Roman"/>
              </a:rPr>
              <a:t>whose weight-for-Length </a:t>
            </a:r>
            <a:r>
              <a:rPr sz="3200" spc="57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exceeds </a:t>
            </a:r>
            <a:r>
              <a:rPr sz="3200" spc="-10" dirty="0">
                <a:latin typeface="Times New Roman"/>
                <a:cs typeface="Times New Roman"/>
              </a:rPr>
              <a:t>the 95th percentile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spc="-10" dirty="0">
                <a:latin typeface="Times New Roman"/>
                <a:cs typeface="Times New Roman"/>
              </a:rPr>
              <a:t>considered overweight. </a:t>
            </a:r>
            <a:r>
              <a:rPr sz="3200" spc="-15" dirty="0">
                <a:latin typeface="Times New Roman"/>
                <a:cs typeface="Times New Roman"/>
              </a:rPr>
              <a:t>Similarly, </a:t>
            </a:r>
            <a:r>
              <a:rPr sz="3200" dirty="0">
                <a:latin typeface="Times New Roman"/>
                <a:cs typeface="Times New Roman"/>
              </a:rPr>
              <a:t>a child  </a:t>
            </a:r>
            <a:r>
              <a:rPr sz="3200" spc="-5" dirty="0">
                <a:latin typeface="Times New Roman"/>
                <a:cs typeface="Times New Roman"/>
              </a:rPr>
              <a:t>whose </a:t>
            </a:r>
            <a:r>
              <a:rPr sz="3200" dirty="0">
                <a:latin typeface="Times New Roman"/>
                <a:cs typeface="Times New Roman"/>
              </a:rPr>
              <a:t>weight-for length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less than the 5th </a:t>
            </a:r>
            <a:r>
              <a:rPr sz="3200" spc="5" dirty="0">
                <a:latin typeface="Times New Roman"/>
                <a:cs typeface="Times New Roman"/>
              </a:rPr>
              <a:t>percentile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considered  underweight.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99591" y="506983"/>
            <a:ext cx="9448800" cy="7592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 rtl="0">
              <a:lnSpc>
                <a:spcPct val="100000"/>
              </a:lnSpc>
              <a:spcBef>
                <a:spcPts val="100"/>
              </a:spcBef>
            </a:pPr>
            <a:r>
              <a:rPr sz="3200" b="1" spc="75" dirty="0">
                <a:latin typeface="Times New Roman"/>
                <a:cs typeface="Times New Roman"/>
              </a:rPr>
              <a:t>Head</a:t>
            </a:r>
            <a:r>
              <a:rPr sz="3200" b="1" spc="200" dirty="0">
                <a:latin typeface="Times New Roman"/>
                <a:cs typeface="Times New Roman"/>
              </a:rPr>
              <a:t> </a:t>
            </a:r>
            <a:r>
              <a:rPr sz="3200" b="1" spc="100" dirty="0">
                <a:latin typeface="Times New Roman"/>
                <a:cs typeface="Times New Roman"/>
              </a:rPr>
              <a:t>Circumference-for-Age</a:t>
            </a:r>
            <a:endParaRPr sz="3200" dirty="0">
              <a:latin typeface="Times New Roman"/>
              <a:cs typeface="Times New Roman"/>
            </a:endParaRPr>
          </a:p>
          <a:p>
            <a:pPr marL="12700" marR="5080" indent="89535" algn="just" rtl="0">
              <a:lnSpc>
                <a:spcPct val="143700"/>
              </a:lnSpc>
              <a:spcBef>
                <a:spcPts val="580"/>
              </a:spcBef>
            </a:pPr>
            <a:r>
              <a:rPr sz="3200" spc="-15" dirty="0">
                <a:latin typeface="Times New Roman"/>
                <a:cs typeface="Times New Roman"/>
              </a:rPr>
              <a:t>Head circumference-for-age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10" dirty="0">
                <a:latin typeface="Times New Roman"/>
                <a:cs typeface="Times New Roman"/>
              </a:rPr>
              <a:t>critical </a:t>
            </a:r>
            <a:r>
              <a:rPr sz="3200" spc="-15" dirty="0">
                <a:latin typeface="Times New Roman"/>
                <a:cs typeface="Times New Roman"/>
              </a:rPr>
              <a:t>measure for </a:t>
            </a:r>
            <a:r>
              <a:rPr sz="3200" dirty="0">
                <a:latin typeface="Times New Roman"/>
                <a:cs typeface="Times New Roman"/>
              </a:rPr>
              <a:t>infants younger than 36  </a:t>
            </a:r>
            <a:r>
              <a:rPr sz="3200" spc="-5" dirty="0">
                <a:latin typeface="Times New Roman"/>
                <a:cs typeface="Times New Roman"/>
              </a:rPr>
              <a:t>months; </a:t>
            </a:r>
            <a:r>
              <a:rPr sz="3200" dirty="0">
                <a:latin typeface="Times New Roman"/>
                <a:cs typeface="Times New Roman"/>
              </a:rPr>
              <a:t>it reflects brain size and </a:t>
            </a:r>
            <a:r>
              <a:rPr sz="3200" spc="-10" dirty="0">
                <a:latin typeface="Times New Roman"/>
                <a:cs typeface="Times New Roman"/>
              </a:rPr>
              <a:t>may </a:t>
            </a:r>
            <a:r>
              <a:rPr sz="3200" dirty="0">
                <a:latin typeface="Times New Roman"/>
                <a:cs typeface="Times New Roman"/>
              </a:rPr>
              <a:t>identify hydrocephalus or  </a:t>
            </a:r>
            <a:r>
              <a:rPr sz="3200" spc="-5" dirty="0">
                <a:latin typeface="Times New Roman"/>
                <a:cs typeface="Times New Roman"/>
              </a:rPr>
              <a:t>microcephaly </a:t>
            </a:r>
            <a:r>
              <a:rPr sz="3200" dirty="0">
                <a:latin typeface="Times New Roman"/>
                <a:cs typeface="Times New Roman"/>
              </a:rPr>
              <a:t>(i.e., </a:t>
            </a:r>
            <a:r>
              <a:rPr sz="3200" spc="5" dirty="0">
                <a:latin typeface="Times New Roman"/>
                <a:cs typeface="Times New Roman"/>
              </a:rPr>
              <a:t>which indicates the need </a:t>
            </a:r>
            <a:r>
              <a:rPr sz="3200" dirty="0">
                <a:latin typeface="Times New Roman"/>
                <a:cs typeface="Times New Roman"/>
              </a:rPr>
              <a:t>for </a:t>
            </a:r>
            <a:r>
              <a:rPr sz="3200" spc="5" dirty="0">
                <a:latin typeface="Times New Roman"/>
                <a:cs typeface="Times New Roman"/>
              </a:rPr>
              <a:t>neurologic evaluation).  </a:t>
            </a:r>
            <a:r>
              <a:rPr sz="3200" spc="-5" dirty="0">
                <a:latin typeface="Times New Roman"/>
                <a:cs typeface="Times New Roman"/>
              </a:rPr>
              <a:t>Developmental problems </a:t>
            </a:r>
            <a:r>
              <a:rPr sz="3200" dirty="0">
                <a:latin typeface="Times New Roman"/>
                <a:cs typeface="Times New Roman"/>
              </a:rPr>
              <a:t>are a concern for those with </a:t>
            </a:r>
            <a:r>
              <a:rPr sz="3200" spc="5" dirty="0">
                <a:latin typeface="Times New Roman"/>
                <a:cs typeface="Times New Roman"/>
              </a:rPr>
              <a:t>head circumference  indices that are less than the 5th </a:t>
            </a:r>
            <a:r>
              <a:rPr sz="3200" spc="-10" dirty="0">
                <a:latin typeface="Times New Roman"/>
                <a:cs typeface="Times New Roman"/>
              </a:rPr>
              <a:t>percentile or </a:t>
            </a:r>
            <a:r>
              <a:rPr sz="3200" spc="-15" dirty="0">
                <a:latin typeface="Times New Roman"/>
                <a:cs typeface="Times New Roman"/>
              </a:rPr>
              <a:t>more </a:t>
            </a:r>
            <a:r>
              <a:rPr sz="3200" spc="-10" dirty="0">
                <a:latin typeface="Times New Roman"/>
                <a:cs typeface="Times New Roman"/>
              </a:rPr>
              <a:t>than the 90th percentiles  Serial data </a:t>
            </a:r>
            <a:r>
              <a:rPr sz="3200" spc="-15" dirty="0">
                <a:latin typeface="Times New Roman"/>
                <a:cs typeface="Times New Roman"/>
              </a:rPr>
              <a:t>for anthropometric </a:t>
            </a:r>
            <a:r>
              <a:rPr sz="3200" spc="-10" dirty="0">
                <a:latin typeface="Times New Roman"/>
                <a:cs typeface="Times New Roman"/>
              </a:rPr>
              <a:t>indices </a:t>
            </a:r>
            <a:r>
              <a:rPr sz="3200" spc="-5" dirty="0">
                <a:latin typeface="Times New Roman"/>
                <a:cs typeface="Times New Roman"/>
              </a:rPr>
              <a:t>arc </a:t>
            </a:r>
            <a:r>
              <a:rPr sz="3200" spc="-10" dirty="0">
                <a:latin typeface="Times New Roman"/>
                <a:cs typeface="Times New Roman"/>
              </a:rPr>
              <a:t>particularly </a:t>
            </a:r>
            <a:r>
              <a:rPr sz="3200" spc="-15" dirty="0">
                <a:latin typeface="Times New Roman"/>
                <a:cs typeface="Times New Roman"/>
              </a:rPr>
              <a:t>useful </a:t>
            </a:r>
            <a:r>
              <a:rPr sz="3200" dirty="0">
                <a:latin typeface="Times New Roman"/>
                <a:cs typeface="Times New Roman"/>
              </a:rPr>
              <a:t>in </a:t>
            </a:r>
            <a:r>
              <a:rPr sz="3200" spc="-10" dirty="0">
                <a:latin typeface="Times New Roman"/>
                <a:cs typeface="Times New Roman"/>
              </a:rPr>
              <a:t>assessing  growth and </a:t>
            </a:r>
            <a:r>
              <a:rPr sz="3200" spc="5" dirty="0">
                <a:latin typeface="Times New Roman"/>
                <a:cs typeface="Times New Roman"/>
              </a:rPr>
              <a:t>development in children with special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conditions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86231" y="349757"/>
            <a:ext cx="9662795" cy="8966301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 algn="just" rtl="0">
              <a:lnSpc>
                <a:spcPct val="100000"/>
              </a:lnSpc>
              <a:spcBef>
                <a:spcPts val="1335"/>
              </a:spcBef>
            </a:pPr>
            <a:r>
              <a:rPr sz="3200" b="1" spc="-5" dirty="0">
                <a:latin typeface="Times New Roman"/>
                <a:cs typeface="Times New Roman"/>
              </a:rPr>
              <a:t>Assessment </a:t>
            </a:r>
            <a:r>
              <a:rPr sz="3200" b="1" dirty="0">
                <a:latin typeface="Times New Roman"/>
                <a:cs typeface="Times New Roman"/>
              </a:rPr>
              <a:t>of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Growth:</a:t>
            </a:r>
            <a:endParaRPr sz="3200" dirty="0">
              <a:latin typeface="Times New Roman"/>
              <a:cs typeface="Times New Roman"/>
            </a:endParaRPr>
          </a:p>
          <a:p>
            <a:pPr marL="226060" indent="275590" algn="just" rtl="0">
              <a:lnSpc>
                <a:spcPct val="100000"/>
              </a:lnSpc>
              <a:spcBef>
                <a:spcPts val="1240"/>
              </a:spcBef>
            </a:pPr>
            <a:r>
              <a:rPr sz="3200" dirty="0">
                <a:latin typeface="Times New Roman"/>
                <a:cs typeface="Times New Roman"/>
              </a:rPr>
              <a:t>By </a:t>
            </a:r>
            <a:r>
              <a:rPr sz="3200" spc="-5" dirty="0">
                <a:latin typeface="Times New Roman"/>
                <a:cs typeface="Times New Roman"/>
              </a:rPr>
              <a:t>measuring </a:t>
            </a:r>
            <a:r>
              <a:rPr sz="3200" dirty="0">
                <a:latin typeface="Times New Roman"/>
                <a:cs typeface="Times New Roman"/>
              </a:rPr>
              <a:t>certain aspects of growth and </a:t>
            </a:r>
            <a:r>
              <a:rPr sz="3200" spc="-5" dirty="0">
                <a:latin typeface="Times New Roman"/>
                <a:cs typeface="Times New Roman"/>
              </a:rPr>
              <a:t>comparing </a:t>
            </a:r>
            <a:r>
              <a:rPr sz="3200" dirty="0">
                <a:latin typeface="Times New Roman"/>
                <a:cs typeface="Times New Roman"/>
              </a:rPr>
              <a:t>them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</a:p>
          <a:p>
            <a:pPr marL="226060" marR="5080" algn="just" rtl="0">
              <a:lnSpc>
                <a:spcPct val="143600"/>
              </a:lnSpc>
              <a:spcBef>
                <a:spcPts val="5"/>
              </a:spcBef>
            </a:pPr>
            <a:r>
              <a:rPr sz="3200" dirty="0">
                <a:latin typeface="Times New Roman"/>
                <a:cs typeface="Times New Roman"/>
              </a:rPr>
              <a:t>anthropometric charts. These anthropometric charts are </a:t>
            </a:r>
            <a:r>
              <a:rPr sz="3200" spc="-5" dirty="0">
                <a:latin typeface="Times New Roman"/>
                <a:cs typeface="Times New Roman"/>
              </a:rPr>
              <a:t>made </a:t>
            </a:r>
            <a:r>
              <a:rPr sz="3200" dirty="0">
                <a:latin typeface="Times New Roman"/>
                <a:cs typeface="Times New Roman"/>
              </a:rPr>
              <a:t>by plotting the  percentiles of growth parameters for general population. </a:t>
            </a:r>
            <a:r>
              <a:rPr sz="3200" spc="-5" dirty="0">
                <a:latin typeface="Times New Roman"/>
                <a:cs typeface="Times New Roman"/>
              </a:rPr>
              <a:t>A </a:t>
            </a:r>
            <a:r>
              <a:rPr sz="3200" dirty="0">
                <a:latin typeface="Times New Roman"/>
                <a:cs typeface="Times New Roman"/>
              </a:rPr>
              <a:t>curve should be  plotted and followed up for each baby, </a:t>
            </a:r>
            <a:r>
              <a:rPr sz="3200" spc="-5" dirty="0">
                <a:latin typeface="Times New Roman"/>
                <a:cs typeface="Times New Roman"/>
              </a:rPr>
              <a:t>for </a:t>
            </a:r>
            <a:r>
              <a:rPr sz="3200" spc="-10" dirty="0">
                <a:latin typeface="Times New Roman"/>
                <a:cs typeface="Times New Roman"/>
              </a:rPr>
              <a:t>Wt, </a:t>
            </a:r>
            <a:r>
              <a:rPr sz="3200" spc="-5" dirty="0">
                <a:latin typeface="Times New Roman"/>
                <a:cs typeface="Times New Roman"/>
              </a:rPr>
              <a:t>Ht,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etc.</a:t>
            </a:r>
          </a:p>
          <a:p>
            <a:pPr marL="226060" marR="11430" indent="275590" algn="just" rtl="0">
              <a:lnSpc>
                <a:spcPct val="143700"/>
              </a:lnSpc>
              <a:spcBef>
                <a:spcPts val="600"/>
              </a:spcBef>
            </a:pPr>
            <a:r>
              <a:rPr sz="3200" spc="-5" dirty="0">
                <a:latin typeface="Times New Roman"/>
                <a:cs typeface="Times New Roman"/>
              </a:rPr>
              <a:t>These </a:t>
            </a:r>
            <a:r>
              <a:rPr sz="3200" dirty="0">
                <a:latin typeface="Times New Roman"/>
                <a:cs typeface="Times New Roman"/>
              </a:rPr>
              <a:t>curves are called </a:t>
            </a:r>
            <a:r>
              <a:rPr sz="3200" spc="-5" dirty="0">
                <a:latin typeface="Times New Roman"/>
                <a:cs typeface="Times New Roman"/>
              </a:rPr>
              <a:t>growth </a:t>
            </a:r>
            <a:r>
              <a:rPr sz="3200" dirty="0">
                <a:latin typeface="Times New Roman"/>
                <a:cs typeface="Times New Roman"/>
              </a:rPr>
              <a:t>curves. </a:t>
            </a:r>
            <a:r>
              <a:rPr sz="3200" spc="-5" dirty="0">
                <a:latin typeface="Times New Roman"/>
                <a:cs typeface="Times New Roman"/>
              </a:rPr>
              <a:t>Follow up of </a:t>
            </a:r>
            <a:r>
              <a:rPr sz="3200" dirty="0">
                <a:latin typeface="Times New Roman"/>
                <a:cs typeface="Times New Roman"/>
              </a:rPr>
              <a:t>these curves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an  early and easy predictor </a:t>
            </a:r>
            <a:r>
              <a:rPr sz="3200" spc="-5" dirty="0">
                <a:latin typeface="Times New Roman"/>
                <a:cs typeface="Times New Roman"/>
              </a:rPr>
              <a:t>for </a:t>
            </a:r>
            <a:r>
              <a:rPr sz="3200" dirty="0">
                <a:latin typeface="Times New Roman"/>
                <a:cs typeface="Times New Roman"/>
              </a:rPr>
              <a:t>any deviation from </a:t>
            </a:r>
            <a:r>
              <a:rPr sz="3200" spc="-5" dirty="0">
                <a:latin typeface="Times New Roman"/>
                <a:cs typeface="Times New Roman"/>
              </a:rPr>
              <a:t>normal </a:t>
            </a:r>
            <a:r>
              <a:rPr sz="3200" dirty="0">
                <a:latin typeface="Times New Roman"/>
                <a:cs typeface="Times New Roman"/>
              </a:rPr>
              <a:t>growth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patterns.</a:t>
            </a:r>
          </a:p>
          <a:p>
            <a:pPr marL="226060" marR="6985" algn="just" rtl="0">
              <a:lnSpc>
                <a:spcPct val="143700"/>
              </a:lnSpc>
              <a:spcBef>
                <a:spcPts val="605"/>
              </a:spcBef>
            </a:pPr>
            <a:r>
              <a:rPr sz="3200" b="1" dirty="0">
                <a:latin typeface="Times New Roman"/>
                <a:cs typeface="Times New Roman"/>
              </a:rPr>
              <a:t>Weight</a:t>
            </a:r>
            <a:r>
              <a:rPr sz="3200" dirty="0">
                <a:latin typeface="Times New Roman"/>
                <a:cs typeface="Times New Roman"/>
              </a:rPr>
              <a:t>, </a:t>
            </a:r>
            <a:r>
              <a:rPr sz="3200" b="1" dirty="0">
                <a:latin typeface="Times New Roman"/>
                <a:cs typeface="Times New Roman"/>
              </a:rPr>
              <a:t>height</a:t>
            </a:r>
            <a:r>
              <a:rPr sz="3200" dirty="0">
                <a:latin typeface="Times New Roman"/>
                <a:cs typeface="Times New Roman"/>
              </a:rPr>
              <a:t>, and </a:t>
            </a:r>
            <a:r>
              <a:rPr sz="3200" b="1" spc="-5" dirty="0">
                <a:latin typeface="Times New Roman"/>
                <a:cs typeface="Times New Roman"/>
              </a:rPr>
              <a:t>head </a:t>
            </a:r>
            <a:r>
              <a:rPr sz="3200" b="1" dirty="0">
                <a:latin typeface="Times New Roman"/>
                <a:cs typeface="Times New Roman"/>
              </a:rPr>
              <a:t>circumference </a:t>
            </a:r>
            <a:r>
              <a:rPr sz="3200" dirty="0">
                <a:latin typeface="Times New Roman"/>
                <a:cs typeface="Times New Roman"/>
              </a:rPr>
              <a:t>are </a:t>
            </a:r>
            <a:r>
              <a:rPr sz="3200" spc="-5" dirty="0">
                <a:latin typeface="Times New Roman"/>
                <a:cs typeface="Times New Roman"/>
              </a:rPr>
              <a:t>parameters </a:t>
            </a:r>
            <a:r>
              <a:rPr sz="3200" dirty="0">
                <a:latin typeface="Times New Roman"/>
                <a:cs typeface="Times New Roman"/>
              </a:rPr>
              <a:t>that are used to  </a:t>
            </a:r>
            <a:r>
              <a:rPr sz="3200" spc="-5" dirty="0">
                <a:latin typeface="Times New Roman"/>
                <a:cs typeface="Times New Roman"/>
              </a:rPr>
              <a:t>monitor </a:t>
            </a:r>
            <a:r>
              <a:rPr sz="3200" dirty="0">
                <a:latin typeface="Times New Roman"/>
                <a:cs typeface="Times New Roman"/>
              </a:rPr>
              <a:t>growth. They should be measured at regular intervals during  childhood.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86231" y="343661"/>
            <a:ext cx="9662795" cy="7130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5080" indent="-213360" algn="just" rtl="0">
              <a:lnSpc>
                <a:spcPct val="143700"/>
              </a:lnSpc>
              <a:spcBef>
                <a:spcPts val="100"/>
              </a:spcBef>
              <a:tabLst>
                <a:tab pos="1130935" algn="l"/>
              </a:tabLst>
            </a:pPr>
            <a:r>
              <a:rPr sz="3200" dirty="0">
                <a:latin typeface="Times New Roman"/>
                <a:cs typeface="Times New Roman"/>
              </a:rPr>
              <a:t>(I)	</a:t>
            </a:r>
            <a:r>
              <a:rPr sz="3200" b="1" spc="-5" dirty="0">
                <a:latin typeface="Times New Roman"/>
                <a:cs typeface="Times New Roman"/>
              </a:rPr>
              <a:t>The weight </a:t>
            </a:r>
            <a:r>
              <a:rPr sz="3200" dirty="0">
                <a:latin typeface="Times New Roman"/>
                <a:cs typeface="Times New Roman"/>
              </a:rPr>
              <a:t>there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5 - 10% </a:t>
            </a:r>
            <a:r>
              <a:rPr sz="3200" spc="-5" dirty="0">
                <a:latin typeface="Times New Roman"/>
                <a:cs typeface="Times New Roman"/>
              </a:rPr>
              <a:t>loss </a:t>
            </a:r>
            <a:r>
              <a:rPr sz="3200" dirty="0">
                <a:latin typeface="Times New Roman"/>
                <a:cs typeface="Times New Roman"/>
              </a:rPr>
              <a:t>of body weight in the </a:t>
            </a:r>
            <a:r>
              <a:rPr sz="3200" spc="-5" dirty="0">
                <a:latin typeface="Times New Roman"/>
                <a:cs typeface="Times New Roman"/>
              </a:rPr>
              <a:t>first </a:t>
            </a:r>
            <a:r>
              <a:rPr sz="3200" spc="10" dirty="0">
                <a:latin typeface="Times New Roman"/>
                <a:cs typeface="Times New Roman"/>
              </a:rPr>
              <a:t>3-4 </a:t>
            </a:r>
            <a:r>
              <a:rPr sz="3200" dirty="0">
                <a:latin typeface="Times New Roman"/>
                <a:cs typeface="Times New Roman"/>
              </a:rPr>
              <a:t>days,  regained back by 10 days age. The weight of the average term newborn </a:t>
            </a:r>
            <a:r>
              <a:rPr sz="3200" spc="-5" dirty="0">
                <a:latin typeface="Times New Roman"/>
                <a:cs typeface="Times New Roman"/>
              </a:rPr>
              <a:t>is  </a:t>
            </a:r>
            <a:r>
              <a:rPr sz="3200" dirty="0">
                <a:latin typeface="Times New Roman"/>
                <a:cs typeface="Times New Roman"/>
              </a:rPr>
              <a:t>approximately 7 to 8 pounds, (3.2-3.6 kg). Male infants are usually slightly  heavier than </a:t>
            </a:r>
            <a:r>
              <a:rPr sz="3200" spc="-5" dirty="0">
                <a:latin typeface="Times New Roman"/>
                <a:cs typeface="Times New Roman"/>
              </a:rPr>
              <a:t>female </a:t>
            </a:r>
            <a:r>
              <a:rPr sz="3200" dirty="0">
                <a:latin typeface="Times New Roman"/>
                <a:cs typeface="Times New Roman"/>
              </a:rPr>
              <a:t>infants. Usually, the </a:t>
            </a:r>
            <a:r>
              <a:rPr sz="3200" spc="10" dirty="0">
                <a:latin typeface="Times New Roman"/>
                <a:cs typeface="Times New Roman"/>
              </a:rPr>
              <a:t>birth </a:t>
            </a:r>
            <a:r>
              <a:rPr sz="3200" dirty="0">
                <a:latin typeface="Times New Roman"/>
                <a:cs typeface="Times New Roman"/>
              </a:rPr>
              <a:t>weight </a:t>
            </a:r>
            <a:r>
              <a:rPr sz="3200" spc="-5" dirty="0">
                <a:latin typeface="Times New Roman"/>
                <a:cs typeface="Times New Roman"/>
              </a:rPr>
              <a:t>doubles </a:t>
            </a:r>
            <a:r>
              <a:rPr sz="3200" dirty="0">
                <a:latin typeface="Times New Roman"/>
                <a:cs typeface="Times New Roman"/>
              </a:rPr>
              <a:t>by 6 </a:t>
            </a:r>
            <a:r>
              <a:rPr sz="3200" spc="-5" dirty="0">
                <a:latin typeface="Times New Roman"/>
                <a:cs typeface="Times New Roman"/>
              </a:rPr>
              <a:t>months  </a:t>
            </a:r>
            <a:r>
              <a:rPr sz="3200" dirty="0">
                <a:latin typeface="Times New Roman"/>
                <a:cs typeface="Times New Roman"/>
              </a:rPr>
              <a:t>of age and triples by 1 year of age. Between 2 and 3 years of age, the weight  quadruples. </a:t>
            </a:r>
            <a:r>
              <a:rPr sz="3200" spc="-5" dirty="0">
                <a:latin typeface="Times New Roman"/>
                <a:cs typeface="Times New Roman"/>
              </a:rPr>
              <a:t>Slow, </a:t>
            </a:r>
            <a:r>
              <a:rPr sz="3200" dirty="0">
                <a:latin typeface="Times New Roman"/>
                <a:cs typeface="Times New Roman"/>
              </a:rPr>
              <a:t>steady weight gain during childhood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followed by a  growth </a:t>
            </a:r>
            <a:r>
              <a:rPr sz="3200" spc="-5" dirty="0">
                <a:latin typeface="Times New Roman"/>
                <a:cs typeface="Times New Roman"/>
              </a:rPr>
              <a:t>spurt </a:t>
            </a:r>
            <a:r>
              <a:rPr sz="3200" dirty="0">
                <a:latin typeface="Times New Roman"/>
                <a:cs typeface="Times New Roman"/>
              </a:rPr>
              <a:t>during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adolescence.</a:t>
            </a:r>
          </a:p>
          <a:p>
            <a:pPr marL="503555" algn="just" rtl="0">
              <a:lnSpc>
                <a:spcPct val="100000"/>
              </a:lnSpc>
              <a:spcBef>
                <a:spcPts val="1864"/>
              </a:spcBef>
            </a:pPr>
            <a:r>
              <a:rPr sz="3200" spc="-5" dirty="0">
                <a:latin typeface="Times New Roman"/>
                <a:cs typeface="Times New Roman"/>
              </a:rPr>
              <a:t>Weight </a:t>
            </a:r>
            <a:r>
              <a:rPr sz="3200" dirty="0">
                <a:latin typeface="Times New Roman"/>
                <a:cs typeface="Times New Roman"/>
              </a:rPr>
              <a:t>= </a:t>
            </a:r>
            <a:r>
              <a:rPr sz="3200" spc="-5" dirty="0">
                <a:latin typeface="Times New Roman"/>
                <a:cs typeface="Times New Roman"/>
              </a:rPr>
              <a:t>Age </a:t>
            </a:r>
            <a:r>
              <a:rPr sz="3200" dirty="0">
                <a:latin typeface="Times New Roman"/>
                <a:cs typeface="Times New Roman"/>
              </a:rPr>
              <a:t>in years x 2 + 8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(kg).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28319" y="1046733"/>
            <a:ext cx="9720580" cy="64211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 marR="5080" indent="-271780" algn="just" rtl="0">
              <a:lnSpc>
                <a:spcPct val="143800"/>
              </a:lnSpc>
              <a:spcBef>
                <a:spcPts val="95"/>
              </a:spcBef>
            </a:pPr>
            <a:r>
              <a:rPr sz="3200" dirty="0">
                <a:latin typeface="Times New Roman"/>
                <a:cs typeface="Times New Roman"/>
              </a:rPr>
              <a:t>(II) The average newborn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approximately 20 inches (50 </a:t>
            </a:r>
            <a:r>
              <a:rPr sz="3200" spc="-10" dirty="0">
                <a:latin typeface="Times New Roman"/>
                <a:cs typeface="Times New Roman"/>
              </a:rPr>
              <a:t>cm) </a:t>
            </a:r>
            <a:r>
              <a:rPr sz="3200" b="1" dirty="0">
                <a:latin typeface="Times New Roman"/>
                <a:cs typeface="Times New Roman"/>
              </a:rPr>
              <a:t>long, </a:t>
            </a:r>
            <a:r>
              <a:rPr sz="3200" dirty="0">
                <a:latin typeface="Times New Roman"/>
                <a:cs typeface="Times New Roman"/>
              </a:rPr>
              <a:t>with  an average increase of </a:t>
            </a:r>
            <a:r>
              <a:rPr sz="3200" spc="-5" dirty="0">
                <a:latin typeface="Times New Roman"/>
                <a:cs typeface="Times New Roman"/>
              </a:rPr>
              <a:t>approximately1 </a:t>
            </a:r>
            <a:r>
              <a:rPr sz="3200" dirty="0">
                <a:latin typeface="Times New Roman"/>
                <a:cs typeface="Times New Roman"/>
              </a:rPr>
              <a:t>inch (2.5 </a:t>
            </a:r>
            <a:r>
              <a:rPr sz="3200" spc="-10" dirty="0">
                <a:latin typeface="Times New Roman"/>
                <a:cs typeface="Times New Roman"/>
              </a:rPr>
              <a:t>cm) </a:t>
            </a:r>
            <a:r>
              <a:rPr sz="3200" dirty="0">
                <a:latin typeface="Times New Roman"/>
                <a:cs typeface="Times New Roman"/>
              </a:rPr>
              <a:t>per </a:t>
            </a:r>
            <a:r>
              <a:rPr sz="3200" spc="-5" dirty="0">
                <a:latin typeface="Times New Roman"/>
                <a:cs typeface="Times New Roman"/>
              </a:rPr>
              <a:t>month </a:t>
            </a:r>
            <a:r>
              <a:rPr sz="3200" dirty="0">
                <a:latin typeface="Times New Roman"/>
                <a:cs typeface="Times New Roman"/>
              </a:rPr>
              <a:t>for the </a:t>
            </a:r>
            <a:r>
              <a:rPr sz="3200" spc="-5" dirty="0">
                <a:latin typeface="Times New Roman"/>
                <a:cs typeface="Times New Roman"/>
              </a:rPr>
              <a:t>first </a:t>
            </a:r>
            <a:r>
              <a:rPr sz="3200" dirty="0">
                <a:latin typeface="Times New Roman"/>
                <a:cs typeface="Times New Roman"/>
              </a:rPr>
              <a:t>6  </a:t>
            </a:r>
            <a:r>
              <a:rPr sz="3200" spc="-5" dirty="0">
                <a:latin typeface="Times New Roman"/>
                <a:cs typeface="Times New Roman"/>
              </a:rPr>
              <a:t>months, </a:t>
            </a:r>
            <a:r>
              <a:rPr sz="3200" dirty="0">
                <a:latin typeface="Times New Roman"/>
                <a:cs typeface="Times New Roman"/>
              </a:rPr>
              <a:t>followed by an increase of approximately ½ inch per </a:t>
            </a:r>
            <a:r>
              <a:rPr sz="3200" spc="-5" dirty="0">
                <a:latin typeface="Times New Roman"/>
                <a:cs typeface="Times New Roman"/>
              </a:rPr>
              <a:t>month </a:t>
            </a:r>
            <a:r>
              <a:rPr sz="3200" dirty="0">
                <a:latin typeface="Times New Roman"/>
                <a:cs typeface="Times New Roman"/>
              </a:rPr>
              <a:t>for the  </a:t>
            </a:r>
            <a:r>
              <a:rPr sz="3200" spc="-5" dirty="0">
                <a:latin typeface="Times New Roman"/>
                <a:cs typeface="Times New Roman"/>
              </a:rPr>
              <a:t>remainder </a:t>
            </a:r>
            <a:r>
              <a:rPr sz="3200" dirty="0">
                <a:latin typeface="Times New Roman"/>
                <a:cs typeface="Times New Roman"/>
              </a:rPr>
              <a:t>of the </a:t>
            </a:r>
            <a:r>
              <a:rPr sz="3200" spc="-5" dirty="0">
                <a:latin typeface="Times New Roman"/>
                <a:cs typeface="Times New Roman"/>
              </a:rPr>
              <a:t>first </a:t>
            </a:r>
            <a:r>
              <a:rPr sz="3200" dirty="0">
                <a:latin typeface="Times New Roman"/>
                <a:cs typeface="Times New Roman"/>
              </a:rPr>
              <a:t>year. The child </a:t>
            </a:r>
            <a:r>
              <a:rPr sz="3200" spc="5" dirty="0">
                <a:latin typeface="Times New Roman"/>
                <a:cs typeface="Times New Roman"/>
              </a:rPr>
              <a:t>gains </a:t>
            </a:r>
            <a:r>
              <a:rPr sz="3200" dirty="0">
                <a:latin typeface="Times New Roman"/>
                <a:cs typeface="Times New Roman"/>
              </a:rPr>
              <a:t>3 inches per year from age 1  through 7 years, then 2 inches (5 </a:t>
            </a:r>
            <a:r>
              <a:rPr sz="3200" spc="-10" dirty="0">
                <a:latin typeface="Times New Roman"/>
                <a:cs typeface="Times New Roman"/>
              </a:rPr>
              <a:t>cm) </a:t>
            </a:r>
            <a:r>
              <a:rPr sz="3200" dirty="0">
                <a:latin typeface="Times New Roman"/>
                <a:cs typeface="Times New Roman"/>
              </a:rPr>
              <a:t>per year from age 8 through 15 years.  </a:t>
            </a:r>
            <a:r>
              <a:rPr sz="3200" spc="-5" dirty="0">
                <a:latin typeface="Times New Roman"/>
                <a:cs typeface="Times New Roman"/>
              </a:rPr>
              <a:t>Boys </a:t>
            </a:r>
            <a:r>
              <a:rPr sz="3200" dirty="0">
                <a:latin typeface="Times New Roman"/>
                <a:cs typeface="Times New Roman"/>
              </a:rPr>
              <a:t>generally </a:t>
            </a:r>
            <a:r>
              <a:rPr sz="3200" spc="-5" dirty="0">
                <a:latin typeface="Times New Roman"/>
                <a:cs typeface="Times New Roman"/>
              </a:rPr>
              <a:t>add </a:t>
            </a:r>
            <a:r>
              <a:rPr sz="3200" spc="-10" dirty="0">
                <a:latin typeface="Times New Roman"/>
                <a:cs typeface="Times New Roman"/>
              </a:rPr>
              <a:t>more </a:t>
            </a:r>
            <a:r>
              <a:rPr sz="3200" b="1" spc="-5" dirty="0">
                <a:latin typeface="Times New Roman"/>
                <a:cs typeface="Times New Roman"/>
              </a:rPr>
              <a:t>height </a:t>
            </a:r>
            <a:r>
              <a:rPr sz="3200" dirty="0">
                <a:latin typeface="Times New Roman"/>
                <a:cs typeface="Times New Roman"/>
              </a:rPr>
              <a:t>during adolescence than do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girls.</a:t>
            </a:r>
          </a:p>
          <a:p>
            <a:pPr marL="561340" algn="just" rtl="0">
              <a:lnSpc>
                <a:spcPct val="100000"/>
              </a:lnSpc>
              <a:spcBef>
                <a:spcPts val="1864"/>
              </a:spcBef>
            </a:pPr>
            <a:r>
              <a:rPr sz="3200" spc="-5" dirty="0">
                <a:latin typeface="Times New Roman"/>
                <a:cs typeface="Times New Roman"/>
              </a:rPr>
              <a:t>Height = Age in </a:t>
            </a:r>
            <a:r>
              <a:rPr sz="3200" dirty="0">
                <a:latin typeface="Times New Roman"/>
                <a:cs typeface="Times New Roman"/>
              </a:rPr>
              <a:t>years x 5 + 80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(cm).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918" y="506983"/>
            <a:ext cx="9314181" cy="58067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l" rtl="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Out lines</a:t>
            </a:r>
            <a:endParaRPr sz="2400" dirty="0">
              <a:latin typeface="Times New Roman"/>
              <a:cs typeface="Times New Roman"/>
            </a:endParaRPr>
          </a:p>
          <a:p>
            <a:pPr marL="698500" indent="-686435" algn="l" rtl="0">
              <a:lnSpc>
                <a:spcPct val="100000"/>
              </a:lnSpc>
              <a:spcBef>
                <a:spcPts val="1835"/>
              </a:spcBef>
              <a:buFont typeface="Wingdings"/>
              <a:buChar char=""/>
              <a:tabLst>
                <a:tab pos="698500" algn="l"/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Definition</a:t>
            </a:r>
          </a:p>
          <a:p>
            <a:pPr marL="698500" indent="-686435" algn="l" rtl="0">
              <a:lnSpc>
                <a:spcPct val="100000"/>
              </a:lnSpc>
              <a:spcBef>
                <a:spcPts val="1260"/>
              </a:spcBef>
              <a:buFont typeface="Wingdings"/>
              <a:buChar char=""/>
              <a:tabLst>
                <a:tab pos="698500" algn="l"/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Types 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growth</a:t>
            </a:r>
          </a:p>
          <a:p>
            <a:pPr marL="698500" indent="-686435" algn="l" rtl="0">
              <a:lnSpc>
                <a:spcPct val="100000"/>
              </a:lnSpc>
              <a:spcBef>
                <a:spcPts val="1250"/>
              </a:spcBef>
              <a:buFont typeface="Wingdings"/>
              <a:buChar char=""/>
              <a:tabLst>
                <a:tab pos="698500" algn="l"/>
                <a:tab pos="699135" algn="l"/>
              </a:tabLst>
            </a:pPr>
            <a:r>
              <a:rPr sz="2400" spc="-5" dirty="0">
                <a:latin typeface="Times New Roman"/>
                <a:cs typeface="Times New Roman"/>
              </a:rPr>
              <a:t>Normal </a:t>
            </a:r>
            <a:r>
              <a:rPr sz="2400" dirty="0">
                <a:latin typeface="Times New Roman"/>
                <a:cs typeface="Times New Roman"/>
              </a:rPr>
              <a:t>pace 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growth</a:t>
            </a:r>
            <a:endParaRPr sz="2400" dirty="0">
              <a:latin typeface="Times New Roman"/>
              <a:cs typeface="Times New Roman"/>
            </a:endParaRPr>
          </a:p>
          <a:p>
            <a:pPr marL="698500" indent="-686435" algn="l" rtl="0">
              <a:lnSpc>
                <a:spcPct val="100000"/>
              </a:lnSpc>
              <a:spcBef>
                <a:spcPts val="1265"/>
              </a:spcBef>
              <a:buFont typeface="Wingdings"/>
              <a:buChar char=""/>
              <a:tabLst>
                <a:tab pos="698500" algn="l"/>
                <a:tab pos="699135" algn="l"/>
              </a:tabLst>
            </a:pPr>
            <a:r>
              <a:rPr sz="2400" spc="-5" dirty="0">
                <a:latin typeface="Times New Roman"/>
                <a:cs typeface="Times New Roman"/>
              </a:rPr>
              <a:t>Factors affecting</a:t>
            </a:r>
            <a:r>
              <a:rPr sz="2400" dirty="0">
                <a:latin typeface="Times New Roman"/>
                <a:cs typeface="Times New Roman"/>
              </a:rPr>
              <a:t> growth</a:t>
            </a:r>
          </a:p>
          <a:p>
            <a:pPr marL="698500" indent="-686435" algn="l" rtl="0">
              <a:lnSpc>
                <a:spcPct val="100000"/>
              </a:lnSpc>
              <a:spcBef>
                <a:spcPts val="1260"/>
              </a:spcBef>
              <a:buFont typeface="Wingdings"/>
              <a:buChar char=""/>
              <a:tabLst>
                <a:tab pos="698500" algn="l"/>
                <a:tab pos="699135" algn="l"/>
              </a:tabLst>
            </a:pPr>
            <a:r>
              <a:rPr sz="2400" spc="-5" dirty="0">
                <a:latin typeface="Times New Roman"/>
                <a:cs typeface="Times New Roman"/>
              </a:rPr>
              <a:t>Growth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monitoring</a:t>
            </a:r>
            <a:endParaRPr sz="2400" dirty="0">
              <a:latin typeface="Times New Roman"/>
              <a:cs typeface="Times New Roman"/>
            </a:endParaRPr>
          </a:p>
          <a:p>
            <a:pPr marL="698500" indent="-686435" algn="l" rtl="0">
              <a:lnSpc>
                <a:spcPct val="100000"/>
              </a:lnSpc>
              <a:spcBef>
                <a:spcPts val="1260"/>
              </a:spcBef>
              <a:buFont typeface="Wingdings"/>
              <a:buChar char=""/>
              <a:tabLst>
                <a:tab pos="698500" algn="l"/>
                <a:tab pos="699135" algn="l"/>
              </a:tabLst>
            </a:pPr>
            <a:r>
              <a:rPr sz="2400" spc="-5" dirty="0">
                <a:latin typeface="Times New Roman"/>
                <a:cs typeface="Times New Roman"/>
              </a:rPr>
              <a:t>Importance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growth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monitoring</a:t>
            </a:r>
          </a:p>
          <a:p>
            <a:pPr marL="698500" indent="-686435" algn="l" rtl="0">
              <a:lnSpc>
                <a:spcPct val="100000"/>
              </a:lnSpc>
              <a:spcBef>
                <a:spcPts val="1260"/>
              </a:spcBef>
              <a:buFont typeface="Wingdings"/>
              <a:buChar char=""/>
              <a:tabLst>
                <a:tab pos="698500" algn="l"/>
                <a:tab pos="699135" algn="l"/>
              </a:tabLst>
            </a:pPr>
            <a:r>
              <a:rPr sz="2400" spc="-5" dirty="0">
                <a:latin typeface="Times New Roman"/>
                <a:cs typeface="Times New Roman"/>
              </a:rPr>
              <a:t>Requirements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success </a:t>
            </a:r>
            <a:r>
              <a:rPr sz="2400" dirty="0">
                <a:latin typeface="Times New Roman"/>
                <a:cs typeface="Times New Roman"/>
              </a:rPr>
              <a:t>of growth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monitoring</a:t>
            </a:r>
          </a:p>
          <a:p>
            <a:pPr marL="698500" indent="-686435" algn="l" rtl="0">
              <a:lnSpc>
                <a:spcPct val="100000"/>
              </a:lnSpc>
              <a:spcBef>
                <a:spcPts val="1260"/>
              </a:spcBef>
              <a:buFont typeface="Wingdings"/>
              <a:buChar char=""/>
              <a:tabLst>
                <a:tab pos="698500" algn="l"/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Methods of growth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monitoring</a:t>
            </a:r>
            <a:endParaRPr sz="2400" dirty="0">
              <a:latin typeface="Times New Roman"/>
              <a:cs typeface="Times New Roman"/>
            </a:endParaRPr>
          </a:p>
          <a:p>
            <a:pPr marL="698500" indent="-686435" algn="l" rtl="0">
              <a:lnSpc>
                <a:spcPct val="100000"/>
              </a:lnSpc>
              <a:spcBef>
                <a:spcPts val="1260"/>
              </a:spcBef>
              <a:buFont typeface="Wingdings"/>
              <a:buChar char=""/>
              <a:tabLst>
                <a:tab pos="698500" algn="l"/>
                <a:tab pos="699135" algn="l"/>
              </a:tabLst>
            </a:pPr>
            <a:r>
              <a:rPr sz="2400" spc="-5" dirty="0">
                <a:latin typeface="Times New Roman"/>
                <a:cs typeface="Times New Roman"/>
              </a:rPr>
              <a:t>Assessment </a:t>
            </a:r>
            <a:r>
              <a:rPr sz="2400" dirty="0">
                <a:latin typeface="Times New Roman"/>
                <a:cs typeface="Times New Roman"/>
              </a:rPr>
              <a:t>of growth</a:t>
            </a:r>
          </a:p>
          <a:p>
            <a:pPr marL="698500" indent="-686435" algn="l" rtl="0">
              <a:lnSpc>
                <a:spcPct val="100000"/>
              </a:lnSpc>
              <a:spcBef>
                <a:spcPts val="1265"/>
              </a:spcBef>
              <a:buFont typeface="Wingdings"/>
              <a:buChar char=""/>
              <a:tabLst>
                <a:tab pos="698500" algn="l"/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Egyptian </a:t>
            </a:r>
            <a:r>
              <a:rPr sz="2400" spc="-5" dirty="0">
                <a:latin typeface="Times New Roman"/>
                <a:cs typeface="Times New Roman"/>
              </a:rPr>
              <a:t>growth </a:t>
            </a:r>
            <a:r>
              <a:rPr sz="2400" dirty="0">
                <a:latin typeface="Times New Roman"/>
                <a:cs typeface="Times New Roman"/>
              </a:rPr>
              <a:t>charts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28319" y="343661"/>
            <a:ext cx="9720580" cy="9936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5080" indent="-213360" algn="just" rtl="0">
              <a:lnSpc>
                <a:spcPct val="143700"/>
              </a:lnSpc>
              <a:spcBef>
                <a:spcPts val="100"/>
              </a:spcBef>
              <a:buFont typeface="Times New Roman"/>
              <a:buAutoNum type="romanUcParenBoth" startAt="3"/>
              <a:tabLst>
                <a:tab pos="985519" algn="l"/>
              </a:tabLst>
            </a:pPr>
            <a:r>
              <a:rPr sz="3200" b="1" dirty="0">
                <a:latin typeface="Times New Roman"/>
                <a:cs typeface="Times New Roman"/>
              </a:rPr>
              <a:t>Head circumference </a:t>
            </a:r>
            <a:r>
              <a:rPr sz="3200" dirty="0">
                <a:latin typeface="Times New Roman"/>
                <a:cs typeface="Times New Roman"/>
              </a:rPr>
              <a:t>indicates brain growth. </a:t>
            </a:r>
            <a:r>
              <a:rPr sz="3200" spc="5" dirty="0">
                <a:latin typeface="Times New Roman"/>
                <a:cs typeface="Times New Roman"/>
              </a:rPr>
              <a:t>The </a:t>
            </a:r>
            <a:r>
              <a:rPr sz="3200" spc="-5" dirty="0">
                <a:latin typeface="Times New Roman"/>
                <a:cs typeface="Times New Roman"/>
              </a:rPr>
              <a:t>normal </a:t>
            </a:r>
            <a:r>
              <a:rPr sz="3200" dirty="0">
                <a:latin typeface="Times New Roman"/>
                <a:cs typeface="Times New Roman"/>
              </a:rPr>
              <a:t>occipital-  frontal </a:t>
            </a:r>
            <a:r>
              <a:rPr sz="3200" spc="-5" dirty="0">
                <a:latin typeface="Times New Roman"/>
                <a:cs typeface="Times New Roman"/>
              </a:rPr>
              <a:t>circumference </a:t>
            </a:r>
            <a:r>
              <a:rPr sz="3200" dirty="0">
                <a:latin typeface="Times New Roman"/>
                <a:cs typeface="Times New Roman"/>
              </a:rPr>
              <a:t>of the term newborn head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33-35 </a:t>
            </a:r>
            <a:r>
              <a:rPr sz="3200" spc="-5" dirty="0">
                <a:latin typeface="Times New Roman"/>
                <a:cs typeface="Times New Roman"/>
              </a:rPr>
              <a:t>cm. </a:t>
            </a:r>
            <a:r>
              <a:rPr sz="3200" dirty="0">
                <a:latin typeface="Times New Roman"/>
                <a:cs typeface="Times New Roman"/>
              </a:rPr>
              <a:t>Average head  growth occurs according to the following </a:t>
            </a:r>
            <a:r>
              <a:rPr sz="3200" spc="5" dirty="0">
                <a:latin typeface="Times New Roman"/>
                <a:cs typeface="Times New Roman"/>
              </a:rPr>
              <a:t>pattern: </a:t>
            </a:r>
            <a:r>
              <a:rPr sz="3200" dirty="0">
                <a:latin typeface="Times New Roman"/>
                <a:cs typeface="Times New Roman"/>
              </a:rPr>
              <a:t>10 cm during the </a:t>
            </a:r>
            <a:r>
              <a:rPr sz="3200" spc="-5" dirty="0">
                <a:latin typeface="Times New Roman"/>
                <a:cs typeface="Times New Roman"/>
              </a:rPr>
              <a:t>first  </a:t>
            </a:r>
            <a:r>
              <a:rPr sz="3200" dirty="0">
                <a:latin typeface="Times New Roman"/>
                <a:cs typeface="Times New Roman"/>
              </a:rPr>
              <a:t>year; 2.5 cm during the </a:t>
            </a:r>
            <a:r>
              <a:rPr sz="3200" spc="-5" dirty="0">
                <a:latin typeface="Times New Roman"/>
                <a:cs typeface="Times New Roman"/>
              </a:rPr>
              <a:t>second </a:t>
            </a:r>
            <a:r>
              <a:rPr sz="3200" dirty="0">
                <a:latin typeface="Times New Roman"/>
                <a:cs typeface="Times New Roman"/>
              </a:rPr>
              <a:t>year; ½ inch (1.2 </a:t>
            </a:r>
            <a:r>
              <a:rPr sz="3200" spc="-10" dirty="0">
                <a:latin typeface="Times New Roman"/>
                <a:cs typeface="Times New Roman"/>
              </a:rPr>
              <a:t>cm) </a:t>
            </a:r>
            <a:r>
              <a:rPr sz="3200" dirty="0">
                <a:latin typeface="Times New Roman"/>
                <a:cs typeface="Times New Roman"/>
              </a:rPr>
              <a:t>per year from 3 to 5  years; and ½ </a:t>
            </a:r>
            <a:r>
              <a:rPr sz="3200" spc="5" dirty="0">
                <a:latin typeface="Times New Roman"/>
                <a:cs typeface="Times New Roman"/>
              </a:rPr>
              <a:t>inch </a:t>
            </a:r>
            <a:r>
              <a:rPr sz="3200" dirty="0">
                <a:latin typeface="Times New Roman"/>
                <a:cs typeface="Times New Roman"/>
              </a:rPr>
              <a:t>per 5 years until puberty. The average adult head  </a:t>
            </a:r>
            <a:r>
              <a:rPr sz="3200" spc="-5" dirty="0">
                <a:latin typeface="Times New Roman"/>
                <a:cs typeface="Times New Roman"/>
              </a:rPr>
              <a:t>circumference </a:t>
            </a:r>
            <a:r>
              <a:rPr sz="3200" dirty="0">
                <a:latin typeface="Times New Roman"/>
                <a:cs typeface="Times New Roman"/>
              </a:rPr>
              <a:t>is approximately 53 cm.</a:t>
            </a:r>
          </a:p>
          <a:p>
            <a:pPr marL="283845" marR="6985" indent="-271780" algn="just" rtl="0">
              <a:lnSpc>
                <a:spcPct val="143800"/>
              </a:lnSpc>
              <a:spcBef>
                <a:spcPts val="600"/>
              </a:spcBef>
              <a:buFont typeface="Times New Roman"/>
              <a:buAutoNum type="romanUcParenBoth" startAt="3"/>
              <a:tabLst>
                <a:tab pos="927735" algn="l"/>
              </a:tabLst>
            </a:pPr>
            <a:r>
              <a:rPr sz="3200" b="1" dirty="0">
                <a:latin typeface="Times New Roman"/>
                <a:cs typeface="Times New Roman"/>
              </a:rPr>
              <a:t>Dentition, </a:t>
            </a:r>
            <a:r>
              <a:rPr sz="3200" dirty="0">
                <a:latin typeface="Times New Roman"/>
                <a:cs typeface="Times New Roman"/>
              </a:rPr>
              <a:t>the eruption of teeth, also </a:t>
            </a:r>
            <a:r>
              <a:rPr sz="3200" spc="-5" dirty="0">
                <a:latin typeface="Times New Roman"/>
                <a:cs typeface="Times New Roman"/>
              </a:rPr>
              <a:t>follows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5" dirty="0">
                <a:latin typeface="Times New Roman"/>
                <a:cs typeface="Times New Roman"/>
              </a:rPr>
              <a:t>sequential </a:t>
            </a:r>
            <a:r>
              <a:rPr sz="3200" dirty="0">
                <a:latin typeface="Times New Roman"/>
                <a:cs typeface="Times New Roman"/>
              </a:rPr>
              <a:t>pattern.  </a:t>
            </a:r>
            <a:r>
              <a:rPr sz="3200" spc="-5" dirty="0">
                <a:latin typeface="Times New Roman"/>
                <a:cs typeface="Times New Roman"/>
              </a:rPr>
              <a:t>Primary </a:t>
            </a:r>
            <a:r>
              <a:rPr sz="3200" dirty="0">
                <a:latin typeface="Times New Roman"/>
                <a:cs typeface="Times New Roman"/>
              </a:rPr>
              <a:t>dentition usually begins at approximately 6 to 8 </a:t>
            </a:r>
            <a:r>
              <a:rPr sz="3200" spc="-5" dirty="0">
                <a:latin typeface="Times New Roman"/>
                <a:cs typeface="Times New Roman"/>
              </a:rPr>
              <a:t>months. Most  </a:t>
            </a:r>
            <a:r>
              <a:rPr sz="3200" dirty="0">
                <a:latin typeface="Times New Roman"/>
                <a:cs typeface="Times New Roman"/>
              </a:rPr>
              <a:t>children have 21 teeth by 12 years. </a:t>
            </a:r>
            <a:r>
              <a:rPr sz="3200" spc="-5" dirty="0">
                <a:latin typeface="Times New Roman"/>
                <a:cs typeface="Times New Roman"/>
              </a:rPr>
              <a:t>Permanent </a:t>
            </a:r>
            <a:r>
              <a:rPr sz="3200" dirty="0">
                <a:latin typeface="Times New Roman"/>
                <a:cs typeface="Times New Roman"/>
              </a:rPr>
              <a:t>teeth, 32 in all, eruption  beginning at approximately age 6 years, </a:t>
            </a:r>
            <a:r>
              <a:rPr sz="3200" spc="-5" dirty="0">
                <a:latin typeface="Times New Roman"/>
                <a:cs typeface="Times New Roman"/>
              </a:rPr>
              <a:t>accompanied </a:t>
            </a:r>
            <a:r>
              <a:rPr sz="3200" dirty="0">
                <a:latin typeface="Times New Roman"/>
                <a:cs typeface="Times New Roman"/>
              </a:rPr>
              <a:t>by the </a:t>
            </a:r>
            <a:r>
              <a:rPr sz="3200" spc="-5" dirty="0">
                <a:latin typeface="Times New Roman"/>
                <a:cs typeface="Times New Roman"/>
              </a:rPr>
              <a:t>loss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primary  </a:t>
            </a:r>
            <a:r>
              <a:rPr sz="3200" dirty="0">
                <a:latin typeface="Times New Roman"/>
                <a:cs typeface="Times New Roman"/>
              </a:rPr>
              <a:t>teeth.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20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44053"/>
              </p:ext>
            </p:extLst>
          </p:nvPr>
        </p:nvGraphicFramePr>
        <p:xfrm>
          <a:off x="1154226" y="1631214"/>
          <a:ext cx="8993074" cy="70682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9474"/>
                <a:gridCol w="5918200"/>
                <a:gridCol w="25400"/>
              </a:tblGrid>
              <a:tr h="1642353">
                <a:tc>
                  <a:txBody>
                    <a:bodyPr/>
                    <a:lstStyle/>
                    <a:p>
                      <a:pPr marL="31750" algn="l" rtl="0">
                        <a:lnSpc>
                          <a:spcPts val="2185"/>
                        </a:lnSpc>
                      </a:pP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Eruption </a:t>
                      </a: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Milk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Teeth: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1750" algn="l" rtl="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mo.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3594" marR="12065" algn="l" rtl="0">
                        <a:lnSpc>
                          <a:spcPts val="2185"/>
                        </a:lnSpc>
                      </a:pP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teeth: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01015" algn="l" rtl="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Lower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central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 smtClean="0">
                          <a:latin typeface="Times New Roman"/>
                          <a:cs typeface="Times New Roman"/>
                        </a:rPr>
                        <a:t>incisors</a:t>
                      </a:r>
                      <a:r>
                        <a:rPr lang="en-US" sz="2000" spc="-15" dirty="0" smtClean="0">
                          <a:latin typeface="Times New Roman"/>
                          <a:cs typeface="Times New Roman"/>
                        </a:rPr>
                        <a:t> 2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05648">
                <a:tc>
                  <a:txBody>
                    <a:bodyPr/>
                    <a:lstStyle/>
                    <a:p>
                      <a:pPr marL="219075" algn="l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mo.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394335" marR="12065" algn="l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Upper central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 smtClean="0">
                          <a:latin typeface="Times New Roman"/>
                          <a:cs typeface="Times New Roman"/>
                        </a:rPr>
                        <a:t>incisors</a:t>
                      </a:r>
                      <a:r>
                        <a:rPr lang="en-US" sz="2000" spc="-10" dirty="0" smtClean="0">
                          <a:latin typeface="Times New Roman"/>
                          <a:cs typeface="Times New Roman"/>
                        </a:rPr>
                        <a:t> 2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R="24130" algn="ctr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51435" marB="0"/>
                </a:tc>
              </a:tr>
              <a:tr h="905256">
                <a:tc>
                  <a:txBody>
                    <a:bodyPr/>
                    <a:lstStyle/>
                    <a:p>
                      <a:pPr marL="219075" algn="l" rtl="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mo.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333375" marR="12065" algn="l" rtl="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Lower lateral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 smtClean="0">
                          <a:latin typeface="Times New Roman"/>
                          <a:cs typeface="Times New Roman"/>
                        </a:rPr>
                        <a:t>incisors</a:t>
                      </a:r>
                      <a:r>
                        <a:rPr lang="en-US" sz="2000" spc="-10" dirty="0" smtClean="0">
                          <a:latin typeface="Times New Roman"/>
                          <a:cs typeface="Times New Roman"/>
                        </a:rPr>
                        <a:t> 2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24130" algn="ctr" rtl="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/>
                </a:tc>
              </a:tr>
              <a:tr h="1815090">
                <a:tc>
                  <a:txBody>
                    <a:bodyPr/>
                    <a:lstStyle/>
                    <a:p>
                      <a:pPr marL="281305" algn="l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mo.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64795" algn="l" rtl="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endParaRPr lang="en-US" sz="2000" dirty="0" smtClean="0">
                        <a:latin typeface="Times New Roman"/>
                        <a:cs typeface="Times New Roman"/>
                      </a:endParaRPr>
                    </a:p>
                    <a:p>
                      <a:pPr marL="264795" algn="l" rtl="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000" spc="-7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y.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270510" marR="12065" algn="l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Upper lateral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 smtClean="0">
                          <a:latin typeface="Times New Roman"/>
                          <a:cs typeface="Times New Roman"/>
                        </a:rPr>
                        <a:t>incisors</a:t>
                      </a:r>
                      <a:r>
                        <a:rPr lang="en-US" sz="2000" spc="-10" dirty="0" smtClean="0">
                          <a:latin typeface="Times New Roman"/>
                          <a:cs typeface="Times New Roman"/>
                        </a:rPr>
                        <a:t> 2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60350" marR="12065" algn="l" rtl="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endParaRPr lang="en-US" sz="2000" spc="-35" dirty="0" smtClean="0">
                        <a:latin typeface="Times New Roman"/>
                        <a:cs typeface="Times New Roman"/>
                      </a:endParaRPr>
                    </a:p>
                    <a:p>
                      <a:pPr marL="260350" marR="12065" algn="l" rtl="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000" spc="-35" dirty="0" smtClean="0">
                          <a:latin typeface="Times New Roman"/>
                          <a:cs typeface="Times New Roman"/>
                        </a:rPr>
                        <a:t>First 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molars</a:t>
                      </a:r>
                      <a:r>
                        <a:rPr sz="20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R="24130" algn="ctr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/>
                </a:tc>
              </a:tr>
              <a:tr h="983387">
                <a:tc>
                  <a:txBody>
                    <a:bodyPr/>
                    <a:lstStyle/>
                    <a:p>
                      <a:pPr marL="280035" algn="l" rtl="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1.5</a:t>
                      </a:r>
                      <a:r>
                        <a:rPr sz="22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y.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147320" marR="12065" algn="l" rtl="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Canines</a:t>
                      </a:r>
                      <a:r>
                        <a:rPr sz="22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4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16552">
                <a:tc>
                  <a:txBody>
                    <a:bodyPr/>
                    <a:lstStyle/>
                    <a:p>
                      <a:pPr marL="227965" algn="l" rtl="0">
                        <a:lnSpc>
                          <a:spcPts val="2575"/>
                        </a:lnSpc>
                        <a:spcBef>
                          <a:spcPts val="434"/>
                        </a:spcBef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y.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203835" marR="12065" algn="l" rtl="0">
                        <a:lnSpc>
                          <a:spcPts val="2575"/>
                        </a:lnSpc>
                        <a:spcBef>
                          <a:spcPts val="434"/>
                        </a:spcBef>
                      </a:pP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Second molars</a:t>
                      </a:r>
                      <a:r>
                        <a:rPr sz="22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4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4270" y="273874"/>
            <a:ext cx="3669630" cy="7354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b="1" spc="15" dirty="0">
                <a:latin typeface="Times New Roman"/>
                <a:cs typeface="Times New Roman"/>
              </a:rPr>
              <a:t>32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15" dirty="0">
                <a:latin typeface="Times New Roman"/>
                <a:cs typeface="Times New Roman"/>
              </a:rPr>
              <a:t>teeth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21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08151" y="415543"/>
            <a:ext cx="4716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5" dirty="0">
                <a:latin typeface="Times New Roman"/>
                <a:cs typeface="Times New Roman"/>
              </a:rPr>
              <a:t>Eruption </a:t>
            </a:r>
            <a:r>
              <a:rPr sz="2800" b="1" spc="10" dirty="0">
                <a:latin typeface="Times New Roman"/>
                <a:cs typeface="Times New Roman"/>
              </a:rPr>
              <a:t>of </a:t>
            </a:r>
            <a:r>
              <a:rPr sz="2800" b="1" spc="20" dirty="0">
                <a:latin typeface="Times New Roman"/>
                <a:cs typeface="Times New Roman"/>
              </a:rPr>
              <a:t>Permanent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15" dirty="0">
                <a:latin typeface="Times New Roman"/>
                <a:cs typeface="Times New Roman"/>
              </a:rPr>
              <a:t>Teeth: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98471"/>
              </p:ext>
            </p:extLst>
          </p:nvPr>
        </p:nvGraphicFramePr>
        <p:xfrm>
          <a:off x="1536700" y="2908300"/>
          <a:ext cx="5774054" cy="4688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050"/>
                <a:gridCol w="3329304"/>
                <a:gridCol w="774700"/>
              </a:tblGrid>
              <a:tr h="503704">
                <a:tc>
                  <a:txBody>
                    <a:bodyPr/>
                    <a:lstStyle/>
                    <a:p>
                      <a:pPr marL="31750" algn="l" rtl="0">
                        <a:lnSpc>
                          <a:spcPts val="3050"/>
                        </a:lnSpc>
                      </a:pPr>
                      <a:r>
                        <a:rPr sz="2800" spc="-25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8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y.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 algn="l" rtl="0">
                        <a:lnSpc>
                          <a:spcPts val="3050"/>
                        </a:lnSpc>
                      </a:pPr>
                      <a:r>
                        <a:rPr sz="2800" spc="-25" dirty="0">
                          <a:latin typeface="Times New Roman"/>
                          <a:cs typeface="Times New Roman"/>
                        </a:rPr>
                        <a:t>1st</a:t>
                      </a:r>
                      <a:r>
                        <a:rPr sz="2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molar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l" rtl="0">
                        <a:lnSpc>
                          <a:spcPts val="3050"/>
                        </a:lnSpc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13600">
                <a:tc>
                  <a:txBody>
                    <a:bodyPr/>
                    <a:lstStyle/>
                    <a:p>
                      <a:pPr marL="3175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7 y</a:t>
                      </a:r>
                      <a:r>
                        <a:rPr sz="2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R="497205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Central</a:t>
                      </a:r>
                      <a:r>
                        <a:rPr sz="2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incisors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R="84455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/>
                </a:tc>
              </a:tr>
              <a:tr h="613600">
                <a:tc>
                  <a:txBody>
                    <a:bodyPr/>
                    <a:lstStyle/>
                    <a:p>
                      <a:pPr marL="31750" algn="l" rtl="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2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y.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marR="540385" algn="l" rtl="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Lateral</a:t>
                      </a:r>
                      <a:r>
                        <a:rPr sz="2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incisors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marR="45085" algn="l" rtl="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/>
                </a:tc>
              </a:tr>
              <a:tr h="613410">
                <a:tc>
                  <a:txBody>
                    <a:bodyPr/>
                    <a:lstStyle/>
                    <a:p>
                      <a:pPr marL="3175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2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y.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64897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Canines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R="47625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/>
                </a:tc>
              </a:tr>
              <a:tr h="613537">
                <a:tc>
                  <a:txBody>
                    <a:bodyPr/>
                    <a:lstStyle/>
                    <a:p>
                      <a:pPr marL="31750" algn="l" rtl="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l0</a:t>
                      </a:r>
                      <a:r>
                        <a:rPr sz="2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y.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marL="572770" algn="l" rtl="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800" spc="-25" dirty="0">
                          <a:latin typeface="Times New Roman"/>
                          <a:cs typeface="Times New Roman"/>
                        </a:rPr>
                        <a:t>1st</a:t>
                      </a:r>
                      <a:r>
                        <a:rPr sz="2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Premolars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marR="24130" algn="l" rtl="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/>
                </a:tc>
              </a:tr>
              <a:tr h="613537">
                <a:tc>
                  <a:txBody>
                    <a:bodyPr/>
                    <a:lstStyle/>
                    <a:p>
                      <a:pPr marL="3175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sz="2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y.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568325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800" spc="-30" dirty="0">
                          <a:latin typeface="Times New Roman"/>
                          <a:cs typeface="Times New Roman"/>
                        </a:rPr>
                        <a:t>2nd</a:t>
                      </a:r>
                      <a:r>
                        <a:rPr sz="2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Premolars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R="7747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/>
                </a:tc>
              </a:tr>
              <a:tr h="613410">
                <a:tc>
                  <a:txBody>
                    <a:bodyPr/>
                    <a:lstStyle/>
                    <a:p>
                      <a:pPr marL="31750" algn="l" rtl="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2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y.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marL="566420" algn="l" rtl="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800" spc="-30" dirty="0">
                          <a:latin typeface="Times New Roman"/>
                          <a:cs typeface="Times New Roman"/>
                        </a:rPr>
                        <a:t>2nd</a:t>
                      </a:r>
                      <a:r>
                        <a:rPr sz="2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molars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marR="33020" algn="l" rtl="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/>
                </a:tc>
              </a:tr>
              <a:tr h="503704">
                <a:tc>
                  <a:txBody>
                    <a:bodyPr/>
                    <a:lstStyle/>
                    <a:p>
                      <a:pPr marL="31750" algn="l" rtl="0">
                        <a:lnSpc>
                          <a:spcPts val="3304"/>
                        </a:lnSpc>
                        <a:spcBef>
                          <a:spcPts val="560"/>
                        </a:spcBef>
                      </a:pP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17-22y.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607695" algn="l" rtl="0">
                        <a:lnSpc>
                          <a:spcPts val="3304"/>
                        </a:lnSpc>
                        <a:spcBef>
                          <a:spcPts val="560"/>
                        </a:spcBef>
                      </a:pPr>
                      <a:r>
                        <a:rPr sz="2800" spc="-30" dirty="0">
                          <a:latin typeface="Times New Roman"/>
                          <a:cs typeface="Times New Roman"/>
                        </a:rPr>
                        <a:t>3rd</a:t>
                      </a:r>
                      <a:r>
                        <a:rPr sz="2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molars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390" y="1765300"/>
            <a:ext cx="9660397" cy="3476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43900"/>
              </a:lnSpc>
              <a:spcBef>
                <a:spcPts val="100"/>
              </a:spcBef>
            </a:pPr>
            <a:r>
              <a:rPr sz="4000" b="1" i="1" spc="-15" dirty="0">
                <a:latin typeface="Times New Roman"/>
                <a:cs typeface="Times New Roman"/>
              </a:rPr>
              <a:t>Delayed </a:t>
            </a:r>
            <a:r>
              <a:rPr sz="4000" b="1" i="1" spc="-10" dirty="0">
                <a:latin typeface="Times New Roman"/>
                <a:cs typeface="Times New Roman"/>
              </a:rPr>
              <a:t>eruption </a:t>
            </a:r>
            <a:r>
              <a:rPr sz="4000" b="1" i="1" spc="-5" dirty="0">
                <a:latin typeface="Times New Roman"/>
                <a:cs typeface="Times New Roman"/>
              </a:rPr>
              <a:t>of </a:t>
            </a:r>
            <a:r>
              <a:rPr sz="4000" b="1" i="1" spc="-15" dirty="0">
                <a:latin typeface="Times New Roman"/>
                <a:cs typeface="Times New Roman"/>
              </a:rPr>
              <a:t>teeth </a:t>
            </a:r>
            <a:r>
              <a:rPr sz="4000" b="1" i="1" spc="-10" dirty="0">
                <a:latin typeface="Times New Roman"/>
                <a:cs typeface="Times New Roman"/>
              </a:rPr>
              <a:t>may be </a:t>
            </a:r>
            <a:r>
              <a:rPr sz="4000" b="1" i="1" spc="-5" dirty="0">
                <a:latin typeface="Times New Roman"/>
                <a:cs typeface="Times New Roman"/>
              </a:rPr>
              <a:t>due </a:t>
            </a:r>
            <a:r>
              <a:rPr sz="4000" b="1" i="1" spc="-10" dirty="0">
                <a:latin typeface="Times New Roman"/>
                <a:cs typeface="Times New Roman"/>
              </a:rPr>
              <a:t>to </a:t>
            </a:r>
            <a:r>
              <a:rPr sz="4000" spc="-10" dirty="0"/>
              <a:t>rickets, under</a:t>
            </a:r>
            <a:r>
              <a:rPr sz="4000" spc="-130" dirty="0"/>
              <a:t> </a:t>
            </a:r>
            <a:r>
              <a:rPr sz="4000" spc="-10" dirty="0"/>
              <a:t>nutrition,  </a:t>
            </a:r>
            <a:r>
              <a:rPr sz="4000" spc="-15" dirty="0"/>
              <a:t>malnutrition, </a:t>
            </a:r>
            <a:r>
              <a:rPr sz="4000" spc="-10" dirty="0"/>
              <a:t>cretinism </a:t>
            </a:r>
            <a:r>
              <a:rPr sz="4000" spc="-5" dirty="0"/>
              <a:t>or</a:t>
            </a:r>
            <a:r>
              <a:rPr sz="4000" spc="-70" dirty="0"/>
              <a:t> </a:t>
            </a:r>
            <a:r>
              <a:rPr sz="4000" spc="-10" dirty="0"/>
              <a:t>mongolism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3276" y="354265"/>
            <a:ext cx="5087824" cy="7354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i="1" spc="-15" dirty="0">
                <a:latin typeface="Times New Roman"/>
                <a:cs typeface="Times New Roman"/>
              </a:rPr>
              <a:t>Fontanels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3276" y="1270384"/>
            <a:ext cx="539262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sz="2800" b="1" i="1" spc="-15" dirty="0">
                <a:latin typeface="Times New Roman"/>
                <a:cs typeface="Times New Roman"/>
              </a:rPr>
              <a:t>Anterior</a:t>
            </a:r>
            <a:r>
              <a:rPr sz="2800" b="1" i="1" spc="-7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Fontanels: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3276" y="1781302"/>
            <a:ext cx="7454265" cy="2421255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210185" indent="-198120" algn="l" rtl="0">
              <a:lnSpc>
                <a:spcPct val="100000"/>
              </a:lnSpc>
              <a:spcBef>
                <a:spcPts val="1565"/>
              </a:spcBef>
              <a:buChar char="-"/>
              <a:tabLst>
                <a:tab pos="210820" algn="l"/>
              </a:tabLst>
            </a:pPr>
            <a:r>
              <a:rPr sz="2800" spc="-25" dirty="0">
                <a:latin typeface="Times New Roman"/>
                <a:cs typeface="Times New Roman"/>
              </a:rPr>
              <a:t>At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birth</a:t>
            </a:r>
            <a:endParaRPr sz="2800" dirty="0">
              <a:latin typeface="Times New Roman"/>
              <a:cs typeface="Times New Roman"/>
            </a:endParaRPr>
          </a:p>
          <a:p>
            <a:pPr marL="210185" indent="-198120" algn="l" rtl="0">
              <a:lnSpc>
                <a:spcPct val="100000"/>
              </a:lnSpc>
              <a:spcBef>
                <a:spcPts val="1470"/>
              </a:spcBef>
              <a:buChar char="-"/>
              <a:tabLst>
                <a:tab pos="210820" algn="l"/>
              </a:tabLst>
            </a:pPr>
            <a:r>
              <a:rPr sz="2800" spc="-25" dirty="0">
                <a:latin typeface="Times New Roman"/>
                <a:cs typeface="Times New Roman"/>
              </a:rPr>
              <a:t>At </a:t>
            </a:r>
            <a:r>
              <a:rPr sz="2800" spc="-5" dirty="0">
                <a:latin typeface="Times New Roman"/>
                <a:cs typeface="Times New Roman"/>
              </a:rPr>
              <a:t>6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mo.</a:t>
            </a:r>
            <a:endParaRPr sz="2800" dirty="0">
              <a:latin typeface="Times New Roman"/>
              <a:cs typeface="Times New Roman"/>
            </a:endParaRPr>
          </a:p>
          <a:p>
            <a:pPr marL="210185" indent="-198120" algn="l" rtl="0">
              <a:lnSpc>
                <a:spcPct val="100000"/>
              </a:lnSpc>
              <a:spcBef>
                <a:spcPts val="1475"/>
              </a:spcBef>
              <a:buChar char="-"/>
              <a:tabLst>
                <a:tab pos="210820" algn="l"/>
              </a:tabLst>
            </a:pPr>
            <a:r>
              <a:rPr sz="2800" spc="-25" dirty="0">
                <a:latin typeface="Times New Roman"/>
                <a:cs typeface="Times New Roman"/>
              </a:rPr>
              <a:t>At </a:t>
            </a:r>
            <a:r>
              <a:rPr sz="2800" spc="-20" dirty="0">
                <a:latin typeface="Times New Roman"/>
                <a:cs typeface="Times New Roman"/>
              </a:rPr>
              <a:t>12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mo.</a:t>
            </a:r>
            <a:endParaRPr sz="2800" dirty="0">
              <a:latin typeface="Times New Roman"/>
              <a:cs typeface="Times New Roman"/>
            </a:endParaRPr>
          </a:p>
          <a:p>
            <a:pPr marL="181610" indent="-169545" algn="l" rtl="0">
              <a:lnSpc>
                <a:spcPct val="100000"/>
              </a:lnSpc>
              <a:spcBef>
                <a:spcPts val="1490"/>
              </a:spcBef>
              <a:buChar char="-"/>
              <a:tabLst>
                <a:tab pos="182245" algn="l"/>
              </a:tabLst>
            </a:pPr>
            <a:r>
              <a:rPr sz="2400" spc="-25" dirty="0">
                <a:latin typeface="Times New Roman"/>
                <a:cs typeface="Times New Roman"/>
              </a:rPr>
              <a:t>At </a:t>
            </a:r>
            <a:r>
              <a:rPr sz="2400" spc="-20" dirty="0">
                <a:latin typeface="Times New Roman"/>
                <a:cs typeface="Times New Roman"/>
              </a:rPr>
              <a:t>18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mo.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7956" y="1843698"/>
            <a:ext cx="2442641" cy="2421255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386080" algn="l" rtl="0">
              <a:lnSpc>
                <a:spcPct val="100000"/>
              </a:lnSpc>
              <a:spcBef>
                <a:spcPts val="1565"/>
              </a:spcBef>
            </a:pPr>
            <a:r>
              <a:rPr sz="2800" spc="-5" dirty="0">
                <a:latin typeface="Times New Roman"/>
                <a:cs typeface="Times New Roman"/>
              </a:rPr>
              <a:t>4 - 5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cm.</a:t>
            </a:r>
            <a:endParaRPr sz="2800" dirty="0">
              <a:latin typeface="Times New Roman"/>
              <a:cs typeface="Times New Roman"/>
            </a:endParaRPr>
          </a:p>
          <a:p>
            <a:pPr marL="355600" algn="l" rtl="0">
              <a:lnSpc>
                <a:spcPct val="100000"/>
              </a:lnSpc>
              <a:spcBef>
                <a:spcPts val="1470"/>
              </a:spcBef>
            </a:pPr>
            <a:r>
              <a:rPr sz="2800" spc="-5" dirty="0">
                <a:latin typeface="Times New Roman"/>
                <a:cs typeface="Times New Roman"/>
              </a:rPr>
              <a:t>3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cm.</a:t>
            </a:r>
            <a:endParaRPr sz="2800" dirty="0">
              <a:latin typeface="Times New Roman"/>
              <a:cs typeface="Times New Roman"/>
            </a:endParaRPr>
          </a:p>
          <a:p>
            <a:pPr marL="359410" algn="l" rtl="0">
              <a:lnSpc>
                <a:spcPct val="100000"/>
              </a:lnSpc>
              <a:spcBef>
                <a:spcPts val="1475"/>
              </a:spcBef>
            </a:pPr>
            <a:r>
              <a:rPr sz="2800" spc="-30" dirty="0">
                <a:latin typeface="Times New Roman"/>
                <a:cs typeface="Times New Roman"/>
              </a:rPr>
              <a:t>1.5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cm.</a:t>
            </a:r>
            <a:endParaRPr sz="28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490"/>
              </a:spcBef>
            </a:pPr>
            <a:r>
              <a:rPr sz="2400" spc="-35" dirty="0">
                <a:latin typeface="Times New Roman"/>
                <a:cs typeface="Times New Roman"/>
              </a:rPr>
              <a:t>Close.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757" y="5260340"/>
            <a:ext cx="792904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latin typeface="Times New Roman"/>
                <a:cs typeface="Times New Roman"/>
              </a:rPr>
              <a:t>Posterior Fontanels: </a:t>
            </a:r>
            <a:r>
              <a:rPr sz="2400" spc="-20" dirty="0">
                <a:latin typeface="Times New Roman"/>
                <a:cs typeface="Times New Roman"/>
              </a:rPr>
              <a:t>Closed </a:t>
            </a:r>
            <a:r>
              <a:rPr sz="2400" spc="-15" dirty="0">
                <a:latin typeface="Times New Roman"/>
                <a:cs typeface="Times New Roman"/>
              </a:rPr>
              <a:t>at </a:t>
            </a:r>
            <a:r>
              <a:rPr sz="2400" spc="55" dirty="0">
                <a:latin typeface="Times New Roman"/>
                <a:cs typeface="Times New Roman"/>
              </a:rPr>
              <a:t>birth </a:t>
            </a:r>
            <a:r>
              <a:rPr sz="2400" spc="-15" dirty="0">
                <a:latin typeface="Times New Roman"/>
                <a:cs typeface="Times New Roman"/>
              </a:rPr>
              <a:t>or </a:t>
            </a:r>
            <a:r>
              <a:rPr sz="2400" spc="-20" dirty="0">
                <a:latin typeface="Times New Roman"/>
                <a:cs typeface="Times New Roman"/>
              </a:rPr>
              <a:t>soon </a:t>
            </a:r>
            <a:r>
              <a:rPr sz="2400" spc="-15" dirty="0">
                <a:latin typeface="Times New Roman"/>
                <a:cs typeface="Times New Roman"/>
              </a:rPr>
              <a:t>after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(2months).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23004" y="10176790"/>
            <a:ext cx="19113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sz="1100" b="1" dirty="0">
                <a:latin typeface="Times New Roman"/>
                <a:cs typeface="Times New Roman"/>
              </a:rPr>
              <a:t>25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62326" y="717549"/>
            <a:ext cx="3106420" cy="108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9290" marR="5080" indent="-657225">
              <a:lnSpc>
                <a:spcPct val="145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Egyptian growth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charts  1-Boys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charts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636" y="914399"/>
            <a:ext cx="5934074" cy="8029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3004" y="10176790"/>
            <a:ext cx="19113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sz="1100" b="1" dirty="0">
                <a:latin typeface="Times New Roman"/>
                <a:cs typeface="Times New Roman"/>
              </a:rPr>
              <a:t>26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510" y="1001267"/>
            <a:ext cx="5524499" cy="8838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3004" y="10176790"/>
            <a:ext cx="19113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sz="1100" b="1" dirty="0">
                <a:latin typeface="Times New Roman"/>
                <a:cs typeface="Times New Roman"/>
              </a:rPr>
              <a:t>27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510" y="1001267"/>
            <a:ext cx="5429249" cy="8743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3004" y="10176790"/>
            <a:ext cx="19113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sz="1100" b="1" dirty="0">
                <a:latin typeface="Times New Roman"/>
                <a:cs typeface="Times New Roman"/>
              </a:rPr>
              <a:t>28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510" y="1001267"/>
            <a:ext cx="5676899" cy="8857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3004" y="10176790"/>
            <a:ext cx="19113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sz="1100" b="1" dirty="0">
                <a:latin typeface="Times New Roman"/>
                <a:cs typeface="Times New Roman"/>
              </a:rPr>
              <a:t>29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72516" y="506983"/>
            <a:ext cx="9669145" cy="625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algn="l" rtl="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Definition</a:t>
            </a:r>
            <a:endParaRPr sz="2400" dirty="0">
              <a:latin typeface="Times New Roman"/>
              <a:cs typeface="Times New Roman"/>
            </a:endParaRPr>
          </a:p>
          <a:p>
            <a:pPr marL="239395" marR="5080" algn="just" rtl="0">
              <a:lnSpc>
                <a:spcPct val="143500"/>
              </a:lnSpc>
              <a:spcBef>
                <a:spcPts val="585"/>
              </a:spcBef>
            </a:pPr>
            <a:r>
              <a:rPr sz="2400" b="1" spc="-5" dirty="0">
                <a:latin typeface="Times New Roman"/>
                <a:cs typeface="Times New Roman"/>
              </a:rPr>
              <a:t>Growth </a:t>
            </a:r>
            <a:r>
              <a:rPr sz="2400" dirty="0">
                <a:latin typeface="Times New Roman"/>
                <a:cs typeface="Times New Roman"/>
              </a:rPr>
              <a:t>— an increase in the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and size of cells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they divide and  synthesize </a:t>
            </a:r>
            <a:r>
              <a:rPr sz="2400" spc="-5" dirty="0">
                <a:latin typeface="Times New Roman"/>
                <a:cs typeface="Times New Roman"/>
              </a:rPr>
              <a:t>new </a:t>
            </a:r>
            <a:r>
              <a:rPr sz="2400" dirty="0">
                <a:latin typeface="Times New Roman"/>
                <a:cs typeface="Times New Roman"/>
              </a:rPr>
              <a:t>proteins; results in increased size and weight of the whole or  any of </a:t>
            </a:r>
            <a:r>
              <a:rPr sz="2400" spc="-5" dirty="0">
                <a:latin typeface="Times New Roman"/>
                <a:cs typeface="Times New Roman"/>
              </a:rPr>
              <a:t>its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parts.</a:t>
            </a:r>
            <a:endParaRPr sz="2400" dirty="0">
              <a:latin typeface="Times New Roman"/>
              <a:cs typeface="Times New Roman"/>
            </a:endParaRPr>
          </a:p>
          <a:p>
            <a:pPr marL="239395" algn="just" rtl="0">
              <a:lnSpc>
                <a:spcPct val="100000"/>
              </a:lnSpc>
              <a:spcBef>
                <a:spcPts val="1885"/>
              </a:spcBef>
            </a:pPr>
            <a:r>
              <a:rPr sz="2400" b="1" spc="-5" dirty="0">
                <a:latin typeface="Times New Roman"/>
                <a:cs typeface="Times New Roman"/>
              </a:rPr>
              <a:t>Types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growth</a:t>
            </a:r>
            <a:endParaRPr sz="2400" dirty="0">
              <a:latin typeface="Times New Roman"/>
              <a:cs typeface="Times New Roman"/>
            </a:endParaRPr>
          </a:p>
          <a:p>
            <a:pPr marL="239395" algn="just" rtl="0">
              <a:lnSpc>
                <a:spcPct val="100000"/>
              </a:lnSpc>
              <a:spcBef>
                <a:spcPts val="1860"/>
              </a:spcBef>
            </a:pPr>
            <a:r>
              <a:rPr sz="2400" b="1" spc="-5" dirty="0">
                <a:latin typeface="Times New Roman"/>
                <a:cs typeface="Times New Roman"/>
              </a:rPr>
              <a:t>I- </a:t>
            </a:r>
            <a:r>
              <a:rPr sz="2400" b="1" dirty="0">
                <a:latin typeface="Times New Roman"/>
                <a:cs typeface="Times New Roman"/>
              </a:rPr>
              <a:t>Physical </a:t>
            </a:r>
            <a:r>
              <a:rPr sz="2400" b="1" spc="-5" dirty="0">
                <a:latin typeface="Times New Roman"/>
                <a:cs typeface="Times New Roman"/>
              </a:rPr>
              <a:t>growth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includes:</a:t>
            </a:r>
            <a:endParaRPr sz="2400" dirty="0">
              <a:latin typeface="Times New Roman"/>
              <a:cs typeface="Times New Roman"/>
            </a:endParaRPr>
          </a:p>
          <a:p>
            <a:pPr marL="12700" marR="6774180" algn="just" rtl="0">
              <a:lnSpc>
                <a:spcPts val="4740"/>
              </a:lnSpc>
              <a:spcBef>
                <a:spcPts val="445"/>
              </a:spcBef>
            </a:pPr>
            <a:r>
              <a:rPr sz="2400" dirty="0">
                <a:latin typeface="Times New Roman"/>
                <a:cs typeface="Times New Roman"/>
              </a:rPr>
              <a:t>a- Head </a:t>
            </a:r>
            <a:r>
              <a:rPr sz="2400" spc="-5" dirty="0">
                <a:latin typeface="Times New Roman"/>
                <a:cs typeface="Times New Roman"/>
              </a:rPr>
              <a:t>circumference  </a:t>
            </a:r>
            <a:r>
              <a:rPr sz="2400" dirty="0">
                <a:latin typeface="Times New Roman"/>
                <a:cs typeface="Times New Roman"/>
              </a:rPr>
              <a:t>b- chest </a:t>
            </a:r>
            <a:r>
              <a:rPr sz="2400" spc="-5" dirty="0">
                <a:latin typeface="Times New Roman"/>
                <a:cs typeface="Times New Roman"/>
              </a:rPr>
              <a:t>circumference  </a:t>
            </a:r>
            <a:r>
              <a:rPr sz="2400" dirty="0">
                <a:latin typeface="Times New Roman"/>
                <a:cs typeface="Times New Roman"/>
              </a:rPr>
              <a:t>c-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Weight</a:t>
            </a:r>
            <a:endParaRPr sz="2400" dirty="0">
              <a:latin typeface="Times New Roman"/>
              <a:cs typeface="Times New Roman"/>
            </a:endParaRPr>
          </a:p>
          <a:p>
            <a:pPr marL="425450" indent="-413384" algn="just" rtl="0">
              <a:lnSpc>
                <a:spcPct val="100000"/>
              </a:lnSpc>
              <a:spcBef>
                <a:spcPts val="1395"/>
              </a:spcBef>
              <a:buAutoNum type="alphaLcPeriod" startAt="4"/>
              <a:tabLst>
                <a:tab pos="426084" algn="l"/>
              </a:tabLst>
            </a:pPr>
            <a:r>
              <a:rPr sz="2400" dirty="0">
                <a:latin typeface="Times New Roman"/>
                <a:cs typeface="Times New Roman"/>
              </a:rPr>
              <a:t>Height or</a:t>
            </a:r>
            <a:r>
              <a:rPr sz="2400" spc="-5" dirty="0">
                <a:latin typeface="Times New Roman"/>
                <a:cs typeface="Times New Roman"/>
              </a:rPr>
              <a:t> length</a:t>
            </a:r>
            <a:endParaRPr sz="2400" dirty="0">
              <a:latin typeface="Times New Roman"/>
              <a:cs typeface="Times New Roman"/>
            </a:endParaRPr>
          </a:p>
          <a:p>
            <a:pPr marL="425450" indent="-413384" algn="just" rtl="0">
              <a:lnSpc>
                <a:spcPct val="100000"/>
              </a:lnSpc>
              <a:spcBef>
                <a:spcPts val="1860"/>
              </a:spcBef>
              <a:buAutoNum type="alphaLcPeriod" startAt="4"/>
              <a:tabLst>
                <a:tab pos="426084" algn="l"/>
              </a:tabLst>
            </a:pPr>
            <a:r>
              <a:rPr sz="2400" dirty="0">
                <a:latin typeface="Times New Roman"/>
                <a:cs typeface="Times New Roman"/>
              </a:rPr>
              <a:t>Arm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circumference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950" y="1001267"/>
            <a:ext cx="5273040" cy="8904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3004" y="10176790"/>
            <a:ext cx="19113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sz="1100" b="1" dirty="0">
                <a:latin typeface="Times New Roman"/>
                <a:cs typeface="Times New Roman"/>
              </a:rPr>
              <a:t>30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950" y="1001267"/>
            <a:ext cx="5274945" cy="8837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3004" y="10176790"/>
            <a:ext cx="19113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sz="1100" b="1" dirty="0">
                <a:latin typeface="Times New Roman"/>
                <a:cs typeface="Times New Roman"/>
              </a:rPr>
              <a:t>31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9026" y="882141"/>
            <a:ext cx="2574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2-GIRLS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CHARTS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13510" y="1444751"/>
            <a:ext cx="6147053" cy="8181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23004" y="10176790"/>
            <a:ext cx="19113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sz="1100" b="1" dirty="0">
                <a:latin typeface="Times New Roman"/>
                <a:cs typeface="Times New Roman"/>
              </a:rPr>
              <a:t>32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510" y="1001267"/>
            <a:ext cx="5838824" cy="8819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3004" y="10176790"/>
            <a:ext cx="19113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sz="1100" b="1" dirty="0">
                <a:latin typeface="Times New Roman"/>
                <a:cs typeface="Times New Roman"/>
              </a:rPr>
              <a:t>33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510" y="1001267"/>
            <a:ext cx="5838824" cy="8857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3004" y="10176790"/>
            <a:ext cx="19113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sz="1100" b="1" dirty="0">
                <a:latin typeface="Times New Roman"/>
                <a:cs typeface="Times New Roman"/>
              </a:rPr>
              <a:t>34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950" y="1001267"/>
            <a:ext cx="5274310" cy="876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3004" y="10176790"/>
            <a:ext cx="19113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sz="1100" b="1" dirty="0">
                <a:latin typeface="Times New Roman"/>
                <a:cs typeface="Times New Roman"/>
              </a:rPr>
              <a:t>35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3004" y="10176790"/>
            <a:ext cx="19113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sz="1100" b="1" dirty="0">
                <a:latin typeface="Times New Roman"/>
                <a:cs typeface="Times New Roman"/>
              </a:rPr>
              <a:t>36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6611" y="914399"/>
            <a:ext cx="5060264" cy="834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3004" y="10176790"/>
            <a:ext cx="19113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sz="1100" b="1" dirty="0">
                <a:latin typeface="Times New Roman"/>
                <a:cs typeface="Times New Roman"/>
              </a:rPr>
              <a:t>37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950" y="1001267"/>
            <a:ext cx="5273675" cy="8856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3004" y="10176790"/>
            <a:ext cx="19113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sz="1100" b="1" dirty="0">
                <a:latin typeface="Times New Roman"/>
                <a:cs typeface="Times New Roman"/>
              </a:rPr>
              <a:t>38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99591" y="506983"/>
            <a:ext cx="6370955" cy="5958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II-Physiological </a:t>
            </a:r>
            <a:r>
              <a:rPr sz="2400" b="1" spc="-5" dirty="0">
                <a:latin typeface="Times New Roman"/>
                <a:cs typeface="Times New Roman"/>
              </a:rPr>
              <a:t>growth </a:t>
            </a:r>
            <a:r>
              <a:rPr sz="2400" b="1" dirty="0">
                <a:latin typeface="Times New Roman"/>
                <a:cs typeface="Times New Roman"/>
              </a:rPr>
              <a:t>includes:</a:t>
            </a:r>
            <a:endParaRPr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835"/>
              </a:spcBef>
            </a:pPr>
            <a:r>
              <a:rPr sz="2400" spc="-5" dirty="0">
                <a:latin typeface="Times New Roman"/>
                <a:cs typeface="Times New Roman"/>
              </a:rPr>
              <a:t>Temperature, </a:t>
            </a:r>
            <a:r>
              <a:rPr sz="2400" dirty="0">
                <a:latin typeface="Times New Roman"/>
                <a:cs typeface="Times New Roman"/>
              </a:rPr>
              <a:t>pulse, respiration, and blood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pressure.</a:t>
            </a:r>
          </a:p>
          <a:p>
            <a:pPr algn="l" rtl="0"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Factors </a:t>
            </a:r>
            <a:r>
              <a:rPr sz="2400" b="1" spc="-5" dirty="0">
                <a:latin typeface="Times New Roman"/>
                <a:cs typeface="Times New Roman"/>
              </a:rPr>
              <a:t>affecting growth and</a:t>
            </a:r>
            <a:r>
              <a:rPr sz="2400" b="1" dirty="0">
                <a:latin typeface="Times New Roman"/>
                <a:cs typeface="Times New Roman"/>
              </a:rPr>
              <a:t> development:</a:t>
            </a:r>
            <a:endParaRPr sz="2400" dirty="0">
              <a:latin typeface="Times New Roman"/>
              <a:cs typeface="Times New Roman"/>
            </a:endParaRPr>
          </a:p>
          <a:p>
            <a:pPr marL="317500" indent="-304800" algn="l" rtl="0">
              <a:lnSpc>
                <a:spcPct val="100000"/>
              </a:lnSpc>
              <a:spcBef>
                <a:spcPts val="1250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Genetic-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Hereditary</a:t>
            </a:r>
          </a:p>
          <a:p>
            <a:pPr marL="317500" indent="-304800" algn="l" rtl="0">
              <a:lnSpc>
                <a:spcPct val="100000"/>
              </a:lnSpc>
              <a:spcBef>
                <a:spcPts val="2255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Environmental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factors</a:t>
            </a:r>
            <a:endParaRPr sz="2400" dirty="0">
              <a:latin typeface="Times New Roman"/>
              <a:cs typeface="Times New Roman"/>
            </a:endParaRPr>
          </a:p>
          <a:p>
            <a:pPr marL="317500" indent="-304800" algn="l" rtl="0">
              <a:lnSpc>
                <a:spcPct val="100000"/>
              </a:lnSpc>
              <a:spcBef>
                <a:spcPts val="2245"/>
              </a:spcBef>
              <a:buAutoNum type="arabicPeriod"/>
              <a:tabLst>
                <a:tab pos="317500" algn="l"/>
              </a:tabLst>
            </a:pPr>
            <a:r>
              <a:rPr sz="2400" spc="-5" dirty="0">
                <a:latin typeface="Times New Roman"/>
                <a:cs typeface="Times New Roman"/>
              </a:rPr>
              <a:t>Nutritional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factors</a:t>
            </a:r>
            <a:endParaRPr sz="2400" dirty="0">
              <a:latin typeface="Times New Roman"/>
              <a:cs typeface="Times New Roman"/>
            </a:endParaRPr>
          </a:p>
          <a:p>
            <a:pPr marL="317500" indent="-304800" algn="l" rtl="0">
              <a:lnSpc>
                <a:spcPct val="100000"/>
              </a:lnSpc>
              <a:spcBef>
                <a:spcPts val="2245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Severe </a:t>
            </a:r>
            <a:r>
              <a:rPr sz="2400" spc="-5" dirty="0">
                <a:latin typeface="Times New Roman"/>
                <a:cs typeface="Times New Roman"/>
              </a:rPr>
              <a:t>psychological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stress</a:t>
            </a:r>
          </a:p>
          <a:p>
            <a:pPr marL="317500" indent="-304800" algn="l" rtl="0">
              <a:lnSpc>
                <a:spcPct val="100000"/>
              </a:lnSpc>
              <a:spcBef>
                <a:spcPts val="2245"/>
              </a:spcBef>
              <a:buAutoNum type="arabicPeriod"/>
              <a:tabLst>
                <a:tab pos="317500" algn="l"/>
              </a:tabLst>
            </a:pPr>
            <a:r>
              <a:rPr sz="2400" spc="-5" dirty="0">
                <a:latin typeface="Times New Roman"/>
                <a:cs typeface="Times New Roman"/>
              </a:rPr>
              <a:t>Socio-economic</a:t>
            </a:r>
            <a:r>
              <a:rPr sz="2400" dirty="0">
                <a:latin typeface="Times New Roman"/>
                <a:cs typeface="Times New Roman"/>
              </a:rPr>
              <a:t> class</a:t>
            </a:r>
          </a:p>
          <a:p>
            <a:pPr marL="317500" indent="-304800" algn="l" rtl="0">
              <a:lnSpc>
                <a:spcPct val="100000"/>
              </a:lnSpc>
              <a:spcBef>
                <a:spcPts val="2235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Chronic</a:t>
            </a:r>
            <a:r>
              <a:rPr sz="2400" spc="-5" dirty="0">
                <a:latin typeface="Times New Roman"/>
                <a:cs typeface="Times New Roman"/>
              </a:rPr>
              <a:t> diseases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319" y="101120"/>
            <a:ext cx="9725660" cy="2088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 algn="just" rtl="0">
              <a:lnSpc>
                <a:spcPct val="1438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Growth 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monitoring: - </a:t>
            </a:r>
            <a:r>
              <a:rPr sz="2400" dirty="0">
                <a:solidFill>
                  <a:srgbClr val="00B050"/>
                </a:solidFill>
              </a:rPr>
              <a:t>regular </a:t>
            </a:r>
            <a:r>
              <a:rPr sz="2400" spc="-5" dirty="0">
                <a:solidFill>
                  <a:srgbClr val="00B050"/>
                </a:solidFill>
              </a:rPr>
              <a:t>assessment </a:t>
            </a:r>
            <a:r>
              <a:rPr sz="2400" dirty="0">
                <a:solidFill>
                  <a:srgbClr val="00B050"/>
                </a:solidFill>
              </a:rPr>
              <a:t>of the physical growth of child to  detect early growth flattering before the child </a:t>
            </a:r>
            <a:r>
              <a:rPr sz="2400" spc="-5" dirty="0">
                <a:solidFill>
                  <a:srgbClr val="00B050"/>
                </a:solidFill>
              </a:rPr>
              <a:t>becomes </a:t>
            </a:r>
            <a:r>
              <a:rPr sz="2400" dirty="0">
                <a:solidFill>
                  <a:srgbClr val="00B050"/>
                </a:solidFill>
              </a:rPr>
              <a:t>severely </a:t>
            </a:r>
            <a:r>
              <a:rPr sz="2400" spc="5" dirty="0">
                <a:solidFill>
                  <a:srgbClr val="00B050"/>
                </a:solidFill>
              </a:rPr>
              <a:t>malnourished  </a:t>
            </a:r>
            <a:r>
              <a:rPr sz="2400" dirty="0">
                <a:solidFill>
                  <a:srgbClr val="00B050"/>
                </a:solidFill>
              </a:rPr>
              <a:t>and undertaken appropriate</a:t>
            </a:r>
            <a:r>
              <a:rPr sz="2400" spc="15" dirty="0">
                <a:solidFill>
                  <a:srgbClr val="00B050"/>
                </a:solidFill>
              </a:rPr>
              <a:t> </a:t>
            </a:r>
            <a:r>
              <a:rPr sz="2400" dirty="0">
                <a:solidFill>
                  <a:srgbClr val="00B050"/>
                </a:solidFill>
              </a:rPr>
              <a:t>action.</a:t>
            </a:r>
            <a:endParaRPr sz="2400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534670" y="2732758"/>
            <a:ext cx="9624060" cy="5533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1206500" indent="-91440" algn="l" rtl="0">
              <a:lnSpc>
                <a:spcPct val="143700"/>
              </a:lnSpc>
              <a:spcBef>
                <a:spcPts val="100"/>
              </a:spcBef>
            </a:pPr>
            <a:r>
              <a:rPr spc="-5" dirty="0">
                <a:solidFill>
                  <a:srgbClr val="C00000"/>
                </a:solidFill>
              </a:rPr>
              <a:t>The </a:t>
            </a:r>
            <a:r>
              <a:rPr dirty="0">
                <a:solidFill>
                  <a:srgbClr val="C00000"/>
                </a:solidFill>
              </a:rPr>
              <a:t>normal pace of </a:t>
            </a:r>
            <a:r>
              <a:rPr spc="-10" dirty="0">
                <a:solidFill>
                  <a:srgbClr val="C00000"/>
                </a:solidFill>
              </a:rPr>
              <a:t>growth </a:t>
            </a:r>
            <a:r>
              <a:rPr dirty="0">
                <a:solidFill>
                  <a:srgbClr val="C00000"/>
                </a:solidFill>
              </a:rPr>
              <a:t>of all children </a:t>
            </a:r>
            <a:r>
              <a:rPr spc="-5" dirty="0">
                <a:solidFill>
                  <a:srgbClr val="C00000"/>
                </a:solidFill>
              </a:rPr>
              <a:t>falls </a:t>
            </a:r>
            <a:r>
              <a:rPr dirty="0">
                <a:solidFill>
                  <a:srgbClr val="C00000"/>
                </a:solidFill>
              </a:rPr>
              <a:t>into four </a:t>
            </a:r>
            <a:r>
              <a:rPr spc="-5" dirty="0">
                <a:solidFill>
                  <a:srgbClr val="C00000"/>
                </a:solidFill>
              </a:rPr>
              <a:t>distinct  patterns:</a:t>
            </a:r>
          </a:p>
          <a:p>
            <a:pPr marL="790575" indent="-433070" algn="l" rtl="0">
              <a:lnSpc>
                <a:spcPct val="100000"/>
              </a:lnSpc>
              <a:spcBef>
                <a:spcPts val="1835"/>
              </a:spcBef>
              <a:buAutoNum type="arabicParenBoth"/>
              <a:tabLst>
                <a:tab pos="791210" algn="l"/>
              </a:tabLst>
            </a:pPr>
            <a:r>
              <a:rPr b="0" spc="-5" dirty="0">
                <a:solidFill>
                  <a:srgbClr val="C00000"/>
                </a:solidFill>
                <a:latin typeface="Times New Roman"/>
                <a:cs typeface="Times New Roman"/>
              </a:rPr>
              <a:t>A </a:t>
            </a:r>
            <a:r>
              <a:rPr b="0" dirty="0">
                <a:solidFill>
                  <a:srgbClr val="C00000"/>
                </a:solidFill>
                <a:latin typeface="Times New Roman"/>
                <a:cs typeface="Times New Roman"/>
              </a:rPr>
              <a:t>rapid pace </a:t>
            </a:r>
            <a:r>
              <a:rPr b="0" spc="-5" dirty="0">
                <a:solidFill>
                  <a:srgbClr val="C00000"/>
                </a:solidFill>
                <a:latin typeface="Times New Roman"/>
                <a:cs typeface="Times New Roman"/>
              </a:rPr>
              <a:t>from </a:t>
            </a:r>
            <a:r>
              <a:rPr b="0" dirty="0">
                <a:solidFill>
                  <a:srgbClr val="C00000"/>
                </a:solidFill>
                <a:latin typeface="Times New Roman"/>
                <a:cs typeface="Times New Roman"/>
              </a:rPr>
              <a:t>birth to 2</a:t>
            </a:r>
            <a:r>
              <a:rPr b="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C00000"/>
                </a:solidFill>
                <a:latin typeface="Times New Roman"/>
                <a:cs typeface="Times New Roman"/>
              </a:rPr>
              <a:t>years.</a:t>
            </a:r>
          </a:p>
          <a:p>
            <a:pPr marL="790575" indent="-433070" algn="l" rtl="0">
              <a:lnSpc>
                <a:spcPct val="100000"/>
              </a:lnSpc>
              <a:spcBef>
                <a:spcPts val="1865"/>
              </a:spcBef>
              <a:buAutoNum type="arabicParenBoth"/>
              <a:tabLst>
                <a:tab pos="791210" algn="l"/>
              </a:tabLst>
            </a:pPr>
            <a:r>
              <a:rPr b="0" spc="-5" dirty="0">
                <a:solidFill>
                  <a:srgbClr val="C00000"/>
                </a:solidFill>
                <a:latin typeface="Times New Roman"/>
                <a:cs typeface="Times New Roman"/>
              </a:rPr>
              <a:t>A slower </a:t>
            </a:r>
            <a:r>
              <a:rPr b="0" dirty="0">
                <a:solidFill>
                  <a:srgbClr val="C00000"/>
                </a:solidFill>
                <a:latin typeface="Times New Roman"/>
                <a:cs typeface="Times New Roman"/>
              </a:rPr>
              <a:t>pace from 2 years to</a:t>
            </a:r>
            <a:r>
              <a:rPr b="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C00000"/>
                </a:solidFill>
                <a:latin typeface="Times New Roman"/>
                <a:cs typeface="Times New Roman"/>
              </a:rPr>
              <a:t>puberty.</a:t>
            </a:r>
          </a:p>
          <a:p>
            <a:pPr marL="790575" indent="-433070" algn="l" rtl="0">
              <a:lnSpc>
                <a:spcPct val="100000"/>
              </a:lnSpc>
              <a:spcBef>
                <a:spcPts val="1860"/>
              </a:spcBef>
              <a:buAutoNum type="arabicParenBoth"/>
              <a:tabLst>
                <a:tab pos="791210" algn="l"/>
              </a:tabLst>
            </a:pPr>
            <a:r>
              <a:rPr b="0" spc="-5" dirty="0">
                <a:solidFill>
                  <a:srgbClr val="C00000"/>
                </a:solidFill>
                <a:latin typeface="Times New Roman"/>
                <a:cs typeface="Times New Roman"/>
              </a:rPr>
              <a:t>A </a:t>
            </a:r>
            <a:r>
              <a:rPr b="0" dirty="0">
                <a:solidFill>
                  <a:srgbClr val="C00000"/>
                </a:solidFill>
                <a:latin typeface="Times New Roman"/>
                <a:cs typeface="Times New Roman"/>
              </a:rPr>
              <a:t>rapid pace </a:t>
            </a:r>
            <a:r>
              <a:rPr b="0" spc="-5" dirty="0">
                <a:solidFill>
                  <a:srgbClr val="C00000"/>
                </a:solidFill>
                <a:latin typeface="Times New Roman"/>
                <a:cs typeface="Times New Roman"/>
              </a:rPr>
              <a:t>from </a:t>
            </a:r>
            <a:r>
              <a:rPr b="0" dirty="0">
                <a:solidFill>
                  <a:srgbClr val="C00000"/>
                </a:solidFill>
                <a:latin typeface="Times New Roman"/>
                <a:cs typeface="Times New Roman"/>
              </a:rPr>
              <a:t>puberty to approximately 15 years of</a:t>
            </a:r>
            <a:r>
              <a:rPr b="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C00000"/>
                </a:solidFill>
                <a:latin typeface="Times New Roman"/>
                <a:cs typeface="Times New Roman"/>
              </a:rPr>
              <a:t>age.</a:t>
            </a:r>
          </a:p>
          <a:p>
            <a:pPr marL="358140" marR="5080" algn="l" rtl="0">
              <a:lnSpc>
                <a:spcPct val="143800"/>
              </a:lnSpc>
              <a:spcBef>
                <a:spcPts val="595"/>
              </a:spcBef>
              <a:buAutoNum type="arabicParenBoth"/>
              <a:tabLst>
                <a:tab pos="793750" algn="l"/>
              </a:tabLst>
            </a:pPr>
            <a:r>
              <a:rPr b="0" spc="-5" dirty="0">
                <a:solidFill>
                  <a:srgbClr val="C00000"/>
                </a:solidFill>
                <a:latin typeface="Times New Roman"/>
                <a:cs typeface="Times New Roman"/>
              </a:rPr>
              <a:t>A </a:t>
            </a:r>
            <a:r>
              <a:rPr b="0" dirty="0">
                <a:solidFill>
                  <a:srgbClr val="C00000"/>
                </a:solidFill>
                <a:latin typeface="Times New Roman"/>
                <a:cs typeface="Times New Roman"/>
              </a:rPr>
              <a:t>sharp decline from 16 years to approximately 24 years, when full adult  size is</a:t>
            </a:r>
            <a:r>
              <a:rPr b="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C00000"/>
                </a:solidFill>
                <a:latin typeface="Times New Roman"/>
                <a:cs typeface="Times New Roman"/>
              </a:rPr>
              <a:t>reached.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99591" y="592581"/>
            <a:ext cx="69855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Importance </a:t>
            </a:r>
            <a:r>
              <a:rPr sz="2800" b="1" dirty="0">
                <a:solidFill>
                  <a:srgbClr val="00B050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growth</a:t>
            </a:r>
            <a:r>
              <a:rPr sz="2800" b="1" spc="-3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B050"/>
                </a:solidFill>
                <a:latin typeface="Times New Roman"/>
                <a:cs typeface="Times New Roman"/>
              </a:rPr>
              <a:t>monitoring</a:t>
            </a:r>
            <a:endParaRPr sz="2800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670" y="1765300"/>
            <a:ext cx="9982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ar-EG" sz="3200" dirty="0" smtClean="0">
                <a:solidFill>
                  <a:srgbClr val="000000"/>
                </a:solidFill>
                <a:latin typeface="Times New Roman"/>
              </a:rPr>
              <a:t>1.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Diagnosis and intervention of malnutrition and take appropriate actions. </a:t>
            </a:r>
          </a:p>
          <a:p>
            <a:pPr algn="l" rtl="0"/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2. Growth flattering can be detected in a child early before any observable sign and symptoms of malnutrition become evident. </a:t>
            </a:r>
          </a:p>
          <a:p>
            <a:pPr algn="l" rtl="0"/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3. Using monitoring results for family education about normal growth.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99591" y="506983"/>
            <a:ext cx="68014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latin typeface="Times New Roman"/>
                <a:cs typeface="Times New Roman"/>
              </a:rPr>
              <a:t>Requirement for </a:t>
            </a:r>
            <a:r>
              <a:rPr sz="2400" b="1" spc="10" dirty="0">
                <a:latin typeface="Times New Roman"/>
                <a:cs typeface="Times New Roman"/>
              </a:rPr>
              <a:t>the </a:t>
            </a:r>
            <a:r>
              <a:rPr sz="2400" b="1" spc="15" dirty="0">
                <a:latin typeface="Times New Roman"/>
                <a:cs typeface="Times New Roman"/>
              </a:rPr>
              <a:t>success </a:t>
            </a:r>
            <a:r>
              <a:rPr sz="2400" b="1" spc="10" dirty="0">
                <a:latin typeface="Times New Roman"/>
                <a:cs typeface="Times New Roman"/>
              </a:rPr>
              <a:t>of growth</a:t>
            </a:r>
            <a:r>
              <a:rPr sz="2400" b="1" spc="220" dirty="0">
                <a:latin typeface="Times New Roman"/>
                <a:cs typeface="Times New Roman"/>
              </a:rPr>
              <a:t> </a:t>
            </a:r>
            <a:r>
              <a:rPr sz="2400" b="1" spc="15" dirty="0">
                <a:latin typeface="Times New Roman"/>
                <a:cs typeface="Times New Roman"/>
              </a:rPr>
              <a:t>monitoring: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9591" y="1081785"/>
            <a:ext cx="8093075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07079" algn="l" rtl="0">
              <a:lnSpc>
                <a:spcPct val="144600"/>
              </a:lnSpc>
              <a:spcBef>
                <a:spcPts val="100"/>
              </a:spcBef>
            </a:pPr>
            <a:r>
              <a:rPr sz="2400" spc="-50" dirty="0">
                <a:latin typeface="Times New Roman"/>
                <a:cs typeface="Times New Roman"/>
              </a:rPr>
              <a:t>1-The </a:t>
            </a:r>
            <a:r>
              <a:rPr sz="2400" spc="5" dirty="0">
                <a:latin typeface="Times New Roman"/>
                <a:cs typeface="Times New Roman"/>
              </a:rPr>
              <a:t>availability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5" dirty="0">
                <a:latin typeface="Times New Roman"/>
                <a:cs typeface="Times New Roman"/>
              </a:rPr>
              <a:t>appropriate scale.  2-Availability </a:t>
            </a:r>
            <a:r>
              <a:rPr sz="2400" spc="10" dirty="0">
                <a:latin typeface="Times New Roman"/>
                <a:cs typeface="Times New Roman"/>
              </a:rPr>
              <a:t>of </a:t>
            </a:r>
            <a:r>
              <a:rPr sz="2400" spc="15" dirty="0">
                <a:latin typeface="Times New Roman"/>
                <a:cs typeface="Times New Roman"/>
              </a:rPr>
              <a:t>growth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charts.</a:t>
            </a:r>
            <a:endParaRPr sz="2400" dirty="0">
              <a:latin typeface="Times New Roman"/>
              <a:cs typeface="Times New Roman"/>
            </a:endParaRPr>
          </a:p>
          <a:p>
            <a:pPr marL="259079" indent="-247015" algn="l" rtl="0">
              <a:lnSpc>
                <a:spcPct val="100000"/>
              </a:lnSpc>
              <a:spcBef>
                <a:spcPts val="1260"/>
              </a:spcBef>
              <a:buSzPct val="95833"/>
              <a:buAutoNum type="arabicPlain" startAt="3"/>
              <a:tabLst>
                <a:tab pos="259715" algn="l"/>
              </a:tabLst>
            </a:pPr>
            <a:r>
              <a:rPr sz="2400" spc="10" dirty="0">
                <a:latin typeface="Times New Roman"/>
                <a:cs typeface="Times New Roman"/>
              </a:rPr>
              <a:t>The </a:t>
            </a:r>
            <a:r>
              <a:rPr sz="2400" spc="15" dirty="0">
                <a:latin typeface="Times New Roman"/>
                <a:cs typeface="Times New Roman"/>
              </a:rPr>
              <a:t>cooperation </a:t>
            </a:r>
            <a:r>
              <a:rPr sz="2400" spc="10" dirty="0">
                <a:latin typeface="Times New Roman"/>
                <a:cs typeface="Times New Roman"/>
              </a:rPr>
              <a:t>of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mother.</a:t>
            </a:r>
            <a:endParaRPr sz="2400" dirty="0">
              <a:latin typeface="Times New Roman"/>
              <a:cs typeface="Times New Roman"/>
            </a:endParaRPr>
          </a:p>
          <a:p>
            <a:pPr marL="264160" indent="-252095" algn="l" rtl="0">
              <a:lnSpc>
                <a:spcPct val="100000"/>
              </a:lnSpc>
              <a:spcBef>
                <a:spcPts val="1295"/>
              </a:spcBef>
              <a:buSzPct val="95833"/>
              <a:buAutoNum type="arabicPlain" startAt="3"/>
              <a:tabLst>
                <a:tab pos="264795" algn="l"/>
              </a:tabLst>
            </a:pPr>
            <a:r>
              <a:rPr sz="2400" spc="10" dirty="0">
                <a:latin typeface="Times New Roman"/>
                <a:cs typeface="Times New Roman"/>
              </a:rPr>
              <a:t>The availability of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10" dirty="0">
                <a:latin typeface="Times New Roman"/>
                <a:cs typeface="Times New Roman"/>
              </a:rPr>
              <a:t>well-trained health care team who can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use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94469" y="2830195"/>
            <a:ext cx="886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growth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591" y="3195955"/>
            <a:ext cx="8844915" cy="10156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437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chart </a:t>
            </a:r>
            <a:r>
              <a:rPr sz="2400" spc="-10" dirty="0">
                <a:latin typeface="Times New Roman"/>
                <a:cs typeface="Times New Roman"/>
              </a:rPr>
              <a:t>correctly, counsel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spc="-10" dirty="0">
                <a:latin typeface="Times New Roman"/>
                <a:cs typeface="Times New Roman"/>
              </a:rPr>
              <a:t>mothers </a:t>
            </a:r>
            <a:r>
              <a:rPr sz="2400" dirty="0">
                <a:latin typeface="Times New Roman"/>
                <a:cs typeface="Times New Roman"/>
              </a:rPr>
              <a:t>efficiently and carry out </a:t>
            </a:r>
            <a:r>
              <a:rPr sz="2400" spc="5" dirty="0">
                <a:latin typeface="Times New Roman"/>
                <a:cs typeface="Times New Roman"/>
              </a:rPr>
              <a:t>follow-up  </a:t>
            </a:r>
            <a:r>
              <a:rPr sz="2400" dirty="0">
                <a:latin typeface="Times New Roman"/>
                <a:cs typeface="Times New Roman"/>
              </a:rPr>
              <a:t>activities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promptly.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484260" y="1039114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w</a:t>
            </a:r>
            <a:r>
              <a:rPr sz="2400" spc="10" dirty="0">
                <a:latin typeface="Times New Roman"/>
                <a:cs typeface="Times New Roman"/>
              </a:rPr>
              <a:t>ei</a:t>
            </a:r>
            <a:r>
              <a:rPr sz="2400" spc="5" dirty="0">
                <a:latin typeface="Times New Roman"/>
                <a:cs typeface="Times New Roman"/>
              </a:rPr>
              <a:t>gh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3317" y="1039114"/>
            <a:ext cx="605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Times New Roman"/>
                <a:cs typeface="Times New Roman"/>
              </a:rPr>
              <a:t>h</a:t>
            </a:r>
            <a:r>
              <a:rPr sz="2400" spc="10" dirty="0">
                <a:latin typeface="Times New Roman"/>
                <a:cs typeface="Times New Roman"/>
              </a:rPr>
              <a:t>ea</a:t>
            </a:r>
            <a:r>
              <a:rPr sz="240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9591" y="340613"/>
            <a:ext cx="7465695" cy="1614170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410"/>
              </a:spcBef>
            </a:pPr>
            <a:r>
              <a:rPr sz="2400" b="1" spc="15" dirty="0">
                <a:latin typeface="Times New Roman"/>
                <a:cs typeface="Times New Roman"/>
              </a:rPr>
              <a:t>Methods </a:t>
            </a:r>
            <a:r>
              <a:rPr sz="2400" b="1" spc="10" dirty="0">
                <a:latin typeface="Times New Roman"/>
                <a:cs typeface="Times New Roman"/>
              </a:rPr>
              <a:t>of growth</a:t>
            </a:r>
            <a:r>
              <a:rPr sz="2400" b="1" spc="120" dirty="0">
                <a:latin typeface="Times New Roman"/>
                <a:cs typeface="Times New Roman"/>
              </a:rPr>
              <a:t> </a:t>
            </a:r>
            <a:r>
              <a:rPr sz="2400" b="1" spc="15" dirty="0">
                <a:latin typeface="Times New Roman"/>
                <a:cs typeface="Times New Roman"/>
              </a:rPr>
              <a:t>monitoring: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r" rtl="0">
              <a:lnSpc>
                <a:spcPct val="143300"/>
              </a:lnSpc>
              <a:spcBef>
                <a:spcPts val="60"/>
              </a:spcBef>
              <a:tabLst>
                <a:tab pos="504825" algn="l"/>
                <a:tab pos="2861310" algn="l"/>
                <a:tab pos="5085080" algn="l"/>
                <a:tab pos="6101715" algn="l"/>
                <a:tab pos="6602730" algn="l"/>
              </a:tabLst>
            </a:pPr>
            <a:r>
              <a:rPr sz="2400" b="1" dirty="0">
                <a:latin typeface="Times New Roman"/>
                <a:cs typeface="Times New Roman"/>
              </a:rPr>
              <a:t>1-	</a:t>
            </a:r>
            <a:r>
              <a:rPr sz="2400" b="1" spc="-5" dirty="0">
                <a:latin typeface="Times New Roman"/>
                <a:cs typeface="Times New Roman"/>
              </a:rPr>
              <a:t>A</a:t>
            </a:r>
            <a:r>
              <a:rPr sz="2400" b="1" spc="-15" dirty="0">
                <a:latin typeface="Times New Roman"/>
                <a:cs typeface="Times New Roman"/>
              </a:rPr>
              <a:t>n</a:t>
            </a:r>
            <a:r>
              <a:rPr sz="2400" b="1" spc="-5" dirty="0">
                <a:latin typeface="Times New Roman"/>
                <a:cs typeface="Times New Roman"/>
              </a:rPr>
              <a:t>thropome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5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spc="-5" dirty="0">
                <a:latin typeface="Times New Roman"/>
                <a:cs typeface="Times New Roman"/>
              </a:rPr>
              <a:t>c	measure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5" dirty="0">
                <a:latin typeface="Times New Roman"/>
                <a:cs typeface="Times New Roman"/>
              </a:rPr>
              <a:t>ent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5" dirty="0">
                <a:latin typeface="Times New Roman"/>
                <a:cs typeface="Times New Roman"/>
              </a:rPr>
              <a:t>:	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5" dirty="0">
                <a:latin typeface="Times New Roman"/>
                <a:cs typeface="Times New Roman"/>
              </a:rPr>
              <a:t>ei</a:t>
            </a:r>
            <a:r>
              <a:rPr sz="2400" dirty="0">
                <a:latin typeface="Times New Roman"/>
                <a:cs typeface="Times New Roman"/>
              </a:rPr>
              <a:t>gh</a:t>
            </a:r>
            <a:r>
              <a:rPr sz="2400" spc="-5" dirty="0">
                <a:latin typeface="Times New Roman"/>
                <a:cs typeface="Times New Roman"/>
              </a:rPr>
              <a:t>t	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5" dirty="0">
                <a:latin typeface="Times New Roman"/>
                <a:cs typeface="Times New Roman"/>
              </a:rPr>
              <a:t>r	</a:t>
            </a:r>
            <a:r>
              <a:rPr sz="2400" spc="5" dirty="0">
                <a:latin typeface="Times New Roman"/>
                <a:cs typeface="Times New Roman"/>
              </a:rPr>
              <a:t>le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25" dirty="0">
                <a:latin typeface="Times New Roman"/>
                <a:cs typeface="Times New Roman"/>
              </a:rPr>
              <a:t>h</a:t>
            </a:r>
            <a:r>
              <a:rPr sz="2400" spc="-5" dirty="0">
                <a:latin typeface="Times New Roman"/>
                <a:cs typeface="Times New Roman"/>
              </a:rPr>
              <a:t>,  </a:t>
            </a:r>
            <a:r>
              <a:rPr sz="2400" spc="5" dirty="0">
                <a:latin typeface="Times New Roman"/>
                <a:cs typeface="Times New Roman"/>
              </a:rPr>
              <a:t>circumference, chest circumference and </a:t>
            </a:r>
            <a:r>
              <a:rPr sz="2400" spc="15" dirty="0">
                <a:latin typeface="Times New Roman"/>
                <a:cs typeface="Times New Roman"/>
              </a:rPr>
              <a:t>arm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circumference.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591" y="2107819"/>
            <a:ext cx="945261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43700"/>
              </a:lnSpc>
              <a:spcBef>
                <a:spcPts val="100"/>
              </a:spcBef>
            </a:pPr>
            <a:r>
              <a:rPr sz="2400" spc="15" dirty="0">
                <a:latin typeface="Times New Roman"/>
                <a:cs typeface="Times New Roman"/>
              </a:rPr>
              <a:t>Anthropometric data </a:t>
            </a:r>
            <a:r>
              <a:rPr sz="2400" spc="10" dirty="0">
                <a:latin typeface="Times New Roman"/>
                <a:cs typeface="Times New Roman"/>
              </a:rPr>
              <a:t>can </a:t>
            </a:r>
            <a:r>
              <a:rPr sz="2400" spc="15" dirty="0">
                <a:latin typeface="Times New Roman"/>
                <a:cs typeface="Times New Roman"/>
              </a:rPr>
              <a:t>explain growth patterns, help establish </a:t>
            </a:r>
            <a:r>
              <a:rPr sz="2400" spc="20" dirty="0">
                <a:latin typeface="Times New Roman"/>
                <a:cs typeface="Times New Roman"/>
              </a:rPr>
              <a:t>nutrition  </a:t>
            </a:r>
            <a:r>
              <a:rPr sz="2400" spc="15" dirty="0">
                <a:latin typeface="Times New Roman"/>
                <a:cs typeface="Times New Roman"/>
              </a:rPr>
              <a:t>care </a:t>
            </a:r>
            <a:r>
              <a:rPr sz="2400" spc="5" dirty="0">
                <a:latin typeface="Times New Roman"/>
                <a:cs typeface="Times New Roman"/>
              </a:rPr>
              <a:t>goals, and evaluate health care services, </a:t>
            </a:r>
            <a:r>
              <a:rPr sz="2400" dirty="0">
                <a:latin typeface="Times New Roman"/>
                <a:cs typeface="Times New Roman"/>
              </a:rPr>
              <a:t>to be useful, these  </a:t>
            </a:r>
            <a:r>
              <a:rPr sz="2400" spc="-5" dirty="0">
                <a:latin typeface="Times New Roman"/>
                <a:cs typeface="Times New Roman"/>
              </a:rPr>
              <a:t>measurements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be taken accurately using reliable </a:t>
            </a:r>
            <a:r>
              <a:rPr sz="2400" spc="-5" dirty="0">
                <a:latin typeface="Times New Roman"/>
                <a:cs typeface="Times New Roman"/>
              </a:rPr>
              <a:t>equipment </a:t>
            </a:r>
            <a:r>
              <a:rPr sz="2400" dirty="0">
                <a:latin typeface="Times New Roman"/>
                <a:cs typeface="Times New Roman"/>
              </a:rPr>
              <a:t>and correct  </a:t>
            </a:r>
            <a:r>
              <a:rPr sz="2400" spc="-5" dirty="0">
                <a:latin typeface="Times New Roman"/>
                <a:cs typeface="Times New Roman"/>
              </a:rPr>
              <a:t>measuring </a:t>
            </a:r>
            <a:r>
              <a:rPr sz="2400" dirty="0">
                <a:latin typeface="Times New Roman"/>
                <a:cs typeface="Times New Roman"/>
              </a:rPr>
              <a:t>techniques.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971" y="541020"/>
            <a:ext cx="7325995" cy="4114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384" y="5718683"/>
            <a:ext cx="7397116" cy="999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55</TotalTime>
  <Words>1283</Words>
  <Application>Microsoft Office PowerPoint</Application>
  <PresentationFormat>Custom</PresentationFormat>
  <Paragraphs>178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Apothecary</vt:lpstr>
      <vt:lpstr>Growth Monitoring</vt:lpstr>
      <vt:lpstr>PowerPoint Presentation</vt:lpstr>
      <vt:lpstr>PowerPoint Presentation</vt:lpstr>
      <vt:lpstr>PowerPoint Presentation</vt:lpstr>
      <vt:lpstr>Growth monitoring: - regular assessment of the physical growth of child to  detect early growth flattering before the child becomes severely malnourished  and undertaken appropriate action.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32 teeth</vt:lpstr>
      <vt:lpstr>Delayed eruption of teeth may be due to rickets, under nutrition,  malnutrition, cretinism or mongolism</vt:lpstr>
      <vt:lpstr>Fontanels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Monitoring</dc:title>
  <dc:creator>welcome</dc:creator>
  <cp:lastModifiedBy>welcome</cp:lastModifiedBy>
  <cp:revision>20</cp:revision>
  <dcterms:created xsi:type="dcterms:W3CDTF">2020-03-16T15:32:32Z</dcterms:created>
  <dcterms:modified xsi:type="dcterms:W3CDTF">2020-03-30T16:56:33Z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2019-02-20T00:00:00Z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2020-03-16T00:00:00Z</vt:filetime>
  </property>
</Properties>
</file>