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  <p:sldMasterId id="2147483924" r:id="rId2"/>
  </p:sldMasterIdLst>
  <p:sldIdLst>
    <p:sldId id="256" r:id="rId3"/>
    <p:sldId id="280" r:id="rId4"/>
    <p:sldId id="257" r:id="rId5"/>
    <p:sldId id="258" r:id="rId6"/>
    <p:sldId id="260" r:id="rId7"/>
    <p:sldId id="259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1" r:id="rId18"/>
    <p:sldId id="272" r:id="rId19"/>
    <p:sldId id="270" r:id="rId20"/>
    <p:sldId id="273" r:id="rId21"/>
    <p:sldId id="274" r:id="rId22"/>
    <p:sldId id="276" r:id="rId23"/>
    <p:sldId id="275" r:id="rId24"/>
    <p:sldId id="283" r:id="rId25"/>
    <p:sldId id="282" r:id="rId26"/>
    <p:sldId id="277" r:id="rId27"/>
    <p:sldId id="278" r:id="rId28"/>
    <p:sldId id="279" r:id="rId29"/>
    <p:sldId id="281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4" d="100"/>
          <a:sy n="74" d="100"/>
        </p:scale>
        <p:origin x="-390" y="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3B7B0D1-197F-49C8-B161-A5B92F5B3174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2D96D5B-5357-439F-B619-4C2A596F9B87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7B0D1-197F-49C8-B161-A5B92F5B3174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96D5B-5357-439F-B619-4C2A596F9B87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7B0D1-197F-49C8-B161-A5B92F5B3174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96D5B-5357-439F-B619-4C2A596F9B87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17E627-5833-4594-9E44-E9016DF789FF}" type="datetimeFigureOut">
              <a:rPr lang="en-US" smtClean="0"/>
              <a:pPr/>
              <a:t>10/17/2016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BD4F6C4-5ED0-4DC9-B1B6-8FFC66AA7A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9592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17E627-5833-4594-9E44-E9016DF789FF}" type="datetimeFigureOut">
              <a:rPr lang="en-US" smtClean="0">
                <a:solidFill>
                  <a:prstClr val="black"/>
                </a:solidFill>
              </a:rPr>
              <a:pPr/>
              <a:t>10/17/2016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D4F6C4-5ED0-4DC9-B1B6-8FFC66AA7A4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6017999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17E627-5833-4594-9E44-E9016DF789FF}" type="datetimeFigureOut">
              <a:rPr lang="en-US" smtClean="0">
                <a:solidFill>
                  <a:prstClr val="white"/>
                </a:solidFill>
              </a:rPr>
              <a:pPr/>
              <a:t>10/17/2016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D4F6C4-5ED0-4DC9-B1B6-8FFC66AA7A4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8358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17E627-5833-4594-9E44-E9016DF789FF}" type="datetimeFigureOut">
              <a:rPr lang="en-US" smtClean="0">
                <a:solidFill>
                  <a:prstClr val="white"/>
                </a:solidFill>
              </a:rPr>
              <a:pPr/>
              <a:t>10/17/2016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D4F6C4-5ED0-4DC9-B1B6-8FFC66AA7A4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3219515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17E627-5833-4594-9E44-E9016DF789FF}" type="datetimeFigureOut">
              <a:rPr lang="en-US" smtClean="0">
                <a:solidFill>
                  <a:prstClr val="black"/>
                </a:solidFill>
              </a:rPr>
              <a:pPr/>
              <a:t>10/17/2016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D4F6C4-5ED0-4DC9-B1B6-8FFC66AA7A4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5782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17E627-5833-4594-9E44-E9016DF789FF}" type="datetimeFigureOut">
              <a:rPr lang="en-US" smtClean="0">
                <a:solidFill>
                  <a:prstClr val="white"/>
                </a:solidFill>
              </a:rPr>
              <a:pPr/>
              <a:t>10/17/2016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D4F6C4-5ED0-4DC9-B1B6-8FFC66AA7A4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397438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17E627-5833-4594-9E44-E9016DF789FF}" type="datetimeFigureOut">
              <a:rPr lang="en-US" smtClean="0">
                <a:solidFill>
                  <a:prstClr val="black"/>
                </a:solidFill>
              </a:rPr>
              <a:pPr/>
              <a:t>10/17/2016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D4F6C4-5ED0-4DC9-B1B6-8FFC66AA7A4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5774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17E627-5833-4594-9E44-E9016DF789FF}" type="datetimeFigureOut">
              <a:rPr lang="en-US" smtClean="0">
                <a:solidFill>
                  <a:prstClr val="black"/>
                </a:solidFill>
              </a:rPr>
              <a:pPr/>
              <a:t>10/17/2016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D4F6C4-5ED0-4DC9-B1B6-8FFC66AA7A4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835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7B0D1-197F-49C8-B161-A5B92F5B3174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96D5B-5357-439F-B619-4C2A596F9B8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17E627-5833-4594-9E44-E9016DF789FF}" type="datetimeFigureOut">
              <a:rPr lang="en-US" smtClean="0">
                <a:solidFill>
                  <a:prstClr val="white"/>
                </a:solidFill>
              </a:rPr>
              <a:pPr/>
              <a:t>10/17/2016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BD4F6C4-5ED0-4DC9-B1B6-8FFC66AA7A4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2506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17E627-5833-4594-9E44-E9016DF789FF}" type="datetimeFigureOut">
              <a:rPr lang="en-US" smtClean="0">
                <a:solidFill>
                  <a:prstClr val="black"/>
                </a:solidFill>
              </a:rPr>
              <a:pPr/>
              <a:t>10/17/2016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D4F6C4-5ED0-4DC9-B1B6-8FFC66AA7A4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5707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17E627-5833-4594-9E44-E9016DF789FF}" type="datetimeFigureOut">
              <a:rPr lang="en-US" smtClean="0">
                <a:solidFill>
                  <a:prstClr val="black"/>
                </a:solidFill>
              </a:rPr>
              <a:pPr/>
              <a:t>10/17/2016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D4F6C4-5ED0-4DC9-B1B6-8FFC66AA7A4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888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7B0D1-197F-49C8-B161-A5B92F5B3174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96D5B-5357-439F-B619-4C2A596F9B8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7B0D1-197F-49C8-B161-A5B92F5B3174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96D5B-5357-439F-B619-4C2A596F9B8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7B0D1-197F-49C8-B161-A5B92F5B3174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96D5B-5357-439F-B619-4C2A596F9B87}" type="slidenum">
              <a:rPr lang="en-US" smtClean="0"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7B0D1-197F-49C8-B161-A5B92F5B3174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96D5B-5357-439F-B619-4C2A596F9B87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7B0D1-197F-49C8-B161-A5B92F5B3174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96D5B-5357-439F-B619-4C2A596F9B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7B0D1-197F-49C8-B161-A5B92F5B3174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96D5B-5357-439F-B619-4C2A596F9B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7B0D1-197F-49C8-B161-A5B92F5B3174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96D5B-5357-439F-B619-4C2A596F9B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3B7B0D1-197F-49C8-B161-A5B92F5B3174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D2D96D5B-5357-439F-B619-4C2A596F9B8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17E627-5833-4594-9E44-E9016DF789FF}" type="datetimeFigureOut">
              <a:rPr lang="en-US" smtClean="0">
                <a:solidFill>
                  <a:prstClr val="black"/>
                </a:solidFill>
              </a:rPr>
              <a:pPr/>
              <a:t>10/17/2016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BD4F6C4-5ED0-4DC9-B1B6-8FFC66AA7A4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325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18.xml"/><Relationship Id="rId1" Type="http://schemas.openxmlformats.org/officeDocument/2006/relationships/audio" Target="../media/audio1.wav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GERIATRIC HEALTH                                   </a:t>
            </a:r>
            <a:endParaRPr lang="en-US" dirty="0"/>
          </a:p>
        </p:txBody>
      </p:sp>
      <p:sp>
        <p:nvSpPr>
          <p:cNvPr id="4" name="AutoShape 2" descr="data:image/jpeg;base64,/9j/4AAQSkZJRgABAQAAAQABAAD/2wCEAAkGBhQSERIUEhQUEBQQFg8QFRQPDw8PEA8QFBQVFBQQFBQXHCYeFxkjGRQUHy8gIycpLCwsFR4xNTAqNSYrLCkBCQoKDgwOGg8PFykcHBwpKSkpKSkpKSkpKSkpKSkpLCkpKSksKSwpKSkpKSkpKSkpLCkpKSkpKSkpKSwsLCkpLP/AABEIALcBEwMBIgACEQEDEQH/xAAcAAABBQEBAQAAAAAAAAAAAAAEAAECAwUGBwj/xAA7EAABAwIEBAMFBwMEAwEAAAABAAIRAyEEBRIxBkFRYSJxgRMykaGxBxRCUsHR8CNy4TNiovEVgpIW/8QAGQEAAwEBAQAAAAAAAAAAAAAAAAECAwQF/8QAIBEBAQACAgICAwAAAAAAAAAAAAECEQMhEjEEQRMyUf/aAAwDAQACEQMRAD8A9FAUgE8JwFCTQnATwpQgjQlClCUIBBqvp4bqo06jWwTudgrH4nkmelgpAJOAVBrXU9Uo2rxM5nRVsxMHS60/z4KxzUJiMMTfpy/yjZ+OxJ/wmKzWh2lxBm5HcEbT3U8BmQeIJh20OGk2tHyVMrBFVZOOWvXCyMaipH5I2y3AsjJm+ELXCqEm1NX2UmqvEmyFMh+5TOFinO6Ttlmpwea0oe7zKw8TSDgtvN8R/Uc11jPyWQ9cd9vV4+8XKZtl0XC597YK7zM8PLCuKxbYcVrhdseXHVDhbGUUCJKzsPQkrqMrow1PO9Dhx72lgcycTBQfEGWB41AXRfs9L9t0ZXbLSsd97ju1uarz11EhVuC28XhblZdajBXTMtvOzw1Q8poUi1MSrYpJKOpJAfVkJ4STpMihOknQRJE+iSys3zVrPDIaTuT9EGtxGJBBIMXABnlG6ajjCOcysw4iW+Gepnfz7KTRCyuXbrw4+u2uzEif4ES3ELn24iFfTxkpeZ/jbzcRP+VcHysNmJ7opuK6R8Vrjmi4JYthaZHWY5EdEDigAdbQJAnyO+6MrYiQR/I6rJFRzHkX0unT2P5f5zT8pKjLjtm2tgMYKrLmfq3tCz8c2CQUDhsdoeAB4XGxFge3Y7rYxtEPaHjtP7rS9uajspb4QtQLPy1tgtAJwk2qrFmyuah8abJKZSkFEKQUGxs94fbWBcLOGxC4SpSLHlrtxZeqOFlxfEmShjtYMl26x5cetur4/Jq+Nc5iKcgrmcZkxLtl1hVFUBc+OWndcZl7YGGysNWnh2BJynSTt2cx0CzYmnBRFN+pk9ldmlIPaAnbhdNOOyPpePtzrmy4oLH4Ragp+Mp6+GlaS6RyY7cs+gUMWrexVDkAsuth4W2OThzw0DhJW+xSVbZ6fVSSSSGB06YJIBnugE9ASuIGJNQvJh0TEmbg3EfqOi7PFMljwLS1w+S89bSLWuIMCYsZ6yHD4/FTk0w9tLDYoQNx1Hqi24lYVCtt1I+nNEGsYsufb0vFpvrz2UaOJ5LPpvJVzQZStGtND7z0VjMUeSBpt6n9ERSZAsJ9Sqhag2liiRfl0MEKx4BA9DvBnqg6VOSTGkjodx36ouOht/kfuriMolissBbI39635usd/wBEZhT/AEyDvf1TUaoIg2tPok3ENYJJgSRJ7gfz1XRjXn543emrgRZGBA5dXa4eEyj2qoz1Z7TCFxxsiwgcwNkU2eFIKIUgoCQXP8WHwhdAFg8VUvAD0U8n6teL944yoEHVRdZCuC4nqwM5qQVrlU4p7VF9CpJEq3GushKT4Mq7FVdQTVj1WPTEuJRWhNTowrCij2AxGHnks92WElb0KPs0pnYzywlYLssukto0UlX5GX449wCSSS63lnSSSCAeFxGa4TTqA2DnTPO9vqu3XPcQ0xrH+4T6iVOXpeN1XGtdJ6R9OQRrDfrz7BAVRDyNo337WV7iA0GYXLenqY9xp06zWxN46bT5In7w0if1XMVMeAYP/as/8gALHnP8+KN1Wo6AZjEgcrKFXNNJuYQmHYHtJB0kxv27LDznGtY6D4nACb7BOdp6nTpaGbx4jYb73PktXDZi19hbeCIgiLyvOX4+u0s9k1h1R+F1UgdwCL+oHkuiybNahDW1qWmo2P8AT1PbB28REehVasjPcyvTs6gMtI5Tb0Nlh8SYvS5kzoZaBMEu6+g+a2sPUD97Ei4i/wBVyHG9SrTLLf0yIcd5d+GelgryvXRcWG84L4EzCr9/qU3Oc9kONzIAIkEdOS9PYV5/9nVBpqOq83UmN9Q4j6Qu/ateH9XP82y8vX1IuCAzFHrOzFy0rlBhOFEKQSJIITNMB7amWzEooKTUWbOXV285zfJ30D4rg7EbeSynr1nMssbWplrhvsvM8zy11F5Y70PULl5OPx9PQ4eby6vtluKrcrqjFQ4LPTpMkFGU4cmNkSlCeE4alVSoAKUJw1TAWdOq9KSshJJL2JOmTr0XinSTJ0BXi6+im98Toa50dYEwvN//ANqa1Qai06TEtEBoK9McJsbg29F43xdwocHiCWyaFedP+12+g+Szz37dfxphlvG+/pq40RUMfivG91l4vFaWS8wLCe52A79lTk+YOfIdP9INAJJ5yOXkiK+Flwc8l2m7Q1rnRPMwN/MrC+3XjjZNMHOXVmlujYgGw1mehJn9FLK61UxrEX57+YWu6jqs1rj3I0D1Cto5doiYm20/AKrlLNaLHCy7tdNlujRpBhxFrAFc/mOSeIuiXuJJm/kjMrcdX6rcxIAYXOsGyTa6mNLJHNYalUFg0nzIAC3MEHDT7SCb2AGkT57nuVltx9MjVTMetirsNmEmEtrmO3UYQdLR0sPIDkn4vwgq4Zzebw0AxMOkQY7IfBVTZH5pUJp04PMjzsr+nPesoH4Cy40nOBuAzTPI33XatWNwxgDTpeOxdH/yNitpoXVxTWLh+Rl5clqZWXjjdajgsnGHxKqxUhSCiE6RJKTVEKbN0wLZssbiLJW1mH8wuCtkbKLkWbmhMrjdx49XowSDuJB9EK6kt3i6j7PEmLB1/VZJXFZqvTwy3NhfZqDmIwwq3hJewwCmEipQpq4YJ0gkCoqtnSSlJLRbewJJJL0XjHTpk6ASzOI8oGJw9SnzjUztUbdp/T1WmrKFAu8uqNb6OXxu48Ky7DOZUeCLOBaQfwvBsPqFsNxGmJ5rseM+C3GauGGouvUYPe1fnb17hcFjQW2ILTaQ4QQehBXLljZe3r8fJjn3BzsfZA4nHkuaxv4jc9AqWOshmOkk91MjXLTosNXiOq36GLDmS6I5yuHw+MIdDviP2Wo3GkkNA8IvfmVc6RewuaZedTn0RpaTOn626E3hUYDMIdDrHvzXQtrgNMgmBeAT9FyeOzmlX1aGnwyNRaWgkdOqdhTP6dxgsdZdVkQbVgPAdp8QkTBFp+a4Th6mfZAuvIA8l2vC1pPQR8T/AIT4/wBmPP1ja6apUG23foqG1XAxzHTn0UW3KtDmg9+y7Hli6brX37ILFYEkyL/Ioqk+eg+ZV4SpsI0iOSYLUxWDJuw6Xf8AFyAOoGKrNPLUIIPqFG9e2kw3OqrCsp7pn0457909IXTlZ2Wexag4qarcqQ874+b/AFmnsVzjHWXofFmQmu0FvvN+a4+nkdQWc2O/Jc+eF27ePkkxZpKgVv4fh9zij28OMEA3JMJTitVefGONcVMLus3+z4GlqomHAbHZ37LiPu5bLXAgtMEHcFZ54XH224+SZ9xUQm1KxzVQ5ZNtpaklWnT0W3sydMnXa8g6SZOgJsZKs+8WgWhVOfA80M6purhCHV77791wn2hZbDm1hcOhjuxHun1FvQLp3V5cPNUZtSFVpY64cIP7hLLHymmnHl4ZbeXuFjCFqVmU2y6b7AAud6ALXx2BdRqFjuWx5ObycFm1aY1diuP1e3rb3OjZfimVRLSGxEioQHNmwkcr2XSYLAMYGuqva1jt9TgyLTv8fguY/wDF03GS39I8uiNw2VUgRI1b2e4u87FPpFmX9aWY5oapFDCtOk6dVYQAIJkNHMkEX79kBm2Rto0mhgszSDHO63cue1vugCegFlLEUvaA/wBw9YTt6EnihlzopDvC7nh6lFEH80n02H87rhsNQOqnSbck29TA/VejYamGtDRs0AfALThne3P8rLrX9Eh0KtriTa3dZ+bYsg02N3e4k9mNEkn1LUTSrWF9tza/YBdLgjWoU4CuBQeGxE2P/aLQaYKTmgiDcHqoalJj5SDm85w7qb276ORJ5/lKIwmMDp6jbuFs4ig17S1wkH+SO65HF0nUKmk3G4O2odfNZWePcdWOU5JqujbUBFlW5D4TEhwnnz/dXlXMtubPDSp6xs0NitmqsPNXWVM76U5eLK8CajB3VWAFlfQE1m9lU9l9OtoDwhclxpwsHtNWmIcBcD8Q/ddfS2CAz9zxQeaY1OgwDzU5Y+XVa45XHuPGBTLlMYMDdJmKPimxkyOhVVfEKceDGe2mfyMr66TLmhJYNbMfEU62/HP45/PL+veEgmTrnWdOopnGycBVdkFPvIpxlqEaLlWIFBupYvdNUEOT4rf0SNicSUWvpj8zLz/cdvouNrUb36L0HEYcPBB5iP2+a4rNsM9hMW0zY3ELDkx+3Xw8nj0CbSI2U6Quoiof5yT03mVi7pZe2thHiIWph/Cz1nvK5/DvuSTAHM7AdSVt8NOGIfqbenTMavwveOTeoB5qsZbWfJlMZtuZBkxa41n++fdH5G9+5XSB1kPSapVnQF144zGajys87nd1n4qsHVf7QAfqB81eyrfy+qBj+q//ANT/AMAiKAkjuUHGy2oA3UeSvweO1iduyy8fVhoCfCP0x3sqS2yVW10O+Cak6yqqG6CaMoLNsAKtMj8TbtPQ/siaD5CsIS0qXXccTg8RBi7SDBHQjcLYw+Kmx3Wdn2F9nWDxtU3/AL27/ER81VQrXWFmnZNZzbaqOkLAzVy0Bjo96/cKOKyt1YTTE9QbD4q8M99VzcvFruBMEPCrsAJreSZmHcwaXAtI5FWZQJqlbz25q6ynsFXiqoaxznbAElTDwNyuV+0PFPOFNGifHXIpyPwtPvO+EpNHl1LMvvuKrGizS3W4DoQDGr13Ree5OaNIucdguv4X4ZZhKQteJPcrg/tHzzW/2TTYXMfIKsb2muMqV5JSUqeAcRN7pLQtPpNJMnXG0OoVnKbVTUuqgV69wqgbpVDBUNdwVRoYgKOI5eStqjdVVfdCQUs3Q3EGXh4EgSWxO5B5AopisxFKW/NHs96ry7PcJVpM1sEmkfE3np5x6XQZzbVTa5hi4BMCbr0bH5fqJgSY2/MOYXlXE2XnDPc1oOmrDmDo6fc+J+awyxdfHyNvJssfi6kFxNJkF7pMR+UDqV6bkVFjGimwBunZo6dlkYDBtwuGp0x+FoLjsXvI8Tis2hrq1dYc5ugiC2xAWuOPix5M7nXorGqusJWPSz5zRDwH9x4T+ysOfgjwtM7jVEfJXtho1QeOp5tb8GiVdh3QSfygn5ISnOmSZJMnzKvP+nU/thBp1606ZRJKCPvNHSEYDdAamFqFSI3VGFdG6lXxMCwTQKwlWDCNXP0XEuF+YWuHEbeaFegPEGEL6btIlzYqNHUjcfCVyNPMmxqkADryXeVXbHpZeWcS8IVBmVJrXkYTGOe50b0agBe6mCOTokHlfsozx36a8ecnVdNw4770S8SKLTGoiPaEcmdupXZUyAAAIjYBZuGY2kxrGNDWtAa0CwaBYBE0jG/NXMJjGefJcqvr4dtQQ4T9R5FZeEyZ1KoTOpp2PMdiFomsr6b5T9I1K864mzSt95NOXNFtIBIBHVauWYIhoLyXH/cZW3neWU3lriBqbsUBiKoY0naAnsaY3FmetoUnGbxbzXjVCm7E1yTcuMrW42zw16xaD4WmPMrT4Jye4cQrk1E2t7BcMNFNtuSS66kwQElO6TQTyop1ztUpsqHFWlUkq4FFdDVakIqug3ibdUHBL3KFQeH1SHuj4J9wUwoYLhH6JQLN0a16QoStTvbks/FZdSNRr3ta9zDqbaS0xE+dytSp9UL7GJPQFGhGRi8M6q6+31/wiaOGDBARIpQAoaUKUParcPRun9mi6NOEgT9kRS9xyHr7ImiP6bvI/RVE1TTMvR9FtpKAwglxRtWpZAWUMRLj0Vrnx5d0FhtyiKiC0twzpK1Gm3ksrCLRpuThVafdKzMzbIafh2cNj8CVptPzQGObIIHn6hUSrLcwFRs9CWnsRZGueuZymuGVXs21HWPXcLoqNYeY+Y8lRL6QVuuFX7YQh69aVNNViq+o9guE494kFKmWtPidYLqs5xPs6bj2K8NzzGuxFcxLpMBVhNlaqyjBmrUk3v8AFet8O5OQ0WgLK4J4O0NDni5v5L0bC4YNFk8qUilmBsEkdCSz2rTMlOFFSasoonFVFWPKrVhXVFkE8I9wQVUXSOJMPh8kqZUKJ3Tg3TBouiGKpwup0ygHhRezwu8irQEnCx8imQKqFWGK0jb0TlqRoNpyVfpUmMsovKAprCyKw3uHyKFqInBnwoCGCb4Z6qyq5U4Op4BO5+iRKAIwvNXVFTheasqIC/DI5hQGHRwKcKr6bkDiHw5w7/VEgofGM8U+SpLAxmH0vFQcjB8itSjXsk3DB+sHoT8ENh7W/hVBqUTN073RdSpU4CCzOppYSVFpxwf2i8RQ002m7reixPs54f8Aav8AauEgGGz9VHiHIX4irqB3MeQXo/COTChRa2NgFpLJj0mztu4egGgAckU1VMCd1WFmpdKSCOKSSAXUpgpJKMTqDnKGpJJUDF1kJVTpINSyzvNO5yZJILQ6wU6TrpJJkuqOuly+KSSZAWu28gpMMlOkka6o9UOckkg1T3InAvsUkkALRrS6OgPyVhekkgxeG91TeUkkEIoFFFySScKpCoqsY648kklSTZf7yFy/DaXVAbhr3BvYJkkjrW1ABea/aBxh7Nwptm+/kE6SeM3St0v4OxAxADoXdU2wEySLNdH7V4jF6UIMWXFMkpNeGpJJJo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005064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9683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‎ Many factors contribute to this:‎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‎anorexia, dental disease and missing teeth, ‎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‎impaired digestion, absorption and metabolism, ‎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indirect socioeconomic factor of low income and living alone where no body ‎cares     for their food.‎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 smtClean="0"/>
              <a:t>5-Malnourishment and deficiency:</a:t>
            </a:r>
            <a:endParaRPr lang="en-US" sz="3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941168"/>
            <a:ext cx="2209800" cy="146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3593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smtClean="0"/>
              <a:t>‎</a:t>
            </a:r>
            <a:r>
              <a:rPr lang="en-US" dirty="0" err="1" smtClean="0"/>
              <a:t>Presbyousis</a:t>
            </a:r>
            <a:r>
              <a:rPr lang="en-US" dirty="0" smtClean="0"/>
              <a:t> hearing impairment with aging, usually bilateral, symmetrical, ‎</a:t>
            </a:r>
            <a:r>
              <a:rPr lang="en-US" dirty="0" err="1" smtClean="0"/>
              <a:t>senso</a:t>
            </a:r>
            <a:r>
              <a:rPr lang="en-US" dirty="0" smtClean="0"/>
              <a:t>-neural. ‎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Senile macular degeneration and cataract. ‎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Decreased speech discrimination, due to </a:t>
            </a:r>
            <a:r>
              <a:rPr lang="en-US" dirty="0" err="1" smtClean="0"/>
              <a:t>presbycusis</a:t>
            </a:r>
            <a:r>
              <a:rPr lang="en-US" dirty="0" smtClean="0"/>
              <a:t>. ‎</a:t>
            </a:r>
          </a:p>
          <a:p>
            <a:pPr algn="just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600" dirty="0" smtClean="0"/>
              <a:t>6-Disorders of special senses:‎</a:t>
            </a:r>
            <a:br>
              <a:rPr lang="en-US" sz="3600" dirty="0" smtClean="0"/>
            </a:br>
            <a:endParaRPr lang="en-US" sz="3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0" y="188640"/>
            <a:ext cx="2381250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2214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633267"/>
          </a:xfrm>
        </p:spPr>
        <p:txBody>
          <a:bodyPr/>
          <a:lstStyle/>
          <a:p>
            <a:pPr algn="just"/>
            <a:r>
              <a:rPr lang="en-US" dirty="0" smtClean="0"/>
              <a:t>7-Respiratory disease: Chronic bronchitis, emphysema. ‎</a:t>
            </a:r>
          </a:p>
          <a:p>
            <a:pPr algn="just"/>
            <a:endParaRPr lang="en-US" dirty="0"/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‎8- Other diseases: e.g. - Diabetes mellitus.     - Neoplasm.   -Urinary incontinence.‎</a:t>
            </a:r>
          </a:p>
          <a:p>
            <a:pPr algn="just"/>
            <a:endParaRPr lang="en-US" dirty="0" smtClean="0"/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036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/>
              <a:t>B♥- Accidents: e.g. fracture neck femur. ‎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‎ C♥- Disability:‎</a:t>
            </a:r>
          </a:p>
          <a:p>
            <a:pPr lvl="1" algn="just"/>
            <a:r>
              <a:rPr lang="en-US" dirty="0" smtClean="0"/>
              <a:t>Pathological conditions of aging may interfere with normal physical activities ‎and / or mental and psychological behavior. </a:t>
            </a:r>
          </a:p>
          <a:p>
            <a:pPr marL="457200" lvl="1" indent="0" algn="just">
              <a:buNone/>
            </a:pPr>
            <a:r>
              <a:rPr lang="en-US" dirty="0" smtClean="0"/>
              <a:t>‎</a:t>
            </a:r>
          </a:p>
          <a:p>
            <a:pPr lvl="1" algn="just"/>
            <a:r>
              <a:rPr lang="en-US" dirty="0" smtClean="0"/>
              <a:t>They may be associated with a varying degree of disability that may be so mild ‎and hardly noticed, up to complete disability or crippling. ‎</a:t>
            </a: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30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en-US" dirty="0" smtClean="0"/>
          </a:p>
          <a:p>
            <a:pPr algn="just"/>
            <a:r>
              <a:rPr lang="en-US" dirty="0" smtClean="0"/>
              <a:t>Loneliness and isolation. ‎</a:t>
            </a:r>
          </a:p>
          <a:p>
            <a:pPr marL="0" indent="0" algn="just">
              <a:buNone/>
            </a:pPr>
            <a:endParaRPr lang="en-US" dirty="0" smtClean="0"/>
          </a:p>
          <a:p>
            <a:pPr algn="just"/>
            <a:r>
              <a:rPr lang="en-US" dirty="0" smtClean="0"/>
              <a:t>Retirement (loss of employment, income and state). ‎</a:t>
            </a:r>
          </a:p>
          <a:p>
            <a:pPr marL="0" indent="0" algn="just">
              <a:buNone/>
            </a:pPr>
            <a:endParaRPr lang="en-US" dirty="0" smtClean="0"/>
          </a:p>
          <a:p>
            <a:pPr algn="just"/>
            <a:r>
              <a:rPr lang="en-US" dirty="0" smtClean="0"/>
              <a:t>Bereavement (loss of husband, wife or peers).‎</a:t>
            </a:r>
          </a:p>
          <a:p>
            <a:pPr algn="just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D♥- Miscellaneous: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484784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5680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Age-specific mortality of the aged is quite high. The leading causes, by priority ‎are:‎</a:t>
            </a:r>
          </a:p>
          <a:p>
            <a:pPr marL="0" indent="0" algn="just">
              <a:buNone/>
            </a:pPr>
            <a:endParaRPr lang="en-US" dirty="0" smtClean="0"/>
          </a:p>
          <a:p>
            <a:pPr lvl="1" algn="just"/>
            <a:r>
              <a:rPr lang="en-US" dirty="0" smtClean="0"/>
              <a:t>Cardiovascular disease: (75% of total deaths). ‎</a:t>
            </a:r>
          </a:p>
          <a:p>
            <a:pPr lvl="1" algn="just"/>
            <a:r>
              <a:rPr lang="en-US" dirty="0" smtClean="0"/>
              <a:t>‎Cerebrovascular disease: (15% of total deaths).‎</a:t>
            </a:r>
          </a:p>
          <a:p>
            <a:pPr lvl="1" algn="just"/>
            <a:r>
              <a:rPr lang="en-US" dirty="0" smtClean="0"/>
              <a:t>‎Others: e.g. respiratory disease. ‎</a:t>
            </a:r>
          </a:p>
          <a:p>
            <a:pPr algn="just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II- Mortality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796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Geriatric health program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021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u="sng" dirty="0"/>
              <a:t>Adequate </a:t>
            </a:r>
            <a:r>
              <a:rPr lang="en-US" b="1" u="sng" dirty="0" smtClean="0"/>
              <a:t>nutrition</a:t>
            </a:r>
            <a:r>
              <a:rPr lang="en-US" b="1" dirty="0" smtClean="0"/>
              <a:t> 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b="1" u="sng" dirty="0"/>
              <a:t>Social </a:t>
            </a:r>
            <a:r>
              <a:rPr lang="en-US" b="1" u="sng" dirty="0" smtClean="0"/>
              <a:t>welfare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u="sng" dirty="0"/>
              <a:t>Socioeconomic promotion</a:t>
            </a:r>
            <a:endParaRPr lang="en-US" b="1" u="sng" dirty="0" smtClean="0"/>
          </a:p>
          <a:p>
            <a:pPr marL="514350" indent="-514350">
              <a:buFont typeface="+mj-lt"/>
              <a:buAutoNum type="arabicPeriod"/>
            </a:pPr>
            <a:r>
              <a:rPr lang="en-US" b="1" u="sng" dirty="0"/>
              <a:t>Health </a:t>
            </a:r>
            <a:r>
              <a:rPr lang="en-US" b="1" u="sng" dirty="0" smtClean="0"/>
              <a:t>education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Health Appraisal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b="1" u="sng" dirty="0"/>
              <a:t>Component of the program: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299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smtClean="0"/>
              <a:t>‎1- Maintenance of health‎</a:t>
            </a:r>
          </a:p>
          <a:p>
            <a:pPr marL="0" indent="0" algn="just">
              <a:buNone/>
            </a:pPr>
            <a:endParaRPr lang="en-US" dirty="0" smtClean="0"/>
          </a:p>
          <a:p>
            <a:pPr algn="just"/>
            <a:r>
              <a:rPr lang="en-US" dirty="0" smtClean="0"/>
              <a:t>‎2- Preventing, if possible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‎3- Control of health hazards</a:t>
            </a:r>
          </a:p>
          <a:p>
            <a:pPr marL="0" indent="0" algn="just">
              <a:buNone/>
            </a:pPr>
            <a:endParaRPr lang="en-US" dirty="0" smtClean="0"/>
          </a:p>
          <a:p>
            <a:pPr algn="just"/>
            <a:r>
              <a:rPr lang="en-US" dirty="0" smtClean="0"/>
              <a:t>‎4- Rehabilitation and management of disability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Objectives:‎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748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/>
            <a:r>
              <a:rPr lang="en-US" b="1" i="1" u="sng" dirty="0"/>
              <a:t>Nutrition education of the elderly and family</a:t>
            </a:r>
            <a:r>
              <a:rPr lang="en-US" dirty="0"/>
              <a:t>, for: </a:t>
            </a:r>
          </a:p>
          <a:p>
            <a:pPr lvl="1" algn="just"/>
            <a:r>
              <a:rPr lang="en-US" dirty="0" smtClean="0"/>
              <a:t>Adequate </a:t>
            </a:r>
            <a:r>
              <a:rPr lang="en-US" dirty="0"/>
              <a:t>diet (quality and quantity of food)   </a:t>
            </a:r>
          </a:p>
          <a:p>
            <a:pPr lvl="1" algn="just"/>
            <a:r>
              <a:rPr lang="en-US" dirty="0" smtClean="0"/>
              <a:t> Providing </a:t>
            </a:r>
            <a:r>
              <a:rPr lang="en-US" dirty="0"/>
              <a:t>sufficient residue food to prevent constipation. </a:t>
            </a:r>
          </a:p>
          <a:p>
            <a:pPr lvl="1" algn="just"/>
            <a:r>
              <a:rPr lang="en-US" dirty="0" smtClean="0"/>
              <a:t>Milk </a:t>
            </a:r>
            <a:r>
              <a:rPr lang="en-US" dirty="0"/>
              <a:t>(or / and cheese), vegetables and fruits (or fruit juice) must be </a:t>
            </a:r>
            <a:r>
              <a:rPr lang="en-US" dirty="0" smtClean="0"/>
              <a:t>regularly taken </a:t>
            </a:r>
            <a:r>
              <a:rPr lang="en-US" dirty="0"/>
              <a:t>in adequate amount. </a:t>
            </a:r>
          </a:p>
          <a:p>
            <a:pPr lvl="0" algn="just"/>
            <a:r>
              <a:rPr lang="en-US" dirty="0"/>
              <a:t> </a:t>
            </a:r>
            <a:r>
              <a:rPr lang="en-US" b="1" i="1" u="sng" dirty="0"/>
              <a:t>Dietary supplementation:</a:t>
            </a:r>
            <a:r>
              <a:rPr lang="en-US" dirty="0"/>
              <a:t> To compensate for deficient diet, especially with feeding problems and restrictions of diet </a:t>
            </a:r>
            <a:r>
              <a:rPr lang="en-US" dirty="0" smtClean="0"/>
              <a:t>therapy</a:t>
            </a:r>
          </a:p>
          <a:p>
            <a:pPr marL="0" lvl="0" indent="0" algn="just">
              <a:buNone/>
            </a:pPr>
            <a:endParaRPr lang="en-US" dirty="0"/>
          </a:p>
          <a:p>
            <a:pPr algn="just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742950" indent="-742950" algn="l">
              <a:buFont typeface="+mj-lt"/>
              <a:buAutoNum type="arabicPeriod"/>
            </a:pPr>
            <a:r>
              <a:rPr lang="en-US" sz="3600" b="1" u="sng" dirty="0"/>
              <a:t>Adequate nutrition</a:t>
            </a:r>
            <a:endParaRPr lang="en-US" sz="36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04664"/>
            <a:ext cx="2676525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6777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just">
              <a:lnSpc>
                <a:spcPct val="200000"/>
              </a:lnSpc>
              <a:buFont typeface="+mj-lt"/>
              <a:buAutoNum type="arabicPeriod"/>
            </a:pPr>
            <a:r>
              <a:rPr lang="en-US" dirty="0"/>
              <a:t>The concept and </a:t>
            </a:r>
            <a:r>
              <a:rPr lang="en-US" dirty="0" smtClean="0"/>
              <a:t>importance</a:t>
            </a:r>
          </a:p>
          <a:p>
            <a:pPr marL="514350" indent="-514350" algn="just">
              <a:lnSpc>
                <a:spcPct val="200000"/>
              </a:lnSpc>
              <a:buFont typeface="+mj-lt"/>
              <a:buAutoNum type="arabicPeriod"/>
            </a:pPr>
            <a:r>
              <a:rPr lang="en-US" dirty="0"/>
              <a:t>Etiology of the increased </a:t>
            </a:r>
            <a:r>
              <a:rPr lang="en-US" dirty="0" smtClean="0"/>
              <a:t>problem</a:t>
            </a:r>
          </a:p>
          <a:p>
            <a:pPr marL="514350" indent="-514350" algn="just">
              <a:lnSpc>
                <a:spcPct val="200000"/>
              </a:lnSpc>
              <a:buFont typeface="+mj-lt"/>
              <a:buAutoNum type="arabicPeriod"/>
            </a:pPr>
            <a:r>
              <a:rPr lang="en-US" dirty="0"/>
              <a:t>Geriatric health </a:t>
            </a:r>
            <a:r>
              <a:rPr lang="en-US" dirty="0" smtClean="0"/>
              <a:t>hazards</a:t>
            </a:r>
          </a:p>
          <a:p>
            <a:pPr marL="514350" indent="-514350" algn="just">
              <a:lnSpc>
                <a:spcPct val="200000"/>
              </a:lnSpc>
              <a:buFont typeface="+mj-lt"/>
              <a:buAutoNum type="arabicPeriod"/>
            </a:pPr>
            <a:r>
              <a:rPr lang="en-US" dirty="0"/>
              <a:t>Geriatric health program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Contents: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459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/>
            <a:r>
              <a:rPr lang="en-US" i="1" u="sng" dirty="0"/>
              <a:t>Supplementary foods</a:t>
            </a:r>
            <a:r>
              <a:rPr lang="en-US" dirty="0"/>
              <a:t>: a variety of “geriatric foods” are available in powder or liquid form, to provide readily digestible and assimilated nutrient (s). </a:t>
            </a:r>
          </a:p>
          <a:p>
            <a:pPr marL="0" lvl="0" indent="0" algn="just">
              <a:buNone/>
            </a:pPr>
            <a:endParaRPr lang="en-US" dirty="0"/>
          </a:p>
          <a:p>
            <a:pPr lvl="0" algn="just"/>
            <a:r>
              <a:rPr lang="en-US" i="1" u="sng" dirty="0"/>
              <a:t> Supplementary medicines</a:t>
            </a:r>
            <a:r>
              <a:rPr lang="en-US" dirty="0"/>
              <a:t>. </a:t>
            </a:r>
          </a:p>
          <a:p>
            <a:pPr marL="0" lvl="0" indent="0" algn="just">
              <a:buNone/>
            </a:pPr>
            <a:endParaRPr lang="en-US" dirty="0"/>
          </a:p>
          <a:p>
            <a:pPr lvl="0" algn="just"/>
            <a:r>
              <a:rPr lang="en-US" dirty="0"/>
              <a:t> </a:t>
            </a:r>
            <a:r>
              <a:rPr lang="en-US" b="1" i="1" u="sng" dirty="0"/>
              <a:t>Management of anorexia</a:t>
            </a:r>
            <a:r>
              <a:rPr lang="en-US" dirty="0"/>
              <a:t> and other pathological conditions: which may contribute to nutritional deficiency. 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742950" indent="-742950" algn="l">
              <a:buFont typeface="+mj-lt"/>
              <a:buAutoNum type="arabicPeriod"/>
            </a:pPr>
            <a:r>
              <a:rPr lang="en-US" sz="3600" b="1" u="sng" dirty="0"/>
              <a:t>Adequate nutrition</a:t>
            </a:r>
            <a:endParaRPr lang="en-US" sz="36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88640"/>
            <a:ext cx="2676525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3856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b="1" i="1" dirty="0" smtClean="0"/>
              <a:t>a</a:t>
            </a:r>
            <a:r>
              <a:rPr lang="en-US" i="1" dirty="0" smtClean="0"/>
              <a:t>-</a:t>
            </a:r>
            <a:r>
              <a:rPr lang="en-US" dirty="0" smtClean="0"/>
              <a:t> </a:t>
            </a:r>
            <a:r>
              <a:rPr lang="en-US" b="1" i="1" u="sng" dirty="0"/>
              <a:t>Income:</a:t>
            </a:r>
            <a:r>
              <a:rPr lang="en-US" dirty="0"/>
              <a:t> a satisfactory income is necessary for those having independent life.     </a:t>
            </a:r>
            <a:endParaRPr lang="en-US" dirty="0" smtClean="0"/>
          </a:p>
          <a:p>
            <a:pPr marL="0" indent="0" algn="just">
              <a:buNone/>
            </a:pPr>
            <a:endParaRPr lang="en-US" dirty="0" smtClean="0"/>
          </a:p>
          <a:p>
            <a:pPr algn="just"/>
            <a:r>
              <a:rPr lang="en-US" b="1" i="1" dirty="0" smtClean="0"/>
              <a:t>b</a:t>
            </a:r>
            <a:r>
              <a:rPr lang="en-US" b="1" dirty="0" smtClean="0"/>
              <a:t>-</a:t>
            </a:r>
            <a:r>
              <a:rPr lang="en-US" b="1" i="1" u="sng" dirty="0" smtClean="0"/>
              <a:t> </a:t>
            </a:r>
            <a:r>
              <a:rPr lang="en-US" b="1" i="1" u="sng" dirty="0"/>
              <a:t>Housing</a:t>
            </a:r>
            <a:r>
              <a:rPr lang="en-US" dirty="0"/>
              <a:t>: the aged who may live alone under poor housing &amp; social </a:t>
            </a:r>
            <a:r>
              <a:rPr lang="en-US" dirty="0" smtClean="0"/>
              <a:t>conditions can </a:t>
            </a:r>
            <a:r>
              <a:rPr lang="en-US" dirty="0"/>
              <a:t>be referred to a geriatric home.  </a:t>
            </a:r>
          </a:p>
          <a:p>
            <a:pPr algn="just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764704"/>
            <a:ext cx="7756263" cy="554588"/>
          </a:xfrm>
        </p:spPr>
        <p:txBody>
          <a:bodyPr>
            <a:normAutofit fontScale="90000"/>
          </a:bodyPr>
          <a:lstStyle/>
          <a:p>
            <a:pPr marL="742950" indent="-742950" algn="l">
              <a:buFont typeface="+mj-lt"/>
              <a:buAutoNum type="arabicPeriod" startAt="3"/>
            </a:pPr>
            <a:r>
              <a:rPr lang="en-US" sz="4000" b="1" u="sng" dirty="0" smtClean="0"/>
              <a:t>Socioeconomic </a:t>
            </a:r>
            <a:r>
              <a:rPr lang="en-US" sz="4000" b="1" u="sng" dirty="0"/>
              <a:t>promotion: 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653136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7772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b="1" i="1" u="sng" dirty="0" smtClean="0"/>
              <a:t>a</a:t>
            </a:r>
            <a:r>
              <a:rPr lang="en-US" i="1" u="sng" dirty="0" smtClean="0"/>
              <a:t>- Living </a:t>
            </a:r>
            <a:r>
              <a:rPr lang="en-US" i="1" u="sng" dirty="0"/>
              <a:t>accommodation</a:t>
            </a:r>
            <a:r>
              <a:rPr lang="en-US" b="1" dirty="0"/>
              <a:t>: </a:t>
            </a:r>
            <a:endParaRPr lang="en-US" dirty="0"/>
          </a:p>
          <a:p>
            <a:pPr lvl="1" algn="just"/>
            <a:r>
              <a:rPr lang="en-US" dirty="0" smtClean="0"/>
              <a:t>With </a:t>
            </a:r>
            <a:r>
              <a:rPr lang="en-US" dirty="0"/>
              <a:t>his family.                                 </a:t>
            </a:r>
          </a:p>
          <a:p>
            <a:pPr lvl="1" algn="just"/>
            <a:r>
              <a:rPr lang="en-US" dirty="0" smtClean="0"/>
              <a:t>In </a:t>
            </a:r>
            <a:r>
              <a:rPr lang="en-US" dirty="0"/>
              <a:t>geriatric home. </a:t>
            </a:r>
          </a:p>
          <a:p>
            <a:pPr lvl="1" algn="just"/>
            <a:r>
              <a:rPr lang="en-US" dirty="0" smtClean="0"/>
              <a:t>In </a:t>
            </a:r>
            <a:r>
              <a:rPr lang="en-US" dirty="0"/>
              <a:t>special sanatorium (with disability or chronic disease</a:t>
            </a:r>
            <a:r>
              <a:rPr lang="en-US" dirty="0" smtClean="0"/>
              <a:t>).</a:t>
            </a:r>
            <a:endParaRPr lang="en-US" dirty="0"/>
          </a:p>
          <a:p>
            <a:pPr marL="0" indent="0" algn="just">
              <a:buNone/>
            </a:pPr>
            <a:endParaRPr lang="en-US" dirty="0"/>
          </a:p>
          <a:p>
            <a:pPr algn="just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indent="-742950" algn="l">
              <a:buFont typeface="+mj-lt"/>
              <a:buAutoNum type="arabicPeriod" startAt="2"/>
            </a:pPr>
            <a:r>
              <a:rPr lang="en-US" sz="3600" b="1" u="sng" dirty="0" smtClean="0"/>
              <a:t>Social </a:t>
            </a:r>
            <a:r>
              <a:rPr lang="en-US" sz="3600" b="1" u="sng" dirty="0"/>
              <a:t>welfare</a:t>
            </a:r>
            <a:endParaRPr lang="en-US" sz="36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548680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017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b-Work or activity: </a:t>
            </a:r>
          </a:p>
          <a:p>
            <a:pPr lvl="1"/>
            <a:r>
              <a:rPr lang="en-US" dirty="0"/>
              <a:t>According to his health status and social circumstances the aged can perform a suitable manual or intellectual activity. </a:t>
            </a:r>
          </a:p>
          <a:p>
            <a:pPr lvl="1"/>
            <a:r>
              <a:rPr lang="en-US" dirty="0"/>
              <a:t>Enrolment of the aged in some work consumes time and breaks monotony of life.    </a:t>
            </a:r>
          </a:p>
          <a:p>
            <a:pPr lvl="1"/>
            <a:r>
              <a:rPr lang="en-US" dirty="0"/>
              <a:t>Work also leads to self-dependence, and also provides income.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dirty="0"/>
              <a:t>Social welfare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700" y="620688"/>
            <a:ext cx="2819400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3443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en-US" dirty="0" smtClean="0"/>
          </a:p>
          <a:p>
            <a:pPr algn="just"/>
            <a:r>
              <a:rPr lang="en-US" dirty="0" smtClean="0"/>
              <a:t>c- </a:t>
            </a:r>
            <a:r>
              <a:rPr lang="en-US" dirty="0"/>
              <a:t>Establishment of geriatric clubs: Where the aged pass leisure time, perform suitable exercise or game and physical training, and share in social activities. </a:t>
            </a:r>
          </a:p>
          <a:p>
            <a:pPr algn="just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dirty="0"/>
              <a:t>Social welfare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76672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7391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lays </a:t>
            </a:r>
            <a:r>
              <a:rPr lang="en-US" dirty="0"/>
              <a:t>stress on healthful lifestyle</a:t>
            </a:r>
            <a:r>
              <a:rPr lang="en-US" b="1" dirty="0"/>
              <a:t>: </a:t>
            </a:r>
            <a:endParaRPr lang="en-US" dirty="0"/>
          </a:p>
          <a:p>
            <a:pPr lvl="1"/>
            <a:r>
              <a:rPr lang="en-US" dirty="0"/>
              <a:t>Adequate diet, and feeding system. </a:t>
            </a:r>
          </a:p>
          <a:p>
            <a:pPr lvl="1"/>
            <a:r>
              <a:rPr lang="en-US" dirty="0"/>
              <a:t>Rest and sleep (how many hours). </a:t>
            </a:r>
          </a:p>
          <a:p>
            <a:pPr lvl="1"/>
            <a:r>
              <a:rPr lang="en-US" dirty="0"/>
              <a:t>Exercise and open air walk, if possible. </a:t>
            </a:r>
          </a:p>
          <a:p>
            <a:pPr lvl="1"/>
            <a:r>
              <a:rPr lang="en-US" dirty="0"/>
              <a:t>Avoiding smoking and alcohol. </a:t>
            </a:r>
          </a:p>
          <a:p>
            <a:pPr lvl="1"/>
            <a:r>
              <a:rPr lang="en-US" dirty="0"/>
              <a:t>Healthy personal </a:t>
            </a:r>
            <a:r>
              <a:rPr lang="en-US" dirty="0" smtClean="0"/>
              <a:t>habits. </a:t>
            </a:r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742950" indent="-742950" algn="l">
              <a:buFont typeface="+mj-lt"/>
              <a:buAutoNum type="arabicPeriod" startAt="4"/>
            </a:pPr>
            <a:r>
              <a:rPr lang="en-US" sz="3600" b="1" u="sng" dirty="0"/>
              <a:t>Health education</a:t>
            </a:r>
            <a:endParaRPr lang="en-US" sz="36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363" y="332656"/>
            <a:ext cx="2752725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7070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b="1" dirty="0" smtClean="0"/>
              <a:t>a- </a:t>
            </a:r>
            <a:r>
              <a:rPr lang="en-US" b="1" i="1" u="sng" dirty="0"/>
              <a:t>Periodic Medical check-up</a:t>
            </a:r>
            <a:r>
              <a:rPr lang="en-US" dirty="0"/>
              <a:t>: for early case finding and management of disease. </a:t>
            </a:r>
            <a:r>
              <a:rPr lang="en-US" b="1" dirty="0"/>
              <a:t>  </a:t>
            </a:r>
          </a:p>
          <a:p>
            <a:pPr marL="0" indent="0" algn="just">
              <a:buNone/>
            </a:pPr>
            <a:r>
              <a:rPr lang="en-US" b="1" dirty="0" smtClean="0"/>
              <a:t> </a:t>
            </a:r>
          </a:p>
          <a:p>
            <a:pPr marL="0" indent="0" algn="just">
              <a:buNone/>
            </a:pPr>
            <a:r>
              <a:rPr lang="en-US" b="1" dirty="0" smtClean="0"/>
              <a:t>b- </a:t>
            </a:r>
            <a:r>
              <a:rPr lang="en-US" b="1" i="1" u="sng" dirty="0"/>
              <a:t>Screening tests</a:t>
            </a:r>
            <a:r>
              <a:rPr lang="en-US" dirty="0"/>
              <a:t>: can be carried out regularly for particular pathological conditions e.g. are screening for glaucoma and malignancy. </a:t>
            </a:r>
            <a:endParaRPr lang="en-US" dirty="0" smtClean="0"/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r>
              <a:rPr lang="en-US" b="1" dirty="0"/>
              <a:t>c- </a:t>
            </a:r>
            <a:r>
              <a:rPr lang="en-US" b="1" i="1" u="sng" dirty="0"/>
              <a:t>Survey studies</a:t>
            </a:r>
            <a:r>
              <a:rPr lang="en-US" dirty="0"/>
              <a:t>: They are needed in developing countries, to measure the            magnitude of the geriatric problem, and the causes of geriatric morbidity. </a:t>
            </a:r>
          </a:p>
          <a:p>
            <a:pPr marL="0" indent="0" algn="just">
              <a:buNone/>
            </a:pPr>
            <a:endParaRPr lang="en-US" b="1" dirty="0" smtClean="0"/>
          </a:p>
          <a:p>
            <a:pPr algn="just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indent="-742950" algn="l">
              <a:buFont typeface="+mj-lt"/>
              <a:buAutoNum type="arabicPeriod" startAt="5"/>
            </a:pPr>
            <a:r>
              <a:rPr lang="en-US" sz="3600" b="1" dirty="0"/>
              <a:t>Health Appraisal</a:t>
            </a:r>
            <a:endParaRPr lang="en-US" sz="36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60648"/>
            <a:ext cx="2628900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6928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988840"/>
            <a:ext cx="7745505" cy="424847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b="1" dirty="0"/>
              <a:t>d- </a:t>
            </a:r>
            <a:r>
              <a:rPr lang="en-US" b="1" u="sng" dirty="0"/>
              <a:t>Clinical service</a:t>
            </a:r>
            <a:r>
              <a:rPr lang="en-US" b="1" dirty="0"/>
              <a:t>: </a:t>
            </a:r>
            <a:endParaRPr lang="en-US" dirty="0"/>
          </a:p>
          <a:p>
            <a:pPr lvl="1" algn="just"/>
            <a:r>
              <a:rPr lang="en-US" dirty="0"/>
              <a:t>The aged have the right in clinical service, on national or insurance basis, for diagnosis and a management of disease, including first aid and emergency service. </a:t>
            </a:r>
            <a:endParaRPr lang="en-US" dirty="0" smtClean="0"/>
          </a:p>
          <a:p>
            <a:pPr marL="411480" lvl="1" indent="0" algn="just">
              <a:buNone/>
            </a:pPr>
            <a:endParaRPr lang="en-US" dirty="0"/>
          </a:p>
          <a:p>
            <a:pPr lvl="1" algn="just"/>
            <a:r>
              <a:rPr lang="en-US" i="1" dirty="0"/>
              <a:t>Appliances are also provided: </a:t>
            </a:r>
            <a:endParaRPr lang="en-US" dirty="0"/>
          </a:p>
          <a:p>
            <a:pPr lvl="2" algn="just"/>
            <a:r>
              <a:rPr lang="en-US" dirty="0"/>
              <a:t>Walking stacks, hearing aids, spectacles (glasses), dentures. </a:t>
            </a:r>
            <a:endParaRPr lang="en-US" dirty="0" smtClean="0"/>
          </a:p>
          <a:p>
            <a:pPr marL="777240" lvl="2" indent="0" algn="just">
              <a:buNone/>
            </a:pPr>
            <a:endParaRPr lang="en-US" dirty="0"/>
          </a:p>
          <a:p>
            <a:pPr lvl="1" algn="just"/>
            <a:r>
              <a:rPr lang="en-US" dirty="0"/>
              <a:t>For those who cannot visit the clinic, home visits for medical care are necessary.</a:t>
            </a:r>
          </a:p>
          <a:p>
            <a:pPr algn="just"/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indent="-742950" algn="l">
              <a:buFont typeface="+mj-lt"/>
              <a:buAutoNum type="arabicPeriod" startAt="5"/>
            </a:pPr>
            <a:r>
              <a:rPr lang="en-US" sz="3600" b="1" dirty="0"/>
              <a:t>Health Appraisal</a:t>
            </a:r>
            <a:endParaRPr lang="en-US" sz="36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475424" y="3933056"/>
            <a:ext cx="5468893" cy="2131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336451"/>
            <a:ext cx="1395239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610" y="336452"/>
            <a:ext cx="1428750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4555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WordArt 2"/>
          <p:cNvSpPr>
            <a:spLocks noChangeAspect="1" noChangeArrowheads="1" noChangeShapeType="1" noTextEdit="1"/>
          </p:cNvSpPr>
          <p:nvPr/>
        </p:nvSpPr>
        <p:spPr bwMode="auto">
          <a:xfrm>
            <a:off x="2740025" y="1901825"/>
            <a:ext cx="6403975" cy="1149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100000" b="10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Thank You</a:t>
            </a:r>
          </a:p>
        </p:txBody>
      </p:sp>
      <p:pic>
        <p:nvPicPr>
          <p:cNvPr id="80899" name="Picture 3" descr="YellFlow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B1013"/>
              </a:clrFrom>
              <a:clrTo>
                <a:srgbClr val="0B101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290638"/>
            <a:ext cx="2544763" cy="2665412"/>
          </a:xfrm>
          <a:prstGeom prst="rect">
            <a:avLst/>
          </a:prstGeom>
          <a:noFill/>
        </p:spPr>
      </p:pic>
      <p:pic>
        <p:nvPicPr>
          <p:cNvPr id="80900" name="Picture 4">
            <a:hlinkClick r:id="" action="ppaction://media"/>
          </p:cNvPr>
          <p:cNvPicPr>
            <a:picLocks noRot="1" noChangeAspect="1" noChangeArrowheads="1"/>
          </p:cNvPicPr>
          <p:nvPr>
            <a:wavAudioFile r:embed="rId1" name="CHIMES.WAV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4825" y="1138238"/>
            <a:ext cx="304800" cy="304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94822488"/>
      </p:ext>
    </p:extLst>
  </p:cSld>
  <p:clrMapOvr>
    <a:masterClrMapping/>
  </p:clrMapOvr>
  <p:transition spd="slow" advTm="10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3.61111E-6 8.67362E-19 L 0.35069 0.20046 " pathEditMode="relative" ptsTypes="AA">
                                      <p:cBhvr>
                                        <p:cTn id="6" dur="2000" fill="hold"/>
                                        <p:tgtEl>
                                          <p:spTgt spid="808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80899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2000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690" fill="hold"/>
                                        <p:tgtEl>
                                          <p:spTgt spid="8090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8000" showWhenStopped="0"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0900"/>
                </p:tgtEl>
              </p:cMediaNode>
            </p:audio>
          </p:childTnLst>
        </p:cTn>
      </p:par>
    </p:tnLst>
    <p:bldLst>
      <p:bldP spid="8089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en-US" sz="2600" dirty="0" smtClean="0"/>
              <a:t>Geriatric health means health of the elderly (the aged, aging persons) who form ‎a </a:t>
            </a:r>
            <a:r>
              <a:rPr lang="en-US" sz="2600" dirty="0" smtClean="0">
                <a:solidFill>
                  <a:srgbClr val="FF0000"/>
                </a:solidFill>
              </a:rPr>
              <a:t>vulnerable group </a:t>
            </a:r>
            <a:r>
              <a:rPr lang="en-US" sz="2600" dirty="0" smtClean="0"/>
              <a:t>that needs special care.</a:t>
            </a:r>
          </a:p>
          <a:p>
            <a:pPr algn="just"/>
            <a:endParaRPr lang="en-US" sz="2600" dirty="0" smtClean="0"/>
          </a:p>
          <a:p>
            <a:pPr algn="just"/>
            <a:r>
              <a:rPr lang="en-US" sz="2600" dirty="0" smtClean="0"/>
              <a:t>The world's population of people 60 years of age and older has doubled since 1980 and is forecast to reach 2 billion by 2050.</a:t>
            </a:r>
          </a:p>
          <a:p>
            <a:pPr algn="just"/>
            <a:endParaRPr lang="en-US" sz="2600" dirty="0" smtClean="0"/>
          </a:p>
          <a:p>
            <a:pPr algn="just"/>
            <a:r>
              <a:rPr lang="en-US" sz="2600" dirty="0" smtClean="0"/>
              <a:t>It is difficult to give the definite onset to aging, and the starting point of ‎geriatric age. Age of 60 years is determined by WHO.</a:t>
            </a:r>
            <a:endParaRPr lang="en-US" sz="2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3600" dirty="0" smtClean="0"/>
              <a:t>The concept and importance‎: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66748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declining death rate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FF0000"/>
                </a:solidFill>
              </a:rPr>
              <a:t>rising life expectancy</a:t>
            </a:r>
          </a:p>
          <a:p>
            <a:pPr marL="0" indent="0" algn="just">
              <a:buNone/>
            </a:pPr>
            <a:endParaRPr lang="en-US" dirty="0" smtClean="0"/>
          </a:p>
          <a:p>
            <a:pPr algn="just"/>
            <a:r>
              <a:rPr lang="en-US" dirty="0" smtClean="0"/>
              <a:t>The variety of </a:t>
            </a:r>
            <a:r>
              <a:rPr lang="en-US" dirty="0" smtClean="0">
                <a:solidFill>
                  <a:srgbClr val="FF0000"/>
                </a:solidFill>
              </a:rPr>
              <a:t>morbidity hazards</a:t>
            </a:r>
            <a:r>
              <a:rPr lang="en-US" dirty="0" smtClean="0"/>
              <a:t>: (disease, accidents and disability). </a:t>
            </a:r>
          </a:p>
          <a:p>
            <a:pPr marL="0" indent="0" algn="just">
              <a:buNone/>
            </a:pPr>
            <a:r>
              <a:rPr lang="en-US" dirty="0" smtClean="0"/>
              <a:t>‎</a:t>
            </a:r>
          </a:p>
          <a:p>
            <a:pPr algn="just"/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social change </a:t>
            </a:r>
            <a:r>
              <a:rPr lang="en-US" dirty="0" smtClean="0"/>
              <a:t>of modernization and crowded, busy urban life:                        ‎‎‎</a:t>
            </a:r>
          </a:p>
          <a:p>
            <a:pPr marL="0" indent="0" algn="just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Etiology of the increased problem‎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981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2476797"/>
          </a:xfrm>
        </p:spPr>
        <p:txBody>
          <a:bodyPr/>
          <a:lstStyle/>
          <a:p>
            <a:pPr algn="just"/>
            <a:endParaRPr lang="en-US" dirty="0" smtClean="0"/>
          </a:p>
          <a:p>
            <a:pPr algn="just"/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aging process</a:t>
            </a:r>
            <a:r>
              <a:rPr lang="en-US" dirty="0" smtClean="0"/>
              <a:t>: It is associated with a variety of hazards, due to ‎progressive impairment of physiological functioning, and appearance of ‎pathological changes and their </a:t>
            </a:r>
            <a:r>
              <a:rPr lang="en-US" dirty="0" err="1" smtClean="0"/>
              <a:t>sequelae</a:t>
            </a:r>
            <a:r>
              <a:rPr lang="en-US" dirty="0" smtClean="0"/>
              <a:t>. ‎</a:t>
            </a:r>
          </a:p>
          <a:p>
            <a:pPr algn="just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Etiology of the increased problem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122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en-US" dirty="0" smtClean="0"/>
          </a:p>
          <a:p>
            <a:pPr algn="just"/>
            <a:r>
              <a:rPr lang="en-US" dirty="0" smtClean="0"/>
              <a:t>Morbidity hazards: physical, mental and social. ‎</a:t>
            </a:r>
          </a:p>
          <a:p>
            <a:pPr marL="0" indent="0" algn="just">
              <a:buNone/>
            </a:pPr>
            <a:endParaRPr lang="en-US" dirty="0" smtClean="0"/>
          </a:p>
          <a:p>
            <a:pPr algn="just"/>
            <a:r>
              <a:rPr lang="en-US" dirty="0" smtClean="0"/>
              <a:t>Mortality hazards. ‎</a:t>
            </a:r>
          </a:p>
          <a:p>
            <a:pPr algn="just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Geriatric health hazards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440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A♥- Diseases: ‎</a:t>
            </a:r>
          </a:p>
          <a:p>
            <a:pPr marL="400050" lvl="1" indent="0">
              <a:buNone/>
            </a:pPr>
            <a:r>
              <a:rPr lang="en-US" dirty="0" smtClean="0"/>
              <a:t>1- Cardiovascular disease:‎</a:t>
            </a:r>
          </a:p>
          <a:p>
            <a:pPr lvl="2"/>
            <a:r>
              <a:rPr lang="en-US" dirty="0" smtClean="0"/>
              <a:t>Atherosclerosis and its </a:t>
            </a:r>
            <a:r>
              <a:rPr lang="en-US" dirty="0" err="1" smtClean="0"/>
              <a:t>sequelae</a:t>
            </a:r>
            <a:r>
              <a:rPr lang="en-US" dirty="0" smtClean="0"/>
              <a:t>.   ‎</a:t>
            </a:r>
          </a:p>
          <a:p>
            <a:pPr lvl="2"/>
            <a:r>
              <a:rPr lang="en-US" dirty="0" smtClean="0"/>
              <a:t>Ischemic heat disease. ‎</a:t>
            </a:r>
          </a:p>
          <a:p>
            <a:pPr lvl="2"/>
            <a:r>
              <a:rPr lang="en-US" dirty="0" smtClean="0"/>
              <a:t>Hypertension.                              ‎</a:t>
            </a:r>
          </a:p>
          <a:p>
            <a:pPr lvl="2"/>
            <a:r>
              <a:rPr lang="en-US" dirty="0" smtClean="0"/>
              <a:t>Varicose veins. ‎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I- Morbidity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636912"/>
            <a:ext cx="2362200" cy="193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4588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err="1" smtClean="0"/>
              <a:t>Cerebro</a:t>
            </a:r>
            <a:r>
              <a:rPr lang="en-US" dirty="0" smtClean="0"/>
              <a:t>-vascular disease: thrombosis, embolism, and impaired  cerebral blood ‎flow. ‎</a:t>
            </a:r>
          </a:p>
          <a:p>
            <a:pPr marL="0" indent="0" algn="just">
              <a:buNone/>
            </a:pPr>
            <a:endParaRPr lang="en-US" dirty="0" smtClean="0"/>
          </a:p>
          <a:p>
            <a:pPr algn="just"/>
            <a:r>
              <a:rPr lang="en-US" dirty="0" smtClean="0"/>
              <a:t>Involvement of sensory and motor nerves: neuritis, muscle paralysis, defective ‎sphincter control. ‎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Dementia and psychoneuroses. ‎</a:t>
            </a:r>
          </a:p>
          <a:p>
            <a:pPr algn="just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698604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2- Disease of nervous system:‎</a:t>
            </a:r>
            <a:br>
              <a:rPr lang="en-US" sz="3600" dirty="0" smtClean="0"/>
            </a:br>
            <a:endParaRPr lang="en-US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509120"/>
            <a:ext cx="2390775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5406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‎3-Bone and joint disease: Osteoarthritis, back and joint aches, osteoporosis. ‎</a:t>
            </a:r>
          </a:p>
          <a:p>
            <a:pPr algn="just"/>
            <a:endParaRPr lang="en-US" dirty="0"/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4- Problems of teeth and gums: are troublesome and interfere with proper ‎feeding.‎</a:t>
            </a:r>
          </a:p>
          <a:p>
            <a:pPr algn="just"/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76672"/>
            <a:ext cx="249555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238" y="4500563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7896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245</TotalTime>
  <Words>1061</Words>
  <Application>Microsoft Office PowerPoint</Application>
  <PresentationFormat>عرض على الشاشة (3:4)‏</PresentationFormat>
  <Paragraphs>143</Paragraphs>
  <Slides>28</Slides>
  <Notes>0</Notes>
  <HiddenSlides>0</HiddenSlides>
  <MMClips>1</MMClips>
  <ScaleCrop>false</ScaleCrop>
  <HeadingPairs>
    <vt:vector size="4" baseType="variant">
      <vt:variant>
        <vt:lpstr>نسق</vt:lpstr>
      </vt:variant>
      <vt:variant>
        <vt:i4>2</vt:i4>
      </vt:variant>
      <vt:variant>
        <vt:lpstr>عناوين الشرائح</vt:lpstr>
      </vt:variant>
      <vt:variant>
        <vt:i4>28</vt:i4>
      </vt:variant>
    </vt:vector>
  </HeadingPairs>
  <TitlesOfParts>
    <vt:vector size="30" baseType="lpstr">
      <vt:lpstr>Hardcover</vt:lpstr>
      <vt:lpstr>Concourse</vt:lpstr>
      <vt:lpstr>GERIATRIC HEALTH                                   </vt:lpstr>
      <vt:lpstr>Contents: </vt:lpstr>
      <vt:lpstr>The concept and importance‎:</vt:lpstr>
      <vt:lpstr>Etiology of the increased problem‎</vt:lpstr>
      <vt:lpstr>Etiology of the increased problem</vt:lpstr>
      <vt:lpstr>Geriatric health hazards</vt:lpstr>
      <vt:lpstr>I- Morbidity</vt:lpstr>
      <vt:lpstr> 2- Disease of nervous system:‎ </vt:lpstr>
      <vt:lpstr>عرض تقديمي في PowerPoint</vt:lpstr>
      <vt:lpstr>5-Malnourishment and deficiency:</vt:lpstr>
      <vt:lpstr>6-Disorders of special senses:‎ </vt:lpstr>
      <vt:lpstr>عرض تقديمي في PowerPoint</vt:lpstr>
      <vt:lpstr>عرض تقديمي في PowerPoint</vt:lpstr>
      <vt:lpstr>D♥- Miscellaneous:</vt:lpstr>
      <vt:lpstr>II- Mortality</vt:lpstr>
      <vt:lpstr>Geriatric health program</vt:lpstr>
      <vt:lpstr>Component of the program: </vt:lpstr>
      <vt:lpstr>Objectives:‎ </vt:lpstr>
      <vt:lpstr>Adequate nutrition</vt:lpstr>
      <vt:lpstr>Adequate nutrition</vt:lpstr>
      <vt:lpstr>Socioeconomic promotion: </vt:lpstr>
      <vt:lpstr>Social welfare</vt:lpstr>
      <vt:lpstr>Social welfare</vt:lpstr>
      <vt:lpstr>Social welfare</vt:lpstr>
      <vt:lpstr>Health education</vt:lpstr>
      <vt:lpstr>Health Appraisal</vt:lpstr>
      <vt:lpstr>Health Appraisal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GERIATRIC HEALTH</dc:title>
  <dc:creator>shreef m. mohammed</dc:creator>
  <cp:lastModifiedBy>computer stores</cp:lastModifiedBy>
  <cp:revision>25</cp:revision>
  <dcterms:created xsi:type="dcterms:W3CDTF">2012-12-05T08:01:53Z</dcterms:created>
  <dcterms:modified xsi:type="dcterms:W3CDTF">2016-10-17T07:06:05Z</dcterms:modified>
</cp:coreProperties>
</file>